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7" r:id="rId6"/>
    <p:sldId id="386" r:id="rId7"/>
    <p:sldId id="383" r:id="rId8"/>
    <p:sldId id="385" r:id="rId9"/>
    <p:sldId id="387" r:id="rId10"/>
    <p:sldId id="388" r:id="rId11"/>
    <p:sldId id="389" r:id="rId12"/>
    <p:sldId id="390" r:id="rId13"/>
    <p:sldId id="391" r:id="rId14"/>
    <p:sldId id="392" r:id="rId15"/>
    <p:sldId id="393" r:id="rId16"/>
    <p:sldId id="395" r:id="rId17"/>
    <p:sldId id="398" r:id="rId18"/>
    <p:sldId id="399" r:id="rId19"/>
    <p:sldId id="401" r:id="rId20"/>
    <p:sldId id="404" r:id="rId21"/>
    <p:sldId id="400" r:id="rId22"/>
    <p:sldId id="403" r:id="rId23"/>
    <p:sldId id="405" r:id="rId24"/>
    <p:sldId id="406" r:id="rId25"/>
    <p:sldId id="407" r:id="rId26"/>
  </p:sldIdLst>
  <p:sldSz cx="12192000" cy="6858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584096" indent="203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1170226" indent="203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756357" indent="203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2342487" indent="203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930652" algn="l" defTabSz="117226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3516782" algn="l" defTabSz="117226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4102913" algn="l" defTabSz="117226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4689043" algn="l" defTabSz="117226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4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ve Haney" initials="S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A48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11" autoAdjust="0"/>
  </p:normalViewPr>
  <p:slideViewPr>
    <p:cSldViewPr snapToGrid="0">
      <p:cViewPr varScale="1">
        <p:scale>
          <a:sx n="109" d="100"/>
          <a:sy n="109" d="100"/>
        </p:scale>
        <p:origin x="92" y="420"/>
      </p:cViewPr>
      <p:guideLst>
        <p:guide orient="horz" pos="1944"/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124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0" d="100"/>
        <a:sy n="210" d="100"/>
      </p:scale>
      <p:origin x="0" y="16464"/>
    </p:cViewPr>
  </p:sorterViewPr>
  <p:notesViewPr>
    <p:cSldViewPr snapToGrid="0">
      <p:cViewPr varScale="1">
        <p:scale>
          <a:sx n="78" d="100"/>
          <a:sy n="78" d="100"/>
        </p:scale>
        <p:origin x="-4014" y="-108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0"/>
          </a:xfrm>
          <a:prstGeom prst="rect">
            <a:avLst/>
          </a:prstGeom>
        </p:spPr>
        <p:txBody>
          <a:bodyPr vert="horz" lIns="94586" tIns="47293" rIns="94586" bIns="4729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0"/>
          </a:xfrm>
          <a:prstGeom prst="rect">
            <a:avLst/>
          </a:prstGeom>
        </p:spPr>
        <p:txBody>
          <a:bodyPr vert="horz" lIns="94586" tIns="47293" rIns="94586" bIns="47293" rtlCol="0"/>
          <a:lstStyle>
            <a:lvl1pPr algn="r">
              <a:defRPr sz="1200"/>
            </a:lvl1pPr>
          </a:lstStyle>
          <a:p>
            <a:fld id="{DF642D42-32FE-0947-BBAF-892163C49264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0"/>
          </a:xfrm>
          <a:prstGeom prst="rect">
            <a:avLst/>
          </a:prstGeom>
        </p:spPr>
        <p:txBody>
          <a:bodyPr vert="horz" lIns="94586" tIns="47293" rIns="94586" bIns="4729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0"/>
          </a:xfrm>
          <a:prstGeom prst="rect">
            <a:avLst/>
          </a:prstGeom>
        </p:spPr>
        <p:txBody>
          <a:bodyPr vert="horz" lIns="94586" tIns="47293" rIns="94586" bIns="47293" rtlCol="0" anchor="b"/>
          <a:lstStyle>
            <a:lvl1pPr algn="r">
              <a:defRPr sz="1200"/>
            </a:lvl1pPr>
          </a:lstStyle>
          <a:p>
            <a:fld id="{855E04B3-B5DB-BA43-89D0-3371E2A68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74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0"/>
          </a:xfrm>
          <a:prstGeom prst="rect">
            <a:avLst/>
          </a:prstGeom>
        </p:spPr>
        <p:txBody>
          <a:bodyPr vert="horz" lIns="94586" tIns="47293" rIns="94586" bIns="4729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0"/>
          </a:xfrm>
          <a:prstGeom prst="rect">
            <a:avLst/>
          </a:prstGeom>
        </p:spPr>
        <p:txBody>
          <a:bodyPr vert="horz" wrap="square" lIns="94586" tIns="47293" rIns="94586" bIns="4729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B647133-AB60-4BDB-8C83-91ABF2150A50}" type="datetimeFigureOut">
              <a:rPr lang="en-US" altLang="en-US"/>
              <a:pPr/>
              <a:t>5/8/2022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86" tIns="47293" rIns="94586" bIns="4729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4586" tIns="47293" rIns="94586" bIns="4729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0"/>
          </a:xfrm>
          <a:prstGeom prst="rect">
            <a:avLst/>
          </a:prstGeom>
        </p:spPr>
        <p:txBody>
          <a:bodyPr vert="horz" lIns="94586" tIns="47293" rIns="94586" bIns="4729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0"/>
          </a:xfrm>
          <a:prstGeom prst="rect">
            <a:avLst/>
          </a:prstGeom>
        </p:spPr>
        <p:txBody>
          <a:bodyPr vert="horz" wrap="square" lIns="94586" tIns="47293" rIns="94586" bIns="4729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A57F9A-E881-452F-8232-C43F6BA94A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05290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538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584096" algn="l" rtl="0" eaLnBrk="0" fontAlgn="base" hangingPunct="0">
      <a:spcBef>
        <a:spcPct val="30000"/>
      </a:spcBef>
      <a:spcAft>
        <a:spcPct val="0"/>
      </a:spcAft>
      <a:defRPr sz="1538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1170226" algn="l" rtl="0" eaLnBrk="0" fontAlgn="base" hangingPunct="0">
      <a:spcBef>
        <a:spcPct val="30000"/>
      </a:spcBef>
      <a:spcAft>
        <a:spcPct val="0"/>
      </a:spcAft>
      <a:defRPr sz="1538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756357" algn="l" rtl="0" eaLnBrk="0" fontAlgn="base" hangingPunct="0">
      <a:spcBef>
        <a:spcPct val="30000"/>
      </a:spcBef>
      <a:spcAft>
        <a:spcPct val="0"/>
      </a:spcAft>
      <a:defRPr sz="1538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2342487" algn="l" rtl="0" eaLnBrk="0" fontAlgn="base" hangingPunct="0">
      <a:spcBef>
        <a:spcPct val="30000"/>
      </a:spcBef>
      <a:spcAft>
        <a:spcPct val="0"/>
      </a:spcAft>
      <a:defRPr sz="1538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928898" algn="l" defTabSz="1171560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6pPr>
    <a:lvl7pPr marL="3514679" algn="l" defTabSz="1171560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7pPr>
    <a:lvl8pPr marL="4100459" algn="l" defTabSz="1171560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8pPr>
    <a:lvl9pPr marL="4686238" algn="l" defTabSz="1171560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990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57F9A-E881-452F-8232-C43F6BA94A64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9513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990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57F9A-E881-452F-8232-C43F6BA94A64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1584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990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57F9A-E881-452F-8232-C43F6BA94A64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323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990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57F9A-E881-452F-8232-C43F6BA94A64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323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990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57F9A-E881-452F-8232-C43F6BA94A64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323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990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57F9A-E881-452F-8232-C43F6BA94A64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323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 userDrawn="1"/>
        </p:nvSpPr>
        <p:spPr bwMode="blackWhite">
          <a:xfrm>
            <a:off x="254950" y="365759"/>
            <a:ext cx="11682101" cy="2739045"/>
          </a:xfrm>
          <a:prstGeom prst="round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8085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8404479" cy="640080"/>
          </a:xfrm>
        </p:spPr>
        <p:txBody>
          <a:bodyPr rtlCol="0" anchor="b" anchorCtr="0">
            <a:normAutofit/>
          </a:bodyPr>
          <a:lstStyle>
            <a:lvl1pPr>
              <a:defRPr sz="3200" b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B62C74-4DA5-4EE8-884A-AA57BA22B899}"/>
              </a:ext>
            </a:extLst>
          </p:cNvPr>
          <p:cNvSpPr/>
          <p:nvPr userDrawn="1"/>
        </p:nvSpPr>
        <p:spPr>
          <a:xfrm>
            <a:off x="457199" y="1346661"/>
            <a:ext cx="11321935" cy="5162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8404479" cy="3977640"/>
          </a:xfrm>
        </p:spPr>
        <p:txBody>
          <a:bodyPr vert="horz" lIns="91440" tIns="45720" rIns="91440" bIns="45720" rtlCol="0">
            <a:noAutofit/>
          </a:bodyPr>
          <a:lstStyle>
            <a:lvl1pPr marL="468000" indent="-28575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000" indent="-342900">
              <a:lnSpc>
                <a:spcPct val="100000"/>
              </a:lnSpc>
              <a:spcAft>
                <a:spcPts val="1000"/>
              </a:spcAft>
              <a:buFont typeface="맑은 고딕" panose="020B0503020000020004" pitchFamily="50" charset="-127"/>
              <a:buChar char="–"/>
              <a:defRPr lang="en-US" sz="2000" b="1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00000"/>
              </a:lnSpc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00000"/>
              </a:lnSpc>
              <a:spcAft>
                <a:spcPts val="1000"/>
              </a:spcAft>
              <a:def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285750" lvl="0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marL="571500" lvl="2" indent="-2286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둘째 수준</a:t>
            </a:r>
          </a:p>
          <a:p>
            <a:pPr marL="708750" lvl="3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셋째 수준</a:t>
            </a:r>
          </a:p>
          <a:p>
            <a:pPr marL="285750" lvl="3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넷째 수준</a:t>
            </a:r>
          </a:p>
          <a:p>
            <a:pPr marL="285750" lvl="4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다섯째 수준</a:t>
            </a: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39495" y="618811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251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148029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5008" y="205526"/>
            <a:ext cx="10908792" cy="1317385"/>
          </a:xfrm>
        </p:spPr>
        <p:txBody>
          <a:bodyPr lIns="90000" tIns="36000" rtlCol="0" anchor="ctr" anchorCtr="0">
            <a:normAutofit/>
          </a:bodyPr>
          <a:lstStyle>
            <a:lvl1pPr algn="ctr">
              <a:lnSpc>
                <a:spcPct val="150000"/>
              </a:lnSpc>
              <a:defRPr sz="3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277686"/>
            <a:ext cx="9445752" cy="4260273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 indent="-228600"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dirty="0"/>
              <a:t>마스터 텍스트 스타일 편집</a:t>
            </a:r>
          </a:p>
          <a:p>
            <a:pPr marL="228600" lvl="1" indent="-2286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noProof="0" dirty="0"/>
              <a:t>둘째 수준</a:t>
            </a:r>
          </a:p>
          <a:p>
            <a:pPr marL="342900" lvl="2" indent="-3429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noProof="0" dirty="0"/>
              <a:t>셋째 수준</a:t>
            </a:r>
          </a:p>
          <a:p>
            <a:pPr marL="342900" lvl="3" indent="-3429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noProof="0" dirty="0"/>
              <a:t>넷째 수준</a:t>
            </a:r>
          </a:p>
          <a:p>
            <a:pPr marL="342900" lvl="4" indent="-3429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noProof="0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0407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3CE48-6845-4238-85C8-9AD69CFC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FA4D6E-2AF8-40DF-8180-761F2875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6213-EB64-4F70-BF28-423501E11A92}" type="datetime4">
              <a:rPr lang="ko-KR" altLang="en-US" smtClean="0"/>
              <a:t>2022년 5월 8일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138721-12B2-414B-86BF-8BAF1BEC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727C90-B7C4-4E35-BB65-D3B1C8B3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8062AF5-63F9-4370-8DC5-1FA439287F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750" y="1471613"/>
            <a:ext cx="7398905" cy="4646554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200" b="1"/>
            </a:lvl1pPr>
            <a:lvl2pPr>
              <a:defRPr sz="2000"/>
            </a:lvl2pPr>
            <a:lvl3pPr marL="685800" indent="-228600">
              <a:buFont typeface="맑은 고딕" panose="020B0503020000020004" pitchFamily="50" charset="-127"/>
              <a:buChar char="–"/>
              <a:defRPr sz="2000" b="1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 b="1"/>
            </a:lvl4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2"/>
            <a:r>
              <a:rPr lang="ko-KR" altLang="en-US" dirty="0"/>
              <a:t>둘째 수준</a:t>
            </a:r>
          </a:p>
          <a:p>
            <a:pPr lvl="3"/>
            <a:r>
              <a:rPr lang="ko-KR" altLang="en-US" dirty="0"/>
              <a:t>셋째 수준</a:t>
            </a:r>
          </a:p>
          <a:p>
            <a:pPr lvl="4"/>
            <a:r>
              <a:rPr lang="ko-KR" altLang="en-US" dirty="0"/>
              <a:t>넷째 수준</a:t>
            </a:r>
          </a:p>
          <a:p>
            <a:pPr lvl="5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1209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둘째 수준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셋째 수준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넷째 수준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12498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EFCD18D-5338-4736-972C-4C60E0894377}" type="datetime4">
              <a:rPr lang="ko-KR" altLang="en-US" smtClean="0"/>
              <a:t>2022년 5월 8일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22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8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8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8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8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46D5AA4-2109-4421-8593-226652DFC166}"/>
              </a:ext>
            </a:extLst>
          </p:cNvPr>
          <p:cNvSpPr txBox="1">
            <a:spLocks/>
          </p:cNvSpPr>
          <p:nvPr/>
        </p:nvSpPr>
        <p:spPr>
          <a:xfrm>
            <a:off x="838200" y="752475"/>
            <a:ext cx="10515600" cy="204829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75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en-US" altLang="ko-KR" sz="4800" b="1" dirty="0">
                <a:solidFill>
                  <a:schemeClr val="bg1"/>
                </a:solidFill>
              </a:rPr>
              <a:t>14</a:t>
            </a:r>
            <a:r>
              <a:rPr lang="ko-KR" altLang="en-US" sz="4800" b="1" dirty="0">
                <a:solidFill>
                  <a:schemeClr val="bg1"/>
                </a:solidFill>
              </a:rPr>
              <a:t>장</a:t>
            </a:r>
            <a:br>
              <a:rPr lang="en-US" altLang="ko-KR" sz="4800" b="1" dirty="0">
                <a:solidFill>
                  <a:schemeClr val="bg1"/>
                </a:solidFill>
              </a:rPr>
            </a:br>
            <a:r>
              <a:rPr lang="ko-KR" altLang="en-US" sz="4800" b="1" dirty="0">
                <a:solidFill>
                  <a:schemeClr val="bg1"/>
                </a:solidFill>
              </a:rPr>
              <a:t>문자열 활용하기</a:t>
            </a:r>
          </a:p>
        </p:txBody>
      </p:sp>
    </p:spTree>
    <p:extLst>
      <p:ext uri="{BB962C8B-B14F-4D97-AF65-F5344CB8AC3E}">
        <p14:creationId xmlns:p14="http://schemas.microsoft.com/office/powerpoint/2010/main" val="4018070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3F156E-C44A-48C2-84B2-BE76BFEF1DF5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04"/>
          <a:stretch/>
        </p:blipFill>
        <p:spPr bwMode="auto">
          <a:xfrm>
            <a:off x="984343" y="1489162"/>
            <a:ext cx="6894737" cy="1027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43" y="2686895"/>
            <a:ext cx="9978558" cy="1516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0093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3F156E-C44A-48C2-84B2-BE76BFEF1DF5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64" y="1922650"/>
            <a:ext cx="9656147" cy="1467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020"/>
          <a:stretch/>
        </p:blipFill>
        <p:spPr bwMode="auto">
          <a:xfrm>
            <a:off x="1038264" y="3534543"/>
            <a:ext cx="3073854" cy="22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36"/>
          <a:stretch/>
        </p:blipFill>
        <p:spPr bwMode="auto">
          <a:xfrm>
            <a:off x="7560377" y="4553450"/>
            <a:ext cx="2952947" cy="1325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81" r="11381"/>
          <a:stretch/>
        </p:blipFill>
        <p:spPr bwMode="auto">
          <a:xfrm>
            <a:off x="4611200" y="4651418"/>
            <a:ext cx="2724022" cy="1187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200" y="3389744"/>
            <a:ext cx="6083210" cy="1074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9357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주민등록번호 </a:t>
            </a:r>
            <a:r>
              <a:rPr lang="en-US" altLang="ko-KR" dirty="0"/>
              <a:t>: 2000</a:t>
            </a:r>
            <a:r>
              <a:rPr lang="ko-KR" altLang="en-US" dirty="0"/>
              <a:t>년 이전 출생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z="2400" dirty="0"/>
              <a:t>주민번호 앞자리 </a:t>
            </a:r>
            <a:r>
              <a:rPr lang="en-US" altLang="ko-KR" sz="2400" dirty="0"/>
              <a:t>6</a:t>
            </a:r>
            <a:r>
              <a:rPr lang="ko-KR" altLang="en-US" sz="2400" dirty="0"/>
              <a:t>자리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3F156E-C44A-48C2-84B2-BE76BFEF1DF5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985" y="2123030"/>
            <a:ext cx="5865223" cy="2491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67691" y="4802008"/>
            <a:ext cx="7896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+mn-ea"/>
                <a:ea typeface="+mn-ea"/>
              </a:rPr>
              <a:t>앞에서 배운 </a:t>
            </a:r>
            <a:r>
              <a:rPr lang="ko-KR" altLang="en-US" dirty="0" err="1">
                <a:solidFill>
                  <a:srgbClr val="C00000"/>
                </a:solidFill>
                <a:latin typeface="+mn-ea"/>
                <a:ea typeface="+mn-ea"/>
              </a:rPr>
              <a:t>슬라이싱</a:t>
            </a:r>
            <a:r>
              <a:rPr lang="ko-KR" altLang="en-US" dirty="0">
                <a:solidFill>
                  <a:srgbClr val="C00000"/>
                </a:solidFill>
                <a:latin typeface="+mn-ea"/>
                <a:ea typeface="+mn-ea"/>
              </a:rPr>
              <a:t> 기능을 활용하여 위와 같이 프로그램을 작성해보자</a:t>
            </a:r>
            <a:r>
              <a:rPr lang="en-US" altLang="ko-KR" dirty="0">
                <a:solidFill>
                  <a:srgbClr val="C00000"/>
                </a:solidFill>
                <a:latin typeface="+mn-ea"/>
                <a:ea typeface="+mn-ea"/>
              </a:rPr>
              <a:t>. </a:t>
            </a:r>
            <a:endParaRPr lang="ko-KR" altLang="en-US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1466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주민등록번호 </a:t>
            </a:r>
            <a:r>
              <a:rPr lang="en-US" altLang="ko-KR" dirty="0"/>
              <a:t>: 2000</a:t>
            </a:r>
            <a:r>
              <a:rPr lang="ko-KR" altLang="en-US" dirty="0"/>
              <a:t>년 이전 출생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3F156E-C44A-48C2-84B2-BE76BFEF1DF5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79" y="1725903"/>
            <a:ext cx="6763295" cy="4280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91" b="-17833"/>
          <a:stretch/>
        </p:blipFill>
        <p:spPr bwMode="auto">
          <a:xfrm>
            <a:off x="5970562" y="2526259"/>
            <a:ext cx="5002039" cy="1629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908144-B149-B6A5-44B1-CCC5EB16D4FC}"/>
              </a:ext>
            </a:extLst>
          </p:cNvPr>
          <p:cNvSpPr txBox="1"/>
          <p:nvPr/>
        </p:nvSpPr>
        <p:spPr>
          <a:xfrm>
            <a:off x="2507816" y="4273230"/>
            <a:ext cx="6749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278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6C5D1E1-A564-4F54-B469-4B32165BEE4E}"/>
              </a:ext>
            </a:extLst>
          </p:cNvPr>
          <p:cNvSpPr txBox="1">
            <a:spLocks/>
          </p:cNvSpPr>
          <p:nvPr/>
        </p:nvSpPr>
        <p:spPr>
          <a:xfrm>
            <a:off x="445008" y="205526"/>
            <a:ext cx="10908792" cy="1317385"/>
          </a:xfrm>
          <a:prstGeom prst="rect">
            <a:avLst/>
          </a:prstGeom>
        </p:spPr>
        <p:txBody>
          <a:bodyPr vert="horz" lIns="90000" tIns="3600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/>
              <a:t>문자열 검색하기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689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단어 검색하기 </a:t>
            </a:r>
            <a:r>
              <a:rPr lang="en-US" altLang="ko-KR" dirty="0"/>
              <a:t>: in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3F156E-C44A-48C2-84B2-BE76BFEF1DF5}" type="slidenum">
              <a:rPr lang="en-US" altLang="en-US" smtClean="0"/>
              <a:pPr/>
              <a:t>15</a:t>
            </a:fld>
            <a:endParaRPr lang="en-US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49" y="1519375"/>
            <a:ext cx="7439898" cy="2948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54692" y="4782414"/>
            <a:ext cx="393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+mn-ea"/>
                <a:ea typeface="+mn-ea"/>
              </a:rPr>
              <a:t>in </a:t>
            </a:r>
            <a:r>
              <a:rPr lang="ko-KR" altLang="en-US" dirty="0">
                <a:solidFill>
                  <a:srgbClr val="C00000"/>
                </a:solidFill>
                <a:latin typeface="+mn-ea"/>
                <a:ea typeface="+mn-ea"/>
              </a:rPr>
              <a:t>키워드를 사용한 검색 </a:t>
            </a:r>
          </a:p>
        </p:txBody>
      </p:sp>
    </p:spTree>
    <p:extLst>
      <p:ext uri="{BB962C8B-B14F-4D97-AF65-F5344CB8AC3E}">
        <p14:creationId xmlns:p14="http://schemas.microsoft.com/office/powerpoint/2010/main" val="3772735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</a:t>
            </a:r>
            <a:r>
              <a:rPr lang="ko-KR" altLang="en-US" dirty="0" err="1"/>
              <a:t>챗봇</a:t>
            </a:r>
            <a:r>
              <a:rPr lang="ko-KR" altLang="en-US" dirty="0"/>
              <a:t> </a:t>
            </a:r>
            <a:r>
              <a:rPr lang="en-US" altLang="ko-KR" dirty="0"/>
              <a:t>: in </a:t>
            </a:r>
            <a:r>
              <a:rPr lang="ko-KR" altLang="en-US" dirty="0"/>
              <a:t>활용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3F156E-C44A-48C2-84B2-BE76BFEF1DF5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765" y="1533255"/>
            <a:ext cx="6379656" cy="371801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425" y="1464674"/>
            <a:ext cx="3660048" cy="276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3568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단어 검색하기 </a:t>
            </a:r>
            <a:r>
              <a:rPr lang="en-US" altLang="ko-KR" dirty="0"/>
              <a:t>: find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3F156E-C44A-48C2-84B2-BE76BFEF1DF5}" type="slidenum">
              <a:rPr lang="en-US" altLang="en-US" smtClean="0"/>
              <a:pPr/>
              <a:t>17</a:t>
            </a:fld>
            <a:endParaRPr lang="en-US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931" y="1513658"/>
            <a:ext cx="6869430" cy="3634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070862" y="2092248"/>
            <a:ext cx="3162992" cy="48440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70862" y="3561821"/>
            <a:ext cx="3936964" cy="48440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126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단어 검색하기 </a:t>
            </a:r>
            <a:r>
              <a:rPr lang="en-US" altLang="ko-KR" dirty="0"/>
              <a:t>: find 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3F156E-C44A-48C2-84B2-BE76BFEF1DF5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31" y="1496514"/>
            <a:ext cx="6946174" cy="3772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178627" y="2111841"/>
            <a:ext cx="3162992" cy="48440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100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150" y="4248266"/>
            <a:ext cx="6281602" cy="2022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</a:t>
            </a:r>
            <a:r>
              <a:rPr lang="ko-KR" altLang="en-US" dirty="0" err="1"/>
              <a:t>챗봇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3F156E-C44A-48C2-84B2-BE76BFEF1DF5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743" y="1612338"/>
            <a:ext cx="7402558" cy="2878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442950" y="1526624"/>
            <a:ext cx="7420595" cy="488332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701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640" dirty="0"/>
              <a:t>문자열의 여러 가지 함수들</a:t>
            </a:r>
            <a:endParaRPr lang="en-US" altLang="ko-KR" sz="2640" dirty="0"/>
          </a:p>
          <a:p>
            <a:pPr>
              <a:lnSpc>
                <a:spcPct val="150000"/>
              </a:lnSpc>
            </a:pPr>
            <a:r>
              <a:rPr lang="ko-KR" altLang="en-US" sz="2640" dirty="0"/>
              <a:t>문자열</a:t>
            </a:r>
            <a:r>
              <a:rPr lang="en-US" altLang="ko-KR" sz="2640" dirty="0"/>
              <a:t> </a:t>
            </a:r>
            <a:r>
              <a:rPr lang="ko-KR" altLang="en-US" sz="2640" dirty="0"/>
              <a:t>인덱싱</a:t>
            </a:r>
            <a:r>
              <a:rPr lang="en-US" altLang="ko-KR" sz="2640" dirty="0"/>
              <a:t>, </a:t>
            </a:r>
            <a:r>
              <a:rPr lang="ko-KR" altLang="en-US" sz="2640" dirty="0" err="1"/>
              <a:t>슬라이싱</a:t>
            </a:r>
            <a:r>
              <a:rPr lang="ko-KR" altLang="en-US" sz="2640" dirty="0"/>
              <a:t> </a:t>
            </a:r>
            <a:endParaRPr lang="en-US" altLang="ko-KR" sz="2640" dirty="0"/>
          </a:p>
          <a:p>
            <a:pPr>
              <a:lnSpc>
                <a:spcPct val="150000"/>
              </a:lnSpc>
            </a:pPr>
            <a:r>
              <a:rPr lang="ko-KR" altLang="en-US" sz="2640" dirty="0"/>
              <a:t>문자열 검색하기 </a:t>
            </a:r>
            <a:endParaRPr lang="en-US" altLang="ko-KR" sz="2640" dirty="0"/>
          </a:p>
          <a:p>
            <a:pPr>
              <a:lnSpc>
                <a:spcPct val="150000"/>
              </a:lnSpc>
            </a:pPr>
            <a:r>
              <a:rPr lang="ko-KR" altLang="en-US" sz="2640" dirty="0"/>
              <a:t>문자열과 </a:t>
            </a:r>
            <a:r>
              <a:rPr lang="ko-KR" altLang="en-US" sz="2640" dirty="0" err="1"/>
              <a:t>반복문</a:t>
            </a:r>
            <a:r>
              <a:rPr lang="ko-KR" altLang="en-US" sz="2640" dirty="0"/>
              <a:t>   </a:t>
            </a:r>
            <a:endParaRPr lang="en-US" altLang="ko-KR" sz="2640" dirty="0"/>
          </a:p>
          <a:p>
            <a:endParaRPr lang="en-US" altLang="ko-KR" sz="264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3F156E-C44A-48C2-84B2-BE76BFEF1DF5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1DCDC73-3FCE-4ED9-B3CD-25B664AF0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8404479" cy="640080"/>
          </a:xfrm>
        </p:spPr>
        <p:txBody>
          <a:bodyPr/>
          <a:lstStyle/>
          <a:p>
            <a:r>
              <a:rPr lang="ko-KR" altLang="en-US" dirty="0"/>
              <a:t>배울 내용들 </a:t>
            </a:r>
          </a:p>
        </p:txBody>
      </p:sp>
    </p:spTree>
    <p:extLst>
      <p:ext uri="{BB962C8B-B14F-4D97-AF65-F5344CB8AC3E}">
        <p14:creationId xmlns:p14="http://schemas.microsoft.com/office/powerpoint/2010/main" val="1092604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단어 개수 세기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3F156E-C44A-48C2-84B2-BE76BFEF1DF5}" type="slidenum">
              <a:rPr lang="en-US" altLang="en-US" smtClean="0"/>
              <a:pPr/>
              <a:t>20</a:t>
            </a:fld>
            <a:endParaRPr lang="en-US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22" y="1463859"/>
            <a:ext cx="10301695" cy="299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433352" y="2026396"/>
            <a:ext cx="3045428" cy="4320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57350" y="3407792"/>
            <a:ext cx="2937660" cy="4752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874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3214B74-8ED8-45BA-BC92-5E112BCA4EC3}"/>
              </a:ext>
            </a:extLst>
          </p:cNvPr>
          <p:cNvSpPr txBox="1">
            <a:spLocks/>
          </p:cNvSpPr>
          <p:nvPr/>
        </p:nvSpPr>
        <p:spPr>
          <a:xfrm>
            <a:off x="445008" y="205526"/>
            <a:ext cx="10908792" cy="1317385"/>
          </a:xfrm>
          <a:prstGeom prst="rect">
            <a:avLst/>
          </a:prstGeom>
        </p:spPr>
        <p:txBody>
          <a:bodyPr vert="horz" lIns="90000" tIns="3600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/>
              <a:t>문자열과 반복문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5957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문자열과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3F156E-C44A-48C2-84B2-BE76BFEF1DF5}" type="slidenum">
              <a:rPr lang="en-US" altLang="en-US" smtClean="0"/>
              <a:pPr/>
              <a:t>22</a:t>
            </a:fld>
            <a:endParaRPr lang="en-US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810" y="1531620"/>
            <a:ext cx="3589835" cy="3111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587" y="1531620"/>
            <a:ext cx="6524897" cy="308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894509" y="2104772"/>
            <a:ext cx="2545774" cy="959501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686003" y="2098694"/>
            <a:ext cx="5426134" cy="959501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49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2971100-4058-4C4F-BC27-5EFAB0A39D46}"/>
              </a:ext>
            </a:extLst>
          </p:cNvPr>
          <p:cNvSpPr txBox="1">
            <a:spLocks/>
          </p:cNvSpPr>
          <p:nvPr/>
        </p:nvSpPr>
        <p:spPr>
          <a:xfrm>
            <a:off x="445008" y="205526"/>
            <a:ext cx="10908792" cy="1317385"/>
          </a:xfrm>
          <a:prstGeom prst="rect">
            <a:avLst/>
          </a:prstGeom>
        </p:spPr>
        <p:txBody>
          <a:bodyPr vert="horz" lIns="90000" tIns="3600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/>
              <a:t>기본적인 문자열 함수들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68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길이 </a:t>
            </a:r>
            <a:r>
              <a:rPr lang="en-US" altLang="ko-KR" dirty="0"/>
              <a:t>: </a:t>
            </a:r>
            <a:r>
              <a:rPr lang="en-US" altLang="ko-KR" dirty="0" err="1"/>
              <a:t>len</a:t>
            </a:r>
            <a:r>
              <a:rPr lang="en-US" altLang="ko-KR" dirty="0"/>
              <a:t> </a:t>
            </a:r>
            <a:r>
              <a:rPr lang="ko-KR" altLang="en-US" dirty="0"/>
              <a:t>함수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3F156E-C44A-48C2-84B2-BE76BFEF1DF5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06" y="1468191"/>
            <a:ext cx="5427353" cy="190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30" y="3429000"/>
            <a:ext cx="5397431" cy="192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206535" y="2159722"/>
            <a:ext cx="1753687" cy="5184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235925" y="4129920"/>
            <a:ext cx="1753687" cy="5184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959" y="1243819"/>
            <a:ext cx="4244765" cy="4983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7482273" y="1353645"/>
            <a:ext cx="1771200" cy="4752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482272" y="3260813"/>
            <a:ext cx="3017521" cy="4752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099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대소문자 변환하기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3F156E-C44A-48C2-84B2-BE76BFEF1DF5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154" y="1481000"/>
            <a:ext cx="4972050" cy="3680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760" y="1520190"/>
            <a:ext cx="5097780" cy="219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116036" y="1618578"/>
            <a:ext cx="2462400" cy="4320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092985" y="2126689"/>
            <a:ext cx="2803615" cy="4320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53196" y="2128324"/>
            <a:ext cx="2137410" cy="4320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72790" y="3588098"/>
            <a:ext cx="2117816" cy="4320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D44E69-1482-04B2-0110-71DC6911E76A}"/>
              </a:ext>
            </a:extLst>
          </p:cNvPr>
          <p:cNvSpPr txBox="1"/>
          <p:nvPr/>
        </p:nvSpPr>
        <p:spPr>
          <a:xfrm>
            <a:off x="6901406" y="3961131"/>
            <a:ext cx="43454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first character is converted to upper case, and the rest are converted to lower case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5662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불필요한 공백 제거하기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3F156E-C44A-48C2-84B2-BE76BFEF1DF5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66" y="1594483"/>
            <a:ext cx="50292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4"/>
          <a:stretch/>
        </p:blipFill>
        <p:spPr bwMode="auto">
          <a:xfrm>
            <a:off x="6151519" y="1594484"/>
            <a:ext cx="4911635" cy="3669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684962" y="1714282"/>
            <a:ext cx="2803615" cy="4320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84962" y="2224656"/>
            <a:ext cx="1774915" cy="4320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995013" y="2205062"/>
            <a:ext cx="1863090" cy="4320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991753" y="2711237"/>
            <a:ext cx="1863090" cy="4320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82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부분적으로 변경하기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3F156E-C44A-48C2-84B2-BE76BFEF1DF5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219" y="1544263"/>
            <a:ext cx="5855426" cy="2395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05" y="3982120"/>
            <a:ext cx="8663940" cy="2205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649734" y="2083812"/>
            <a:ext cx="4994911" cy="4320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945723" y="4613927"/>
            <a:ext cx="6751865" cy="4320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443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A67B910-7B71-4D7D-93CE-4F09B0D79E83}"/>
              </a:ext>
            </a:extLst>
          </p:cNvPr>
          <p:cNvSpPr txBox="1">
            <a:spLocks/>
          </p:cNvSpPr>
          <p:nvPr/>
        </p:nvSpPr>
        <p:spPr>
          <a:xfrm>
            <a:off x="445008" y="205526"/>
            <a:ext cx="10908792" cy="1317385"/>
          </a:xfrm>
          <a:prstGeom prst="rect">
            <a:avLst/>
          </a:prstGeom>
        </p:spPr>
        <p:txBody>
          <a:bodyPr vert="horz" lIns="90000" tIns="3600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/>
              <a:t>문자열 인덱싱</a:t>
            </a:r>
            <a:r>
              <a:rPr lang="en-US" altLang="ko-KR"/>
              <a:t>, </a:t>
            </a:r>
            <a:r>
              <a:rPr lang="ko-KR" altLang="en-US"/>
              <a:t>슬라이딩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8960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문자열의 인덱스 이해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3F156E-C44A-48C2-84B2-BE76BFEF1DF5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025" y="2502212"/>
            <a:ext cx="4045553" cy="2099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869" y="1502633"/>
            <a:ext cx="3809456" cy="5050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97043" y="4037650"/>
            <a:ext cx="795411" cy="5355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880" b="1" dirty="0">
                <a:solidFill>
                  <a:srgbClr val="0070C0"/>
                </a:solidFill>
              </a:rPr>
              <a:t>a[0]</a:t>
            </a:r>
            <a:endParaRPr lang="ko-KR" altLang="en-US" sz="288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70671" y="4037650"/>
            <a:ext cx="795411" cy="5355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880" b="1" dirty="0">
                <a:solidFill>
                  <a:srgbClr val="0070C0"/>
                </a:solidFill>
              </a:rPr>
              <a:t>a[1]</a:t>
            </a:r>
            <a:endParaRPr lang="ko-KR" altLang="en-US" sz="288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85522" y="4027856"/>
            <a:ext cx="795411" cy="5355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880" b="1" dirty="0">
                <a:solidFill>
                  <a:srgbClr val="0070C0"/>
                </a:solidFill>
              </a:rPr>
              <a:t>a[2]</a:t>
            </a:r>
            <a:endParaRPr lang="ko-KR" altLang="en-US" sz="2880" b="1" dirty="0">
              <a:solidFill>
                <a:srgbClr val="0070C0"/>
              </a:solidFill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5" y="1745929"/>
            <a:ext cx="3732712" cy="68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620092" y="2170854"/>
            <a:ext cx="1014154" cy="4320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620092" y="1639784"/>
            <a:ext cx="1915490" cy="4320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620093" y="3235476"/>
            <a:ext cx="1014154" cy="4320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620092" y="4304854"/>
            <a:ext cx="1014154" cy="4320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620093" y="5362946"/>
            <a:ext cx="1014154" cy="4320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652101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684348_TF10001108" id="{D857639A-5630-4BD0-ACF0-62B23A594B8A}" vid="{2A6161B3-565C-4FCB-AEA5-7264342206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A3B9AAB04AAC469D2F813F8334BF51" ma:contentTypeVersion="0" ma:contentTypeDescription="Create a new document." ma:contentTypeScope="" ma:versionID="b53f1289c9f9705d3bcdb6461ba4499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15787acf22db4e4c0ac8b858fca640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EB622D-C82A-4EAB-B0BB-004F545850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5FB7E7E-32FE-42B9-BB62-61A7E51D1B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474C85-AF28-4FCE-A090-A2B633A7CD15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28731</TotalTime>
  <Words>157</Words>
  <Application>Microsoft Office PowerPoint</Application>
  <PresentationFormat>와이드스크린</PresentationFormat>
  <Paragraphs>56</Paragraphs>
  <Slides>22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맑은 고딕</vt:lpstr>
      <vt:lpstr>Arial</vt:lpstr>
      <vt:lpstr>Calibri</vt:lpstr>
      <vt:lpstr>Segoe UI</vt:lpstr>
      <vt:lpstr>Verdana</vt:lpstr>
      <vt:lpstr>Wingdings</vt:lpstr>
      <vt:lpstr>WelcomeDoc</vt:lpstr>
      <vt:lpstr>PowerPoint 프레젠테이션</vt:lpstr>
      <vt:lpstr>배울 내용들 </vt:lpstr>
      <vt:lpstr>PowerPoint 프레젠테이션</vt:lpstr>
      <vt:lpstr>문자열 길이 : len 함수  </vt:lpstr>
      <vt:lpstr>대소문자 변환하기 </vt:lpstr>
      <vt:lpstr>불필요한 공백 제거하기 </vt:lpstr>
      <vt:lpstr>부분적으로 변경하기 </vt:lpstr>
      <vt:lpstr>PowerPoint 프레젠테이션</vt:lpstr>
      <vt:lpstr>문자열의 인덱스 이해 </vt:lpstr>
      <vt:lpstr>문자열 슬라이싱</vt:lpstr>
      <vt:lpstr>PowerPoint 프레젠테이션</vt:lpstr>
      <vt:lpstr>주민등록번호 : 2000년 이전 출생  </vt:lpstr>
      <vt:lpstr>주민등록번호 : 2000년 이전 출생  </vt:lpstr>
      <vt:lpstr>PowerPoint 프레젠테이션</vt:lpstr>
      <vt:lpstr>특정 단어 검색하기 : in </vt:lpstr>
      <vt:lpstr>간단한 챗봇 : in 활용  </vt:lpstr>
      <vt:lpstr>특정 단어 검색하기 : find </vt:lpstr>
      <vt:lpstr>특정 단어 검색하기 : find  </vt:lpstr>
      <vt:lpstr>간단한 챗봇 </vt:lpstr>
      <vt:lpstr>단어 개수 세기 </vt:lpstr>
      <vt:lpstr>PowerPoint 프레젠테이션</vt:lpstr>
      <vt:lpstr>문자열과 반복문 </vt:lpstr>
    </vt:vector>
  </TitlesOfParts>
  <Company>Embarcadero Technologies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 STUDIO IN THE ENTERPRISE</dc:title>
  <dc:creator>Michael Fox</dc:creator>
  <cp:lastModifiedBy>김종욱</cp:lastModifiedBy>
  <cp:revision>1078</cp:revision>
  <cp:lastPrinted>2017-04-03T14:17:18Z</cp:lastPrinted>
  <dcterms:created xsi:type="dcterms:W3CDTF">2013-03-13T15:15:14Z</dcterms:created>
  <dcterms:modified xsi:type="dcterms:W3CDTF">2022-05-08T07:28:16Z</dcterms:modified>
</cp:coreProperties>
</file>