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notesMasterIdLst>
    <p:notesMasterId r:id="rId56"/>
  </p:notesMasterIdLst>
  <p:handoutMasterIdLst>
    <p:handoutMasterId r:id="rId57"/>
  </p:handoutMasterIdLst>
  <p:sldIdLst>
    <p:sldId id="256" r:id="rId5"/>
    <p:sldId id="379" r:id="rId6"/>
    <p:sldId id="408" r:id="rId7"/>
    <p:sldId id="409" r:id="rId8"/>
    <p:sldId id="426" r:id="rId9"/>
    <p:sldId id="427" r:id="rId10"/>
    <p:sldId id="428" r:id="rId11"/>
    <p:sldId id="414" r:id="rId12"/>
    <p:sldId id="386" r:id="rId13"/>
    <p:sldId id="412" r:id="rId14"/>
    <p:sldId id="413" r:id="rId15"/>
    <p:sldId id="429" r:id="rId16"/>
    <p:sldId id="430" r:id="rId17"/>
    <p:sldId id="431" r:id="rId18"/>
    <p:sldId id="433" r:id="rId19"/>
    <p:sldId id="432" r:id="rId20"/>
    <p:sldId id="434" r:id="rId21"/>
    <p:sldId id="435" r:id="rId22"/>
    <p:sldId id="437" r:id="rId23"/>
    <p:sldId id="438" r:id="rId24"/>
    <p:sldId id="436" r:id="rId25"/>
    <p:sldId id="439" r:id="rId26"/>
    <p:sldId id="389" r:id="rId27"/>
    <p:sldId id="416" r:id="rId28"/>
    <p:sldId id="417" r:id="rId29"/>
    <p:sldId id="424" r:id="rId30"/>
    <p:sldId id="418" r:id="rId31"/>
    <p:sldId id="440" r:id="rId32"/>
    <p:sldId id="441" r:id="rId33"/>
    <p:sldId id="442" r:id="rId34"/>
    <p:sldId id="443" r:id="rId35"/>
    <p:sldId id="419" r:id="rId36"/>
    <p:sldId id="420" r:id="rId37"/>
    <p:sldId id="444" r:id="rId38"/>
    <p:sldId id="421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5" r:id="rId49"/>
    <p:sldId id="456" r:id="rId50"/>
    <p:sldId id="458" r:id="rId51"/>
    <p:sldId id="457" r:id="rId52"/>
    <p:sldId id="454" r:id="rId53"/>
    <p:sldId id="459" r:id="rId54"/>
    <p:sldId id="460" r:id="rId55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58409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117022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75635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234248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Haney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A4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11" autoAdjust="0"/>
  </p:normalViewPr>
  <p:slideViewPr>
    <p:cSldViewPr snapToGrid="0">
      <p:cViewPr varScale="1">
        <p:scale>
          <a:sx n="124" d="100"/>
          <a:sy n="124" d="100"/>
        </p:scale>
        <p:origin x="228" y="88"/>
      </p:cViewPr>
      <p:guideLst>
        <p:guide orient="horz" pos="194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12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16464"/>
    </p:cViewPr>
  </p:sorterViewPr>
  <p:notesViewPr>
    <p:cSldViewPr snapToGrid="0"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r">
              <a:defRPr sz="1200"/>
            </a:lvl1pPr>
          </a:lstStyle>
          <a:p>
            <a:fld id="{DF642D42-32FE-0947-BBAF-892163C4926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r">
              <a:defRPr sz="1200"/>
            </a:lvl1pPr>
          </a:lstStyle>
          <a:p>
            <a:fld id="{855E04B3-B5DB-BA43-89D0-3371E2A6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0"/>
          </a:xfrm>
          <a:prstGeom prst="rect">
            <a:avLst/>
          </a:prstGeom>
        </p:spPr>
        <p:txBody>
          <a:bodyPr vert="horz" wrap="square" lIns="94586" tIns="47293" rIns="94586" bIns="472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47133-AB60-4BDB-8C83-91ABF2150A50}" type="datetimeFigureOut">
              <a:rPr lang="en-US" altLang="en-US"/>
              <a:pPr/>
              <a:t>5/8/2022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6" tIns="47293" rIns="94586" bIns="4729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586" tIns="47293" rIns="94586" bIns="4729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586" tIns="47293" rIns="94586" bIns="472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7F9A-E881-452F-8232-C43F6BA94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52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58409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17022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75635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234248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92889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467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045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623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51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25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3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365759"/>
            <a:ext cx="11682101" cy="2739045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5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9495" y="618811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8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69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5월 8일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535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5월 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B11B5D-D349-4395-BE65-5C5EE8B26977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515600" cy="20482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ko-KR" sz="4800" b="1" dirty="0">
                <a:solidFill>
                  <a:schemeClr val="bg1"/>
                </a:solidFill>
              </a:rPr>
              <a:t>15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en-US" altLang="ko-KR" sz="4800" b="1" dirty="0">
                <a:solidFill>
                  <a:schemeClr val="bg1"/>
                </a:solidFill>
              </a:rPr>
              <a:t>List, Tuple </a:t>
            </a:r>
            <a:r>
              <a:rPr lang="ko-KR" altLang="en-US" sz="4800" b="1" dirty="0">
                <a:solidFill>
                  <a:schemeClr val="bg1"/>
                </a:solidFill>
              </a:rPr>
              <a:t>자료형 활용하기</a:t>
            </a:r>
          </a:p>
        </p:txBody>
      </p:sp>
    </p:spTree>
    <p:extLst>
      <p:ext uri="{BB962C8B-B14F-4D97-AF65-F5344CB8AC3E}">
        <p14:creationId xmlns:p14="http://schemas.microsoft.com/office/powerpoint/2010/main" val="401807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인덱스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6"/>
          <a:stretch/>
        </p:blipFill>
        <p:spPr bwMode="auto">
          <a:xfrm>
            <a:off x="1110073" y="1500903"/>
            <a:ext cx="4143373" cy="387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55" y="1470041"/>
            <a:ext cx="3997237" cy="208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4" b="78313"/>
          <a:stretch/>
        </p:blipFill>
        <p:spPr bwMode="auto">
          <a:xfrm>
            <a:off x="5762895" y="3722455"/>
            <a:ext cx="3371034" cy="5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3" t="81416" r="3789"/>
          <a:stretch/>
        </p:blipFill>
        <p:spPr bwMode="auto">
          <a:xfrm>
            <a:off x="5762895" y="4330319"/>
            <a:ext cx="5623562" cy="44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78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47" y="1248052"/>
            <a:ext cx="7315200" cy="203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1"/>
          <a:stretch/>
        </p:blipFill>
        <p:spPr bwMode="auto">
          <a:xfrm>
            <a:off x="539495" y="3286152"/>
            <a:ext cx="4900205" cy="23259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30" y="3286152"/>
            <a:ext cx="3987437" cy="27936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4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64DCF-5853-02F1-0D3C-FD741C9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membership : ‘in’ &amp; ‘not 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976F2-C5F8-53DD-FE8A-255E8DC9C0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236535" cy="3977640"/>
          </a:xfrm>
        </p:spPr>
        <p:txBody>
          <a:bodyPr/>
          <a:lstStyle/>
          <a:p>
            <a:r>
              <a:rPr lang="ko-KR" altLang="en-US" dirty="0"/>
              <a:t>왼쪽의 </a:t>
            </a:r>
            <a:r>
              <a:rPr lang="en-US" altLang="ko-KR" dirty="0"/>
              <a:t>element</a:t>
            </a:r>
            <a:r>
              <a:rPr lang="ko-KR" altLang="en-US" dirty="0"/>
              <a:t>가 오른쪽 </a:t>
            </a:r>
            <a:r>
              <a:rPr lang="en-US" altLang="ko-KR" dirty="0"/>
              <a:t>list</a:t>
            </a:r>
            <a:r>
              <a:rPr lang="ko-KR" altLang="en-US" dirty="0"/>
              <a:t>에 포함되어 있는지를 판단함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BA95C-FB9B-C5E5-2BCB-F1298866D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0B5154-5A98-D422-D7C7-3291C35A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5334"/>
              </p:ext>
            </p:extLst>
          </p:nvPr>
        </p:nvGraphicFramePr>
        <p:xfrm>
          <a:off x="1415970" y="2056385"/>
          <a:ext cx="74648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163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5190666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in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element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인가를 결정하는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not in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가 아닌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를 결정하는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0490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2622F5A-D530-3850-5D53-F7D33AC7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01" y="3397991"/>
            <a:ext cx="10449997" cy="27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4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64DCF-5853-02F1-0D3C-FD741C9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membership : ‘in’ &amp; ‘not in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BA95C-FB9B-C5E5-2BCB-F1298866D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41458A78-B83F-ADA0-6E42-D2F3A7E5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1" y="1430706"/>
            <a:ext cx="8788400" cy="49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FB71B-3575-B60D-BAB3-D8CDD8B9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길이 </a:t>
            </a:r>
            <a:r>
              <a:rPr lang="en-US" altLang="ko-KR" dirty="0"/>
              <a:t>: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B1605-DF86-245C-9E2E-5F475CBC87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301406" cy="3977640"/>
          </a:xfrm>
        </p:spPr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len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  <a:r>
              <a:rPr lang="ko-KR" altLang="en-US" dirty="0"/>
              <a:t>함수는 해당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element </a:t>
            </a:r>
            <a:r>
              <a:rPr lang="ko-KR" altLang="en-US" dirty="0"/>
              <a:t>개수를 </a:t>
            </a:r>
            <a:r>
              <a:rPr lang="en-US" altLang="ko-KR" dirty="0"/>
              <a:t>int type</a:t>
            </a:r>
            <a:r>
              <a:rPr lang="ko-KR" altLang="en-US" dirty="0"/>
              <a:t>으로 반환한다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25546-BAC5-1CCE-3120-428969040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B1D1EB-2E61-FD83-6682-C5596FF5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6478"/>
              </p:ext>
            </p:extLst>
          </p:nvPr>
        </p:nvGraphicFramePr>
        <p:xfrm>
          <a:off x="1249223" y="2088395"/>
          <a:ext cx="93763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505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6519831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altLang="ko-KR" sz="2000" b="1" dirty="0">
                          <a:solidFill>
                            <a:srgbClr val="0070C0"/>
                          </a:solidFill>
                        </a:rPr>
                        <a:t>(list</a:t>
                      </a:r>
                      <a:r>
                        <a:rPr lang="en-US" altLang="ko-KR" sz="2000" b="1" baseline="0" dirty="0">
                          <a:solidFill>
                            <a:srgbClr val="0070C0"/>
                          </a:solidFill>
                        </a:rPr>
                        <a:t> or </a:t>
                      </a:r>
                      <a:r>
                        <a:rPr lang="en-US" altLang="ko-KR" sz="2000" b="1" baseline="0" dirty="0" err="1">
                          <a:solidFill>
                            <a:srgbClr val="0070C0"/>
                          </a:solidFill>
                        </a:rPr>
                        <a:t>list_name</a:t>
                      </a:r>
                      <a:r>
                        <a:rPr lang="en-US" altLang="ko-KR" sz="2000" b="1" baseline="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의 길이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(element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의 개수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를 반환하는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DCAD71-FFA8-3CC8-D9D7-55A44745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2" y="2948527"/>
            <a:ext cx="11142425" cy="18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4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FB71B-3575-B60D-BAB3-D8CDD8B9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길이 </a:t>
            </a:r>
            <a:r>
              <a:rPr lang="en-US" altLang="ko-KR" dirty="0"/>
              <a:t>: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B1605-DF86-245C-9E2E-5F475CBC87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301406" cy="3977640"/>
          </a:xfrm>
        </p:spPr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len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  <a:r>
              <a:rPr lang="ko-KR" altLang="en-US" dirty="0"/>
              <a:t>함수는 해당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element </a:t>
            </a:r>
            <a:r>
              <a:rPr lang="ko-KR" altLang="en-US" dirty="0"/>
              <a:t>개수를 </a:t>
            </a:r>
            <a:r>
              <a:rPr lang="en-US" altLang="ko-KR" dirty="0"/>
              <a:t>int type</a:t>
            </a:r>
            <a:r>
              <a:rPr lang="ko-KR" altLang="en-US" dirty="0"/>
              <a:t>으로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가 다른 </a:t>
            </a:r>
            <a:r>
              <a:rPr lang="en-US" altLang="ko-KR" dirty="0"/>
              <a:t>list</a:t>
            </a:r>
            <a:r>
              <a:rPr lang="ko-KR" altLang="en-US" dirty="0"/>
              <a:t>를 담고 있어도</a:t>
            </a:r>
            <a:r>
              <a:rPr lang="en-US" altLang="ko-KR" dirty="0"/>
              <a:t>, </a:t>
            </a:r>
            <a:r>
              <a:rPr lang="ko-KR" altLang="en-US" dirty="0"/>
              <a:t>그것은 하나의 </a:t>
            </a:r>
            <a:r>
              <a:rPr lang="en-US" altLang="ko-KR" dirty="0"/>
              <a:t>element</a:t>
            </a:r>
            <a:r>
              <a:rPr lang="ko-KR" altLang="en-US" dirty="0"/>
              <a:t>로 간주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25546-BAC5-1CCE-3120-428969040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B1D1EB-2E61-FD83-6682-C5596FF5BACA}"/>
              </a:ext>
            </a:extLst>
          </p:cNvPr>
          <p:cNvGraphicFramePr>
            <a:graphicFrameLocks noGrp="1"/>
          </p:cNvGraphicFramePr>
          <p:nvPr/>
        </p:nvGraphicFramePr>
        <p:xfrm>
          <a:off x="1249223" y="2088395"/>
          <a:ext cx="93763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505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6519831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altLang="ko-KR" sz="2000" b="1" dirty="0">
                          <a:solidFill>
                            <a:srgbClr val="0070C0"/>
                          </a:solidFill>
                        </a:rPr>
                        <a:t>(list</a:t>
                      </a:r>
                      <a:r>
                        <a:rPr lang="en-US" altLang="ko-KR" sz="2000" b="1" baseline="0" dirty="0">
                          <a:solidFill>
                            <a:srgbClr val="0070C0"/>
                          </a:solidFill>
                        </a:rPr>
                        <a:t> or </a:t>
                      </a:r>
                      <a:r>
                        <a:rPr lang="en-US" altLang="ko-KR" sz="2000" b="1" baseline="0" dirty="0" err="1">
                          <a:solidFill>
                            <a:srgbClr val="0070C0"/>
                          </a:solidFill>
                        </a:rPr>
                        <a:t>list_name</a:t>
                      </a:r>
                      <a:r>
                        <a:rPr lang="en-US" altLang="ko-KR" sz="2000" b="1" baseline="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의 길이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(element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의 개수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를 반환하는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9951DD3-8323-28F6-9FB5-3D6587B1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16" y="3842696"/>
            <a:ext cx="10553998" cy="13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FB71B-3575-B60D-BAB3-D8CDD8B9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25546-BAC5-1CCE-3120-428969040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14AED7D7-3C77-1812-4012-00838E49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1" y="115224"/>
            <a:ext cx="10982032" cy="64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2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9E7067-7DC7-4701-A9B9-B1D47AC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리스트형의 연산</a:t>
            </a:r>
          </a:p>
        </p:txBody>
      </p:sp>
    </p:spTree>
    <p:extLst>
      <p:ext uri="{BB962C8B-B14F-4D97-AF65-F5344CB8AC3E}">
        <p14:creationId xmlns:p14="http://schemas.microsoft.com/office/powerpoint/2010/main" val="401378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D5F21-1793-5ECE-57E9-64E45862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833B1-3218-1F98-9407-2F63ED3F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8F3EE3D8-3D80-BDCE-F44A-5AACE714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6" y="999617"/>
            <a:ext cx="9171665" cy="56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0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234E6-B4F7-2BDC-A0F7-3F827CE5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A5DB7-B65A-AEC3-1E7C-4AA4C6C687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도 </a:t>
            </a:r>
            <a:r>
              <a:rPr lang="en-US" altLang="ko-KR" dirty="0"/>
              <a:t>slice</a:t>
            </a:r>
            <a:r>
              <a:rPr lang="ko-KR" altLang="en-US" dirty="0"/>
              <a:t>기법을 사용하여 </a:t>
            </a:r>
            <a:r>
              <a:rPr lang="ko-KR" altLang="en-US" b="1" dirty="0"/>
              <a:t>자를 수</a:t>
            </a:r>
            <a:r>
              <a:rPr lang="en-US" altLang="ko-KR" b="1" dirty="0"/>
              <a:t> </a:t>
            </a:r>
            <a:r>
              <a:rPr lang="ko-KR" altLang="en-US" b="1" dirty="0"/>
              <a:t>있음</a:t>
            </a:r>
            <a:endParaRPr lang="en-US" altLang="ko-KR" b="1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가지의 </a:t>
            </a:r>
            <a:r>
              <a:rPr lang="en-US" altLang="ko-KR" dirty="0"/>
              <a:t>index </a:t>
            </a:r>
            <a:r>
              <a:rPr lang="ko-KR" altLang="en-US" dirty="0"/>
              <a:t>조건으로 나누어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88AE4-DAD3-BB0E-B3E4-A4CA688AA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3E1EBD-A2B4-00FF-8701-2602F162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59587"/>
              </p:ext>
            </p:extLst>
          </p:nvPr>
        </p:nvGraphicFramePr>
        <p:xfrm>
          <a:off x="1759984" y="2590984"/>
          <a:ext cx="7697586" cy="55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073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5352513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list_name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[index1 : index2]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index1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index2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미만인 범위의 부분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 생성하는 연산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index1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값은 포함되고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index2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값은 포함되지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7EA9E1C-E6DC-AB96-AD6E-FF56C805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39" y="3313211"/>
            <a:ext cx="3834716" cy="109127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A691EA-9BBC-B3A1-914F-771779B5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2720"/>
              </p:ext>
            </p:extLst>
          </p:nvPr>
        </p:nvGraphicFramePr>
        <p:xfrm>
          <a:off x="1759984" y="4959969"/>
          <a:ext cx="7697586" cy="40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073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5352513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409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list_name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[:]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모든 범위의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 생성하는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04DC5F6-6BCE-3D4E-7744-A083EA3E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39" y="5573147"/>
            <a:ext cx="383471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3223D5-183E-42BC-AC16-AE6C19288720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리스트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46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234E6-B4F7-2BDC-A0F7-3F827CE5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88AE4-DAD3-BB0E-B3E4-A4CA688AA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531A06-F6FF-7240-73D5-44855536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94908"/>
              </p:ext>
            </p:extLst>
          </p:nvPr>
        </p:nvGraphicFramePr>
        <p:xfrm>
          <a:off x="1030778" y="1683500"/>
          <a:ext cx="7697586" cy="45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073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5352513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459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err="1">
                          <a:solidFill>
                            <a:srgbClr val="0070C0"/>
                          </a:solidFill>
                        </a:rPr>
                        <a:t>list_name</a:t>
                      </a:r>
                      <a:r>
                        <a:rPr lang="en-US" altLang="ko-KR" sz="1400" b="1" i="0" baseline="0" dirty="0">
                          <a:solidFill>
                            <a:srgbClr val="0070C0"/>
                          </a:solidFill>
                        </a:rPr>
                        <a:t>[:index2]</a:t>
                      </a:r>
                      <a:endParaRPr lang="ko-KR" altLang="en-US" sz="1400" b="1" i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index2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미만인 범위의 부분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를 생성하는 연산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5215A14-4EE3-E3BC-972F-457D73A3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42" y="2438162"/>
            <a:ext cx="3834716" cy="109737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A49FE-3990-E35D-FD4A-2C47559C2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49274"/>
              </p:ext>
            </p:extLst>
          </p:nvPr>
        </p:nvGraphicFramePr>
        <p:xfrm>
          <a:off x="1030778" y="3819435"/>
          <a:ext cx="7697586" cy="418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073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5352513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418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list_name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[index1:]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index1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이상 범위의 부분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를 생성하는 연산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2223E85-1AFD-0409-38EB-719BC656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93" y="4672776"/>
            <a:ext cx="3840813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234E6-B4F7-2BDC-A0F7-3F827CE5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A5DB7-B65A-AEC3-1E7C-4AA4C6C687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88AE4-DAD3-BB0E-B3E4-A4CA688AA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7168C-60ED-3FF0-DACE-147E7438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1357479"/>
            <a:ext cx="11394449" cy="30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68CD8-685A-C850-5D1B-2FB2EFA5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형 원소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248C4-4C2F-48F9-290C-1AB9A1DC0F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88890" cy="3977640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string</a:t>
            </a:r>
            <a:r>
              <a:rPr lang="ko-KR" altLang="en-US" b="1" dirty="0">
                <a:solidFill>
                  <a:srgbClr val="C00000"/>
                </a:solidFill>
              </a:rPr>
              <a:t>과 달리 </a:t>
            </a:r>
            <a:r>
              <a:rPr lang="en-US" altLang="ko-KR" b="1" dirty="0">
                <a:solidFill>
                  <a:srgbClr val="C00000"/>
                </a:solidFill>
              </a:rPr>
              <a:t>list</a:t>
            </a:r>
            <a:r>
              <a:rPr lang="ko-KR" altLang="en-US" b="1" dirty="0">
                <a:solidFill>
                  <a:srgbClr val="C00000"/>
                </a:solidFill>
              </a:rPr>
              <a:t>는 할당문을 활용하여 </a:t>
            </a:r>
            <a:r>
              <a:rPr lang="en-US" altLang="ko-KR" b="1" dirty="0">
                <a:solidFill>
                  <a:srgbClr val="C00000"/>
                </a:solidFill>
              </a:rPr>
              <a:t>element</a:t>
            </a:r>
            <a:r>
              <a:rPr lang="ko-KR" altLang="en-US" b="1" dirty="0">
                <a:solidFill>
                  <a:srgbClr val="C00000"/>
                </a:solidFill>
              </a:rPr>
              <a:t>를 교체할 수 있음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A1DDA-4967-827C-5A54-54E5247EA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EEDFC1-41AB-1906-397A-DFC8859A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9" y="2297190"/>
            <a:ext cx="8763427" cy="725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B57C9-E39D-7C61-8CB8-29AD796C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79" y="3370089"/>
            <a:ext cx="10266486" cy="21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2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9E7067-7DC7-4701-A9B9-B1D47AC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 항목 추가하기</a:t>
            </a:r>
          </a:p>
        </p:txBody>
      </p:sp>
    </p:spTree>
    <p:extLst>
      <p:ext uri="{BB962C8B-B14F-4D97-AF65-F5344CB8AC3E}">
        <p14:creationId xmlns:p14="http://schemas.microsoft.com/office/powerpoint/2010/main" val="318896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 </a:t>
            </a:r>
            <a:r>
              <a:rPr lang="ko-KR" altLang="en-US" dirty="0"/>
              <a:t>함수 사용하기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6"/>
          <a:stretch/>
        </p:blipFill>
        <p:spPr bwMode="auto">
          <a:xfrm>
            <a:off x="859428" y="1532437"/>
            <a:ext cx="4913266" cy="277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32" y="1712736"/>
            <a:ext cx="2139857" cy="84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0" y="2645587"/>
            <a:ext cx="2757895" cy="80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1" y="3531626"/>
            <a:ext cx="3442729" cy="80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43" y="2848928"/>
            <a:ext cx="156591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58933"/>
            <a:ext cx="1543050" cy="35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함수 활용하기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4"/>
          <a:stretch/>
        </p:blipFill>
        <p:spPr bwMode="auto">
          <a:xfrm>
            <a:off x="1112520" y="1533253"/>
            <a:ext cx="4671379" cy="2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14" y="1565707"/>
            <a:ext cx="3135085" cy="73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12" y="3734744"/>
            <a:ext cx="3742508" cy="74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27" y="2973832"/>
            <a:ext cx="19545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96060" y="226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4287" y="226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6844" y="226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84266" y="2288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21081" y="228833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    &lt;-- </a:t>
            </a:r>
            <a:r>
              <a:rPr lang="ko-KR" altLang="en-US" dirty="0">
                <a:solidFill>
                  <a:srgbClr val="FF0000"/>
                </a:solidFill>
              </a:rPr>
              <a:t>인덱스 </a:t>
            </a:r>
          </a:p>
        </p:txBody>
      </p:sp>
    </p:spTree>
    <p:extLst>
      <p:ext uri="{BB962C8B-B14F-4D97-AF65-F5344CB8AC3E}">
        <p14:creationId xmlns:p14="http://schemas.microsoft.com/office/powerpoint/2010/main" val="1576375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 </a:t>
            </a:r>
            <a:r>
              <a:rPr lang="ko-KR" altLang="en-US" dirty="0"/>
              <a:t>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52" y="1601018"/>
            <a:ext cx="3213462" cy="29201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05" y="1601018"/>
            <a:ext cx="2904852" cy="23213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25" y="1601017"/>
            <a:ext cx="3028950" cy="1645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12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385E79B-E219-48D3-AF62-E7C53AF6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리스트와 반복문</a:t>
            </a:r>
          </a:p>
        </p:txBody>
      </p:sp>
    </p:spTree>
    <p:extLst>
      <p:ext uri="{BB962C8B-B14F-4D97-AF65-F5344CB8AC3E}">
        <p14:creationId xmlns:p14="http://schemas.microsoft.com/office/powerpoint/2010/main" val="45675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1588-FF75-D6C4-B93F-1FB99EC6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0552-D3BF-D51F-76B6-BE19CECBEC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097639" cy="3977640"/>
          </a:xfrm>
        </p:spPr>
        <p:txBody>
          <a:bodyPr/>
          <a:lstStyle/>
          <a:p>
            <a:r>
              <a:rPr lang="en-US" altLang="ko-KR" sz="2400" dirty="0"/>
              <a:t>list</a:t>
            </a:r>
            <a:r>
              <a:rPr lang="ko-KR" altLang="en-US" sz="2400" dirty="0"/>
              <a:t>의 </a:t>
            </a:r>
            <a:r>
              <a:rPr lang="en-US" altLang="ko-KR" sz="2400" dirty="0"/>
              <a:t>element</a:t>
            </a:r>
            <a:r>
              <a:rPr lang="ko-KR" altLang="en-US" sz="2400" dirty="0"/>
              <a:t>들에 대해 특정한 코드를 반복 수행할 수도 있다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6F6DD-5992-DE53-8E95-A1AD9D82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CA22C2A-B2D6-4189-3CD5-073FEE842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535534"/>
              </p:ext>
            </p:extLst>
          </p:nvPr>
        </p:nvGraphicFramePr>
        <p:xfrm>
          <a:off x="1386201" y="2178306"/>
          <a:ext cx="840422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308">
                  <a:extLst>
                    <a:ext uri="{9D8B030D-6E8A-4147-A177-3AD203B41FA5}">
                      <a16:colId xmlns:a16="http://schemas.microsoft.com/office/drawing/2014/main" val="293080086"/>
                    </a:ext>
                  </a:extLst>
                </a:gridCol>
                <a:gridCol w="5870918">
                  <a:extLst>
                    <a:ext uri="{9D8B030D-6E8A-4147-A177-3AD203B41FA5}">
                      <a16:colId xmlns:a16="http://schemas.microsoft.com/office/drawing/2014/main" val="4229394500"/>
                    </a:ext>
                  </a:extLst>
                </a:gridCol>
              </a:tblGrid>
              <a:tr h="569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variable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</a:rPr>
                        <a:t>list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범위 내의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variable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각각에 대해서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반복적으로 수행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59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1588-FF75-D6C4-B93F-1FB99EC6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6F6DD-5992-DE53-8E95-A1AD9D82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89DE44-8E57-21BC-696B-1D1C47DF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08" y="1442401"/>
            <a:ext cx="8558076" cy="37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변수와 리스트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70"/>
          <a:stretch/>
        </p:blipFill>
        <p:spPr bwMode="auto">
          <a:xfrm>
            <a:off x="871600" y="2246515"/>
            <a:ext cx="4939393" cy="155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62" y="1594595"/>
            <a:ext cx="4707748" cy="441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476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1588-FF75-D6C4-B93F-1FB99EC6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6F6DD-5992-DE53-8E95-A1AD9D82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28AA5-B03E-B2F9-9EA7-D3CC71F7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6" y="1654145"/>
            <a:ext cx="10004471" cy="24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32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1588-FF75-D6C4-B93F-1FB99EC6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6F6DD-5992-DE53-8E95-A1AD9D82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3F9CA-6DD0-B25B-E405-32D9D6D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5" y="1730692"/>
            <a:ext cx="10072412" cy="21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07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600199"/>
            <a:ext cx="4420721" cy="34355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197"/>
            <a:ext cx="4430582" cy="18875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864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7"/>
          <a:stretch/>
        </p:blipFill>
        <p:spPr bwMode="auto">
          <a:xfrm>
            <a:off x="983525" y="1518556"/>
            <a:ext cx="4906735" cy="21488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50" y="1518556"/>
            <a:ext cx="4949190" cy="1668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16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08BD-9B8B-763C-585C-6CB9CF3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list</a:t>
            </a:r>
            <a:r>
              <a:rPr lang="ko-KR" altLang="en-US" dirty="0"/>
              <a:t>를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7AFEA-BDCA-C435-432F-2004FFCD0D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E0042-0B4C-4707-1D05-0FA31373E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34</a:t>
            </a:fld>
            <a:endParaRPr lang="ko-KR" altLang="en-US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78F52F84-8F38-34C6-D698-C8F319DC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41" y="1274006"/>
            <a:ext cx="8735060" cy="52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90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다섯 명 학생의 성적 합계와 평균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2" y="1543043"/>
            <a:ext cx="5496767" cy="27078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"/>
          <a:stretch/>
        </p:blipFill>
        <p:spPr bwMode="auto">
          <a:xfrm>
            <a:off x="6928748" y="1543044"/>
            <a:ext cx="3987438" cy="27078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3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385E79B-E219-48D3-AF62-E7C53AF6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571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8FDD8-68AA-1571-20AC-8290A2CB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r>
              <a:rPr lang="ko-KR" altLang="en-US" dirty="0"/>
              <a:t>의 타입과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C0B7E-BDD2-B20F-8E33-825CCF1E92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315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ko-KR" altLang="en-US" b="1" kern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불가능한 </a:t>
            </a:r>
            <a:r>
              <a:rPr kumimoji="0"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자료구조</a:t>
            </a:r>
            <a:endParaRPr kumimoji="0" lang="en-US" altLang="ko-KR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kumimoji="0" lang="ko-KR" altLang="en-US" sz="1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본질적으로 </a:t>
            </a:r>
            <a:r>
              <a:rPr kumimoji="0" lang="en-US" altLang="ko-KR" sz="1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kumimoji="0" lang="ko-KR" altLang="en-US" sz="1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매우 유사한 구조</a:t>
            </a:r>
          </a:p>
          <a:p>
            <a:pPr lvl="2">
              <a:buFont typeface="나눔고딕" panose="020D0604000000000000" pitchFamily="50" charset="-127"/>
              <a:buChar char="—"/>
            </a:pPr>
            <a:r>
              <a:rPr kumimoji="0"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0"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구성</a:t>
            </a:r>
            <a:r>
              <a:rPr kumimoji="0"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kumimoji="0"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(sequence)</a:t>
            </a:r>
            <a:r>
              <a:rPr kumimoji="0"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존재</a:t>
            </a:r>
          </a:p>
          <a:p>
            <a:pPr lvl="2">
              <a:buFont typeface="나눔고딕" panose="020D0604000000000000" pitchFamily="50" charset="-127"/>
              <a:buChar char="—"/>
            </a:pPr>
            <a:r>
              <a:rPr kumimoji="0"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kumimoji="0"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구분하기 위해 소괄호로 표기함</a:t>
            </a:r>
          </a:p>
          <a:p>
            <a:endParaRPr kumimoji="0" lang="ko-KR" altLang="en-US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FAD49-1E7D-6B1E-F95C-8AE873347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C74A5A-ECC2-1B5C-5CF7-747CC6001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51096"/>
              </p:ext>
            </p:extLst>
          </p:nvPr>
        </p:nvGraphicFramePr>
        <p:xfrm>
          <a:off x="1508763" y="3919318"/>
          <a:ext cx="6836583" cy="593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(   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tuple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형의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기호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C6CDB9-24AF-E753-8BDD-115AB41D5319}"/>
              </a:ext>
            </a:extLst>
          </p:cNvPr>
          <p:cNvSpPr txBox="1"/>
          <p:nvPr/>
        </p:nvSpPr>
        <p:spPr>
          <a:xfrm>
            <a:off x="1508762" y="4715412"/>
            <a:ext cx="49962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Variable_name</a:t>
            </a:r>
            <a:r>
              <a:rPr lang="en-US" altLang="ko-KR" sz="2000" dirty="0"/>
              <a:t> = (element_1, element_2…)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681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CFAE-9844-4F49-4752-91400B0D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r>
              <a:rPr lang="ko-KR" altLang="en-US" dirty="0"/>
              <a:t>의 선언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B401F-28EC-741C-0A27-A475742FF5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38419" cy="4974336"/>
          </a:xfrm>
        </p:spPr>
        <p:txBody>
          <a:bodyPr/>
          <a:lstStyle/>
          <a:p>
            <a:r>
              <a:rPr lang="ko-KR" altLang="en-US" sz="1800" dirty="0"/>
              <a:t>동일한 자료형을 원소로 갖는 </a:t>
            </a:r>
            <a:r>
              <a:rPr lang="en-US" altLang="ko-KR" sz="1800" dirty="0"/>
              <a:t>tuple</a:t>
            </a:r>
          </a:p>
          <a:p>
            <a:pPr lvl="2"/>
            <a:r>
              <a:rPr lang="en-US" altLang="ko-KR" sz="1600" dirty="0"/>
              <a:t>(1,2),      (‘one’, ’two’, ’three’, ’four’)</a:t>
            </a:r>
          </a:p>
          <a:p>
            <a:r>
              <a:rPr lang="ko-KR" altLang="en-US" sz="1800" dirty="0"/>
              <a:t>혼용 자료형을 원소로 갖는 </a:t>
            </a:r>
            <a:r>
              <a:rPr lang="en-US" altLang="ko-KR" sz="1800" dirty="0"/>
              <a:t>tuple</a:t>
            </a:r>
          </a:p>
          <a:p>
            <a:pPr lvl="2"/>
            <a:r>
              <a:rPr lang="en-US" altLang="ko-KR" sz="1600" dirty="0"/>
              <a:t>(1 , 2 , [1,2], [2,3,4], (‘W’,’M’))</a:t>
            </a:r>
          </a:p>
          <a:p>
            <a:r>
              <a:rPr lang="ko-KR" altLang="en-US" sz="1800" dirty="0"/>
              <a:t>빈 </a:t>
            </a:r>
            <a:r>
              <a:rPr lang="en-US" altLang="ko-KR" sz="1800" dirty="0"/>
              <a:t>tuple</a:t>
            </a:r>
          </a:p>
          <a:p>
            <a:pPr lvl="2"/>
            <a:r>
              <a:rPr lang="en-US" altLang="ko-KR" sz="1600" dirty="0"/>
              <a:t>( )</a:t>
            </a:r>
          </a:p>
          <a:p>
            <a:r>
              <a:rPr lang="ko-KR" altLang="en-US" sz="1800" dirty="0"/>
              <a:t>변수로 할당하여 생성</a:t>
            </a:r>
            <a:endParaRPr lang="en-US" altLang="ko-KR" sz="1800" dirty="0"/>
          </a:p>
          <a:p>
            <a:pPr lvl="2"/>
            <a:r>
              <a:rPr lang="en-US" altLang="ko-KR" sz="1600" dirty="0"/>
              <a:t>month = (‘</a:t>
            </a:r>
            <a:r>
              <a:rPr lang="en-US" altLang="ko-KR" sz="1600" dirty="0" err="1"/>
              <a:t>Jan’,Feb</a:t>
            </a:r>
            <a:r>
              <a:rPr lang="en-US" altLang="ko-KR" sz="1600" dirty="0"/>
              <a:t>’ ..... ‘Dec’)</a:t>
            </a:r>
          </a:p>
          <a:p>
            <a:pPr lvl="2"/>
            <a:r>
              <a:rPr lang="en-US" altLang="ko-KR" sz="1600" dirty="0"/>
              <a:t>days = (‘</a:t>
            </a:r>
            <a:r>
              <a:rPr lang="en-US" altLang="ko-KR" sz="1600" dirty="0" err="1"/>
              <a:t>Mon’,’Tue</a:t>
            </a:r>
            <a:r>
              <a:rPr lang="en-US" altLang="ko-KR" sz="1600" dirty="0"/>
              <a:t>’...’Sun’)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A5041-8493-35FD-E194-678881F5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962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142A7-9DB4-F806-E093-B35E1A8F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하나의 원소를 갖는 </a:t>
            </a:r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F0299-CE3A-4568-C212-1ECFC7A30B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62510" cy="5252868"/>
          </a:xfrm>
        </p:spPr>
        <p:txBody>
          <a:bodyPr/>
          <a:lstStyle/>
          <a:p>
            <a:r>
              <a:rPr lang="en-US" altLang="ko-KR" dirty="0"/>
              <a:t>tuple</a:t>
            </a:r>
            <a:r>
              <a:rPr lang="ko-KR" altLang="en-US" dirty="0"/>
              <a:t>의 원소는 어떤 타입도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tuple </a:t>
            </a:r>
            <a:r>
              <a:rPr lang="ko-KR" altLang="en-US" dirty="0"/>
              <a:t>내부는 </a:t>
            </a:r>
            <a:r>
              <a:rPr lang="en-US" altLang="ko-KR" dirty="0"/>
              <a:t>“,”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원소를 구분한다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 </a:t>
            </a:r>
            <a:r>
              <a:rPr lang="ko-KR" altLang="en-US" dirty="0"/>
              <a:t>타입의 한 원소만 가지고 있는 경우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t = (1) </a:t>
            </a:r>
            <a:r>
              <a:rPr lang="ko-KR" altLang="en-US" dirty="0"/>
              <a:t>으로 적기 쉬우나 </a:t>
            </a:r>
            <a:r>
              <a:rPr lang="en-US" altLang="ko-KR" dirty="0"/>
              <a:t>, </a:t>
            </a:r>
            <a:r>
              <a:rPr lang="ko-KR" altLang="en-US" dirty="0"/>
              <a:t>이런 경우 </a:t>
            </a:r>
            <a:r>
              <a:rPr lang="en-US" altLang="ko-KR" dirty="0"/>
              <a:t>t</a:t>
            </a:r>
            <a:r>
              <a:rPr lang="ko-KR" altLang="en-US" dirty="0"/>
              <a:t>은 정수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할당 받게 되어 </a:t>
            </a:r>
            <a:r>
              <a:rPr lang="en-US" altLang="ko-KR" dirty="0"/>
              <a:t>tuple </a:t>
            </a:r>
            <a:r>
              <a:rPr lang="ko-KR" altLang="en-US" dirty="0"/>
              <a:t>형이 아니다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sz="2000" dirty="0"/>
              <a:t>t = (1, )</a:t>
            </a:r>
            <a:r>
              <a:rPr lang="ko-KR" altLang="en-US" sz="2000" dirty="0"/>
              <a:t>으로 적어야 </a:t>
            </a:r>
            <a:r>
              <a:rPr lang="en-US" altLang="ko-KR" sz="2000" dirty="0"/>
              <a:t>t</a:t>
            </a:r>
            <a:r>
              <a:rPr lang="ko-KR" altLang="en-US" sz="2000" dirty="0"/>
              <a:t>이 </a:t>
            </a:r>
            <a:r>
              <a:rPr lang="en-US" altLang="ko-KR" sz="2000" dirty="0"/>
              <a:t>1</a:t>
            </a:r>
            <a:r>
              <a:rPr lang="ko-KR" altLang="en-US" sz="2000" dirty="0"/>
              <a:t>이라는 원소 하나를 가진 </a:t>
            </a:r>
            <a:r>
              <a:rPr lang="en-US" altLang="ko-KR" sz="2000" dirty="0"/>
              <a:t>tuple</a:t>
            </a:r>
            <a:r>
              <a:rPr lang="ko-KR" altLang="en-US" sz="2000" dirty="0"/>
              <a:t>이 된다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C3FAB-8ECE-DE2F-A52E-9CD81899B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CE178B-B777-2A5D-CAE1-6CA11FA138EE}"/>
              </a:ext>
            </a:extLst>
          </p:cNvPr>
          <p:cNvSpPr/>
          <p:nvPr/>
        </p:nvSpPr>
        <p:spPr bwMode="auto">
          <a:xfrm>
            <a:off x="2177794" y="3787391"/>
            <a:ext cx="5334175" cy="87720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 = (1)</a:t>
            </a: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0" latinLnBrk="0" hangingPunct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1A2055-CD11-3C4F-2212-23C4FA95D840}"/>
              </a:ext>
            </a:extLst>
          </p:cNvPr>
          <p:cNvSpPr/>
          <p:nvPr/>
        </p:nvSpPr>
        <p:spPr bwMode="auto">
          <a:xfrm>
            <a:off x="2144369" y="5439459"/>
            <a:ext cx="5367600" cy="97048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 = (1, )</a:t>
            </a: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0" latinLnBrk="0" hangingPunct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(1, )</a:t>
            </a:r>
          </a:p>
        </p:txBody>
      </p:sp>
    </p:spTree>
    <p:extLst>
      <p:ext uri="{BB962C8B-B14F-4D97-AF65-F5344CB8AC3E}">
        <p14:creationId xmlns:p14="http://schemas.microsoft.com/office/powerpoint/2010/main" val="127544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리스트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65" y="1825386"/>
            <a:ext cx="7176738" cy="382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318512" y="1979046"/>
            <a:ext cx="3816778" cy="537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0530" y="2604255"/>
            <a:ext cx="2913386" cy="537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90530" y="3756066"/>
            <a:ext cx="4578901" cy="537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90528" y="4373286"/>
            <a:ext cx="2403937" cy="537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70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97E28-47EB-BCBA-3912-B6A9E95A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4252C-1371-24A4-E322-FB4D7498F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400" dirty="0"/>
              <a:t>tuple</a:t>
            </a:r>
            <a:r>
              <a:rPr lang="ko-KR" altLang="en-US" sz="2400" dirty="0"/>
              <a:t>은 </a:t>
            </a:r>
            <a:r>
              <a:rPr lang="en-US" altLang="ko-KR" sz="2400" dirty="0"/>
              <a:t>slice</a:t>
            </a:r>
            <a:r>
              <a:rPr lang="ko-KR" altLang="en-US" sz="2400" dirty="0"/>
              <a:t>가 가능하다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289B5-5D2C-6790-2070-4879DDEC0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7CCF56-1064-0C14-E392-C1A3EFA43183}"/>
              </a:ext>
            </a:extLst>
          </p:cNvPr>
          <p:cNvSpPr/>
          <p:nvPr/>
        </p:nvSpPr>
        <p:spPr bwMode="auto">
          <a:xfrm>
            <a:off x="1162032" y="2039137"/>
            <a:ext cx="5800401" cy="319797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t1 = (‘VALENTINE’, 2, 14, ‘GIFT’)</a:t>
            </a:r>
          </a:p>
          <a:p>
            <a:pPr eaLnBrk="0" latinLnBrk="0" hangingPunct="0"/>
            <a:r>
              <a:rPr lang="en-US" altLang="ko-K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(‘VALENTINE’, 2, 14, ‘GIFT’)</a:t>
            </a:r>
          </a:p>
          <a:p>
            <a:pPr eaLnBrk="0" latinLnBrk="0" hangingPunct="0"/>
            <a:endParaRPr kumimoji="0" lang="en-US" altLang="ko-K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t1[1:3]</a:t>
            </a:r>
          </a:p>
          <a:p>
            <a:pPr eaLnBrk="0" latinLnBrk="0" hangingPunct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(2,14)</a:t>
            </a:r>
          </a:p>
          <a:p>
            <a:pPr eaLnBrk="0" latinLnBrk="0" hangingPunct="0"/>
            <a:endParaRPr kumimoji="0" lang="en-US" altLang="ko-KR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t2 = (‘love’,)</a:t>
            </a:r>
          </a:p>
          <a:p>
            <a:pPr eaLnBrk="0" latinLnBrk="0" hangingPunct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‘love’</a:t>
            </a:r>
          </a:p>
          <a:p>
            <a:pPr eaLnBrk="0" latinLnBrk="0" hangingPunct="0"/>
            <a:endParaRPr kumimoji="0" lang="en-US" altLang="ko-KR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t2[0:]</a:t>
            </a:r>
          </a:p>
          <a:p>
            <a:pPr eaLnBrk="0" latinLnBrk="0" hangingPunct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(‘love’,)</a:t>
            </a:r>
          </a:p>
        </p:txBody>
      </p:sp>
    </p:spTree>
    <p:extLst>
      <p:ext uri="{BB962C8B-B14F-4D97-AF65-F5344CB8AC3E}">
        <p14:creationId xmlns:p14="http://schemas.microsoft.com/office/powerpoint/2010/main" val="4018285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17A-C13C-285C-3BAF-DDAD57AA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D03E8-38B7-B787-9440-603E3970A1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692525" cy="3977640"/>
          </a:xfrm>
        </p:spPr>
        <p:txBody>
          <a:bodyPr/>
          <a:lstStyle/>
          <a:p>
            <a:r>
              <a:rPr lang="en-US" altLang="ko-KR" sz="2400" dirty="0"/>
              <a:t>tuple</a:t>
            </a:r>
            <a:r>
              <a:rPr lang="ko-KR" altLang="en-US" sz="2400" dirty="0"/>
              <a:t>은 합병</a:t>
            </a:r>
            <a:r>
              <a:rPr lang="en-US" altLang="ko-KR" sz="2400" dirty="0"/>
              <a:t>(concatenate)</a:t>
            </a:r>
            <a:r>
              <a:rPr lang="ko-KR" altLang="en-US" sz="2400" dirty="0"/>
              <a:t>이 가능하다</a:t>
            </a:r>
            <a:endParaRPr lang="en-US" altLang="ko-KR" sz="2400" dirty="0"/>
          </a:p>
          <a:p>
            <a:endParaRPr lang="en-US" altLang="ko-KR" dirty="0"/>
          </a:p>
          <a:p>
            <a:pPr marL="914400" lvl="3" indent="0">
              <a:buNone/>
            </a:pPr>
            <a:endParaRPr lang="en-US" altLang="ko-KR" dirty="0"/>
          </a:p>
          <a:p>
            <a:pPr marL="914400" lvl="3" indent="0">
              <a:buNone/>
            </a:pPr>
            <a:endParaRPr lang="en-US" altLang="ko-KR" dirty="0"/>
          </a:p>
          <a:p>
            <a:r>
              <a:rPr lang="en-US" altLang="ko-KR" sz="2400" dirty="0"/>
              <a:t>tuple</a:t>
            </a:r>
            <a:r>
              <a:rPr lang="ko-KR" altLang="en-US" sz="2400" dirty="0"/>
              <a:t>은 곱</a:t>
            </a:r>
            <a:r>
              <a:rPr lang="en-US" altLang="ko-KR" sz="2400" dirty="0"/>
              <a:t>(iteration)</a:t>
            </a:r>
            <a:r>
              <a:rPr lang="ko-KR" altLang="en-US" sz="2400" dirty="0"/>
              <a:t>이 가능하다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7725E-32FB-1F53-6FA3-7E9A7A5A9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B409E7-FF54-23F2-215E-75920345E708}"/>
              </a:ext>
            </a:extLst>
          </p:cNvPr>
          <p:cNvSpPr/>
          <p:nvPr/>
        </p:nvSpPr>
        <p:spPr bwMode="auto">
          <a:xfrm>
            <a:off x="1303561" y="2087926"/>
            <a:ext cx="6069511" cy="150022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t1 = (‘valentine’, 2, 14, ‘gift’)</a:t>
            </a: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t2 = (‘love’, )</a:t>
            </a: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t3 = t1 + t2</a:t>
            </a:r>
          </a:p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  <a:p>
            <a:pPr eaLnBrk="0" latinLnBrk="0" hangingPunct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(‘valentine’, 2, 14, ‘gift’, ‘love’)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9EE2E2-4FC1-74F5-AA25-80632E7ED9B3}"/>
              </a:ext>
            </a:extLst>
          </p:cNvPr>
          <p:cNvSpPr/>
          <p:nvPr/>
        </p:nvSpPr>
        <p:spPr bwMode="auto">
          <a:xfrm>
            <a:off x="1274393" y="4367150"/>
            <a:ext cx="7050448" cy="16040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16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print(t2*3)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(‘love’, ‘love’, ‘love’)</a:t>
            </a:r>
          </a:p>
          <a:p>
            <a:pPr eaLnBrk="0" latinLnBrk="0" hangingPunct="0"/>
            <a:endParaRPr kumimoji="0"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sz="16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print(t1*2)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(‘valentine’, 2, 14, ‘gift’, ‘valentine’, 2, 14, ‘gift’)</a:t>
            </a:r>
          </a:p>
        </p:txBody>
      </p:sp>
    </p:spTree>
    <p:extLst>
      <p:ext uri="{BB962C8B-B14F-4D97-AF65-F5344CB8AC3E}">
        <p14:creationId xmlns:p14="http://schemas.microsoft.com/office/powerpoint/2010/main" val="3259052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CEB0-E982-B591-D756-103A287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0B25-558D-1A39-A6A4-74A2FC6AE9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400" dirty="0"/>
              <a:t>list </a:t>
            </a:r>
            <a:r>
              <a:rPr lang="ko-KR" altLang="en-US" sz="2400" dirty="0"/>
              <a:t>사용시 활용했던 함수들 </a:t>
            </a:r>
            <a:r>
              <a:rPr lang="en-US" altLang="ko-KR" sz="2400" dirty="0"/>
              <a:t>tuple</a:t>
            </a:r>
            <a:r>
              <a:rPr lang="ko-KR" altLang="en-US" sz="2400" dirty="0"/>
              <a:t>에서 사용 가능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253E-71B0-83C8-9C27-3A71C3426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3224C9-7543-D59C-E683-F2B4EE0CA2BD}"/>
              </a:ext>
            </a:extLst>
          </p:cNvPr>
          <p:cNvSpPr/>
          <p:nvPr/>
        </p:nvSpPr>
        <p:spPr bwMode="auto">
          <a:xfrm>
            <a:off x="1233145" y="2177149"/>
            <a:ext cx="6533467" cy="269579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endParaRPr kumimoji="0" lang="en-US" altLang="ko-KR" sz="20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 =(1,2,3,5,7,11)</a:t>
            </a:r>
          </a:p>
          <a:p>
            <a:pPr eaLnBrk="0" latinLnBrk="0" hangingPunct="0"/>
            <a:endParaRPr kumimoji="0"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t2 =(‘</a:t>
            </a:r>
            <a:r>
              <a:rPr kumimoji="0"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love’,’power’,’peace</a:t>
            </a:r>
            <a:r>
              <a:rPr kumimoji="0"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eaLnBrk="0" latinLnBrk="0" hangingPunct="0"/>
            <a:endParaRPr kumimoji="0"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(t1)</a:t>
            </a:r>
          </a:p>
          <a:p>
            <a:pPr eaLnBrk="0" latinLnBrk="0" hangingPunct="0"/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(t2)</a:t>
            </a:r>
          </a:p>
          <a:p>
            <a:pPr eaLnBrk="0" latinLnBrk="0" hangingPunct="0"/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0" latinLnBrk="0" hangingPunct="0"/>
            <a:endParaRPr kumimoji="0" lang="en-US" altLang="ko-K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70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CEB0-E982-B591-D756-103A287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0B25-558D-1A39-A6A4-74A2FC6AE9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chemeClr val="accent5"/>
                </a:solidFill>
              </a:rPr>
              <a:t>한</a:t>
            </a:r>
            <a:r>
              <a:rPr lang="en-US" altLang="ko-KR" sz="2400" b="1" dirty="0">
                <a:solidFill>
                  <a:schemeClr val="accent5"/>
                </a:solidFill>
              </a:rPr>
              <a:t> </a:t>
            </a:r>
            <a:r>
              <a:rPr lang="ko-KR" altLang="en-US" sz="2400" b="1" dirty="0">
                <a:solidFill>
                  <a:schemeClr val="accent5"/>
                </a:solidFill>
              </a:rPr>
              <a:t>번 정의되면 변경이 허용되지 않는다</a:t>
            </a:r>
            <a:endParaRPr lang="en-US" altLang="ko-KR" sz="2400" b="1" dirty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253E-71B0-83C8-9C27-3A71C3426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4C357-7B5C-F6E6-AEB0-E94194FCCD98}"/>
              </a:ext>
            </a:extLst>
          </p:cNvPr>
          <p:cNvSpPr/>
          <p:nvPr/>
        </p:nvSpPr>
        <p:spPr bwMode="auto">
          <a:xfrm>
            <a:off x="1232473" y="2034299"/>
            <a:ext cx="9358362" cy="31858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endParaRPr kumimoji="0" lang="en-US" altLang="ko-KR" sz="20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 =(1,2,3,5,7,11)</a:t>
            </a:r>
          </a:p>
          <a:p>
            <a:pPr eaLnBrk="0" latinLnBrk="0" hangingPunct="0"/>
            <a:endParaRPr kumimoji="0"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t1[2] =‘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c’</a:t>
            </a:r>
            <a:endParaRPr kumimoji="0"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endParaRPr lang="en-US" altLang="ko-KR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eaLnBrk="0" latinLnBrk="0" hangingPunct="0"/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"C:……</a:t>
            </a:r>
          </a:p>
          <a:p>
            <a:pPr eaLnBrk="0" latinLnBrk="0" hangingPunct="0"/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t1[2] ='c’</a:t>
            </a:r>
          </a:p>
          <a:p>
            <a:pPr eaLnBrk="0" latinLnBrk="0" hangingPunct="0"/>
            <a:endParaRPr lang="en-US" altLang="ko-K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ko-K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'tuple' object does not support item assignment</a:t>
            </a:r>
            <a:endParaRPr kumimoji="0" lang="en-US" altLang="ko-KR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1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191D-958A-9BDA-3472-4083F054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03C8D-F6CC-D63D-067E-5F21DAFCEC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1541" y="1440180"/>
            <a:ext cx="8404479" cy="3977640"/>
          </a:xfrm>
        </p:spPr>
        <p:txBody>
          <a:bodyPr/>
          <a:lstStyle/>
          <a:p>
            <a:r>
              <a:rPr lang="en-US" altLang="ko-KR" sz="2400" dirty="0"/>
              <a:t>String</a:t>
            </a:r>
            <a:r>
              <a:rPr lang="ko-KR" altLang="en-US" sz="2400" dirty="0"/>
              <a:t>형으로부터 </a:t>
            </a:r>
            <a:r>
              <a:rPr lang="en-US" altLang="ko-KR" sz="2400" dirty="0"/>
              <a:t>tuple</a:t>
            </a:r>
            <a:r>
              <a:rPr lang="ko-KR" altLang="en-US" sz="2400" dirty="0"/>
              <a:t>형 생성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4B1FC-1A41-A7D1-4BB1-8C16277A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E088F0-98C9-70CC-1B63-8D661060E25D}"/>
              </a:ext>
            </a:extLst>
          </p:cNvPr>
          <p:cNvSpPr/>
          <p:nvPr/>
        </p:nvSpPr>
        <p:spPr bwMode="auto">
          <a:xfrm>
            <a:off x="1295563" y="2116755"/>
            <a:ext cx="6855765" cy="34362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endParaRPr kumimoji="0" lang="en-US" altLang="ko-KR" sz="20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string_march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='March’</a:t>
            </a:r>
          </a:p>
          <a:p>
            <a:pPr eaLnBrk="0" latinLnBrk="0" hangingPunct="0"/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string_march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'March’</a:t>
            </a:r>
          </a:p>
          <a:p>
            <a:pPr eaLnBrk="0" latinLnBrk="0" hangingPunct="0"/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tuple_march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string_march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latinLnBrk="0" hangingPunct="0"/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tuple_march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('M', 'a', 'r', 'c', 'h')</a:t>
            </a:r>
          </a:p>
          <a:p>
            <a:pPr eaLnBrk="0" latinLnBrk="0" hangingPunct="0"/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0" latinLnBrk="0" hangingPunct="0"/>
            <a:endParaRPr kumimoji="0" lang="en-US" altLang="ko-K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20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191D-958A-9BDA-3472-4083F054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03C8D-F6CC-D63D-067E-5F21DAFCE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400" dirty="0"/>
              <a:t>list</a:t>
            </a:r>
            <a:r>
              <a:rPr lang="ko-KR" altLang="en-US" sz="2400" dirty="0"/>
              <a:t>형으로부터 </a:t>
            </a:r>
            <a:r>
              <a:rPr lang="en-US" altLang="ko-KR" sz="2400" dirty="0"/>
              <a:t>tuple</a:t>
            </a:r>
            <a:r>
              <a:rPr lang="ko-KR" altLang="en-US" sz="2400" dirty="0"/>
              <a:t>형 생성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4B1FC-1A41-A7D1-4BB1-8C16277A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C4CF-D54D-367F-C5FE-FD0FDEF25EE8}"/>
              </a:ext>
            </a:extLst>
          </p:cNvPr>
          <p:cNvSpPr/>
          <p:nvPr/>
        </p:nvSpPr>
        <p:spPr bwMode="auto">
          <a:xfrm>
            <a:off x="1295563" y="2023017"/>
            <a:ext cx="8404479" cy="240388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endParaRPr kumimoji="0" lang="en-US" altLang="ko-KR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list_spring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=['March', 'April', 'May’]</a:t>
            </a:r>
          </a:p>
          <a:p>
            <a:pPr eaLnBrk="0" latinLnBrk="0" hangingPunct="0"/>
            <a:endParaRPr lang="en-US" altLang="ko-K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tuple_spring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list_spring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latinLnBrk="0" hangingPunct="0"/>
            <a:endParaRPr lang="en-US" altLang="ko-K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tuple_spring</a:t>
            </a:r>
            <a:endParaRPr lang="en-US" altLang="ko-K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('March', 'April', 'May')</a:t>
            </a:r>
          </a:p>
          <a:p>
            <a:pPr eaLnBrk="0" latinLnBrk="0" hangingPunct="0"/>
            <a:endParaRPr kumimoji="0" lang="en-US" altLang="ko-KR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7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191D-958A-9BDA-3472-4083F054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r>
              <a:rPr lang="ko-KR" altLang="en-US" dirty="0"/>
              <a:t>과 </a:t>
            </a:r>
            <a:r>
              <a:rPr lang="en-US" altLang="ko-KR" dirty="0"/>
              <a:t>list</a:t>
            </a:r>
            <a:r>
              <a:rPr lang="ko-KR" altLang="en-US" dirty="0"/>
              <a:t>의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4B1FC-1A41-A7D1-4BB1-8C16277A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46</a:t>
            </a:fld>
            <a:endParaRPr lang="ko-KR" altLang="en-US" dirty="0"/>
          </a:p>
        </p:txBody>
      </p:sp>
      <p:pic>
        <p:nvPicPr>
          <p:cNvPr id="5" name="내용 개체 틀 1">
            <a:extLst>
              <a:ext uri="{FF2B5EF4-FFF2-40B4-BE49-F238E27FC236}">
                <a16:creationId xmlns:a16="http://schemas.microsoft.com/office/drawing/2014/main" id="{0A9B6FEE-900F-FFAE-A35F-EA514CD9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51" y="1621357"/>
            <a:ext cx="10157074" cy="443430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D9B50CA-046E-DFFD-AB85-A2B608BA51DA}"/>
              </a:ext>
            </a:extLst>
          </p:cNvPr>
          <p:cNvSpPr/>
          <p:nvPr/>
        </p:nvSpPr>
        <p:spPr>
          <a:xfrm>
            <a:off x="6888580" y="5178771"/>
            <a:ext cx="4130519" cy="53912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71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04094-6657-4DE4-DD37-3887C7E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8563F-2636-4281-3F56-3E24010053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02829" cy="3977640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좋아하는 과일을 </a:t>
            </a:r>
            <a:r>
              <a:rPr lang="ko-KR" altLang="en-US" dirty="0" err="1"/>
              <a:t>입력받아</a:t>
            </a:r>
            <a:r>
              <a:rPr lang="ko-KR" altLang="en-US" dirty="0"/>
              <a:t> 리스트에 저장한 후 출력해주는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67D28-5CA5-69FB-AF1F-EDE2C21F8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CA5B7-C785-B8DC-6637-8442EDA3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49" y="2599308"/>
            <a:ext cx="7753116" cy="2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9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04094-6657-4DE4-DD37-3887C7E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8563F-2636-4281-3F56-3E24010053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250101" cy="3977640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친구들의 이름을 </a:t>
            </a:r>
            <a:r>
              <a:rPr lang="ko-KR" altLang="en-US" dirty="0" err="1"/>
              <a:t>입력받아</a:t>
            </a:r>
            <a:r>
              <a:rPr lang="ko-KR" altLang="en-US" dirty="0"/>
              <a:t> 리스트에 </a:t>
            </a:r>
            <a:r>
              <a:rPr lang="ko-KR" altLang="en-US" dirty="0" err="1"/>
              <a:t>저장하시오</a:t>
            </a:r>
            <a:r>
              <a:rPr lang="en-US" altLang="ko-KR" dirty="0"/>
              <a:t>. </a:t>
            </a:r>
            <a:r>
              <a:rPr lang="ko-KR" altLang="en-US" dirty="0"/>
              <a:t>이름의 오름차순으로 정렬한 후 화면에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ko-KR" altLang="en-US" dirty="0"/>
              <a:t>리스트가 제공하는 </a:t>
            </a:r>
            <a:r>
              <a:rPr lang="en-US" altLang="ko-KR" u="sng" dirty="0"/>
              <a:t>sort </a:t>
            </a:r>
            <a:r>
              <a:rPr lang="ko-KR" altLang="en-US" u="sng" dirty="0"/>
              <a:t>함수</a:t>
            </a:r>
            <a:r>
              <a:rPr lang="ko-KR" altLang="en-US" dirty="0"/>
              <a:t>를 </a:t>
            </a:r>
            <a:r>
              <a:rPr lang="ko-KR" altLang="en-US" dirty="0" err="1"/>
              <a:t>활용하시오</a:t>
            </a:r>
            <a:r>
              <a:rPr lang="en-US" altLang="ko-KR" dirty="0"/>
              <a:t>.</a:t>
            </a:r>
          </a:p>
          <a:p>
            <a:pPr marL="18225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67D28-5CA5-69FB-AF1F-EDE2C21F8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326ED-562B-850D-5ECA-0BF1DC66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87" y="2529212"/>
            <a:ext cx="6212760" cy="27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5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04094-6657-4DE4-DD37-3887C7E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8563F-2636-4281-3F56-3E24010053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13795" cy="3977640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dirty="0"/>
              <a:t>3) 5</a:t>
            </a:r>
            <a:r>
              <a:rPr lang="ko-KR" altLang="en-US" dirty="0"/>
              <a:t>명의 학생의 시험성적을 </a:t>
            </a:r>
            <a:r>
              <a:rPr lang="ko-KR" altLang="en-US" dirty="0" err="1"/>
              <a:t>입력받아</a:t>
            </a:r>
            <a:r>
              <a:rPr lang="ko-KR" altLang="en-US" dirty="0"/>
              <a:t> 전체 학생의 성적을 출력하고</a:t>
            </a:r>
            <a:r>
              <a:rPr lang="en-US" altLang="ko-KR" dirty="0"/>
              <a:t>, </a:t>
            </a:r>
            <a:r>
              <a:rPr lang="ko-KR" altLang="en-US" dirty="0"/>
              <a:t>성적 합계와 평균을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67D28-5CA5-69FB-AF1F-EDE2C21F8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9B68D-660F-7D6A-832F-CE22B0FE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37" y="2604105"/>
            <a:ext cx="2579138" cy="22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7B681-FB5E-DE89-54B5-4F8E570B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CC991-67DA-03E4-4109-AA0B5B0938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231958" cy="3977640"/>
          </a:xfrm>
        </p:spPr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타입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 선언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4635C-0576-864B-3730-1368293AA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AF7165-77F1-31C8-C2FE-22A8DC80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39577"/>
              </p:ext>
            </p:extLst>
          </p:nvPr>
        </p:nvGraphicFramePr>
        <p:xfrm>
          <a:off x="1308110" y="22188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28208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5837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 ]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8342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432DBF8-76FA-F512-D141-C47666B7E125}"/>
              </a:ext>
            </a:extLst>
          </p:cNvPr>
          <p:cNvSpPr/>
          <p:nvPr/>
        </p:nvSpPr>
        <p:spPr bwMode="auto">
          <a:xfrm>
            <a:off x="1308110" y="3800963"/>
            <a:ext cx="6007090" cy="10210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/>
              </a:rPr>
              <a:t>variable_name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/>
              </a:rPr>
              <a:t> = [</a:t>
            </a:r>
            <a:r>
              <a:rPr lang="en-US" altLang="ko-KR" sz="1800" b="1" dirty="0">
                <a:solidFill>
                  <a:srgbClr val="0070C0"/>
                </a:solidFill>
                <a:latin typeface="맑은 고딕"/>
                <a:ea typeface="맑은 고딕"/>
              </a:rPr>
              <a:t>element_1,</a:t>
            </a:r>
            <a:r>
              <a:rPr lang="ko-KR" altLang="en-US" sz="1800" b="1" dirty="0">
                <a:solidFill>
                  <a:srgbClr val="0070C0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/>
                <a:ea typeface="맑은 고딕"/>
              </a:rPr>
              <a:t>element_2,</a:t>
            </a:r>
            <a:r>
              <a:rPr lang="ko-KR" altLang="en-US" sz="1800" b="1" dirty="0">
                <a:solidFill>
                  <a:srgbClr val="0070C0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/>
              </a:rPr>
              <a:t> … ]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600" b="1" noProof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eg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 </a:t>
            </a:r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num_list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= [1,2,3]</a:t>
            </a:r>
          </a:p>
        </p:txBody>
      </p:sp>
    </p:spTree>
    <p:extLst>
      <p:ext uri="{BB962C8B-B14F-4D97-AF65-F5344CB8AC3E}">
        <p14:creationId xmlns:p14="http://schemas.microsoft.com/office/powerpoint/2010/main" val="3438403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04094-6657-4DE4-DD37-3887C7E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8563F-2636-4281-3F56-3E24010053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98384" cy="3977640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dirty="0"/>
              <a:t>4) 3</a:t>
            </a:r>
            <a:r>
              <a:rPr lang="ko-KR" altLang="en-US" dirty="0"/>
              <a:t>명의 학생에 대한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리스트에 </a:t>
            </a:r>
            <a:r>
              <a:rPr lang="ko-KR" altLang="en-US" dirty="0" err="1"/>
              <a:t>저장하시오</a:t>
            </a:r>
            <a:r>
              <a:rPr lang="en-US" altLang="ko-KR" dirty="0"/>
              <a:t>. </a:t>
            </a:r>
            <a:r>
              <a:rPr lang="ko-KR" altLang="en-US" dirty="0"/>
              <a:t>전체 학생의 성적을 출력하고 과목별 성적 평균을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67D28-5CA5-69FB-AF1F-EDE2C21F8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7B463-D9BE-A5F3-BC30-DD029B005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49" y="2541717"/>
            <a:ext cx="2794507" cy="34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7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04094-6657-4DE4-DD37-3887C7E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8563F-2636-4281-3F56-3E24010053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5498" cy="3977640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5) 10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부터 시작하여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씩 증가하는 형태의 값들을 요소로 갖는 </a:t>
            </a:r>
            <a:r>
              <a:rPr lang="ko-KR" altLang="ko-KR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튜플을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생성하고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튜플에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저장된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값들을 반복문을 활용하여 </a:t>
            </a:r>
            <a:r>
              <a:rPr lang="ko-KR" altLang="ko-KR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출력하시오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67D28-5CA5-69FB-AF1F-EDE2C21F8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79E34-1458-2968-0CD1-31294470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94" y="2550196"/>
            <a:ext cx="685550" cy="30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0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7B681-FB5E-DE89-54B5-4F8E570B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CC991-67DA-03E4-4109-AA0B5B0938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74085" cy="3977640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만들 때는 대괄호</a:t>
            </a:r>
            <a:r>
              <a:rPr lang="en-US" altLang="ko-KR" dirty="0"/>
              <a:t>( [ ] )</a:t>
            </a:r>
            <a:r>
              <a:rPr lang="ko-KR" altLang="en-US" dirty="0"/>
              <a:t>로 감싸주고 안에 들어가는 원소는 쉼표를 통해 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element</a:t>
            </a:r>
            <a:r>
              <a:rPr lang="ko-KR" altLang="en-US" dirty="0"/>
              <a:t>들은 어떠한 </a:t>
            </a:r>
            <a:r>
              <a:rPr lang="en-US" altLang="ko-KR" dirty="0"/>
              <a:t>type</a:t>
            </a:r>
            <a:r>
              <a:rPr lang="ko-KR" altLang="en-US" dirty="0"/>
              <a:t>도 가능</a:t>
            </a:r>
            <a:endParaRPr lang="en-US" altLang="ko-KR" dirty="0"/>
          </a:p>
          <a:p>
            <a:pPr lvl="2"/>
            <a:r>
              <a:rPr lang="ko-KR" altLang="en-US" dirty="0"/>
              <a:t>심지어 다른 </a:t>
            </a:r>
            <a:r>
              <a:rPr lang="en-US" altLang="ko-KR" dirty="0"/>
              <a:t>list</a:t>
            </a:r>
            <a:r>
              <a:rPr lang="ko-KR" altLang="en-US" dirty="0"/>
              <a:t>도 </a:t>
            </a:r>
            <a:r>
              <a:rPr lang="en-US" altLang="ko-KR" dirty="0"/>
              <a:t>element</a:t>
            </a:r>
            <a:r>
              <a:rPr lang="ko-KR" altLang="en-US" dirty="0"/>
              <a:t>가 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Empty list : element</a:t>
            </a:r>
            <a:r>
              <a:rPr lang="ko-KR" altLang="en-US" dirty="0"/>
              <a:t>를 하나도 갖지 않는 </a:t>
            </a:r>
            <a:r>
              <a:rPr lang="en-US" altLang="ko-KR" dirty="0"/>
              <a:t>list</a:t>
            </a:r>
          </a:p>
          <a:p>
            <a:pPr lvl="2"/>
            <a:r>
              <a:rPr lang="ko-KR" altLang="en-US" dirty="0"/>
              <a:t>기호 </a:t>
            </a:r>
            <a:r>
              <a:rPr lang="en-US" altLang="ko-KR" dirty="0"/>
              <a:t>[ ]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4635C-0576-864B-3730-1368293AA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14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7B681-FB5E-DE89-54B5-4F8E570B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4635C-0576-864B-3730-1368293AA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FA9E6F-18F1-EFB0-B529-FE541A62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6" y="1482651"/>
            <a:ext cx="8938719" cy="46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3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71" y="1663510"/>
            <a:ext cx="3780065" cy="172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05" y="1663510"/>
            <a:ext cx="3834847" cy="172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83" y="4229546"/>
            <a:ext cx="3709852" cy="141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6" y="4164402"/>
            <a:ext cx="47434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20684" y="347493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빈 리스트 만들기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0683" y="589483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내용 있는 리스트 만들기 </a:t>
            </a:r>
          </a:p>
        </p:txBody>
      </p:sp>
    </p:spTree>
    <p:extLst>
      <p:ext uri="{BB962C8B-B14F-4D97-AF65-F5344CB8AC3E}">
        <p14:creationId xmlns:p14="http://schemas.microsoft.com/office/powerpoint/2010/main" val="78308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0E50B9-1EC1-437E-AB4D-3BAEF0FAEF5A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리스트의 구조</a:t>
            </a:r>
            <a:r>
              <a:rPr lang="en-US" altLang="ko-KR"/>
              <a:t>, </a:t>
            </a:r>
            <a:r>
              <a:rPr lang="ko-KR" altLang="en-US"/>
              <a:t>인덱스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68534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3B9AAB04AAC469D2F813F8334BF51" ma:contentTypeVersion="0" ma:contentTypeDescription="Create a new document." ma:contentTypeScope="" ma:versionID="b53f1289c9f9705d3bcdb6461ba449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B622D-C82A-4EAB-B0BB-004F54585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FB7E7E-32FE-42B9-BB62-61A7E51D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74C85-AF28-4FCE-A090-A2B633A7CD1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29022</TotalTime>
  <Words>1138</Words>
  <Application>Microsoft Office PowerPoint</Application>
  <PresentationFormat>와이드스크린</PresentationFormat>
  <Paragraphs>262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나눔고딕</vt:lpstr>
      <vt:lpstr>맑은 고딕</vt:lpstr>
      <vt:lpstr>Arial</vt:lpstr>
      <vt:lpstr>Calibri</vt:lpstr>
      <vt:lpstr>Courier New</vt:lpstr>
      <vt:lpstr>Segoe UI</vt:lpstr>
      <vt:lpstr>Wingdings</vt:lpstr>
      <vt:lpstr>WelcomeDoc</vt:lpstr>
      <vt:lpstr>PowerPoint 프레젠테이션</vt:lpstr>
      <vt:lpstr>PowerPoint 프레젠테이션</vt:lpstr>
      <vt:lpstr>변수와 리스트</vt:lpstr>
      <vt:lpstr>변수와 리스트 </vt:lpstr>
      <vt:lpstr>리스트</vt:lpstr>
      <vt:lpstr>리스트</vt:lpstr>
      <vt:lpstr>리스트</vt:lpstr>
      <vt:lpstr>PowerPoint 프레젠테이션</vt:lpstr>
      <vt:lpstr>PowerPoint 프레젠테이션</vt:lpstr>
      <vt:lpstr>리스트의 인덱스 </vt:lpstr>
      <vt:lpstr>PowerPoint 프레젠테이션</vt:lpstr>
      <vt:lpstr>List의 membership : ‘in’ &amp; ‘not in</vt:lpstr>
      <vt:lpstr>List의 membership : ‘in’ &amp; ‘not in</vt:lpstr>
      <vt:lpstr>List 길이 : len()</vt:lpstr>
      <vt:lpstr>List 길이 : len()</vt:lpstr>
      <vt:lpstr>실습</vt:lpstr>
      <vt:lpstr>리스트형의 연산</vt:lpstr>
      <vt:lpstr>List 연산</vt:lpstr>
      <vt:lpstr>List 연산</vt:lpstr>
      <vt:lpstr>List 연산</vt:lpstr>
      <vt:lpstr>List 연산</vt:lpstr>
      <vt:lpstr>list형 원소 변경</vt:lpstr>
      <vt:lpstr>리스트 항목 추가하기</vt:lpstr>
      <vt:lpstr>append 함수 사용하기 </vt:lpstr>
      <vt:lpstr>insert 함수 활용하기</vt:lpstr>
      <vt:lpstr>extend 추가하기</vt:lpstr>
      <vt:lpstr>리스트와 반복문</vt:lpstr>
      <vt:lpstr>list를 활용한 for문</vt:lpstr>
      <vt:lpstr>list를 활용한 for문</vt:lpstr>
      <vt:lpstr>list를 활용한 for문</vt:lpstr>
      <vt:lpstr>list를 활용한 for문</vt:lpstr>
      <vt:lpstr>반복문 (숫자)  </vt:lpstr>
      <vt:lpstr>반복문 (텍스트) </vt:lpstr>
      <vt:lpstr>[예제] list를 활용한 for문</vt:lpstr>
      <vt:lpstr>[예제] 다섯 명 학생의 성적 합계와 평균 </vt:lpstr>
      <vt:lpstr>tuple</vt:lpstr>
      <vt:lpstr>tuple의 타입과 선언</vt:lpstr>
      <vt:lpstr>tuple의 선언 예</vt:lpstr>
      <vt:lpstr>하나의 원소를 갖는 tuple</vt:lpstr>
      <vt:lpstr>tuple 연산</vt:lpstr>
      <vt:lpstr>tuple 연산</vt:lpstr>
      <vt:lpstr>tuple 연산</vt:lpstr>
      <vt:lpstr>tuple 연산</vt:lpstr>
      <vt:lpstr>tuple 연산</vt:lpstr>
      <vt:lpstr>tuple 연산</vt:lpstr>
      <vt:lpstr>tuple과 list의 비교</vt:lpstr>
      <vt:lpstr>실습</vt:lpstr>
      <vt:lpstr>실습</vt:lpstr>
      <vt:lpstr>실습</vt:lpstr>
      <vt:lpstr>실습</vt:lpstr>
      <vt:lpstr>실습</vt:lpstr>
    </vt:vector>
  </TitlesOfParts>
  <Company>Embarcadero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김종욱</cp:lastModifiedBy>
  <cp:revision>1098</cp:revision>
  <cp:lastPrinted>2017-04-03T14:17:18Z</cp:lastPrinted>
  <dcterms:created xsi:type="dcterms:W3CDTF">2013-03-13T15:15:14Z</dcterms:created>
  <dcterms:modified xsi:type="dcterms:W3CDTF">2022-05-08T08:02:45Z</dcterms:modified>
</cp:coreProperties>
</file>