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1"/>
  </p:notesMasterIdLst>
  <p:sldIdLst>
    <p:sldId id="341" r:id="rId2"/>
    <p:sldId id="496" r:id="rId3"/>
    <p:sldId id="343" r:id="rId4"/>
    <p:sldId id="521" r:id="rId5"/>
    <p:sldId id="522" r:id="rId6"/>
    <p:sldId id="498" r:id="rId7"/>
    <p:sldId id="523" r:id="rId8"/>
    <p:sldId id="524" r:id="rId9"/>
    <p:sldId id="525" r:id="rId10"/>
    <p:sldId id="526" r:id="rId11"/>
    <p:sldId id="528" r:id="rId12"/>
    <p:sldId id="527" r:id="rId13"/>
    <p:sldId id="529" r:id="rId14"/>
    <p:sldId id="530" r:id="rId15"/>
    <p:sldId id="531" r:id="rId16"/>
    <p:sldId id="495" r:id="rId17"/>
    <p:sldId id="499" r:id="rId18"/>
    <p:sldId id="500" r:id="rId19"/>
    <p:sldId id="507" r:id="rId20"/>
    <p:sldId id="508" r:id="rId21"/>
    <p:sldId id="509" r:id="rId22"/>
    <p:sldId id="510" r:id="rId23"/>
    <p:sldId id="532" r:id="rId24"/>
    <p:sldId id="533" r:id="rId25"/>
    <p:sldId id="534" r:id="rId26"/>
    <p:sldId id="505" r:id="rId27"/>
    <p:sldId id="497" r:id="rId28"/>
    <p:sldId id="512" r:id="rId29"/>
    <p:sldId id="535" r:id="rId30"/>
  </p:sldIdLst>
  <p:sldSz cx="9144000" cy="6858000" type="screen4x3"/>
  <p:notesSz cx="6858000" cy="9144000"/>
  <p:embeddedFontLst>
    <p:embeddedFont>
      <p:font typeface="나눔명조" panose="020B0600000101010101" charset="-127"/>
      <p:regular r:id="rId32"/>
      <p:bold r:id="rId33"/>
    </p:embeddedFont>
    <p:embeddedFont>
      <p:font typeface="나눔고딕" panose="020D0604000000000000" pitchFamily="50" charset="-127"/>
      <p:regular r:id="rId34"/>
      <p:bold r:id="rId35"/>
    </p:embeddedFont>
    <p:embeddedFont>
      <p:font typeface="나눔고딕 ExtraBold" panose="020D0904000000000000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550" userDrawn="1">
          <p15:clr>
            <a:srgbClr val="A4A3A4"/>
          </p15:clr>
        </p15:guide>
        <p15:guide id="5" pos="4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50705E"/>
    <a:srgbClr val="5D997C"/>
    <a:srgbClr val="657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1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1328" y="72"/>
      </p:cViewPr>
      <p:guideLst>
        <p:guide orient="horz" pos="2160"/>
        <p:guide pos="2880"/>
        <p:guide orient="horz" pos="210"/>
        <p:guide orient="horz" pos="550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4749A-4B7C-42FE-8A86-5F129B23FD2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3C4C4-ECCF-45C3-88B9-BCB3EC222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1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3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6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7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8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930729"/>
            <a:ext cx="7759212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173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6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8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5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4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1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8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4600" y="3140546"/>
            <a:ext cx="411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순환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(recursion)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C4D47-32F0-4319-9BA1-4878DFB35E5C}"/>
              </a:ext>
            </a:extLst>
          </p:cNvPr>
          <p:cNvSpPr txBox="1"/>
          <p:nvPr/>
        </p:nvSpPr>
        <p:spPr>
          <a:xfrm>
            <a:off x="292894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4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66456-C7C5-4AEA-A43A-52A4B43C67A5}"/>
              </a:ext>
            </a:extLst>
          </p:cNvPr>
          <p:cNvSpPr txBox="1"/>
          <p:nvPr/>
        </p:nvSpPr>
        <p:spPr>
          <a:xfrm>
            <a:off x="978693" y="411807"/>
            <a:ext cx="26717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 = factorial(4)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5F7E3-05AF-4F55-BE19-FFAEB930470F}"/>
              </a:ext>
            </a:extLst>
          </p:cNvPr>
          <p:cNvSpPr txBox="1"/>
          <p:nvPr/>
        </p:nvSpPr>
        <p:spPr>
          <a:xfrm>
            <a:off x="4707732" y="64591"/>
            <a:ext cx="423624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B536-1FAD-42BA-A159-51BDC587319C}"/>
              </a:ext>
            </a:extLst>
          </p:cNvPr>
          <p:cNvSpPr txBox="1"/>
          <p:nvPr/>
        </p:nvSpPr>
        <p:spPr>
          <a:xfrm>
            <a:off x="4572000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3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7E6FAD3-694D-4B83-B460-1B01A5B9F0FD}"/>
              </a:ext>
            </a:extLst>
          </p:cNvPr>
          <p:cNvCxnSpPr/>
          <p:nvPr/>
        </p:nvCxnSpPr>
        <p:spPr>
          <a:xfrm flipV="1">
            <a:off x="3464719" y="2085975"/>
            <a:ext cx="1107281" cy="106441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DFA2B2-1091-4DC9-90BF-78A5B4C816C5}"/>
              </a:ext>
            </a:extLst>
          </p:cNvPr>
          <p:cNvSpPr txBox="1"/>
          <p:nvPr/>
        </p:nvSpPr>
        <p:spPr>
          <a:xfrm>
            <a:off x="4638675" y="41889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 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B80C9E6-BEA8-4004-B154-A32A07BC78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4613" y="3150393"/>
            <a:ext cx="1319215" cy="1221581"/>
          </a:xfrm>
          <a:prstGeom prst="bentConnector3">
            <a:avLst>
              <a:gd name="adj1" fmla="val -155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1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C4D47-32F0-4319-9BA1-4878DFB35E5C}"/>
              </a:ext>
            </a:extLst>
          </p:cNvPr>
          <p:cNvSpPr txBox="1"/>
          <p:nvPr/>
        </p:nvSpPr>
        <p:spPr>
          <a:xfrm>
            <a:off x="292894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4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66456-C7C5-4AEA-A43A-52A4B43C67A5}"/>
              </a:ext>
            </a:extLst>
          </p:cNvPr>
          <p:cNvSpPr txBox="1"/>
          <p:nvPr/>
        </p:nvSpPr>
        <p:spPr>
          <a:xfrm>
            <a:off x="978693" y="411807"/>
            <a:ext cx="26717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 = factorial(4)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5F7E3-05AF-4F55-BE19-FFAEB930470F}"/>
              </a:ext>
            </a:extLst>
          </p:cNvPr>
          <p:cNvSpPr txBox="1"/>
          <p:nvPr/>
        </p:nvSpPr>
        <p:spPr>
          <a:xfrm>
            <a:off x="4707732" y="64591"/>
            <a:ext cx="423624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B536-1FAD-42BA-A159-51BDC587319C}"/>
              </a:ext>
            </a:extLst>
          </p:cNvPr>
          <p:cNvSpPr txBox="1"/>
          <p:nvPr/>
        </p:nvSpPr>
        <p:spPr>
          <a:xfrm>
            <a:off x="4572000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3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7E6FAD3-694D-4B83-B460-1B01A5B9F0FD}"/>
              </a:ext>
            </a:extLst>
          </p:cNvPr>
          <p:cNvCxnSpPr/>
          <p:nvPr/>
        </p:nvCxnSpPr>
        <p:spPr>
          <a:xfrm flipV="1">
            <a:off x="3464719" y="2085975"/>
            <a:ext cx="1107281" cy="106441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DFA2B2-1091-4DC9-90BF-78A5B4C816C5}"/>
              </a:ext>
            </a:extLst>
          </p:cNvPr>
          <p:cNvSpPr txBox="1"/>
          <p:nvPr/>
        </p:nvSpPr>
        <p:spPr>
          <a:xfrm>
            <a:off x="4638675" y="41889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 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B80C9E6-BEA8-4004-B154-A32A07BC78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4613" y="3150393"/>
            <a:ext cx="1319215" cy="1221581"/>
          </a:xfrm>
          <a:prstGeom prst="bentConnector3">
            <a:avLst>
              <a:gd name="adj1" fmla="val -155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1E1CE7-2718-4EF3-9F2F-7248EAE85326}"/>
              </a:ext>
            </a:extLst>
          </p:cNvPr>
          <p:cNvSpPr txBox="1"/>
          <p:nvPr/>
        </p:nvSpPr>
        <p:spPr>
          <a:xfrm>
            <a:off x="420290" y="41889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 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AD56C73-0C66-411F-8566-2492ACB93267}"/>
              </a:ext>
            </a:extLst>
          </p:cNvPr>
          <p:cNvCxnSpPr>
            <a:cxnSpLocks/>
          </p:cNvCxnSpPr>
          <p:nvPr/>
        </p:nvCxnSpPr>
        <p:spPr>
          <a:xfrm rot="10800000">
            <a:off x="2378872" y="4371975"/>
            <a:ext cx="4045741" cy="17145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4217E41-1380-4AAA-9F6E-E613455A40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57938" y="5593555"/>
            <a:ext cx="785812" cy="492922"/>
          </a:xfrm>
          <a:prstGeom prst="bentConnector3">
            <a:avLst>
              <a:gd name="adj1" fmla="val 909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1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C4D47-32F0-4319-9BA1-4878DFB35E5C}"/>
              </a:ext>
            </a:extLst>
          </p:cNvPr>
          <p:cNvSpPr txBox="1"/>
          <p:nvPr/>
        </p:nvSpPr>
        <p:spPr>
          <a:xfrm>
            <a:off x="292894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4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66456-C7C5-4AEA-A43A-52A4B43C67A5}"/>
              </a:ext>
            </a:extLst>
          </p:cNvPr>
          <p:cNvSpPr txBox="1"/>
          <p:nvPr/>
        </p:nvSpPr>
        <p:spPr>
          <a:xfrm>
            <a:off x="978693" y="411807"/>
            <a:ext cx="26717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 = factorial(4)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5F7E3-05AF-4F55-BE19-FFAEB930470F}"/>
              </a:ext>
            </a:extLst>
          </p:cNvPr>
          <p:cNvSpPr txBox="1"/>
          <p:nvPr/>
        </p:nvSpPr>
        <p:spPr>
          <a:xfrm>
            <a:off x="4707732" y="64591"/>
            <a:ext cx="423624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B536-1FAD-42BA-A159-51BDC587319C}"/>
              </a:ext>
            </a:extLst>
          </p:cNvPr>
          <p:cNvSpPr txBox="1"/>
          <p:nvPr/>
        </p:nvSpPr>
        <p:spPr>
          <a:xfrm>
            <a:off x="4572000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3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7E6FAD3-694D-4B83-B460-1B01A5B9F0FD}"/>
              </a:ext>
            </a:extLst>
          </p:cNvPr>
          <p:cNvCxnSpPr/>
          <p:nvPr/>
        </p:nvCxnSpPr>
        <p:spPr>
          <a:xfrm flipV="1">
            <a:off x="3464719" y="2085975"/>
            <a:ext cx="1107281" cy="106441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DFA2B2-1091-4DC9-90BF-78A5B4C816C5}"/>
              </a:ext>
            </a:extLst>
          </p:cNvPr>
          <p:cNvSpPr txBox="1"/>
          <p:nvPr/>
        </p:nvSpPr>
        <p:spPr>
          <a:xfrm>
            <a:off x="4638675" y="41889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 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B80C9E6-BEA8-4004-B154-A32A07BC78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4613" y="3150393"/>
            <a:ext cx="1319215" cy="1221581"/>
          </a:xfrm>
          <a:prstGeom prst="bentConnector3">
            <a:avLst>
              <a:gd name="adj1" fmla="val -155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1E1CE7-2718-4EF3-9F2F-7248EAE85326}"/>
              </a:ext>
            </a:extLst>
          </p:cNvPr>
          <p:cNvSpPr txBox="1"/>
          <p:nvPr/>
        </p:nvSpPr>
        <p:spPr>
          <a:xfrm>
            <a:off x="420290" y="41889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 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AD56C73-0C66-411F-8566-2492ACB93267}"/>
              </a:ext>
            </a:extLst>
          </p:cNvPr>
          <p:cNvCxnSpPr>
            <a:cxnSpLocks/>
          </p:cNvCxnSpPr>
          <p:nvPr/>
        </p:nvCxnSpPr>
        <p:spPr>
          <a:xfrm rot="10800000">
            <a:off x="2378872" y="4371975"/>
            <a:ext cx="4045741" cy="17145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4217E41-1380-4AAA-9F6E-E613455A40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57938" y="5593555"/>
            <a:ext cx="785812" cy="492922"/>
          </a:xfrm>
          <a:prstGeom prst="bentConnector3">
            <a:avLst>
              <a:gd name="adj1" fmla="val 909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D376FBC-392D-4F14-9467-EDF618A6F1AD}"/>
              </a:ext>
            </a:extLst>
          </p:cNvPr>
          <p:cNvSpPr/>
          <p:nvPr/>
        </p:nvSpPr>
        <p:spPr>
          <a:xfrm>
            <a:off x="178594" y="4864894"/>
            <a:ext cx="1007269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9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C4D47-32F0-4319-9BA1-4878DFB35E5C}"/>
              </a:ext>
            </a:extLst>
          </p:cNvPr>
          <p:cNvSpPr txBox="1"/>
          <p:nvPr/>
        </p:nvSpPr>
        <p:spPr>
          <a:xfrm>
            <a:off x="292894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4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66456-C7C5-4AEA-A43A-52A4B43C67A5}"/>
              </a:ext>
            </a:extLst>
          </p:cNvPr>
          <p:cNvSpPr txBox="1"/>
          <p:nvPr/>
        </p:nvSpPr>
        <p:spPr>
          <a:xfrm>
            <a:off x="978693" y="411807"/>
            <a:ext cx="26717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 = factorial(4)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5F7E3-05AF-4F55-BE19-FFAEB930470F}"/>
              </a:ext>
            </a:extLst>
          </p:cNvPr>
          <p:cNvSpPr txBox="1"/>
          <p:nvPr/>
        </p:nvSpPr>
        <p:spPr>
          <a:xfrm>
            <a:off x="4707732" y="64591"/>
            <a:ext cx="423624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B536-1FAD-42BA-A159-51BDC587319C}"/>
              </a:ext>
            </a:extLst>
          </p:cNvPr>
          <p:cNvSpPr txBox="1"/>
          <p:nvPr/>
        </p:nvSpPr>
        <p:spPr>
          <a:xfrm>
            <a:off x="4572000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3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7E6FAD3-694D-4B83-B460-1B01A5B9F0FD}"/>
              </a:ext>
            </a:extLst>
          </p:cNvPr>
          <p:cNvCxnSpPr/>
          <p:nvPr/>
        </p:nvCxnSpPr>
        <p:spPr>
          <a:xfrm flipV="1">
            <a:off x="3464719" y="2085975"/>
            <a:ext cx="1107281" cy="106441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DFA2B2-1091-4DC9-90BF-78A5B4C816C5}"/>
              </a:ext>
            </a:extLst>
          </p:cNvPr>
          <p:cNvSpPr txBox="1"/>
          <p:nvPr/>
        </p:nvSpPr>
        <p:spPr>
          <a:xfrm>
            <a:off x="4638675" y="41889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 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2* 1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B80C9E6-BEA8-4004-B154-A32A07BC78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4613" y="3150393"/>
            <a:ext cx="1319215" cy="1221581"/>
          </a:xfrm>
          <a:prstGeom prst="bentConnector3">
            <a:avLst>
              <a:gd name="adj1" fmla="val -155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5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C4D47-32F0-4319-9BA1-4878DFB35E5C}"/>
              </a:ext>
            </a:extLst>
          </p:cNvPr>
          <p:cNvSpPr txBox="1"/>
          <p:nvPr/>
        </p:nvSpPr>
        <p:spPr>
          <a:xfrm>
            <a:off x="292894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4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66456-C7C5-4AEA-A43A-52A4B43C67A5}"/>
              </a:ext>
            </a:extLst>
          </p:cNvPr>
          <p:cNvSpPr txBox="1"/>
          <p:nvPr/>
        </p:nvSpPr>
        <p:spPr>
          <a:xfrm>
            <a:off x="978693" y="411807"/>
            <a:ext cx="26717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 = factorial(4)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5F7E3-05AF-4F55-BE19-FFAEB930470F}"/>
              </a:ext>
            </a:extLst>
          </p:cNvPr>
          <p:cNvSpPr txBox="1"/>
          <p:nvPr/>
        </p:nvSpPr>
        <p:spPr>
          <a:xfrm>
            <a:off x="4707732" y="64591"/>
            <a:ext cx="423624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B536-1FAD-42BA-A159-51BDC587319C}"/>
              </a:ext>
            </a:extLst>
          </p:cNvPr>
          <p:cNvSpPr txBox="1"/>
          <p:nvPr/>
        </p:nvSpPr>
        <p:spPr>
          <a:xfrm>
            <a:off x="4572000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3 * 2 *1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7E6FAD3-694D-4B83-B460-1B01A5B9F0FD}"/>
              </a:ext>
            </a:extLst>
          </p:cNvPr>
          <p:cNvCxnSpPr/>
          <p:nvPr/>
        </p:nvCxnSpPr>
        <p:spPr>
          <a:xfrm flipV="1">
            <a:off x="3464719" y="2085975"/>
            <a:ext cx="1107281" cy="106441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2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C4D47-32F0-4319-9BA1-4878DFB35E5C}"/>
              </a:ext>
            </a:extLst>
          </p:cNvPr>
          <p:cNvSpPr txBox="1"/>
          <p:nvPr/>
        </p:nvSpPr>
        <p:spPr>
          <a:xfrm>
            <a:off x="292894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4 * 3 * 2 *1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66456-C7C5-4AEA-A43A-52A4B43C67A5}"/>
              </a:ext>
            </a:extLst>
          </p:cNvPr>
          <p:cNvSpPr txBox="1"/>
          <p:nvPr/>
        </p:nvSpPr>
        <p:spPr>
          <a:xfrm>
            <a:off x="978693" y="411807"/>
            <a:ext cx="26717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 = factorial(4)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5F7E3-05AF-4F55-BE19-FFAEB930470F}"/>
              </a:ext>
            </a:extLst>
          </p:cNvPr>
          <p:cNvSpPr txBox="1"/>
          <p:nvPr/>
        </p:nvSpPr>
        <p:spPr>
          <a:xfrm>
            <a:off x="4707732" y="64591"/>
            <a:ext cx="423624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0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factorial(n):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return(1)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n * factorial(n-1)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int(input("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print(n, "!= ", factorial(n))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213" y="4544852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:10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!=  3628800</a:t>
            </a:r>
          </a:p>
        </p:txBody>
      </p:sp>
    </p:spTree>
    <p:extLst>
      <p:ext uri="{BB962C8B-B14F-4D97-AF65-F5344CB8AC3E}">
        <p14:creationId xmlns:p14="http://schemas.microsoft.com/office/powerpoint/2010/main" val="346800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85" y="1475365"/>
            <a:ext cx="7213267" cy="1325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418" y="3250768"/>
            <a:ext cx="792738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n):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if( n==0 ):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 </a:t>
            </a:r>
            <a:r>
              <a:rPr lang="en-US" altLang="ko-KR" sz="2000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0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 if( n==1 ):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 </a:t>
            </a:r>
            <a:r>
              <a:rPr lang="en-US" altLang="ko-KR" sz="2000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	</a:t>
            </a:r>
            <a:r>
              <a:rPr lang="en-US" altLang="ko-KR" sz="2000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 + </a:t>
            </a:r>
            <a:r>
              <a:rPr lang="en-US" altLang="ko-KR" sz="2000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(n-2)</a:t>
            </a:r>
          </a:p>
        </p:txBody>
      </p:sp>
    </p:spTree>
    <p:extLst>
      <p:ext uri="{BB962C8B-B14F-4D97-AF65-F5344CB8AC3E}">
        <p14:creationId xmlns:p14="http://schemas.microsoft.com/office/powerpoint/2010/main" val="308950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213" y="1455039"/>
            <a:ext cx="7927382" cy="317009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fib( n):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n==0 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0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n==1 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1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fib(n-1) + fib(n-2)</a:t>
            </a: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:"))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피보나치 수는 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fib(n))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213" y="4892361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:10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피보나치 수는 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46754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하나의 원판만 이동할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맨 위에 있는 원판만 이동할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크기가 작은 </a:t>
            </a:r>
            <a:r>
              <a:rPr lang="ko-KR" altLang="en-US" dirty="0" err="1"/>
              <a:t>원판위에</a:t>
            </a:r>
            <a:r>
              <a:rPr lang="ko-KR" altLang="en-US" dirty="0"/>
              <a:t> 큰 원판이 쌓일 수 없다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중간의 막대를 임시적으로 이용할 수 있으나 앞의 조건들을 지켜야 한다</a:t>
            </a:r>
            <a:r>
              <a:rPr lang="en-US" altLang="ko-KR" dirty="0"/>
              <a:t>.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하노이탑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06" y="3988230"/>
            <a:ext cx="38195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4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순환</a:t>
            </a:r>
            <a:r>
              <a:rPr lang="en-US" altLang="ko-KR" dirty="0"/>
              <a:t>(recursion)</a:t>
            </a:r>
            <a:r>
              <a:rPr lang="ko-KR" altLang="en-US" dirty="0"/>
              <a:t>이란 어떤 알고리즘이나 </a:t>
            </a:r>
            <a:r>
              <a:rPr lang="ko-KR" altLang="en-US" b="1" dirty="0">
                <a:solidFill>
                  <a:srgbClr val="C00000"/>
                </a:solidFill>
              </a:rPr>
              <a:t>함수가 자기 자신을 호출</a:t>
            </a:r>
            <a:r>
              <a:rPr lang="ko-KR" altLang="en-US" dirty="0"/>
              <a:t>하여 문제를 해결하는 프로그래밍 기법이다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순환이란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21" y="3086099"/>
            <a:ext cx="3433908" cy="2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6344" y="1540764"/>
            <a:ext cx="5128544" cy="452628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원판이 있는 경우에 대한 이동의 순서이다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546" y="511445"/>
            <a:ext cx="2471199" cy="60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9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원판이 있는 경우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14" y="1528763"/>
            <a:ext cx="5611523" cy="50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3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82" y="1540764"/>
            <a:ext cx="8779668" cy="40934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막대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쌓여있는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원판을 막대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사용하여 막대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n, org,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to):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if (n==1):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원판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org,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to 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else: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(n-1, org, to,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);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원판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n,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org,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to 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org, to);</a:t>
            </a: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(4, 'A', 'B', 'C');</a:t>
            </a:r>
          </a:p>
        </p:txBody>
      </p:sp>
    </p:spTree>
    <p:extLst>
      <p:ext uri="{BB962C8B-B14F-4D97-AF65-F5344CB8AC3E}">
        <p14:creationId xmlns:p14="http://schemas.microsoft.com/office/powerpoint/2010/main" val="2070348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82" y="1540764"/>
            <a:ext cx="8779668" cy="40934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막대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쌓여있는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원판을 막대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사용하여 막대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n, org,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to):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if (n==1):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원판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org,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to 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else: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(n-1, org, to,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);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원판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n,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org,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to 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org, to);</a:t>
            </a: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(4, 'A', 'B', 'C');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D8D174-4F6C-436C-A001-C0E9390B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906" y="0"/>
            <a:ext cx="3106944" cy="278606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8663F9F-7CD5-4255-A185-D53DDED6D6D5}"/>
              </a:ext>
            </a:extLst>
          </p:cNvPr>
          <p:cNvSpPr/>
          <p:nvPr/>
        </p:nvSpPr>
        <p:spPr>
          <a:xfrm>
            <a:off x="6157913" y="1027907"/>
            <a:ext cx="514350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C8E10B3-2155-450E-BCE3-3FE4CF238663}"/>
              </a:ext>
            </a:extLst>
          </p:cNvPr>
          <p:cNvSpPr/>
          <p:nvPr/>
        </p:nvSpPr>
        <p:spPr>
          <a:xfrm>
            <a:off x="114300" y="3476702"/>
            <a:ext cx="514350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54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82" y="1540764"/>
            <a:ext cx="8779668" cy="40934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막대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쌓여있는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원판을 막대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사용하여 막대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n, org,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to):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if (n==1):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원판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org,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to 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else: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(n-1, org, to,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);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원판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n,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org,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to 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org, to);</a:t>
            </a: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(4, 'A', 'B', 'C');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D8D174-4F6C-436C-A001-C0E9390B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906" y="0"/>
            <a:ext cx="3106944" cy="278606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8663F9F-7CD5-4255-A185-D53DDED6D6D5}"/>
              </a:ext>
            </a:extLst>
          </p:cNvPr>
          <p:cNvSpPr/>
          <p:nvPr/>
        </p:nvSpPr>
        <p:spPr>
          <a:xfrm>
            <a:off x="6122195" y="1690689"/>
            <a:ext cx="514350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C8E10B3-2155-450E-BCE3-3FE4CF238663}"/>
              </a:ext>
            </a:extLst>
          </p:cNvPr>
          <p:cNvSpPr/>
          <p:nvPr/>
        </p:nvSpPr>
        <p:spPr>
          <a:xfrm>
            <a:off x="164306" y="3805315"/>
            <a:ext cx="514350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9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82" y="1540764"/>
            <a:ext cx="8779668" cy="40934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막대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쌓여있는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원판을 막대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사용하여 막대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n, org,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to):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if (n==1):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원판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org,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to 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else: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(n-1, org, to,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);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원판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n,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org,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to , "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org, to);</a:t>
            </a: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b="1" dirty="0" err="1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(4, 'A', 'B', 'C');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D8D174-4F6C-436C-A001-C0E9390B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906" y="0"/>
            <a:ext cx="3106944" cy="278606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8663F9F-7CD5-4255-A185-D53DDED6D6D5}"/>
              </a:ext>
            </a:extLst>
          </p:cNvPr>
          <p:cNvSpPr/>
          <p:nvPr/>
        </p:nvSpPr>
        <p:spPr>
          <a:xfrm>
            <a:off x="6186488" y="2412208"/>
            <a:ext cx="514350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C8E10B3-2155-450E-BCE3-3FE4CF238663}"/>
              </a:ext>
            </a:extLst>
          </p:cNvPr>
          <p:cNvSpPr/>
          <p:nvPr/>
        </p:nvSpPr>
        <p:spPr>
          <a:xfrm>
            <a:off x="207169" y="4105352"/>
            <a:ext cx="514350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37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순환은 디렉토리의 용량을 계산하는데도 사용될 수 있다</a:t>
            </a:r>
            <a:r>
              <a:rPr lang="en-US" altLang="ko-KR" dirty="0"/>
              <a:t>. </a:t>
            </a:r>
            <a:r>
              <a:rPr lang="ko-KR" altLang="en-US" dirty="0"/>
              <a:t>예를 들어 다음과 같은 디렉토리 구조에서 루트 디렉토리의 용량을 알려면 어떻게 하여야 할까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순환의 활용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디렉토리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크기 계산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42" y="3125492"/>
            <a:ext cx="6000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6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프랙탈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순환의 활용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프랙탈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386012"/>
            <a:ext cx="6638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83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solidFill>
                  <a:schemeClr val="tx1"/>
                </a:solidFill>
              </a:rPr>
              <a:t>순환의 활용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프랙탈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08668704" descr="EMB000004f04d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87" y="1690689"/>
            <a:ext cx="6261800" cy="428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78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8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99402" y="1176515"/>
            <a:ext cx="8611248" cy="449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342900" lvl="0" indent="-342900" fontAlgn="base">
              <a:buAutoNum type="arabicParenBoth"/>
            </a:pPr>
            <a:r>
              <a:rPr lang="en-US" altLang="ko-KR" sz="2400" dirty="0"/>
              <a:t> (1+2+3+4+5+...+n)</a:t>
            </a:r>
            <a:r>
              <a:rPr lang="ko-KR" altLang="en-US" sz="2400" dirty="0"/>
              <a:t>을 계산하는 순환 함수를 작성하여 보자</a:t>
            </a:r>
            <a:r>
              <a:rPr lang="en-US" altLang="ko-KR" sz="2400" dirty="0"/>
              <a:t>. </a:t>
            </a:r>
          </a:p>
          <a:p>
            <a:pPr marL="342900" lvl="0" indent="-342900" fontAlgn="base">
              <a:buAutoNum type="arabicParenBoth"/>
            </a:pPr>
            <a:endParaRPr lang="en-US" altLang="ko-KR" sz="2400" dirty="0"/>
          </a:p>
          <a:p>
            <a:pPr marL="342900" lvl="0" indent="-342900" fontAlgn="base">
              <a:buAutoNum type="arabicParenBoth"/>
            </a:pPr>
            <a:r>
              <a:rPr lang="ko-KR" altLang="en-US" sz="2400" dirty="0"/>
              <a:t>사용자로부터 입력 받은 문자열이 회문인지를 검사하는 순환 함수를 작성하여 보자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4241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EA24E8-FDE4-4ABC-A470-AA6A4321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6" y="1202156"/>
            <a:ext cx="4561023" cy="4338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277E6E-4946-454A-A06D-716FAEB5A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749" y="3006691"/>
            <a:ext cx="4183523" cy="2534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487FA0C-77EA-4499-989A-1DE454EAF1D0}"/>
              </a:ext>
            </a:extLst>
          </p:cNvPr>
          <p:cNvSpPr/>
          <p:nvPr/>
        </p:nvSpPr>
        <p:spPr>
          <a:xfrm>
            <a:off x="1684020" y="3771900"/>
            <a:ext cx="2647807" cy="304800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AC8883-93EC-405C-B131-5385C2EDD9C0}"/>
              </a:ext>
            </a:extLst>
          </p:cNvPr>
          <p:cNvSpPr/>
          <p:nvPr/>
        </p:nvSpPr>
        <p:spPr>
          <a:xfrm>
            <a:off x="685801" y="1151303"/>
            <a:ext cx="2529840" cy="304800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6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07F16-8F6C-4937-85AD-0437927C8BC0}"/>
              </a:ext>
            </a:extLst>
          </p:cNvPr>
          <p:cNvSpPr/>
          <p:nvPr/>
        </p:nvSpPr>
        <p:spPr>
          <a:xfrm>
            <a:off x="179070" y="1464439"/>
            <a:ext cx="243459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def</a:t>
            </a:r>
            <a:r>
              <a:rPr lang="ko-KR" altLang="en-US" sz="2000" dirty="0"/>
              <a:t> </a:t>
            </a:r>
            <a:r>
              <a:rPr lang="ko-KR" altLang="en-US" sz="2000" b="1" dirty="0" err="1">
                <a:solidFill>
                  <a:srgbClr val="0070C0"/>
                </a:solidFill>
              </a:rPr>
              <a:t>is_Odd</a:t>
            </a:r>
            <a:r>
              <a:rPr lang="ko-KR" altLang="en-US" sz="2000" dirty="0"/>
              <a:t> (</a:t>
            </a:r>
            <a:r>
              <a:rPr lang="ko-KR" altLang="en-US" sz="2000" dirty="0" err="1"/>
              <a:t>n</a:t>
            </a:r>
            <a:r>
              <a:rPr lang="ko-KR" altLang="en-US" sz="2000" dirty="0"/>
              <a:t>):</a:t>
            </a:r>
          </a:p>
          <a:p>
            <a:r>
              <a:rPr lang="ko-KR" altLang="en-US" sz="2000" dirty="0"/>
              <a:t>    </a:t>
            </a:r>
            <a:r>
              <a:rPr lang="ko-KR" altLang="en-US" sz="2000" dirty="0" err="1"/>
              <a:t>result</a:t>
            </a:r>
            <a:r>
              <a:rPr lang="ko-KR" altLang="en-US" sz="2000" dirty="0"/>
              <a:t> = </a:t>
            </a:r>
            <a:r>
              <a:rPr lang="ko-KR" altLang="en-US" sz="2000" dirty="0" err="1"/>
              <a:t>True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    </a:t>
            </a:r>
            <a:r>
              <a:rPr lang="ko-KR" altLang="en-US" sz="2000" dirty="0" err="1"/>
              <a:t>if</a:t>
            </a:r>
            <a:r>
              <a:rPr lang="ko-KR" altLang="en-US" sz="2000" dirty="0"/>
              <a:t> (n%2 == 0):</a:t>
            </a:r>
          </a:p>
          <a:p>
            <a:r>
              <a:rPr lang="ko-KR" altLang="en-US" sz="2000" dirty="0"/>
              <a:t>        </a:t>
            </a:r>
            <a:r>
              <a:rPr lang="ko-KR" altLang="en-US" sz="2000" dirty="0" err="1"/>
              <a:t>result</a:t>
            </a:r>
            <a:r>
              <a:rPr lang="ko-KR" altLang="en-US" sz="2000" dirty="0"/>
              <a:t> = </a:t>
            </a:r>
            <a:r>
              <a:rPr lang="ko-KR" altLang="en-US" sz="2000" dirty="0" err="1"/>
              <a:t>False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    </a:t>
            </a:r>
            <a:r>
              <a:rPr lang="ko-KR" altLang="en-US" sz="2000" b="1" dirty="0" err="1">
                <a:solidFill>
                  <a:srgbClr val="C00000"/>
                </a:solidFill>
              </a:rPr>
              <a:t>return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result</a:t>
            </a:r>
            <a:endParaRPr lang="ko-KR" altLang="en-US" sz="2000" dirty="0"/>
          </a:p>
          <a:p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 err="1"/>
              <a:t>print</a:t>
            </a:r>
            <a:r>
              <a:rPr lang="ko-KR" altLang="en-US" sz="2000" dirty="0"/>
              <a:t>(</a:t>
            </a:r>
            <a:r>
              <a:rPr lang="ko-KR" altLang="en-US" sz="2000" b="1" dirty="0" err="1">
                <a:solidFill>
                  <a:srgbClr val="0070C0"/>
                </a:solidFill>
              </a:rPr>
              <a:t>is_Odd</a:t>
            </a:r>
            <a:r>
              <a:rPr lang="ko-KR" altLang="en-US" sz="2000" dirty="0"/>
              <a:t>(100))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CB6BF5-64E7-4533-957C-DCA0A860BA23}"/>
              </a:ext>
            </a:extLst>
          </p:cNvPr>
          <p:cNvSpPr/>
          <p:nvPr/>
        </p:nvSpPr>
        <p:spPr>
          <a:xfrm>
            <a:off x="3211830" y="1464438"/>
            <a:ext cx="264033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def </a:t>
            </a:r>
            <a:r>
              <a:rPr lang="ko-KR" altLang="en-US" sz="2000" b="1" dirty="0" err="1">
                <a:solidFill>
                  <a:srgbClr val="0070C0"/>
                </a:solidFill>
              </a:rPr>
              <a:t>is_Odd</a:t>
            </a:r>
            <a:r>
              <a:rPr lang="en-US" altLang="ko-KR" sz="2000" dirty="0"/>
              <a:t>(n):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result = True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if (n%2 == 0):</a:t>
            </a:r>
          </a:p>
          <a:p>
            <a:r>
              <a:rPr lang="en-US" altLang="ko-KR" sz="2000" dirty="0"/>
              <a:t>        result = False</a:t>
            </a:r>
          </a:p>
          <a:p>
            <a:r>
              <a:rPr lang="en-US" altLang="ko-KR" sz="2000" dirty="0"/>
              <a:t>        </a:t>
            </a:r>
            <a:r>
              <a:rPr lang="ko-KR" altLang="en-US" sz="2000" b="1" dirty="0" err="1">
                <a:solidFill>
                  <a:srgbClr val="C00000"/>
                </a:solidFill>
              </a:rPr>
              <a:t>return</a:t>
            </a:r>
            <a:r>
              <a:rPr lang="en-US" altLang="ko-KR" sz="2000" dirty="0"/>
              <a:t> result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b="1" dirty="0" err="1">
                <a:solidFill>
                  <a:srgbClr val="C00000"/>
                </a:solidFill>
              </a:rPr>
              <a:t>return</a:t>
            </a:r>
            <a:r>
              <a:rPr lang="en-US" altLang="ko-KR" sz="2000" dirty="0"/>
              <a:t> result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print(</a:t>
            </a:r>
            <a:r>
              <a:rPr lang="ko-KR" altLang="en-US" sz="2000" b="1" dirty="0" err="1">
                <a:solidFill>
                  <a:srgbClr val="0070C0"/>
                </a:solidFill>
              </a:rPr>
              <a:t>is_Odd</a:t>
            </a:r>
            <a:r>
              <a:rPr lang="en-US" altLang="ko-KR" sz="2000" dirty="0"/>
              <a:t>(101))</a:t>
            </a:r>
            <a:endParaRPr lang="ko-KR" altLang="en-US" sz="2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792FB62-35FD-4D9C-A6C6-080EC2228F8C}"/>
              </a:ext>
            </a:extLst>
          </p:cNvPr>
          <p:cNvSpPr/>
          <p:nvPr/>
        </p:nvSpPr>
        <p:spPr>
          <a:xfrm>
            <a:off x="2712720" y="2065020"/>
            <a:ext cx="411480" cy="176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E3D25B-BAF5-4128-9170-35F27D83745D}"/>
              </a:ext>
            </a:extLst>
          </p:cNvPr>
          <p:cNvSpPr/>
          <p:nvPr/>
        </p:nvSpPr>
        <p:spPr>
          <a:xfrm>
            <a:off x="6386830" y="1367118"/>
            <a:ext cx="264033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def </a:t>
            </a:r>
            <a:r>
              <a:rPr lang="ko-KR" altLang="en-US" sz="2000" b="1" dirty="0" err="1">
                <a:solidFill>
                  <a:srgbClr val="0070C0"/>
                </a:solidFill>
              </a:rPr>
              <a:t>is_Odd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dirty="0"/>
              <a:t>(n):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if (n%2 == 0):</a:t>
            </a:r>
          </a:p>
          <a:p>
            <a:r>
              <a:rPr lang="en-US" altLang="ko-KR" sz="2000" dirty="0"/>
              <a:t>        </a:t>
            </a:r>
            <a:r>
              <a:rPr lang="ko-KR" altLang="en-US" sz="2000" b="1" dirty="0" err="1">
                <a:solidFill>
                  <a:srgbClr val="C00000"/>
                </a:solidFill>
              </a:rPr>
              <a:t>return</a:t>
            </a:r>
            <a:r>
              <a:rPr lang="en-US" altLang="ko-KR" sz="2000" dirty="0"/>
              <a:t> False</a:t>
            </a:r>
          </a:p>
          <a:p>
            <a:r>
              <a:rPr lang="en-US" altLang="ko-KR" sz="2000" dirty="0"/>
              <a:t>    else:</a:t>
            </a:r>
          </a:p>
          <a:p>
            <a:r>
              <a:rPr lang="en-US" altLang="ko-KR" sz="2000" dirty="0"/>
              <a:t>        </a:t>
            </a:r>
            <a:r>
              <a:rPr lang="ko-KR" altLang="en-US" sz="2000" b="1" dirty="0" err="1">
                <a:solidFill>
                  <a:srgbClr val="C00000"/>
                </a:solidFill>
              </a:rPr>
              <a:t>return</a:t>
            </a:r>
            <a:r>
              <a:rPr lang="en-US" altLang="ko-KR" sz="2000" dirty="0"/>
              <a:t> True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print(</a:t>
            </a:r>
            <a:r>
              <a:rPr lang="ko-KR" altLang="en-US" sz="2000" b="1" dirty="0" err="1">
                <a:solidFill>
                  <a:srgbClr val="0070C0"/>
                </a:solidFill>
              </a:rPr>
              <a:t>is_Odd</a:t>
            </a:r>
            <a:r>
              <a:rPr lang="en-US" altLang="ko-KR" sz="2000" dirty="0"/>
              <a:t>(100))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DE130F6-F168-4B8C-883B-0BBF239DAF79}"/>
              </a:ext>
            </a:extLst>
          </p:cNvPr>
          <p:cNvSpPr/>
          <p:nvPr/>
        </p:nvSpPr>
        <p:spPr>
          <a:xfrm>
            <a:off x="5924550" y="2032006"/>
            <a:ext cx="411480" cy="176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9" y="1951672"/>
            <a:ext cx="80867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sz="2400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sz="2400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sz="2400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sz="2400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9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48" y="507627"/>
            <a:ext cx="4747245" cy="1306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92" y="4249361"/>
            <a:ext cx="4851615" cy="227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BC4D47-32F0-4319-9BA1-4878DFB35E5C}"/>
              </a:ext>
            </a:extLst>
          </p:cNvPr>
          <p:cNvSpPr txBox="1"/>
          <p:nvPr/>
        </p:nvSpPr>
        <p:spPr>
          <a:xfrm>
            <a:off x="628649" y="1951672"/>
            <a:ext cx="80867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sz="2400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sz="2400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sz="2400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sz="2400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C4D47-32F0-4319-9BA1-4878DFB35E5C}"/>
              </a:ext>
            </a:extLst>
          </p:cNvPr>
          <p:cNvSpPr txBox="1"/>
          <p:nvPr/>
        </p:nvSpPr>
        <p:spPr>
          <a:xfrm>
            <a:off x="528637" y="1229023"/>
            <a:ext cx="80867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sz="2400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sz="2400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sz="2400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sz="2400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66456-C7C5-4AEA-A43A-52A4B43C67A5}"/>
              </a:ext>
            </a:extLst>
          </p:cNvPr>
          <p:cNvSpPr txBox="1"/>
          <p:nvPr/>
        </p:nvSpPr>
        <p:spPr>
          <a:xfrm>
            <a:off x="528637" y="216198"/>
            <a:ext cx="26717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 = factorial(4)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0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C4D47-32F0-4319-9BA1-4878DFB35E5C}"/>
              </a:ext>
            </a:extLst>
          </p:cNvPr>
          <p:cNvSpPr txBox="1"/>
          <p:nvPr/>
        </p:nvSpPr>
        <p:spPr>
          <a:xfrm>
            <a:off x="292894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4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66456-C7C5-4AEA-A43A-52A4B43C67A5}"/>
              </a:ext>
            </a:extLst>
          </p:cNvPr>
          <p:cNvSpPr txBox="1"/>
          <p:nvPr/>
        </p:nvSpPr>
        <p:spPr>
          <a:xfrm>
            <a:off x="978693" y="411807"/>
            <a:ext cx="26717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 = factorial(4)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5F7E3-05AF-4F55-BE19-FFAEB930470F}"/>
              </a:ext>
            </a:extLst>
          </p:cNvPr>
          <p:cNvSpPr txBox="1"/>
          <p:nvPr/>
        </p:nvSpPr>
        <p:spPr>
          <a:xfrm>
            <a:off x="4707732" y="64591"/>
            <a:ext cx="423624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3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C4D47-32F0-4319-9BA1-4878DFB35E5C}"/>
              </a:ext>
            </a:extLst>
          </p:cNvPr>
          <p:cNvSpPr txBox="1"/>
          <p:nvPr/>
        </p:nvSpPr>
        <p:spPr>
          <a:xfrm>
            <a:off x="292894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4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66456-C7C5-4AEA-A43A-52A4B43C67A5}"/>
              </a:ext>
            </a:extLst>
          </p:cNvPr>
          <p:cNvSpPr txBox="1"/>
          <p:nvPr/>
        </p:nvSpPr>
        <p:spPr>
          <a:xfrm>
            <a:off x="978693" y="411807"/>
            <a:ext cx="26717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 = factorial(4)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5F7E3-05AF-4F55-BE19-FFAEB930470F}"/>
              </a:ext>
            </a:extLst>
          </p:cNvPr>
          <p:cNvSpPr txBox="1"/>
          <p:nvPr/>
        </p:nvSpPr>
        <p:spPr>
          <a:xfrm>
            <a:off x="4707732" y="64591"/>
            <a:ext cx="423624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B536-1FAD-42BA-A159-51BDC587319C}"/>
              </a:ext>
            </a:extLst>
          </p:cNvPr>
          <p:cNvSpPr txBox="1"/>
          <p:nvPr/>
        </p:nvSpPr>
        <p:spPr>
          <a:xfrm>
            <a:off x="4572000" y="1864816"/>
            <a:ext cx="3571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pt-BR" altLang="ko-KR" dirty="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3 * </a:t>
            </a:r>
            <a:r>
              <a:rPr lang="pt-BR" altLang="ko-KR" b="1" dirty="0">
                <a:solidFill>
                  <a:srgbClr val="0070C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7E6FAD3-694D-4B83-B460-1B01A5B9F0FD}"/>
              </a:ext>
            </a:extLst>
          </p:cNvPr>
          <p:cNvCxnSpPr/>
          <p:nvPr/>
        </p:nvCxnSpPr>
        <p:spPr>
          <a:xfrm flipV="1">
            <a:off x="3464719" y="2085975"/>
            <a:ext cx="1107281" cy="106441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2362</TotalTime>
  <Words>1733</Words>
  <Application>Microsoft Office PowerPoint</Application>
  <PresentationFormat>화면 슬라이드 쇼(4:3)</PresentationFormat>
  <Paragraphs>328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Arial</vt:lpstr>
      <vt:lpstr>Wingdings</vt:lpstr>
      <vt:lpstr>나눔고딕 ExtraBold</vt:lpstr>
      <vt:lpstr>나눔고딕</vt:lpstr>
      <vt:lpstr>맑은 고딕</vt:lpstr>
      <vt:lpstr>굴림</vt:lpstr>
      <vt:lpstr>나눔명조</vt:lpstr>
      <vt:lpstr>Office 테마</vt:lpstr>
      <vt:lpstr>PowerPoint 프레젠테이션</vt:lpstr>
      <vt:lpstr>순환이란?</vt:lpstr>
      <vt:lpstr>PowerPoint 프레젠테이션</vt:lpstr>
      <vt:lpstr>PowerPoint 프레젠테이션</vt:lpstr>
      <vt:lpstr>팩토리얼</vt:lpstr>
      <vt:lpstr>팩토리얼</vt:lpstr>
      <vt:lpstr>팩토리얼</vt:lpstr>
      <vt:lpstr>팩토리얼</vt:lpstr>
      <vt:lpstr>팩토리얼</vt:lpstr>
      <vt:lpstr>팩토리얼</vt:lpstr>
      <vt:lpstr>팩토리얼</vt:lpstr>
      <vt:lpstr>팩토리얼</vt:lpstr>
      <vt:lpstr>팩토리얼</vt:lpstr>
      <vt:lpstr>팩토리얼</vt:lpstr>
      <vt:lpstr>팩토리얼</vt:lpstr>
      <vt:lpstr>예제</vt:lpstr>
      <vt:lpstr>피보나치 수열</vt:lpstr>
      <vt:lpstr>예제</vt:lpstr>
      <vt:lpstr>하노이탑</vt:lpstr>
      <vt:lpstr>Solution </vt:lpstr>
      <vt:lpstr>n개의 원판이 있는 경우</vt:lpstr>
      <vt:lpstr>Solution </vt:lpstr>
      <vt:lpstr>Solution </vt:lpstr>
      <vt:lpstr>Solution </vt:lpstr>
      <vt:lpstr>Solution </vt:lpstr>
      <vt:lpstr>순환의 활용: 디렉토리 크기 계산</vt:lpstr>
      <vt:lpstr>순환의 활용: 프랙탈</vt:lpstr>
      <vt:lpstr>순환의 활용: 프랙탈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booksr</dc:creator>
  <cp:lastModifiedBy>김종욱</cp:lastModifiedBy>
  <cp:revision>103</cp:revision>
  <dcterms:created xsi:type="dcterms:W3CDTF">2016-02-18T03:21:45Z</dcterms:created>
  <dcterms:modified xsi:type="dcterms:W3CDTF">2022-05-29T10:57:41Z</dcterms:modified>
</cp:coreProperties>
</file>