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8"/>
  </p:notesMasterIdLst>
  <p:sldIdLst>
    <p:sldId id="257" r:id="rId2"/>
    <p:sldId id="299" r:id="rId3"/>
    <p:sldId id="300" r:id="rId4"/>
    <p:sldId id="302" r:id="rId5"/>
    <p:sldId id="303" r:id="rId6"/>
    <p:sldId id="298" r:id="rId7"/>
  </p:sldIdLst>
  <p:sldSz cx="12192000" cy="6858000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694E"/>
    <a:srgbClr val="8B6F53"/>
    <a:srgbClr val="9D7D5D"/>
    <a:srgbClr val="0000FF"/>
    <a:srgbClr val="002060"/>
    <a:srgbClr val="FF9933"/>
    <a:srgbClr val="000099"/>
    <a:srgbClr val="AE9276"/>
    <a:srgbClr val="D1C1B1"/>
    <a:srgbClr val="F6DB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9261" autoAdjust="0"/>
  </p:normalViewPr>
  <p:slideViewPr>
    <p:cSldViewPr showGuides="1">
      <p:cViewPr varScale="1">
        <p:scale>
          <a:sx n="107" d="100"/>
          <a:sy n="107" d="100"/>
        </p:scale>
        <p:origin x="120" y="3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75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8C059C-0F10-4C7C-AD9F-C9331CBB613E}" type="datetimeFigureOut">
              <a:rPr lang="ko-KR" altLang="en-US" smtClean="0"/>
              <a:pPr/>
              <a:t>2017-11-10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439C4-10C4-40A7-BC96-BE9ABCCF27D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0103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439C4-10C4-40A7-BC96-BE9ABCCF27DB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4312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263352" y="404664"/>
            <a:ext cx="11665296" cy="60486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 userDrawn="1">
            <p:ph type="ctrTitle"/>
          </p:nvPr>
        </p:nvSpPr>
        <p:spPr>
          <a:xfrm>
            <a:off x="949043" y="620688"/>
            <a:ext cx="10293915" cy="1008112"/>
          </a:xfrm>
        </p:spPr>
        <p:txBody>
          <a:bodyPr anchor="ctr" anchorCtr="0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>
              <a:defRPr sz="4400" b="0" cap="none" spc="50" baseline="0">
                <a:ln w="1143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4099644"/>
      </p:ext>
    </p:extLst>
  </p:cSld>
  <p:clrMapOvr>
    <a:masterClrMapping/>
  </p:clrMapOvr>
  <p:transition>
    <p:blinds dir="vert"/>
    <p:sndAc>
      <p:stSnd>
        <p:snd r:embed="rId1" name="camera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bg>
      <p:bgPr>
        <a:gradFill>
          <a:gsLst>
            <a:gs pos="0">
              <a:schemeClr val="bg1"/>
            </a:gs>
            <a:gs pos="38000">
              <a:schemeClr val="bg1">
                <a:lumMod val="95000"/>
              </a:schemeClr>
            </a:gs>
            <a:gs pos="69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949042" y="404664"/>
            <a:ext cx="10293916" cy="1011683"/>
          </a:xfrm>
        </p:spPr>
        <p:txBody>
          <a:bodyPr anchor="ctr" anchorCtr="0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>
              <a:defRPr sz="4400" b="0" cap="none" spc="50" baseline="0">
                <a:ln w="1143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5786207"/>
      </p:ext>
    </p:extLst>
  </p:cSld>
  <p:clrMapOvr>
    <a:masterClrMapping/>
  </p:clrMapOvr>
  <p:transition>
    <p:blinds dir="vert"/>
    <p:sndAc>
      <p:stSnd>
        <p:snd r:embed="rId1" name="camera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1"/>
          <p:cNvSpPr>
            <a:spLocks noGrp="1"/>
          </p:cNvSpPr>
          <p:nvPr>
            <p:ph type="title"/>
          </p:nvPr>
        </p:nvSpPr>
        <p:spPr>
          <a:xfrm>
            <a:off x="431371" y="476672"/>
            <a:ext cx="11329259" cy="1008112"/>
          </a:xfrm>
          <a:noFill/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lang="ko-KR" altLang="en-US" sz="4400" b="0" kern="1200" cap="none" spc="50" baseline="0" dirty="0">
                <a:ln w="11430"/>
                <a:solidFill>
                  <a:srgbClr val="000000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50800" dist="38100" dir="13500000" algn="br" rotWithShape="0">
                    <a:schemeClr val="bg1">
                      <a:alpha val="40000"/>
                    </a:schemeClr>
                  </a:outerShdw>
                </a:effectLst>
                <a:latin typeface="Britannic Bold" panose="020B0903060703020204" pitchFamily="34" charset="0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5483250"/>
      </p:ext>
    </p:extLst>
  </p:cSld>
  <p:clrMapOvr>
    <a:masterClrMapping/>
  </p:clrMapOvr>
  <p:transition>
    <p:blinds dir="vert"/>
    <p:sndAc>
      <p:stSnd>
        <p:snd r:embed="rId1" name="camera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1371" y="1628800"/>
            <a:ext cx="11329259" cy="468052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>
              <a:lnSpc>
                <a:spcPts val="3100"/>
              </a:lnSpc>
              <a:defRPr lang="ko-KR" altLang="en-US" baseline="0" dirty="0" smtClean="0">
                <a:solidFill>
                  <a:srgbClr val="84694E"/>
                </a:solidFill>
                <a:latin typeface="Georgia" panose="02040502050405020303" pitchFamily="18" charset="0"/>
              </a:defRPr>
            </a:lvl1pPr>
            <a:lvl2pPr>
              <a:lnSpc>
                <a:spcPts val="3100"/>
              </a:lnSpc>
              <a:defRPr lang="ko-KR" altLang="en-US" baseline="0" dirty="0" smtClean="0">
                <a:solidFill>
                  <a:srgbClr val="84694E"/>
                </a:solidFill>
                <a:latin typeface="Georgia" panose="02040502050405020303" pitchFamily="18" charset="0"/>
              </a:defRPr>
            </a:lvl2pPr>
            <a:lvl3pPr>
              <a:lnSpc>
                <a:spcPts val="3100"/>
              </a:lnSpc>
              <a:defRPr lang="ko-KR" altLang="en-US" baseline="0" dirty="0" smtClean="0">
                <a:solidFill>
                  <a:srgbClr val="84694E"/>
                </a:solidFill>
                <a:latin typeface="Georgia" panose="02040502050405020303" pitchFamily="18" charset="0"/>
              </a:defRPr>
            </a:lvl3pPr>
            <a:lvl4pPr>
              <a:lnSpc>
                <a:spcPts val="3100"/>
              </a:lnSpc>
              <a:defRPr lang="ko-KR" altLang="en-US" baseline="0" dirty="0" smtClean="0">
                <a:solidFill>
                  <a:srgbClr val="84694E"/>
                </a:solidFill>
                <a:latin typeface="Georgia" panose="02040502050405020303" pitchFamily="18" charset="0"/>
              </a:defRPr>
            </a:lvl4pPr>
            <a:lvl5pPr>
              <a:lnSpc>
                <a:spcPts val="3100"/>
              </a:lnSpc>
              <a:defRPr lang="ko-KR" altLang="en-US" baseline="0" dirty="0">
                <a:solidFill>
                  <a:srgbClr val="84694E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371" y="404664"/>
            <a:ext cx="11329259" cy="792088"/>
          </a:xfrm>
          <a:noFill/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lang="ko-KR" altLang="en-US" sz="4400" b="0" kern="1200" cap="none" spc="50" baseline="0" dirty="0">
                <a:ln w="11430"/>
                <a:solidFill>
                  <a:schemeClr val="tx1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Georgia" panose="02040502050405020303" pitchFamily="18" charset="0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3363594"/>
      </p:ext>
    </p:extLst>
  </p:cSld>
  <p:clrMapOvr>
    <a:masterClrMapping/>
  </p:clrMapOvr>
  <p:transition>
    <p:blinds dir="vert"/>
    <p:sndAc>
      <p:stSnd>
        <p:snd r:embed="rId1" name="camera.wav"/>
      </p:stSnd>
    </p:sndAc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wav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60648"/>
            <a:ext cx="109728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268760"/>
            <a:ext cx="10972800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453337"/>
            <a:ext cx="28448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000" b="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  <a:ea typeface="HY헤드라인M" panose="02030600000101010101" pitchFamily="18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453337"/>
            <a:ext cx="38608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000" b="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  <a:ea typeface="HY헤드라인M" panose="02030600000101010101" pitchFamily="18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453337"/>
            <a:ext cx="28448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000" b="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  <a:ea typeface="HY헤드라인M" panose="02030600000101010101" pitchFamily="18" charset="-127"/>
              </a:defRPr>
            </a:lvl1pPr>
          </a:lstStyle>
          <a:p>
            <a:pPr>
              <a:defRPr/>
            </a:pPr>
            <a:fld id="{6D637636-486F-43AC-9673-1B779B635E4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60" r:id="rId3"/>
    <p:sldLayoutId id="2147483650" r:id="rId4"/>
  </p:sldLayoutIdLst>
  <p:transition>
    <p:blinds dir="vert"/>
    <p:sndAc>
      <p:stSnd>
        <p:snd r:embed="rId6" name="camera.wav"/>
      </p:stSnd>
    </p:sndAc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lang="ko-KR" altLang="en-US" sz="4400" b="0" kern="1200" cap="none" spc="50" baseline="0" dirty="0" smtClean="0">
          <a:ln w="11430"/>
          <a:solidFill>
            <a:schemeClr val="tx1"/>
          </a:solidFill>
          <a:effectLst>
            <a:glow rad="101600">
              <a:schemeClr val="bg1">
                <a:alpha val="40000"/>
              </a:schemeClr>
            </a:glow>
            <a:outerShdw blurRad="38100" dist="38100" dir="2700000" algn="tl">
              <a:srgbClr val="000000">
                <a:alpha val="43137"/>
              </a:srgbClr>
            </a:outerShdw>
          </a:effectLst>
          <a:latin typeface="Britannic Bold" panose="020B0903060703020204" pitchFamily="34" charset="0"/>
          <a:ea typeface="HY헤드라인M" panose="02030600000101010101" pitchFamily="18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444500" indent="-444500" algn="just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lang="ko-KR" altLang="en-US" sz="2800" b="0" kern="1200" cap="none" spc="50" baseline="0" dirty="0" smtClean="0">
          <a:ln w="11430"/>
          <a:solidFill>
            <a:srgbClr val="9D7D5D"/>
          </a:solidFill>
          <a:effectLst>
            <a:glow rad="101600">
              <a:schemeClr val="bg1">
                <a:alpha val="40000"/>
              </a:schemeClr>
            </a:glow>
            <a:outerShdw blurRad="38100" dist="38100" dir="2700000" algn="tl">
              <a:srgbClr val="000000">
                <a:alpha val="43137"/>
              </a:srgbClr>
            </a:outerShdw>
          </a:effectLst>
          <a:latin typeface="Britannic Bold" panose="020B0903060703020204" pitchFamily="34" charset="0"/>
          <a:ea typeface="HY헤드라인M" panose="02030600000101010101" pitchFamily="18" charset="-127"/>
          <a:cs typeface="+mn-cs"/>
        </a:defRPr>
      </a:lvl1pPr>
      <a:lvl2pPr marL="812800" indent="-368300" algn="just" rtl="0" eaLnBrk="0" fontAlgn="base" latinLnBrk="1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§"/>
        <a:defRPr lang="ko-KR" altLang="en-US" sz="2400" b="0" kern="1200" cap="none" spc="50" baseline="0" dirty="0" smtClean="0">
          <a:ln w="11430"/>
          <a:solidFill>
            <a:srgbClr val="9D7D5D"/>
          </a:solidFill>
          <a:effectLst>
            <a:glow rad="101600">
              <a:schemeClr val="bg1">
                <a:alpha val="40000"/>
              </a:schemeClr>
            </a:glow>
            <a:outerShdw blurRad="38100" dist="38100" dir="2700000" algn="tl">
              <a:srgbClr val="000000">
                <a:alpha val="43137"/>
              </a:srgbClr>
            </a:outerShdw>
          </a:effectLst>
          <a:latin typeface="Britannic Bold" panose="020B0903060703020204" pitchFamily="34" charset="0"/>
          <a:ea typeface="HY헤드라인M" panose="02030600000101010101" pitchFamily="18" charset="-127"/>
          <a:cs typeface="+mn-cs"/>
        </a:defRPr>
      </a:lvl2pPr>
      <a:lvl3pPr marL="1257300" indent="-342900" algn="just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ü"/>
        <a:defRPr lang="ko-KR" altLang="en-US" sz="2000" b="0" kern="1200" cap="none" spc="50" baseline="0" dirty="0" smtClean="0">
          <a:ln w="11430"/>
          <a:solidFill>
            <a:srgbClr val="9D7D5D"/>
          </a:solidFill>
          <a:effectLst>
            <a:glow rad="101600">
              <a:schemeClr val="bg1">
                <a:alpha val="40000"/>
              </a:schemeClr>
            </a:glow>
            <a:outerShdw blurRad="38100" dist="38100" dir="2700000" algn="tl">
              <a:srgbClr val="000000">
                <a:alpha val="43137"/>
              </a:srgbClr>
            </a:outerShdw>
          </a:effectLst>
          <a:latin typeface="Britannic Bold" panose="020B0903060703020204" pitchFamily="34" charset="0"/>
          <a:ea typeface="HY헤드라인M" panose="02030600000101010101" pitchFamily="18" charset="-127"/>
          <a:cs typeface="+mn-cs"/>
        </a:defRPr>
      </a:lvl3pPr>
      <a:lvl4pPr marL="1701800" indent="-330200" algn="just" rtl="0" eaLnBrk="0" fontAlgn="base" latinLnBrk="1" hangingPunct="0">
        <a:spcBef>
          <a:spcPct val="20000"/>
        </a:spcBef>
        <a:spcAft>
          <a:spcPct val="0"/>
        </a:spcAft>
        <a:buSzPct val="100000"/>
        <a:buFont typeface="Arial" panose="020B0604020202020204" pitchFamily="34" charset="0"/>
        <a:buChar char="•"/>
        <a:defRPr lang="ko-KR" altLang="en-US" sz="1800" b="0" kern="1200" cap="none" spc="50" baseline="0" dirty="0" smtClean="0">
          <a:ln w="11430"/>
          <a:solidFill>
            <a:srgbClr val="9D7D5D"/>
          </a:solidFill>
          <a:effectLst>
            <a:glow rad="101600">
              <a:schemeClr val="bg1">
                <a:alpha val="40000"/>
              </a:schemeClr>
            </a:glow>
            <a:outerShdw blurRad="38100" dist="38100" dir="2700000" algn="tl">
              <a:srgbClr val="000000">
                <a:alpha val="43137"/>
              </a:srgbClr>
            </a:outerShdw>
          </a:effectLst>
          <a:latin typeface="Britannic Bold" panose="020B0903060703020204" pitchFamily="34" charset="0"/>
          <a:ea typeface="HY헤드라인M" panose="02030600000101010101" pitchFamily="18" charset="-127"/>
          <a:cs typeface="+mn-cs"/>
        </a:defRPr>
      </a:lvl4pPr>
      <a:lvl5pPr marL="1968500" indent="-266700" algn="just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lang="ko-KR" altLang="en-US" sz="1800" b="0" kern="1200" cap="none" spc="50" baseline="0" dirty="0" smtClean="0">
          <a:ln w="11430"/>
          <a:solidFill>
            <a:srgbClr val="9D7D5D"/>
          </a:solidFill>
          <a:effectLst>
            <a:glow rad="101600">
              <a:schemeClr val="bg1">
                <a:alpha val="40000"/>
              </a:schemeClr>
            </a:glow>
            <a:outerShdw blurRad="38100" dist="38100" dir="2700000" algn="tl">
              <a:srgbClr val="000000">
                <a:alpha val="43137"/>
              </a:srgbClr>
            </a:outerShdw>
          </a:effectLst>
          <a:latin typeface="Britannic Bold" panose="020B0903060703020204" pitchFamily="34" charset="0"/>
          <a:ea typeface="HY헤드라인M" panose="0203060000010101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800" dirty="0" smtClean="0"/>
              <a:t>20</a:t>
            </a:r>
            <a:r>
              <a:rPr lang="ko-KR" altLang="en-US" sz="4800" dirty="0" err="1" smtClean="0"/>
              <a:t>차시</a:t>
            </a:r>
            <a:r>
              <a:rPr lang="en-US" altLang="ko-KR" sz="4800" dirty="0" smtClean="0"/>
              <a:t>: CSS3 </a:t>
            </a:r>
            <a:r>
              <a:rPr lang="ko-KR" altLang="en-US" sz="4800" dirty="0" smtClean="0"/>
              <a:t>스타일</a:t>
            </a:r>
            <a:endParaRPr lang="ko-KR" altLang="en-US" sz="4800" dirty="0"/>
          </a:p>
        </p:txBody>
      </p:sp>
      <p:sp>
        <p:nvSpPr>
          <p:cNvPr id="10" name="제목 10"/>
          <p:cNvSpPr txBox="1">
            <a:spLocks/>
          </p:cNvSpPr>
          <p:nvPr/>
        </p:nvSpPr>
        <p:spPr bwMode="auto">
          <a:xfrm>
            <a:off x="949043" y="5733256"/>
            <a:ext cx="10293915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lang="ko-KR" altLang="en-US" sz="4800" b="0" kern="1200" cap="none" spc="50">
                <a:ln w="11430"/>
                <a:solidFill>
                  <a:schemeClr val="tx1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lnSpc>
                <a:spcPts val="4000"/>
              </a:lnSpc>
            </a:pPr>
            <a:r>
              <a:rPr kumimoji="0" lang="ko-KR" altLang="en-US" sz="2000" dirty="0" smtClean="0"/>
              <a:t>가톨릭관동대학교 컴퓨터교육과</a:t>
            </a:r>
            <a:endParaRPr kumimoji="0" lang="ko-KR" altLang="en-US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6" t="12993" r="20817" b="12419"/>
          <a:stretch/>
        </p:blipFill>
        <p:spPr>
          <a:xfrm rot="12809339" flipH="1" flipV="1">
            <a:off x="4047857" y="1993647"/>
            <a:ext cx="4096288" cy="40145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제목 10"/>
          <p:cNvSpPr txBox="1">
            <a:spLocks/>
          </p:cNvSpPr>
          <p:nvPr/>
        </p:nvSpPr>
        <p:spPr bwMode="auto">
          <a:xfrm>
            <a:off x="2926170" y="1581487"/>
            <a:ext cx="6339661" cy="58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lang="ko-KR" altLang="en-US" sz="4800" b="0" kern="1200" cap="none" spc="50">
                <a:ln w="11430"/>
                <a:solidFill>
                  <a:schemeClr val="tx1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lnSpc>
                <a:spcPts val="3000"/>
              </a:lnSpc>
            </a:pPr>
            <a:r>
              <a:rPr kumimoji="0" lang="ko-KR" altLang="en-US" sz="2400" dirty="0" smtClean="0">
                <a:solidFill>
                  <a:srgbClr val="84694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목록과 표 장식</a:t>
            </a:r>
            <a:endParaRPr kumimoji="0" lang="ko-KR" altLang="en-US" sz="3600" dirty="0">
              <a:solidFill>
                <a:srgbClr val="84694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pitchFamily="34" charset="0"/>
            </a:endParaRPr>
          </a:p>
        </p:txBody>
      </p:sp>
    </p:spTree>
  </p:cSld>
  <p:clrMapOvr>
    <a:masterClrMapping/>
  </p:clrMapOvr>
  <p:transition>
    <p:blinds dir="vert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목록의 스타일 설정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목록의 글머리 기호 설정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chemeClr val="tx1"/>
                </a:solidFill>
              </a:rPr>
              <a:t>list-style-type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</a:p>
          <a:p>
            <a:pPr lvl="1"/>
            <a:r>
              <a:rPr lang="ko-KR" altLang="en-US" dirty="0" err="1" smtClean="0">
                <a:solidFill>
                  <a:schemeClr val="tx1"/>
                </a:solidFill>
              </a:rPr>
              <a:t>순서없는</a:t>
            </a:r>
            <a:r>
              <a:rPr lang="ko-KR" altLang="en-US" dirty="0" smtClean="0">
                <a:solidFill>
                  <a:schemeClr val="tx1"/>
                </a:solidFill>
              </a:rPr>
              <a:t> 목록</a:t>
            </a:r>
            <a:r>
              <a:rPr lang="ko-KR" altLang="en-US" dirty="0" smtClean="0"/>
              <a:t>  </a:t>
            </a:r>
            <a:r>
              <a:rPr lang="en-US" altLang="ko-KR" dirty="0" smtClean="0"/>
              <a:t>(unordered list)</a:t>
            </a:r>
          </a:p>
          <a:p>
            <a:pPr lvl="2"/>
            <a:r>
              <a:rPr lang="en-US" altLang="ko-KR" dirty="0" smtClean="0">
                <a:solidFill>
                  <a:schemeClr val="tx1"/>
                </a:solidFill>
              </a:rPr>
              <a:t>disc  ●, circle ○, square  ■</a:t>
            </a:r>
          </a:p>
          <a:p>
            <a:pPr lvl="1"/>
            <a:r>
              <a:rPr lang="ko-KR" altLang="en-US" dirty="0" err="1" smtClean="0">
                <a:solidFill>
                  <a:schemeClr val="tx1"/>
                </a:solidFill>
              </a:rPr>
              <a:t>순서있는</a:t>
            </a:r>
            <a:r>
              <a:rPr lang="ko-KR" altLang="en-US" dirty="0" smtClean="0">
                <a:solidFill>
                  <a:schemeClr val="tx1"/>
                </a:solidFill>
              </a:rPr>
              <a:t> 목록 </a:t>
            </a:r>
            <a:r>
              <a:rPr lang="en-US" altLang="ko-KR" dirty="0" smtClean="0">
                <a:solidFill>
                  <a:schemeClr val="tx1"/>
                </a:solidFill>
              </a:rPr>
              <a:t>(ordered list)</a:t>
            </a:r>
          </a:p>
          <a:p>
            <a:pPr lvl="2"/>
            <a:r>
              <a:rPr lang="en-US" altLang="ko-KR" dirty="0" smtClean="0">
                <a:solidFill>
                  <a:schemeClr val="tx1"/>
                </a:solidFill>
              </a:rPr>
              <a:t>decimal  (1,2,3, … ), lower-roman  (ⅰ, ⅱ, … ), upper-roman  (Ⅰ, Ⅱ, … ), lower-alpha  (a, b, c, … ), upper- alpha (A, B, C, … )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목록의 글머리 기호에 이미지 사용</a:t>
            </a: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list-style-image : </a:t>
            </a:r>
            <a:r>
              <a:rPr lang="en-US" altLang="ko-KR" dirty="0" err="1" smtClean="0">
                <a:solidFill>
                  <a:schemeClr val="tx1"/>
                </a:solidFill>
              </a:rPr>
              <a:t>url</a:t>
            </a:r>
            <a:r>
              <a:rPr lang="en-US" altLang="ko-KR" dirty="0" smtClean="0">
                <a:solidFill>
                  <a:schemeClr val="tx1"/>
                </a:solidFill>
              </a:rPr>
              <a:t>(“</a:t>
            </a:r>
            <a:r>
              <a:rPr lang="ko-KR" altLang="en-US" dirty="0" smtClean="0">
                <a:solidFill>
                  <a:schemeClr val="tx1"/>
                </a:solidFill>
              </a:rPr>
              <a:t>이미지 파일주소”</a:t>
            </a:r>
            <a:r>
              <a:rPr lang="en-US" altLang="ko-KR" dirty="0" smtClean="0">
                <a:solidFill>
                  <a:schemeClr val="tx1"/>
                </a:solidFill>
              </a:rPr>
              <a:t>) </a:t>
            </a:r>
          </a:p>
          <a:p>
            <a:r>
              <a:rPr lang="ko-KR" altLang="en-US" dirty="0" smtClean="0"/>
              <a:t>글머리 기호 위치 지정</a:t>
            </a:r>
            <a:r>
              <a:rPr lang="en-US" altLang="ko-KR" dirty="0" smtClean="0"/>
              <a:t>: list-style-position </a:t>
            </a:r>
            <a:r>
              <a:rPr lang="ko-KR" altLang="en-US" dirty="0" smtClean="0"/>
              <a:t>속성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박스모델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inside, outside (</a:t>
            </a:r>
            <a:r>
              <a:rPr lang="ko-KR" altLang="en-US" dirty="0" smtClean="0"/>
              <a:t>기본값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1345068"/>
      </p:ext>
    </p:extLst>
  </p:cSld>
  <p:clrMapOvr>
    <a:masterClrMapping/>
  </p:clrMapOvr>
  <p:transition>
    <p:blinds dir="vert"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목록 스타일 지정 실습</a:t>
            </a:r>
            <a:endParaRPr lang="ko-KR" altLang="en-US" dirty="0"/>
          </a:p>
        </p:txBody>
      </p:sp>
      <p:pic>
        <p:nvPicPr>
          <p:cNvPr id="6" name="그림 5" descr="Q:\webclass.me\html5_2e\ch04\ex414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360" y="1404315"/>
            <a:ext cx="8856984" cy="426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079776" y="1700808"/>
            <a:ext cx="7776864" cy="51090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/>
            </a:lvl1pPr>
          </a:lstStyle>
          <a:p>
            <a:r>
              <a:rPr lang="en-US" altLang="ko-KR" dirty="0"/>
              <a:t> &lt;head&gt; &lt;style type="text/</a:t>
            </a:r>
            <a:r>
              <a:rPr lang="en-US" altLang="ko-KR" dirty="0" err="1"/>
              <a:t>css</a:t>
            </a:r>
            <a:r>
              <a:rPr lang="en-US" altLang="ko-KR" dirty="0"/>
              <a:t>"&gt; </a:t>
            </a:r>
            <a:endParaRPr lang="ko-KR" altLang="ko-KR" dirty="0"/>
          </a:p>
          <a:p>
            <a:r>
              <a:rPr lang="en-US" altLang="ko-KR" dirty="0"/>
              <a:t>       </a:t>
            </a:r>
            <a:r>
              <a:rPr lang="en-US" altLang="ko-KR" dirty="0" err="1">
                <a:solidFill>
                  <a:srgbClr val="FF0000"/>
                </a:solidFill>
              </a:rPr>
              <a:t>ol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li</a:t>
            </a:r>
            <a:r>
              <a:rPr lang="en-US" altLang="ko-KR" dirty="0">
                <a:solidFill>
                  <a:srgbClr val="FF0000"/>
                </a:solidFill>
              </a:rPr>
              <a:t> { list-style-type: upper-alpha }</a:t>
            </a:r>
            <a:endParaRPr lang="ko-KR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      li.usa { list-style-type: disc } </a:t>
            </a:r>
            <a:endParaRPr lang="ko-KR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      li.kor { list-style-type: circle }  </a:t>
            </a:r>
            <a:endParaRPr lang="ko-KR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      </a:t>
            </a:r>
            <a:r>
              <a:rPr lang="en-US" altLang="ko-KR" dirty="0" err="1">
                <a:solidFill>
                  <a:srgbClr val="FF0000"/>
                </a:solidFill>
              </a:rPr>
              <a:t>li.renew</a:t>
            </a:r>
            <a:r>
              <a:rPr lang="en-US" altLang="ko-KR" dirty="0">
                <a:solidFill>
                  <a:srgbClr val="FF0000"/>
                </a:solidFill>
              </a:rPr>
              <a:t> { list-style-type: square }</a:t>
            </a:r>
            <a:r>
              <a:rPr lang="en-US" altLang="ko-KR" dirty="0"/>
              <a:t>  </a:t>
            </a:r>
            <a:endParaRPr lang="ko-KR" altLang="ko-KR" dirty="0"/>
          </a:p>
          <a:p>
            <a:r>
              <a:rPr lang="en-US" altLang="ko-KR" dirty="0"/>
              <a:t>  &lt;/style&gt;  &lt;/head&gt;</a:t>
            </a:r>
            <a:endParaRPr lang="ko-KR" altLang="ko-KR" dirty="0"/>
          </a:p>
          <a:p>
            <a:r>
              <a:rPr lang="en-US" altLang="ko-KR" dirty="0"/>
              <a:t>  &lt;body&gt;</a:t>
            </a:r>
            <a:endParaRPr lang="ko-KR" altLang="ko-KR" dirty="0"/>
          </a:p>
          <a:p>
            <a:r>
              <a:rPr lang="en-US" altLang="ko-KR" dirty="0"/>
              <a:t>    &lt;h3&gt;</a:t>
            </a:r>
            <a:r>
              <a:rPr lang="ko-KR" altLang="ko-KR" dirty="0"/>
              <a:t>과목별 추천도서 목록</a:t>
            </a:r>
            <a:r>
              <a:rPr lang="en-US" altLang="ko-KR" dirty="0"/>
              <a:t>&lt;/h3&gt;</a:t>
            </a:r>
            <a:endParaRPr lang="ko-KR" altLang="ko-KR" dirty="0"/>
          </a:p>
          <a:p>
            <a:r>
              <a:rPr lang="en-US" altLang="ko-KR" dirty="0"/>
              <a:t>    &lt;</a:t>
            </a:r>
            <a:r>
              <a:rPr lang="en-US" altLang="ko-KR" dirty="0" err="1"/>
              <a:t>ol</a:t>
            </a:r>
            <a:r>
              <a:rPr lang="en-US" altLang="ko-KR" dirty="0"/>
              <a:t>&gt;</a:t>
            </a:r>
            <a:endParaRPr lang="ko-KR" altLang="ko-KR" dirty="0"/>
          </a:p>
          <a:p>
            <a:r>
              <a:rPr lang="en-US" altLang="ko-KR" dirty="0"/>
              <a:t>        &lt;li&gt;IT</a:t>
            </a:r>
            <a:r>
              <a:rPr lang="ko-KR" altLang="ko-KR" dirty="0"/>
              <a:t>기술의 이해</a:t>
            </a:r>
            <a:r>
              <a:rPr lang="en-US" altLang="ko-KR" dirty="0"/>
              <a:t>&lt;/&lt;/li&gt;</a:t>
            </a:r>
            <a:endParaRPr lang="ko-KR" altLang="ko-KR" dirty="0"/>
          </a:p>
          <a:p>
            <a:r>
              <a:rPr lang="en-US" altLang="ko-KR" dirty="0"/>
              <a:t>        &lt;</a:t>
            </a:r>
            <a:r>
              <a:rPr lang="en-US" altLang="ko-KR" dirty="0" err="1"/>
              <a:t>ul</a:t>
            </a:r>
            <a:r>
              <a:rPr lang="en-US" altLang="ko-KR" dirty="0"/>
              <a:t>&gt;</a:t>
            </a:r>
            <a:endParaRPr lang="ko-KR" altLang="ko-KR" dirty="0"/>
          </a:p>
          <a:p>
            <a:r>
              <a:rPr lang="en-US" altLang="ko-KR" dirty="0"/>
              <a:t>          &lt;li class="</a:t>
            </a:r>
            <a:r>
              <a:rPr lang="en-US" altLang="ko-KR" dirty="0" err="1"/>
              <a:t>kor</a:t>
            </a:r>
            <a:r>
              <a:rPr lang="en-US" altLang="ko-KR" dirty="0"/>
              <a:t>"&gt;</a:t>
            </a:r>
            <a:r>
              <a:rPr lang="ko-KR" altLang="ko-KR" dirty="0"/>
              <a:t>최윤철</a:t>
            </a:r>
            <a:r>
              <a:rPr lang="en-US" altLang="ko-KR" dirty="0"/>
              <a:t>, </a:t>
            </a:r>
            <a:r>
              <a:rPr lang="ko-KR" altLang="ko-KR" dirty="0"/>
              <a:t>임순범</a:t>
            </a:r>
            <a:r>
              <a:rPr lang="en-US" altLang="ko-KR" dirty="0"/>
              <a:t>, </a:t>
            </a:r>
            <a:r>
              <a:rPr lang="ko-KR" altLang="ko-KR" dirty="0" err="1"/>
              <a:t>한탁돈</a:t>
            </a:r>
            <a:r>
              <a:rPr lang="ko-KR" altLang="ko-KR" dirty="0"/>
              <a:t> 공저</a:t>
            </a:r>
            <a:r>
              <a:rPr lang="en-US" altLang="ko-KR" dirty="0"/>
              <a:t>, </a:t>
            </a:r>
            <a:r>
              <a:rPr lang="ko-KR" altLang="ko-KR" dirty="0"/>
              <a:t>컴퓨터와</a:t>
            </a:r>
            <a:r>
              <a:rPr lang="en-US" altLang="ko-KR" dirty="0"/>
              <a:t> IT </a:t>
            </a:r>
            <a:r>
              <a:rPr lang="ko-KR" altLang="ko-KR" dirty="0"/>
              <a:t>기술의 이해</a:t>
            </a:r>
            <a:r>
              <a:rPr lang="en-US" altLang="ko-KR" dirty="0"/>
              <a:t>&lt;/li&gt;</a:t>
            </a:r>
            <a:endParaRPr lang="ko-KR" altLang="ko-KR" dirty="0"/>
          </a:p>
          <a:p>
            <a:r>
              <a:rPr lang="en-US" altLang="ko-KR" dirty="0"/>
              <a:t>          &lt;li class="</a:t>
            </a:r>
            <a:r>
              <a:rPr lang="en-US" altLang="ko-KR" dirty="0" err="1"/>
              <a:t>usa</a:t>
            </a:r>
            <a:r>
              <a:rPr lang="en-US" altLang="ko-KR" dirty="0"/>
              <a:t>"&gt;D. Morley, C. Parker, Understanding Computers 15th Ed.&lt;/li&gt;</a:t>
            </a:r>
            <a:endParaRPr lang="ko-KR" altLang="ko-KR" dirty="0"/>
          </a:p>
          <a:p>
            <a:r>
              <a:rPr lang="en-US" altLang="ko-KR" dirty="0"/>
              <a:t>          &lt;li class="</a:t>
            </a:r>
            <a:r>
              <a:rPr lang="en-US" altLang="ko-KR" dirty="0" err="1"/>
              <a:t>usa</a:t>
            </a:r>
            <a:r>
              <a:rPr lang="en-US" altLang="ko-KR" dirty="0"/>
              <a:t>"&gt;G. Shelly, M. </a:t>
            </a:r>
            <a:r>
              <a:rPr lang="en-US" altLang="ko-KR" dirty="0" err="1"/>
              <a:t>Vermaat</a:t>
            </a:r>
            <a:r>
              <a:rPr lang="en-US" altLang="ko-KR" dirty="0"/>
              <a:t>, Discovering Computers&lt;/li&gt; </a:t>
            </a:r>
          </a:p>
          <a:p>
            <a:r>
              <a:rPr lang="en-US" altLang="ko-KR" dirty="0"/>
              <a:t>       &lt;/</a:t>
            </a:r>
            <a:r>
              <a:rPr lang="en-US" altLang="ko-KR" dirty="0" err="1"/>
              <a:t>ul</a:t>
            </a:r>
            <a:r>
              <a:rPr lang="en-US" altLang="ko-KR" dirty="0"/>
              <a:t>&gt;</a:t>
            </a:r>
            <a:endParaRPr lang="ko-KR" altLang="ko-KR" dirty="0"/>
          </a:p>
          <a:p>
            <a:r>
              <a:rPr lang="en-US" altLang="ko-KR" dirty="0"/>
              <a:t>        &lt;li&gt;</a:t>
            </a:r>
            <a:r>
              <a:rPr lang="ko-KR" altLang="ko-KR" dirty="0" err="1"/>
              <a:t>웹프로그래밍</a:t>
            </a:r>
            <a:r>
              <a:rPr lang="en-US" altLang="ko-KR" dirty="0"/>
              <a:t>&lt;/li&gt;</a:t>
            </a:r>
            <a:endParaRPr lang="ko-KR" altLang="ko-KR" dirty="0"/>
          </a:p>
          <a:p>
            <a:r>
              <a:rPr lang="en-US" altLang="ko-KR" dirty="0"/>
              <a:t>        &lt;</a:t>
            </a:r>
            <a:r>
              <a:rPr lang="en-US" altLang="ko-KR" dirty="0" err="1"/>
              <a:t>ul</a:t>
            </a:r>
            <a:r>
              <a:rPr lang="en-US" altLang="ko-KR" dirty="0"/>
              <a:t>&gt;</a:t>
            </a:r>
            <a:endParaRPr lang="ko-KR" altLang="ko-KR" dirty="0"/>
          </a:p>
          <a:p>
            <a:r>
              <a:rPr lang="en-US" altLang="ko-KR" dirty="0"/>
              <a:t>           &lt;li class="</a:t>
            </a:r>
            <a:r>
              <a:rPr lang="en-US" altLang="ko-KR" dirty="0" err="1"/>
              <a:t>kor</a:t>
            </a:r>
            <a:r>
              <a:rPr lang="en-US" altLang="ko-KR" dirty="0"/>
              <a:t>"&gt;</a:t>
            </a:r>
            <a:r>
              <a:rPr lang="ko-KR" altLang="ko-KR" dirty="0"/>
              <a:t>임순범</a:t>
            </a:r>
            <a:r>
              <a:rPr lang="en-US" altLang="ko-KR" dirty="0"/>
              <a:t>, </a:t>
            </a:r>
            <a:r>
              <a:rPr lang="ko-KR" altLang="ko-KR" dirty="0"/>
              <a:t>박희민 공저</a:t>
            </a:r>
            <a:r>
              <a:rPr lang="en-US" altLang="ko-KR" dirty="0"/>
              <a:t>, HTML5 </a:t>
            </a:r>
            <a:r>
              <a:rPr lang="ko-KR" altLang="ko-KR" dirty="0" err="1"/>
              <a:t>웹프로그래밍</a:t>
            </a:r>
            <a:r>
              <a:rPr lang="ko-KR" altLang="ko-KR" dirty="0"/>
              <a:t> 입문</a:t>
            </a:r>
            <a:r>
              <a:rPr lang="en-US" altLang="ko-KR" dirty="0"/>
              <a:t>&lt;/li&gt;</a:t>
            </a:r>
            <a:endParaRPr lang="ko-KR" altLang="ko-KR" dirty="0"/>
          </a:p>
          <a:p>
            <a:r>
              <a:rPr lang="en-US" altLang="ko-KR" dirty="0"/>
              <a:t>           &lt;li class="</a:t>
            </a:r>
            <a:r>
              <a:rPr lang="en-US" altLang="ko-KR" dirty="0" err="1"/>
              <a:t>kor</a:t>
            </a:r>
            <a:r>
              <a:rPr lang="en-US" altLang="ko-KR" dirty="0"/>
              <a:t>"&gt;</a:t>
            </a:r>
            <a:r>
              <a:rPr lang="ko-KR" altLang="ko-KR" dirty="0"/>
              <a:t>최윤철</a:t>
            </a:r>
            <a:r>
              <a:rPr lang="en-US" altLang="ko-KR" dirty="0"/>
              <a:t>, </a:t>
            </a:r>
            <a:r>
              <a:rPr lang="ko-KR" altLang="ko-KR" dirty="0"/>
              <a:t>임순범 공저</a:t>
            </a:r>
            <a:r>
              <a:rPr lang="en-US" altLang="ko-KR" dirty="0"/>
              <a:t>, </a:t>
            </a:r>
            <a:r>
              <a:rPr lang="ko-KR" altLang="ko-KR" dirty="0" err="1"/>
              <a:t>소셜미디어</a:t>
            </a:r>
            <a:r>
              <a:rPr lang="ko-KR" altLang="ko-KR" dirty="0"/>
              <a:t> 시대의 인터넷활용</a:t>
            </a:r>
            <a:r>
              <a:rPr lang="en-US" altLang="ko-KR" dirty="0"/>
              <a:t>&lt;/li&gt;</a:t>
            </a:r>
            <a:endParaRPr lang="ko-KR" altLang="ko-KR" dirty="0"/>
          </a:p>
          <a:p>
            <a:r>
              <a:rPr lang="en-US" altLang="ko-KR" dirty="0"/>
              <a:t>           &lt;li class="renew"&gt;B. McLaughlin, What Is HTML5? (</a:t>
            </a:r>
            <a:r>
              <a:rPr lang="ko-KR" altLang="ko-KR" dirty="0"/>
              <a:t>신규</a:t>
            </a:r>
            <a:r>
              <a:rPr lang="en-US" altLang="ko-KR" dirty="0"/>
              <a:t>) &lt;/li&gt;</a:t>
            </a:r>
            <a:endParaRPr lang="ko-KR" altLang="ko-KR" dirty="0"/>
          </a:p>
          <a:p>
            <a:r>
              <a:rPr lang="en-US" altLang="ko-KR" dirty="0"/>
              <a:t>        &lt;/</a:t>
            </a:r>
            <a:r>
              <a:rPr lang="en-US" altLang="ko-KR" dirty="0" err="1"/>
              <a:t>ul</a:t>
            </a:r>
            <a:r>
              <a:rPr lang="en-US" altLang="ko-KR" dirty="0"/>
              <a:t>&gt;</a:t>
            </a:r>
            <a:endParaRPr lang="ko-KR" altLang="ko-KR" dirty="0"/>
          </a:p>
          <a:p>
            <a:r>
              <a:rPr lang="en-US" altLang="ko-KR" dirty="0"/>
              <a:t>    &lt;/</a:t>
            </a:r>
            <a:r>
              <a:rPr lang="en-US" altLang="ko-KR" dirty="0" err="1"/>
              <a:t>ol</a:t>
            </a:r>
            <a:r>
              <a:rPr lang="en-US" altLang="ko-KR" dirty="0"/>
              <a:t>&gt;</a:t>
            </a:r>
            <a:endParaRPr lang="ko-KR" altLang="ko-KR" dirty="0"/>
          </a:p>
          <a:p>
            <a:r>
              <a:rPr lang="en-US" altLang="ko-KR" dirty="0"/>
              <a:t>&lt;/body&gt;</a:t>
            </a:r>
            <a:endParaRPr lang="ko-KR" altLang="en-US" dirty="0"/>
          </a:p>
        </p:txBody>
      </p:sp>
      <p:pic>
        <p:nvPicPr>
          <p:cNvPr id="9" name="그림 8" descr="Q:\webclass.me\html5_2e\ch04\ex415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55440" y="1805823"/>
            <a:ext cx="8856984" cy="4899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87474547"/>
      </p:ext>
    </p:extLst>
  </p:cSld>
  <p:clrMapOvr>
    <a:masterClrMapping/>
  </p:clrMapOvr>
  <p:transition>
    <p:blinds dir="vert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smtClean="0">
                <a:solidFill>
                  <a:schemeClr val="tx1"/>
                </a:solidFill>
              </a:rPr>
              <a:t>표 또는 셀의 폭 지정</a:t>
            </a:r>
            <a:r>
              <a:rPr lang="ko-KR" altLang="ko-KR" dirty="0" smtClean="0"/>
              <a:t> 방법</a:t>
            </a:r>
            <a:r>
              <a:rPr lang="en-US" altLang="ko-KR" dirty="0" smtClean="0"/>
              <a:t> : width, table-layout</a:t>
            </a:r>
            <a:endParaRPr lang="ko-KR" altLang="ko-KR" dirty="0" smtClean="0"/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width </a:t>
            </a:r>
            <a:r>
              <a:rPr lang="ko-KR" altLang="ko-KR" dirty="0" smtClean="0">
                <a:solidFill>
                  <a:schemeClr val="tx1"/>
                </a:solidFill>
              </a:rPr>
              <a:t>속성</a:t>
            </a:r>
            <a:r>
              <a:rPr lang="en-US" altLang="ko-KR" dirty="0" smtClean="0">
                <a:solidFill>
                  <a:schemeClr val="tx1"/>
                </a:solidFill>
              </a:rPr>
              <a:t> :  </a:t>
            </a:r>
            <a:r>
              <a:rPr lang="ko-KR" altLang="ko-KR" dirty="0" smtClean="0">
                <a:solidFill>
                  <a:schemeClr val="tx1"/>
                </a:solidFill>
              </a:rPr>
              <a:t>표나 각 셀의 가로 길이</a:t>
            </a:r>
            <a:r>
              <a:rPr lang="en-US" altLang="ko-KR" dirty="0" smtClean="0"/>
              <a:t> </a:t>
            </a:r>
            <a:endParaRPr lang="ko-KR" altLang="ko-KR" dirty="0" smtClean="0"/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table-layout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:  </a:t>
            </a:r>
            <a:r>
              <a:rPr lang="en-US" altLang="ko-KR" dirty="0" smtClean="0">
                <a:solidFill>
                  <a:schemeClr val="tx1"/>
                </a:solidFill>
              </a:rPr>
              <a:t>auto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/>
              <a:t>기본값</a:t>
            </a:r>
            <a:r>
              <a:rPr lang="en-US" altLang="ko-KR" dirty="0" smtClean="0"/>
              <a:t>), </a:t>
            </a:r>
            <a:r>
              <a:rPr lang="en-US" altLang="ko-KR" dirty="0" smtClean="0">
                <a:solidFill>
                  <a:schemeClr val="tx1"/>
                </a:solidFill>
              </a:rPr>
              <a:t>fixed</a:t>
            </a:r>
            <a:endParaRPr lang="en-US" altLang="ko-KR" dirty="0" smtClean="0"/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ko-KR" dirty="0" smtClean="0">
                <a:solidFill>
                  <a:schemeClr val="tx1"/>
                </a:solidFill>
              </a:rPr>
              <a:t>셀의 테두리</a:t>
            </a:r>
            <a:r>
              <a:rPr lang="en-US" altLang="ko-KR" dirty="0" smtClean="0">
                <a:solidFill>
                  <a:schemeClr val="tx1"/>
                </a:solidFill>
              </a:rPr>
              <a:t>(border) </a:t>
            </a:r>
            <a:r>
              <a:rPr lang="ko-KR" altLang="ko-KR" dirty="0" smtClean="0">
                <a:solidFill>
                  <a:schemeClr val="tx1"/>
                </a:solidFill>
              </a:rPr>
              <a:t>모양 지정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border-spacing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셀들간의 간격 </a:t>
            </a:r>
            <a:r>
              <a:rPr lang="en-US" altLang="ko-KR" dirty="0" smtClean="0"/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테두리 굵기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border-collapse </a:t>
            </a:r>
            <a:r>
              <a:rPr lang="ko-KR" altLang="en-US" dirty="0" smtClean="0"/>
              <a:t>속성 </a:t>
            </a:r>
            <a:r>
              <a:rPr lang="en-US" altLang="ko-KR" dirty="0" smtClean="0"/>
              <a:t>(</a:t>
            </a:r>
            <a:r>
              <a:rPr lang="ko-KR" altLang="en-US" dirty="0" smtClean="0"/>
              <a:t>셀의 테두리 분리</a:t>
            </a:r>
            <a:r>
              <a:rPr lang="en-US" altLang="ko-KR" dirty="0" smtClean="0"/>
              <a:t>) : collapse, separate (</a:t>
            </a:r>
            <a:r>
              <a:rPr lang="ko-KR" altLang="ko-KR" dirty="0" smtClean="0"/>
              <a:t>기본값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empty-cells </a:t>
            </a:r>
            <a:r>
              <a:rPr lang="ko-KR" altLang="en-US" dirty="0" smtClean="0"/>
              <a:t>속성 </a:t>
            </a:r>
            <a:r>
              <a:rPr lang="en-US" altLang="ko-KR" dirty="0" smtClean="0"/>
              <a:t>(</a:t>
            </a:r>
            <a:r>
              <a:rPr lang="ko-KR" altLang="en-US" dirty="0" smtClean="0"/>
              <a:t>빈 셀의 테두리</a:t>
            </a:r>
            <a:r>
              <a:rPr lang="en-US" altLang="ko-KR" dirty="0" smtClean="0"/>
              <a:t>) : show (</a:t>
            </a:r>
            <a:r>
              <a:rPr lang="ko-KR" altLang="ko-KR" dirty="0" smtClean="0"/>
              <a:t>기본값</a:t>
            </a:r>
            <a:r>
              <a:rPr lang="en-US" altLang="ko-KR" dirty="0" smtClean="0"/>
              <a:t>), hide</a:t>
            </a:r>
          </a:p>
          <a:p>
            <a:r>
              <a:rPr lang="ko-KR" altLang="ko-KR" dirty="0" smtClean="0">
                <a:solidFill>
                  <a:schemeClr val="tx1"/>
                </a:solidFill>
              </a:rPr>
              <a:t>캡션의 위치</a:t>
            </a:r>
            <a:r>
              <a:rPr lang="ko-KR" altLang="ko-KR" dirty="0" smtClean="0"/>
              <a:t> 지정</a:t>
            </a:r>
            <a:r>
              <a:rPr lang="en-US" altLang="ko-KR" dirty="0" smtClean="0"/>
              <a:t> :  </a:t>
            </a:r>
            <a:r>
              <a:rPr lang="en-US" altLang="ko-KR" dirty="0" smtClean="0">
                <a:solidFill>
                  <a:schemeClr val="tx1"/>
                </a:solidFill>
              </a:rPr>
              <a:t>caption-side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top(</a:t>
            </a:r>
            <a:r>
              <a:rPr lang="ko-KR" altLang="ko-KR" dirty="0" smtClean="0">
                <a:solidFill>
                  <a:schemeClr val="tx1"/>
                </a:solidFill>
              </a:rPr>
              <a:t>기본값</a:t>
            </a:r>
            <a:r>
              <a:rPr lang="en-US" altLang="ko-KR" dirty="0" smtClean="0">
                <a:solidFill>
                  <a:schemeClr val="tx1"/>
                </a:solidFill>
              </a:rPr>
              <a:t>), bottom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mtClean="0"/>
              <a:t>표의 스타일 설정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080" y="2204864"/>
            <a:ext cx="3560962" cy="174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645139"/>
      </p:ext>
    </p:extLst>
  </p:cSld>
  <p:clrMapOvr>
    <a:masterClrMapping/>
  </p:clrMapOvr>
  <p:transition>
    <p:blinds dir="vert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49042" y="145294"/>
            <a:ext cx="10293916" cy="1011683"/>
          </a:xfrm>
        </p:spPr>
        <p:txBody>
          <a:bodyPr/>
          <a:lstStyle/>
          <a:p>
            <a:r>
              <a:rPr lang="ko-KR" altLang="ko-KR" dirty="0" smtClean="0"/>
              <a:t>표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스타일 지정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pic>
        <p:nvPicPr>
          <p:cNvPr id="10" name="Picture 2" descr="E:\HTML5\figures\ex6-3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3352" y="1927464"/>
            <a:ext cx="4320480" cy="1942766"/>
          </a:xfrm>
          <a:prstGeom prst="rect">
            <a:avLst/>
          </a:prstGeom>
          <a:noFill/>
        </p:spPr>
      </p:pic>
      <p:pic>
        <p:nvPicPr>
          <p:cNvPr id="11" name="Picture 3" descr="E:\HTML5\figures\ex6-3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3352" y="4766319"/>
            <a:ext cx="4320480" cy="1942766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263352" y="1526249"/>
            <a:ext cx="4320480" cy="338554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36000" rIns="36000" rtlCol="0">
            <a:spAutoFit/>
          </a:bodyPr>
          <a:lstStyle/>
          <a:p>
            <a:pPr marL="444500" indent="-444500" algn="ctr" eaLnBrk="0" hangingPunct="0"/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셀의 크기가 자동으로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조정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table-layout: auto)</a:t>
            </a:r>
            <a:endParaRPr lang="ko-KR" altLang="en-US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3352" y="4365104"/>
            <a:ext cx="4320480" cy="338554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444500" indent="-444500" algn="ctr" eaLnBrk="0" hangingPunct="0"/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셀의 크기가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고정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table-layout: fixed)</a:t>
            </a:r>
            <a:endParaRPr lang="ko-KR" altLang="en-US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7" name="Picture 2" descr="E:\HTML5\figures\ex6-4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15880" y="1296386"/>
            <a:ext cx="3772123" cy="1544292"/>
          </a:xfrm>
          <a:prstGeom prst="rect">
            <a:avLst/>
          </a:prstGeom>
          <a:noFill/>
        </p:spPr>
      </p:pic>
      <p:pic>
        <p:nvPicPr>
          <p:cNvPr id="8" name="Picture 3" descr="E:\HTML5\figures\ex6-4b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15880" y="2986892"/>
            <a:ext cx="3772123" cy="1911378"/>
          </a:xfrm>
          <a:prstGeom prst="rect">
            <a:avLst/>
          </a:prstGeom>
          <a:noFill/>
        </p:spPr>
      </p:pic>
      <p:pic>
        <p:nvPicPr>
          <p:cNvPr id="9" name="Picture 4" descr="E:\HTML5\figures\ex6-4c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15880" y="5082516"/>
            <a:ext cx="3772123" cy="1626569"/>
          </a:xfrm>
          <a:prstGeom prst="rect">
            <a:avLst/>
          </a:prstGeom>
          <a:noFill/>
        </p:spPr>
      </p:pic>
      <p:sp>
        <p:nvSpPr>
          <p:cNvPr id="12" name="직사각형 11"/>
          <p:cNvSpPr/>
          <p:nvPr/>
        </p:nvSpPr>
        <p:spPr>
          <a:xfrm>
            <a:off x="8904313" y="1299997"/>
            <a:ext cx="3088046" cy="646331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444500" indent="-444500" algn="just" eaLnBrk="0" hangingPunct="0"/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#books {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border-collapse: collapse;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} </a:t>
            </a:r>
            <a:r>
              <a:rPr lang="ko-KR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인 </a:t>
            </a:r>
            <a:r>
              <a:rPr lang="ko-KR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경우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904313" y="2986892"/>
            <a:ext cx="3088046" cy="646331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444500" indent="-444500" algn="just" eaLnBrk="0" hangingPunct="0"/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#books {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border-spacing: 8px;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} </a:t>
            </a:r>
            <a:r>
              <a:rPr lang="ko-KR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인 </a:t>
            </a:r>
            <a:r>
              <a:rPr lang="ko-KR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경우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904313" y="5082516"/>
            <a:ext cx="3087828" cy="923330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36000" rIns="36000" rtlCol="0">
            <a:spAutoFit/>
          </a:bodyPr>
          <a:lstStyle/>
          <a:p>
            <a:pPr algn="just" eaLnBrk="0" hangingPunct="0"/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#books {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empty-cells: hide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;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caption-side: bottom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;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margin: 1em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} </a:t>
            </a:r>
            <a:r>
              <a:rPr lang="ko-KR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인 경우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1754825"/>
      </p:ext>
    </p:extLst>
  </p:cSld>
  <p:clrMapOvr>
    <a:masterClrMapping/>
  </p:clrMapOvr>
  <p:transition>
    <p:blinds dir="vert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568" y="997115"/>
            <a:ext cx="7704856" cy="543819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제목 6"/>
          <p:cNvSpPr>
            <a:spLocks noGrp="1"/>
          </p:cNvSpPr>
          <p:nvPr>
            <p:ph type="ctrTitle"/>
          </p:nvPr>
        </p:nvSpPr>
        <p:spPr>
          <a:xfrm>
            <a:off x="949042" y="476672"/>
            <a:ext cx="10293916" cy="1224136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ko-KR" sz="8800" spc="-100" dirty="0">
                <a:latin typeface="HY견명조" pitchFamily="18" charset="-127"/>
                <a:ea typeface="HY견명조" pitchFamily="18" charset="-127"/>
              </a:rPr>
              <a:t>Q &amp; A</a:t>
            </a:r>
            <a:endParaRPr lang="ko-KR" altLang="en-US" sz="8800" spc="-100" dirty="0"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6" name="제목 6"/>
          <p:cNvSpPr txBox="1">
            <a:spLocks/>
          </p:cNvSpPr>
          <p:nvPr/>
        </p:nvSpPr>
        <p:spPr>
          <a:xfrm>
            <a:off x="1775520" y="5373216"/>
            <a:ext cx="8712968" cy="64633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kumimoji="0" lang="ko-KR" altLang="en-US" sz="3600" b="1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기타 </a:t>
            </a:r>
            <a:r>
              <a:rPr kumimoji="0" lang="ko-KR" altLang="en-US" sz="3600" b="1" spc="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궁금한 점이 있으면 질문하세요 </a:t>
            </a:r>
            <a:r>
              <a:rPr kumimoji="0" lang="en-US" altLang="ko-KR" sz="3600" b="1" spc="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....</a:t>
            </a:r>
            <a:endParaRPr kumimoji="0" lang="ko-KR" altLang="en-US" sz="3600" b="1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1894769"/>
      </p:ext>
    </p:extLst>
  </p:cSld>
  <p:clrMapOvr>
    <a:masterClrMapping/>
  </p:clrMapOvr>
  <p:transition>
    <p:blinds dir="vert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11697</TotalTime>
  <Words>489</Words>
  <Application>Microsoft Office PowerPoint</Application>
  <PresentationFormat>와이드스크린</PresentationFormat>
  <Paragraphs>57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7" baseType="lpstr">
      <vt:lpstr>Adobe 고딕 Std B</vt:lpstr>
      <vt:lpstr>HY견고딕</vt:lpstr>
      <vt:lpstr>HY견명조</vt:lpstr>
      <vt:lpstr>HY헤드라인M</vt:lpstr>
      <vt:lpstr>굴림</vt:lpstr>
      <vt:lpstr>맑은 고딕</vt:lpstr>
      <vt:lpstr>Arial</vt:lpstr>
      <vt:lpstr>Britannic Bold</vt:lpstr>
      <vt:lpstr>Georgia</vt:lpstr>
      <vt:lpstr>Wingdings</vt:lpstr>
      <vt:lpstr>Office 테마</vt:lpstr>
      <vt:lpstr>20차시: CSS3 스타일</vt:lpstr>
      <vt:lpstr>목록의 스타일 설정</vt:lpstr>
      <vt:lpstr>목록 스타일 지정 실습</vt:lpstr>
      <vt:lpstr>표의 스타일 설정</vt:lpstr>
      <vt:lpstr>표 스타일 지정 실습</vt:lpstr>
      <vt:lpstr>Q &amp; 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필름(Film)</dc:title>
  <dc:creator>책쟁이</dc:creator>
  <cp:lastModifiedBy>Microsoft 계정</cp:lastModifiedBy>
  <cp:revision>991</cp:revision>
  <cp:lastPrinted>2017-08-29T02:58:04Z</cp:lastPrinted>
  <dcterms:created xsi:type="dcterms:W3CDTF">2010-11-07T11:17:53Z</dcterms:created>
  <dcterms:modified xsi:type="dcterms:W3CDTF">2017-11-10T03:57:06Z</dcterms:modified>
</cp:coreProperties>
</file>