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63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66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F907B-BFEB-441D-9AF3-6D48A35CC4D9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D1984AD9-606E-44F2-80EA-168701B195AC}">
      <dgm:prSet phldrT="[텍스트]" custT="1"/>
      <dgm:spPr>
        <a:ln w="57150">
          <a:solidFill>
            <a:srgbClr val="6699FF"/>
          </a:solidFill>
        </a:ln>
      </dgm:spPr>
      <dgm:t>
        <a:bodyPr/>
        <a:lstStyle/>
        <a:p>
          <a:pPr algn="ctr" latinLnBrk="1"/>
          <a:endParaRPr lang="en-US" altLang="ko-KR" sz="1200" b="0" dirty="0">
            <a:latin typeface="맑은 고딕" pitchFamily="50" charset="-127"/>
            <a:ea typeface="맑은 고딕" pitchFamily="50" charset="-127"/>
          </a:endParaRPr>
        </a:p>
        <a:p>
          <a:pPr algn="ctr" latinLnBrk="1"/>
          <a:r>
            <a:rPr lang="ko-KR" altLang="en-US" sz="1200" b="0" dirty="0">
              <a:latin typeface="맑은 고딕" pitchFamily="50" charset="-127"/>
              <a:ea typeface="맑은 고딕" pitchFamily="50" charset="-127"/>
            </a:rPr>
            <a:t>반려동물의 질병을 조기에 파악하지 못해 과도한 병원비가 발생함</a:t>
          </a:r>
          <a:r>
            <a:rPr lang="en-US" altLang="ko-KR" sz="1200" b="0" dirty="0">
              <a:latin typeface="맑은 고딕" pitchFamily="50" charset="-127"/>
              <a:ea typeface="맑은 고딕" pitchFamily="50" charset="-127"/>
            </a:rPr>
            <a:t>.</a:t>
          </a:r>
          <a:r>
            <a:rPr lang="ko-KR" altLang="en-US" sz="1200" b="0" dirty="0">
              <a:latin typeface="맑은 고딕" pitchFamily="50" charset="-127"/>
              <a:ea typeface="맑은 고딕" pitchFamily="50" charset="-127"/>
            </a:rPr>
            <a:t>               </a:t>
          </a:r>
        </a:p>
        <a:p>
          <a:pPr algn="ctr" rtl="0" latinLnBrk="1"/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A1756C40-8447-4B24-8D6B-563223632ED6}" type="parTrans" cxnId="{64100B93-930A-480C-81FB-E91320E39FC4}">
      <dgm:prSet/>
      <dgm:spPr/>
      <dgm:t>
        <a:bodyPr/>
        <a:lstStyle/>
        <a:p>
          <a:pPr latinLnBrk="1"/>
          <a:endParaRPr lang="ko-KR" altLang="en-US"/>
        </a:p>
      </dgm:t>
    </dgm:pt>
    <dgm:pt modelId="{D4D74E23-8761-47F3-ABAF-A5B7B1F1A582}" type="sibTrans" cxnId="{64100B93-930A-480C-81FB-E91320E39FC4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>
            <a:solidFill>
              <a:srgbClr val="FF0000"/>
            </a:solidFill>
          </a:endParaRPr>
        </a:p>
      </dgm:t>
    </dgm:pt>
    <dgm:pt modelId="{7516ADD9-C067-4F05-A3EC-96BFE1BF883C}">
      <dgm:prSet phldrT="[텍스트]" custT="1"/>
      <dgm:spPr>
        <a:ln w="57150">
          <a:solidFill>
            <a:srgbClr val="6699FF"/>
          </a:solidFill>
        </a:ln>
      </dgm:spPr>
      <dgm:t>
        <a:bodyPr/>
        <a:lstStyle/>
        <a:p>
          <a:pPr latinLnBrk="1"/>
          <a:r>
            <a:rPr lang="ko-KR" altLang="en-US" sz="1200" dirty="0">
              <a:latin typeface="맑은 고딕" pitchFamily="50" charset="-127"/>
              <a:ea typeface="맑은 고딕" pitchFamily="50" charset="-127"/>
            </a:rPr>
            <a:t>초보 보호자가 반려동물에 대한 정보를 습득하지 못해 어려움을 겪음</a:t>
          </a:r>
          <a:r>
            <a:rPr lang="en-US" altLang="ko-KR" sz="1200" dirty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82DA719B-5D07-4839-AD5C-4B043D298EA2}" type="parTrans" cxnId="{64DC2923-D732-4915-AEFB-B77CEB8508DC}">
      <dgm:prSet/>
      <dgm:spPr/>
      <dgm:t>
        <a:bodyPr/>
        <a:lstStyle/>
        <a:p>
          <a:pPr latinLnBrk="1"/>
          <a:endParaRPr lang="ko-KR" altLang="en-US"/>
        </a:p>
      </dgm:t>
    </dgm:pt>
    <dgm:pt modelId="{AC63815E-39A8-484E-AD92-0113533F0614}" type="sibTrans" cxnId="{64DC2923-D732-4915-AEFB-B77CEB8508DC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/>
        </a:p>
      </dgm:t>
    </dgm:pt>
    <dgm:pt modelId="{D9042867-A72D-4A10-AF70-AE9DB73B9D48}">
      <dgm:prSet phldrT="[텍스트]" custT="1"/>
      <dgm:spPr>
        <a:ln w="76200">
          <a:solidFill>
            <a:srgbClr val="6699FF"/>
          </a:solidFill>
        </a:ln>
      </dgm:spPr>
      <dgm:t>
        <a:bodyPr/>
        <a:lstStyle/>
        <a:p>
          <a:pPr latinLnBrk="1"/>
          <a:r>
            <a:rPr lang="ko-KR" altLang="en-US" sz="2000" dirty="0">
              <a:latin typeface="맑은 고딕" pitchFamily="50" charset="-127"/>
              <a:ea typeface="맑은 고딕" pitchFamily="50" charset="-127"/>
            </a:rPr>
            <a:t>반려동물의 건강상태를 수집해 보호자에게 </a:t>
          </a:r>
          <a:endParaRPr lang="en-US" altLang="ko-KR" sz="2000" dirty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sz="2000" dirty="0">
              <a:latin typeface="맑은 고딕" pitchFamily="50" charset="-127"/>
              <a:ea typeface="맑은 고딕" pitchFamily="50" charset="-127"/>
            </a:rPr>
            <a:t>초기 증상을 알려주고 부가정보를 제공하는 소프트웨어</a:t>
          </a:r>
        </a:p>
      </dgm:t>
    </dgm:pt>
    <dgm:pt modelId="{14F0059C-1012-4736-9882-A3A04AF31E20}" type="parTrans" cxnId="{D2962087-4844-41E8-8AB3-1F879E8EB63F}">
      <dgm:prSet/>
      <dgm:spPr/>
      <dgm:t>
        <a:bodyPr/>
        <a:lstStyle/>
        <a:p>
          <a:pPr latinLnBrk="1"/>
          <a:endParaRPr lang="ko-KR" altLang="en-US"/>
        </a:p>
      </dgm:t>
    </dgm:pt>
    <dgm:pt modelId="{4D909603-DD97-4112-B048-2997285BFB58}" type="sibTrans" cxnId="{D2962087-4844-41E8-8AB3-1F879E8EB63F}">
      <dgm:prSet/>
      <dgm:spPr/>
      <dgm:t>
        <a:bodyPr/>
        <a:lstStyle/>
        <a:p>
          <a:pPr latinLnBrk="1"/>
          <a:endParaRPr lang="ko-KR" altLang="en-US"/>
        </a:p>
      </dgm:t>
    </dgm:pt>
    <dgm:pt modelId="{08CDE90B-1E26-4348-9F30-D67E8FD21BF8}" type="pres">
      <dgm:prSet presAssocID="{814F907B-BFEB-441D-9AF3-6D48A35CC4D9}" presName="Name0" presStyleCnt="0">
        <dgm:presLayoutVars>
          <dgm:dir/>
          <dgm:resizeHandles val="exact"/>
        </dgm:presLayoutVars>
      </dgm:prSet>
      <dgm:spPr/>
    </dgm:pt>
    <dgm:pt modelId="{660575C2-3903-41ED-ACEB-635B1D677FF3}" type="pres">
      <dgm:prSet presAssocID="{814F907B-BFEB-441D-9AF3-6D48A35CC4D9}" presName="vNodes" presStyleCnt="0"/>
      <dgm:spPr/>
    </dgm:pt>
    <dgm:pt modelId="{D5C9538F-A12B-417F-992D-F8DD24096C99}" type="pres">
      <dgm:prSet presAssocID="{D1984AD9-606E-44F2-80EA-168701B195AC}" presName="node" presStyleLbl="node1" presStyleIdx="0" presStyleCnt="3">
        <dgm:presLayoutVars>
          <dgm:bulletEnabled val="1"/>
        </dgm:presLayoutVars>
      </dgm:prSet>
      <dgm:spPr/>
    </dgm:pt>
    <dgm:pt modelId="{28E465A8-A10C-40E9-A820-7E4B068F71BB}" type="pres">
      <dgm:prSet presAssocID="{D4D74E23-8761-47F3-ABAF-A5B7B1F1A582}" presName="spacerT" presStyleCnt="0"/>
      <dgm:spPr/>
    </dgm:pt>
    <dgm:pt modelId="{ABAD6262-B887-4946-B314-4F6E1B005D33}" type="pres">
      <dgm:prSet presAssocID="{D4D74E23-8761-47F3-ABAF-A5B7B1F1A582}" presName="sibTrans" presStyleLbl="sibTrans2D1" presStyleIdx="0" presStyleCnt="2"/>
      <dgm:spPr/>
    </dgm:pt>
    <dgm:pt modelId="{7B99C9F7-CC1E-4BA9-A0FB-6C69EF29FB8F}" type="pres">
      <dgm:prSet presAssocID="{D4D74E23-8761-47F3-ABAF-A5B7B1F1A582}" presName="spacerB" presStyleCnt="0"/>
      <dgm:spPr/>
    </dgm:pt>
    <dgm:pt modelId="{06FAAB73-56D1-4578-87AD-435FCC533C40}" type="pres">
      <dgm:prSet presAssocID="{7516ADD9-C067-4F05-A3EC-96BFE1BF883C}" presName="node" presStyleLbl="node1" presStyleIdx="1" presStyleCnt="3">
        <dgm:presLayoutVars>
          <dgm:bulletEnabled val="1"/>
        </dgm:presLayoutVars>
      </dgm:prSet>
      <dgm:spPr/>
    </dgm:pt>
    <dgm:pt modelId="{D5AB258B-2C7F-4807-ACAE-41DCAEA2571C}" type="pres">
      <dgm:prSet presAssocID="{814F907B-BFEB-441D-9AF3-6D48A35CC4D9}" presName="sibTransLast" presStyleLbl="sibTrans2D1" presStyleIdx="1" presStyleCnt="2"/>
      <dgm:spPr/>
    </dgm:pt>
    <dgm:pt modelId="{4385FB93-7FBD-484F-BC5D-F7985639719E}" type="pres">
      <dgm:prSet presAssocID="{814F907B-BFEB-441D-9AF3-6D48A35CC4D9}" presName="connectorText" presStyleLbl="sibTrans2D1" presStyleIdx="1" presStyleCnt="2"/>
      <dgm:spPr/>
    </dgm:pt>
    <dgm:pt modelId="{2BEDB5C9-B233-467E-B0E7-A4F45BB380EC}" type="pres">
      <dgm:prSet presAssocID="{814F907B-BFEB-441D-9AF3-6D48A35CC4D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0172A1F-89A8-4015-AC3D-A99A63640A89}" type="presOf" srcId="{D4D74E23-8761-47F3-ABAF-A5B7B1F1A582}" destId="{ABAD6262-B887-4946-B314-4F6E1B005D33}" srcOrd="0" destOrd="0" presId="urn:microsoft.com/office/officeart/2005/8/layout/equation2"/>
    <dgm:cxn modelId="{64DC2923-D732-4915-AEFB-B77CEB8508DC}" srcId="{814F907B-BFEB-441D-9AF3-6D48A35CC4D9}" destId="{7516ADD9-C067-4F05-A3EC-96BFE1BF883C}" srcOrd="1" destOrd="0" parTransId="{82DA719B-5D07-4839-AD5C-4B043D298EA2}" sibTransId="{AC63815E-39A8-484E-AD92-0113533F0614}"/>
    <dgm:cxn modelId="{888A842E-A087-45AD-991F-DB91046AFD60}" type="presOf" srcId="{7516ADD9-C067-4F05-A3EC-96BFE1BF883C}" destId="{06FAAB73-56D1-4578-87AD-435FCC533C40}" srcOrd="0" destOrd="0" presId="urn:microsoft.com/office/officeart/2005/8/layout/equation2"/>
    <dgm:cxn modelId="{D2962087-4844-41E8-8AB3-1F879E8EB63F}" srcId="{814F907B-BFEB-441D-9AF3-6D48A35CC4D9}" destId="{D9042867-A72D-4A10-AF70-AE9DB73B9D48}" srcOrd="2" destOrd="0" parTransId="{14F0059C-1012-4736-9882-A3A04AF31E20}" sibTransId="{4D909603-DD97-4112-B048-2997285BFB58}"/>
    <dgm:cxn modelId="{F862A890-969B-4793-856A-183210E75305}" type="presOf" srcId="{D1984AD9-606E-44F2-80EA-168701B195AC}" destId="{D5C9538F-A12B-417F-992D-F8DD24096C99}" srcOrd="0" destOrd="0" presId="urn:microsoft.com/office/officeart/2005/8/layout/equation2"/>
    <dgm:cxn modelId="{2683A792-8328-4004-AC18-8659C8B6A13B}" type="presOf" srcId="{AC63815E-39A8-484E-AD92-0113533F0614}" destId="{D5AB258B-2C7F-4807-ACAE-41DCAEA2571C}" srcOrd="0" destOrd="0" presId="urn:microsoft.com/office/officeart/2005/8/layout/equation2"/>
    <dgm:cxn modelId="{64100B93-930A-480C-81FB-E91320E39FC4}" srcId="{814F907B-BFEB-441D-9AF3-6D48A35CC4D9}" destId="{D1984AD9-606E-44F2-80EA-168701B195AC}" srcOrd="0" destOrd="0" parTransId="{A1756C40-8447-4B24-8D6B-563223632ED6}" sibTransId="{D4D74E23-8761-47F3-ABAF-A5B7B1F1A582}"/>
    <dgm:cxn modelId="{1125D3C1-8C99-4C3B-9A78-C463EB11E49E}" type="presOf" srcId="{814F907B-BFEB-441D-9AF3-6D48A35CC4D9}" destId="{08CDE90B-1E26-4348-9F30-D67E8FD21BF8}" srcOrd="0" destOrd="0" presId="urn:microsoft.com/office/officeart/2005/8/layout/equation2"/>
    <dgm:cxn modelId="{2A68A2C8-B353-471C-B1BC-2DBF18EF1BBE}" type="presOf" srcId="{AC63815E-39A8-484E-AD92-0113533F0614}" destId="{4385FB93-7FBD-484F-BC5D-F7985639719E}" srcOrd="1" destOrd="0" presId="urn:microsoft.com/office/officeart/2005/8/layout/equation2"/>
    <dgm:cxn modelId="{D73D15E1-5EB3-4684-84F8-0A856285A434}" type="presOf" srcId="{D9042867-A72D-4A10-AF70-AE9DB73B9D48}" destId="{2BEDB5C9-B233-467E-B0E7-A4F45BB380EC}" srcOrd="0" destOrd="0" presId="urn:microsoft.com/office/officeart/2005/8/layout/equation2"/>
    <dgm:cxn modelId="{766A1462-F7F2-4337-A063-11C1FF8AF96B}" type="presParOf" srcId="{08CDE90B-1E26-4348-9F30-D67E8FD21BF8}" destId="{660575C2-3903-41ED-ACEB-635B1D677FF3}" srcOrd="0" destOrd="0" presId="urn:microsoft.com/office/officeart/2005/8/layout/equation2"/>
    <dgm:cxn modelId="{234FA6CB-CA12-446C-953E-92C9DD4A38BA}" type="presParOf" srcId="{660575C2-3903-41ED-ACEB-635B1D677FF3}" destId="{D5C9538F-A12B-417F-992D-F8DD24096C99}" srcOrd="0" destOrd="0" presId="urn:microsoft.com/office/officeart/2005/8/layout/equation2"/>
    <dgm:cxn modelId="{A7D42B5D-74CF-4AF0-9277-5FF202EEE68E}" type="presParOf" srcId="{660575C2-3903-41ED-ACEB-635B1D677FF3}" destId="{28E465A8-A10C-40E9-A820-7E4B068F71BB}" srcOrd="1" destOrd="0" presId="urn:microsoft.com/office/officeart/2005/8/layout/equation2"/>
    <dgm:cxn modelId="{9618AFE8-9276-4C64-A66D-545FB637C096}" type="presParOf" srcId="{660575C2-3903-41ED-ACEB-635B1D677FF3}" destId="{ABAD6262-B887-4946-B314-4F6E1B005D33}" srcOrd="2" destOrd="0" presId="urn:microsoft.com/office/officeart/2005/8/layout/equation2"/>
    <dgm:cxn modelId="{717CA3DD-B657-4AF1-8FE0-AC56F4A8BA18}" type="presParOf" srcId="{660575C2-3903-41ED-ACEB-635B1D677FF3}" destId="{7B99C9F7-CC1E-4BA9-A0FB-6C69EF29FB8F}" srcOrd="3" destOrd="0" presId="urn:microsoft.com/office/officeart/2005/8/layout/equation2"/>
    <dgm:cxn modelId="{D786A491-75A7-467E-B284-96C9ED430ECE}" type="presParOf" srcId="{660575C2-3903-41ED-ACEB-635B1D677FF3}" destId="{06FAAB73-56D1-4578-87AD-435FCC533C40}" srcOrd="4" destOrd="0" presId="urn:microsoft.com/office/officeart/2005/8/layout/equation2"/>
    <dgm:cxn modelId="{14084872-1301-4F85-B7DF-C3F68ED8C383}" type="presParOf" srcId="{08CDE90B-1E26-4348-9F30-D67E8FD21BF8}" destId="{D5AB258B-2C7F-4807-ACAE-41DCAEA2571C}" srcOrd="1" destOrd="0" presId="urn:microsoft.com/office/officeart/2005/8/layout/equation2"/>
    <dgm:cxn modelId="{24635B5A-5CDC-496C-A7B5-DE963C899948}" type="presParOf" srcId="{D5AB258B-2C7F-4807-ACAE-41DCAEA2571C}" destId="{4385FB93-7FBD-484F-BC5D-F7985639719E}" srcOrd="0" destOrd="0" presId="urn:microsoft.com/office/officeart/2005/8/layout/equation2"/>
    <dgm:cxn modelId="{F45A7FF9-EC10-4809-BCB0-DA16CEE400AE}" type="presParOf" srcId="{08CDE90B-1E26-4348-9F30-D67E8FD21BF8}" destId="{2BEDB5C9-B233-467E-B0E7-A4F45BB380E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538F-A12B-417F-992D-F8DD24096C99}">
      <dsp:nvSpPr>
        <dsp:cNvPr id="0" name=""/>
        <dsp:cNvSpPr/>
      </dsp:nvSpPr>
      <dsp:spPr>
        <a:xfrm>
          <a:off x="936886" y="165"/>
          <a:ext cx="1908789" cy="1908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66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b="0" kern="1200" dirty="0">
            <a:latin typeface="맑은 고딕" pitchFamily="50" charset="-127"/>
            <a:ea typeface="맑은 고딕" pitchFamily="50" charset="-127"/>
          </a:endParaRP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>
              <a:latin typeface="맑은 고딕" pitchFamily="50" charset="-127"/>
              <a:ea typeface="맑은 고딕" pitchFamily="50" charset="-127"/>
            </a:rPr>
            <a:t>반려동물의 질병을 조기에 파악하지 못해 과도한 병원비가 발생함</a:t>
          </a:r>
          <a:r>
            <a:rPr lang="en-US" altLang="ko-KR" sz="1200" b="0" kern="1200" dirty="0">
              <a:latin typeface="맑은 고딕" pitchFamily="50" charset="-127"/>
              <a:ea typeface="맑은 고딕" pitchFamily="50" charset="-127"/>
            </a:rPr>
            <a:t>.</a:t>
          </a:r>
          <a:r>
            <a:rPr lang="ko-KR" altLang="en-US" sz="1200" b="0" kern="1200" dirty="0">
              <a:latin typeface="맑은 고딕" pitchFamily="50" charset="-127"/>
              <a:ea typeface="맑은 고딕" pitchFamily="50" charset="-127"/>
            </a:rPr>
            <a:t>               </a:t>
          </a:r>
        </a:p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216422" y="279701"/>
        <a:ext cx="1349717" cy="1349717"/>
      </dsp:txXfrm>
    </dsp:sp>
    <dsp:sp modelId="{ABAD6262-B887-4946-B314-4F6E1B005D33}">
      <dsp:nvSpPr>
        <dsp:cNvPr id="0" name=""/>
        <dsp:cNvSpPr/>
      </dsp:nvSpPr>
      <dsp:spPr>
        <a:xfrm>
          <a:off x="1337732" y="2063948"/>
          <a:ext cx="1107098" cy="1107098"/>
        </a:xfrm>
        <a:prstGeom prst="mathPlus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solidFill>
              <a:srgbClr val="FF0000"/>
            </a:solidFill>
          </a:endParaRPr>
        </a:p>
      </dsp:txBody>
      <dsp:txXfrm>
        <a:off x="1484478" y="2487302"/>
        <a:ext cx="813606" cy="260390"/>
      </dsp:txXfrm>
    </dsp:sp>
    <dsp:sp modelId="{06FAAB73-56D1-4578-87AD-435FCC533C40}">
      <dsp:nvSpPr>
        <dsp:cNvPr id="0" name=""/>
        <dsp:cNvSpPr/>
      </dsp:nvSpPr>
      <dsp:spPr>
        <a:xfrm>
          <a:off x="936886" y="3326040"/>
          <a:ext cx="1908789" cy="1908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66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itchFamily="50" charset="-127"/>
              <a:ea typeface="맑은 고딕" pitchFamily="50" charset="-127"/>
            </a:rPr>
            <a:t>초보 보호자가 반려동물에 대한 정보를 습득하지 못해 어려움을 겪음</a:t>
          </a:r>
          <a:r>
            <a:rPr lang="en-US" altLang="ko-KR" sz="1200" kern="1200" dirty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216422" y="3605576"/>
        <a:ext cx="1349717" cy="1349717"/>
      </dsp:txXfrm>
    </dsp:sp>
    <dsp:sp modelId="{D5AB258B-2C7F-4807-ACAE-41DCAEA2571C}">
      <dsp:nvSpPr>
        <dsp:cNvPr id="0" name=""/>
        <dsp:cNvSpPr/>
      </dsp:nvSpPr>
      <dsp:spPr>
        <a:xfrm>
          <a:off x="3131995" y="2262463"/>
          <a:ext cx="606995" cy="71006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31995" y="2404477"/>
        <a:ext cx="424897" cy="426041"/>
      </dsp:txXfrm>
    </dsp:sp>
    <dsp:sp modelId="{2BEDB5C9-B233-467E-B0E7-A4F45BB380EC}">
      <dsp:nvSpPr>
        <dsp:cNvPr id="0" name=""/>
        <dsp:cNvSpPr/>
      </dsp:nvSpPr>
      <dsp:spPr>
        <a:xfrm>
          <a:off x="3990950" y="708708"/>
          <a:ext cx="3817579" cy="38175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66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맑은 고딕" pitchFamily="50" charset="-127"/>
              <a:ea typeface="맑은 고딕" pitchFamily="50" charset="-127"/>
            </a:rPr>
            <a:t>반려동물의 건강상태를 수집해 보호자에게 </a:t>
          </a:r>
          <a:endParaRPr lang="en-US" altLang="ko-KR" sz="2000" kern="1200" dirty="0">
            <a:latin typeface="맑은 고딕" pitchFamily="50" charset="-127"/>
            <a:ea typeface="맑은 고딕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맑은 고딕" pitchFamily="50" charset="-127"/>
              <a:ea typeface="맑은 고딕" pitchFamily="50" charset="-127"/>
            </a:rPr>
            <a:t>초기 증상을 알려주고 부가정보를 제공하는 소프트웨어</a:t>
          </a:r>
        </a:p>
      </dsp:txBody>
      <dsp:txXfrm>
        <a:off x="4550022" y="1267780"/>
        <a:ext cx="2699435" cy="2699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58FA-0742-45F1-AE82-945A3E04E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D25AC-C7A9-4E80-A112-01ACFDE4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4E0FA-0327-4518-96A1-68B0AC0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7257E-76FA-4043-8A70-9C56E9CF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A8463-170B-41CB-9E0D-11B82EC7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C5E5-E320-43AA-B6EA-67C23EBC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38B22-E643-4B3A-AF6C-DBEE1AF4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F0818-BBED-4363-B05E-340C764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6CE2A-6BBC-4733-9C51-477A5A5E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FA22B-D33B-4AA5-9428-6A203DED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63205-106E-4620-B58A-3C683432B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06E3E-2F97-4AB6-927D-A9B6638BB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72408-3DD7-4C07-AC53-36B7DD73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51312-8CEB-4547-BCCB-39777D1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3AD4-348A-4DB1-830E-7FB96CFD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9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96D59-1A1D-41EA-A844-2F142D11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FF760-8B25-46F5-8237-B4CAAE76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E61C-B9C3-4288-A9D6-58AF2E4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B67AE-360C-4154-9BFF-8A75B688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74457-3B28-465E-93F8-1CD2DF40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0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4927-E967-44E4-9785-FDC76211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C2E52-78D0-42D0-B432-911B2C65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76D9A-E71F-4C5D-B33D-548F5F28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D6E0E-2433-4BDD-A7D2-AEE84545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472E-DC38-4112-8E83-6772DFA0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F1EC-A9A7-4CA0-8168-3FE0DF21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26F55-70CD-435F-9BCE-7C9DC624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C83B6-ADB9-4233-957E-04EC2386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FD66A-CA47-4FA0-A884-DDFE483F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88002-E743-4D30-BDFE-8EF9C33F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A83B7-8485-44F4-A471-4AA7E742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9FA68-6DEC-453C-9EFF-5883E32B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51999-A56B-4040-A1C9-9CB07594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B8127-3B84-43D5-88E0-5D84F0A6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938ED4-E13C-4BFE-B1F1-0B771F77C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856586-8AEC-44FC-BE12-3CF23FE16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A3D3EB-359F-4D7C-A413-DFE68C30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316D5-7849-478F-A87A-49CF796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087399-73CF-4673-B170-ED2EE261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AA2B3-8615-4B08-8D06-AAAE93FB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A2688-BB58-413A-B9B7-E8816FFC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5A837-B2AE-41C8-A952-9F41CD12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26DFF-AEF2-42B5-835B-3CAB577F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23B5F-CB09-4851-94DC-4D94BC12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5911B3-F6DC-411A-9C8A-8E04D040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0D82F-4D95-496C-A5AD-2F33B9A8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2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6F32-4597-4ADB-823D-BA3B4A2B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C54D-CA81-4DA2-A353-2C6FC46F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66457-EFDE-4A89-8D06-A8EB93F6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78C23-0FD7-4B6D-8E82-E8507B85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24C1B-F241-4E97-BE75-68F5AC76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85720-A848-4F88-9CEE-4F16B70F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D96C-D950-476D-B86A-76CF6E4C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DF3AB-4D88-4D92-B473-96B052530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23579-40FA-4633-A496-E55083CF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334C3-3922-4E8F-AA7F-0EFD586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01E1E-0CA4-41F1-B3C8-6EDBBE2F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D11A9-E1E4-41BB-98A4-4752E978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5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D2F35-1392-4924-B83C-4D0D0E72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3428E-204E-4244-83DB-292BAA13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A7D55-744D-4B31-8E64-A1AECFAF1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8C71-642F-4666-8B45-1A2E134B74B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7A7E2-44EF-4CDD-A2AF-0E28B1AA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046E5-6B10-4CB5-A6DC-C1D42C43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640C-C6C5-4A3E-8015-6E0EDFF7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2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23DD8A8-DE9B-46DF-9A0F-340AF8B21072}"/>
              </a:ext>
            </a:extLst>
          </p:cNvPr>
          <p:cNvSpPr/>
          <p:nvPr/>
        </p:nvSpPr>
        <p:spPr>
          <a:xfrm>
            <a:off x="4243529" y="985425"/>
            <a:ext cx="3338004" cy="3240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AFB69-0A94-401A-866A-82B60E242F28}"/>
              </a:ext>
            </a:extLst>
          </p:cNvPr>
          <p:cNvSpPr txBox="1"/>
          <p:nvPr/>
        </p:nvSpPr>
        <p:spPr>
          <a:xfrm>
            <a:off x="2682536" y="4560074"/>
            <a:ext cx="682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삼성주니어소프트웨어 창작대회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신명여자중학교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학년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김가빈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김예림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985FB-CCB0-48AE-918E-7AF867035ED5}"/>
              </a:ext>
            </a:extLst>
          </p:cNvPr>
          <p:cNvSpPr txBox="1"/>
          <p:nvPr/>
        </p:nvSpPr>
        <p:spPr>
          <a:xfrm>
            <a:off x="4563443" y="1982451"/>
            <a:ext cx="2698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n-ea"/>
              </a:rPr>
              <a:t> </a:t>
            </a:r>
            <a:r>
              <a:rPr lang="en-US" altLang="ko-KR" sz="4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ANIMAL </a:t>
            </a:r>
          </a:p>
          <a:p>
            <a:pPr algn="ctr"/>
            <a:r>
              <a:rPr lang="en-US" altLang="ko-KR" sz="4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BAND</a:t>
            </a:r>
            <a:endParaRPr lang="ko-KR" altLang="en-US" sz="44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0F5F99E-B17C-4D5B-9832-45930C0452D6}"/>
              </a:ext>
            </a:extLst>
          </p:cNvPr>
          <p:cNvSpPr/>
          <p:nvPr/>
        </p:nvSpPr>
        <p:spPr>
          <a:xfrm>
            <a:off x="4077070" y="828680"/>
            <a:ext cx="3670919" cy="3574649"/>
          </a:xfrm>
          <a:prstGeom prst="ellipse">
            <a:avLst/>
          </a:prstGeom>
          <a:noFill/>
          <a:ln w="254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2012DA-A591-402B-AD60-842C2C6DEEA5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1B39B-1277-4655-8BEA-454C23B7C1FD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2. </a:t>
            </a:r>
            <a:r>
              <a:rPr lang="ko-KR" altLang="en-US" dirty="0">
                <a:solidFill>
                  <a:srgbClr val="002060"/>
                </a:solidFill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BE2C0-5EDB-4239-A03C-656EA0D59D5C}"/>
              </a:ext>
            </a:extLst>
          </p:cNvPr>
          <p:cNvSpPr txBox="1"/>
          <p:nvPr/>
        </p:nvSpPr>
        <p:spPr>
          <a:xfrm>
            <a:off x="883245" y="32900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제작도구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94F06-3808-443E-8841-2F4E42D0E986}"/>
              </a:ext>
            </a:extLst>
          </p:cNvPr>
          <p:cNvSpPr txBox="1"/>
          <p:nvPr/>
        </p:nvSpPr>
        <p:spPr>
          <a:xfrm>
            <a:off x="6474691" y="1108363"/>
            <a:ext cx="5840913" cy="609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2" dirty="0"/>
              <a:t>1.</a:t>
            </a:r>
            <a:r>
              <a:rPr lang="ko-KR" altLang="en-US" sz="1772" dirty="0" err="1"/>
              <a:t>하네스</a:t>
            </a:r>
            <a:r>
              <a:rPr lang="en-US" altLang="ko-KR" sz="1772" dirty="0"/>
              <a:t>(</a:t>
            </a:r>
            <a:r>
              <a:rPr lang="ko-KR" altLang="en-US" sz="1772" dirty="0" err="1"/>
              <a:t>가슴줄</a:t>
            </a:r>
            <a:r>
              <a:rPr lang="en-US" altLang="ko-KR" sz="1772" dirty="0"/>
              <a:t>)</a:t>
            </a:r>
            <a:endParaRPr lang="ko-KR" altLang="en-US" sz="1772" dirty="0"/>
          </a:p>
          <a:p>
            <a:r>
              <a:rPr lang="ko-KR" altLang="en-US" sz="1772" dirty="0"/>
              <a:t>피드백 중 목줄보다 </a:t>
            </a:r>
            <a:r>
              <a:rPr lang="ko-KR" altLang="en-US" sz="1772" dirty="0" err="1"/>
              <a:t>하네스가</a:t>
            </a:r>
            <a:r>
              <a:rPr lang="ko-KR" altLang="en-US" sz="1772" dirty="0"/>
              <a:t> 더 낫다는 의견을 받고</a:t>
            </a:r>
          </a:p>
          <a:p>
            <a:r>
              <a:rPr lang="ko-KR" altLang="en-US" sz="1772" dirty="0"/>
              <a:t>착용형태를 바꾸었다</a:t>
            </a:r>
            <a:r>
              <a:rPr lang="en-US" altLang="ko-KR" sz="1772" dirty="0"/>
              <a:t>.</a:t>
            </a:r>
          </a:p>
          <a:p>
            <a:endParaRPr lang="en-US" altLang="ko-KR" sz="1772" dirty="0"/>
          </a:p>
          <a:p>
            <a:r>
              <a:rPr lang="en-US" altLang="ko-KR" sz="1772" dirty="0"/>
              <a:t>2. </a:t>
            </a:r>
            <a:r>
              <a:rPr lang="ko-KR" altLang="en-US" sz="1772" dirty="0" err="1"/>
              <a:t>심박센서</a:t>
            </a:r>
            <a:r>
              <a:rPr lang="en-US" altLang="ko-KR" sz="1772" dirty="0"/>
              <a:t> </a:t>
            </a:r>
            <a:endParaRPr lang="ko-KR" altLang="en-US" sz="1772" dirty="0"/>
          </a:p>
          <a:p>
            <a:r>
              <a:rPr lang="ko-KR" altLang="en-US" sz="1772" dirty="0"/>
              <a:t>동물의 피부가 접촉되면 </a:t>
            </a:r>
            <a:r>
              <a:rPr lang="ko-KR" altLang="en-US" sz="1772" dirty="0" err="1"/>
              <a:t>심장박동수를</a:t>
            </a:r>
            <a:r>
              <a:rPr lang="ko-KR" altLang="en-US" sz="1772" dirty="0"/>
              <a:t> 측정합니다</a:t>
            </a:r>
            <a:r>
              <a:rPr lang="en-US" altLang="ko-KR" sz="1772" dirty="0"/>
              <a:t>.</a:t>
            </a:r>
            <a:endParaRPr lang="ko-KR" altLang="en-US" sz="1772" dirty="0"/>
          </a:p>
          <a:p>
            <a:br>
              <a:rPr lang="ko-KR" altLang="en-US" sz="1772" dirty="0"/>
            </a:br>
            <a:r>
              <a:rPr lang="en-US" altLang="ko-KR" sz="1772" dirty="0"/>
              <a:t>3. </a:t>
            </a:r>
            <a:r>
              <a:rPr lang="ko-KR" altLang="en-US" sz="1772" dirty="0"/>
              <a:t>체온센서</a:t>
            </a:r>
          </a:p>
          <a:p>
            <a:r>
              <a:rPr lang="ko-KR" altLang="en-US" sz="1772" dirty="0"/>
              <a:t>동물의 피부가 접촉되면 </a:t>
            </a:r>
            <a:endParaRPr lang="en-US" altLang="ko-KR" sz="1772" dirty="0"/>
          </a:p>
          <a:p>
            <a:r>
              <a:rPr lang="ko-KR" altLang="en-US" sz="1772" dirty="0"/>
              <a:t>현재 피부의 온도를 측정한다</a:t>
            </a:r>
          </a:p>
          <a:p>
            <a:br>
              <a:rPr lang="ko-KR" altLang="en-US" sz="1772" dirty="0"/>
            </a:br>
            <a:r>
              <a:rPr lang="en-US" altLang="ko-KR" sz="1772" dirty="0"/>
              <a:t>4. </a:t>
            </a:r>
            <a:r>
              <a:rPr lang="ko-KR" altLang="en-US" sz="1772" dirty="0"/>
              <a:t>블루투스 모듈</a:t>
            </a:r>
          </a:p>
          <a:p>
            <a:r>
              <a:rPr lang="ko-KR" altLang="en-US" sz="1772" dirty="0" err="1"/>
              <a:t>심박센서와</a:t>
            </a:r>
            <a:r>
              <a:rPr lang="ko-KR" altLang="en-US" sz="1772" dirty="0"/>
              <a:t> 체온센서 값을 </a:t>
            </a:r>
            <a:r>
              <a:rPr lang="ko-KR" altLang="en-US" sz="1772" dirty="0" err="1"/>
              <a:t>아두이노에서</a:t>
            </a:r>
            <a:r>
              <a:rPr lang="ko-KR" altLang="en-US" sz="1772" dirty="0"/>
              <a:t> 받아와 </a:t>
            </a:r>
          </a:p>
          <a:p>
            <a:r>
              <a:rPr lang="ko-KR" altLang="en-US" sz="1772" dirty="0"/>
              <a:t>앱으로 보낼 때 사용</a:t>
            </a:r>
          </a:p>
          <a:p>
            <a:br>
              <a:rPr lang="ko-KR" altLang="en-US" sz="1772" dirty="0"/>
            </a:br>
            <a:r>
              <a:rPr lang="en-US" altLang="ko-KR" sz="1772" dirty="0"/>
              <a:t>5. </a:t>
            </a:r>
            <a:r>
              <a:rPr lang="ko-KR" altLang="en-US" sz="1772" dirty="0" err="1"/>
              <a:t>아두이노</a:t>
            </a:r>
            <a:r>
              <a:rPr lang="ko-KR" altLang="en-US" sz="1772" dirty="0"/>
              <a:t> </a:t>
            </a:r>
            <a:r>
              <a:rPr lang="ko-KR" altLang="en-US" sz="1772" dirty="0" err="1"/>
              <a:t>우노</a:t>
            </a:r>
            <a:endParaRPr lang="ko-KR" altLang="en-US" sz="1772" dirty="0"/>
          </a:p>
          <a:p>
            <a:r>
              <a:rPr lang="ko-KR" altLang="en-US" sz="1772" dirty="0" err="1"/>
              <a:t>심박센서</a:t>
            </a:r>
            <a:r>
              <a:rPr lang="en-US" altLang="ko-KR" sz="1772" dirty="0"/>
              <a:t>,</a:t>
            </a:r>
            <a:r>
              <a:rPr lang="ko-KR" altLang="en-US" sz="1772" dirty="0"/>
              <a:t>온도센서에서 값을 받아와 </a:t>
            </a:r>
            <a:r>
              <a:rPr lang="ko-KR" altLang="en-US" sz="1772" dirty="0" err="1"/>
              <a:t>블루투스모듈로</a:t>
            </a:r>
            <a:endParaRPr lang="ko-KR" altLang="en-US" sz="1772" dirty="0"/>
          </a:p>
          <a:p>
            <a:r>
              <a:rPr lang="ko-KR" altLang="en-US" sz="1772" dirty="0"/>
              <a:t>받은 값을 </a:t>
            </a:r>
            <a:r>
              <a:rPr lang="ko-KR" altLang="en-US" sz="1772" dirty="0" err="1"/>
              <a:t>앱으로</a:t>
            </a:r>
            <a:r>
              <a:rPr lang="ko-KR" altLang="en-US" sz="1772" dirty="0"/>
              <a:t> 보낸다</a:t>
            </a:r>
          </a:p>
          <a:p>
            <a:br>
              <a:rPr lang="ko-KR" altLang="en-US" sz="1772" dirty="0"/>
            </a:br>
            <a:endParaRPr lang="ko-KR" altLang="en-US" sz="1772" dirty="0"/>
          </a:p>
          <a:p>
            <a:br>
              <a:rPr lang="ko-KR" altLang="en-US" sz="1772" dirty="0"/>
            </a:br>
            <a:endParaRPr lang="ko-KR" altLang="en-US" sz="1772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A0ED0-3A34-4E02-9585-62DB5EEF214B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360E-6AE5-44D4-A62D-A15AD0254C6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8BEB-E608-48C4-8BB2-6665FA25957D}"/>
              </a:ext>
            </a:extLst>
          </p:cNvPr>
          <p:cNvSpPr txBox="1"/>
          <p:nvPr/>
        </p:nvSpPr>
        <p:spPr>
          <a:xfrm>
            <a:off x="397534" y="3337030"/>
            <a:ext cx="2465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하드웨어 소개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0485F9-8628-42D9-84CF-FD908A7A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56" b="24040"/>
          <a:stretch/>
        </p:blipFill>
        <p:spPr>
          <a:xfrm>
            <a:off x="3043382" y="2013527"/>
            <a:ext cx="3336131" cy="322349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BBBE051-C877-4031-89BF-EE3944BC3FE4}"/>
              </a:ext>
            </a:extLst>
          </p:cNvPr>
          <p:cNvSpPr/>
          <p:nvPr/>
        </p:nvSpPr>
        <p:spPr>
          <a:xfrm>
            <a:off x="4221018" y="2124364"/>
            <a:ext cx="230909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9D1811-BDB2-4487-99F2-411ECB7E6E7B}"/>
              </a:ext>
            </a:extLst>
          </p:cNvPr>
          <p:cNvSpPr/>
          <p:nvPr/>
        </p:nvSpPr>
        <p:spPr>
          <a:xfrm>
            <a:off x="5551289" y="2779945"/>
            <a:ext cx="230909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B8F48A-E14B-4D86-A145-A8F7B2AD78E3}"/>
              </a:ext>
            </a:extLst>
          </p:cNvPr>
          <p:cNvSpPr/>
          <p:nvPr/>
        </p:nvSpPr>
        <p:spPr>
          <a:xfrm>
            <a:off x="3514671" y="2709170"/>
            <a:ext cx="230909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5B053-A33E-47DB-A0DE-4BAA113778C1}"/>
              </a:ext>
            </a:extLst>
          </p:cNvPr>
          <p:cNvSpPr/>
          <p:nvPr/>
        </p:nvSpPr>
        <p:spPr>
          <a:xfrm>
            <a:off x="3844336" y="3429000"/>
            <a:ext cx="230909" cy="221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6749B5-0E1B-43C3-852C-0329E2536B50}"/>
              </a:ext>
            </a:extLst>
          </p:cNvPr>
          <p:cNvSpPr/>
          <p:nvPr/>
        </p:nvSpPr>
        <p:spPr>
          <a:xfrm>
            <a:off x="4622843" y="3785179"/>
            <a:ext cx="230909" cy="2216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397534" y="3337030"/>
            <a:ext cx="2465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하드웨어 소개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3EB925-CD20-4B53-A484-78B35F3F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24" y="2511076"/>
            <a:ext cx="1107997" cy="10531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828CB9-7831-4246-8234-6CE439AD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00" y="2358871"/>
            <a:ext cx="1373996" cy="1025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FFEDA-0B98-4EA8-8D24-A4E1CD92F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07" y="2442714"/>
            <a:ext cx="1663547" cy="11318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A7DEE7-0559-4017-8981-5ADC5CC38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15637">
            <a:off x="8554393" y="2518107"/>
            <a:ext cx="1176513" cy="104317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034F5A-E115-4EC7-A5E3-09F121CD33C7}"/>
              </a:ext>
            </a:extLst>
          </p:cNvPr>
          <p:cNvCxnSpPr/>
          <p:nvPr/>
        </p:nvCxnSpPr>
        <p:spPr>
          <a:xfrm>
            <a:off x="3169445" y="4030824"/>
            <a:ext cx="855913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5D7AF0D-9775-4A8F-B2E9-EDB3175B04EA}"/>
              </a:ext>
            </a:extLst>
          </p:cNvPr>
          <p:cNvSpPr/>
          <p:nvPr/>
        </p:nvSpPr>
        <p:spPr>
          <a:xfrm>
            <a:off x="6876662" y="4030825"/>
            <a:ext cx="783772" cy="63772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2E0C4-2D89-4917-8C5D-F9636F99C575}"/>
              </a:ext>
            </a:extLst>
          </p:cNvPr>
          <p:cNvSpPr txBox="1"/>
          <p:nvPr/>
        </p:nvSpPr>
        <p:spPr>
          <a:xfrm>
            <a:off x="4633040" y="2567815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 w="28575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+</a:t>
            </a:r>
            <a:endParaRPr lang="ko-KR" altLang="en-US" sz="4400" dirty="0">
              <a:ln w="28575"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0F1461-AC4C-4C9B-8F04-0EE14CE307F7}"/>
              </a:ext>
            </a:extLst>
          </p:cNvPr>
          <p:cNvSpPr txBox="1"/>
          <p:nvPr/>
        </p:nvSpPr>
        <p:spPr>
          <a:xfrm>
            <a:off x="6216624" y="2548509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 w="28575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+</a:t>
            </a:r>
            <a:endParaRPr lang="ko-KR" altLang="en-US" sz="4400" dirty="0">
              <a:ln w="28575"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A5373-F128-4FE9-A6B8-7C533CC3F9B0}"/>
              </a:ext>
            </a:extLst>
          </p:cNvPr>
          <p:cNvSpPr txBox="1"/>
          <p:nvPr/>
        </p:nvSpPr>
        <p:spPr>
          <a:xfrm>
            <a:off x="8178796" y="2585065"/>
            <a:ext cx="52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28575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+</a:t>
            </a:r>
            <a:endParaRPr lang="ko-KR" altLang="en-US" sz="4400" dirty="0">
              <a:ln w="28575"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43334-BDF4-4B8D-9DE4-4A1CFEDB8CB1}"/>
              </a:ext>
            </a:extLst>
          </p:cNvPr>
          <p:cNvSpPr txBox="1"/>
          <p:nvPr/>
        </p:nvSpPr>
        <p:spPr>
          <a:xfrm>
            <a:off x="3045767" y="19364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CCA018-9516-4DEC-AEC0-B46B97401E61}"/>
              </a:ext>
            </a:extLst>
          </p:cNvPr>
          <p:cNvSpPr txBox="1"/>
          <p:nvPr/>
        </p:nvSpPr>
        <p:spPr>
          <a:xfrm>
            <a:off x="6804800" y="19031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온도센서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3BF99-8C4C-4929-86BD-566BC4AF945B}"/>
              </a:ext>
            </a:extLst>
          </p:cNvPr>
          <p:cNvSpPr txBox="1"/>
          <p:nvPr/>
        </p:nvSpPr>
        <p:spPr>
          <a:xfrm>
            <a:off x="5024235" y="1885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심박센서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297AB-8516-4851-B876-0F19446ABD1E}"/>
              </a:ext>
            </a:extLst>
          </p:cNvPr>
          <p:cNvSpPr txBox="1"/>
          <p:nvPr/>
        </p:nvSpPr>
        <p:spPr>
          <a:xfrm>
            <a:off x="8178796" y="192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블루투스모듈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8110226-7240-4915-B321-E443A73641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56" b="24040"/>
          <a:stretch/>
        </p:blipFill>
        <p:spPr>
          <a:xfrm>
            <a:off x="6132231" y="4710933"/>
            <a:ext cx="2232060" cy="202985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4E1A522-8195-46D0-A636-E8ED0C4B40CF}"/>
              </a:ext>
            </a:extLst>
          </p:cNvPr>
          <p:cNvSpPr txBox="1"/>
          <p:nvPr/>
        </p:nvSpPr>
        <p:spPr>
          <a:xfrm>
            <a:off x="4515483" y="4685048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최종 작품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애니멀밴드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E4FED06-AB62-4A18-8738-D4F132DC8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5882" y="2121099"/>
            <a:ext cx="1502529" cy="17039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93EEB98-535E-4313-86F4-7A60385AEF5E}"/>
              </a:ext>
            </a:extLst>
          </p:cNvPr>
          <p:cNvSpPr txBox="1"/>
          <p:nvPr/>
        </p:nvSpPr>
        <p:spPr>
          <a:xfrm>
            <a:off x="9419123" y="2569062"/>
            <a:ext cx="52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28575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+</a:t>
            </a:r>
            <a:endParaRPr lang="ko-KR" altLang="en-US" sz="4400" dirty="0">
              <a:ln w="28575"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DA24B2-46D0-4D53-90FD-B550BAF264CF}"/>
              </a:ext>
            </a:extLst>
          </p:cNvPr>
          <p:cNvSpPr txBox="1"/>
          <p:nvPr/>
        </p:nvSpPr>
        <p:spPr>
          <a:xfrm>
            <a:off x="10128751" y="16992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가슴줄</a:t>
            </a:r>
            <a:r>
              <a:rPr lang="en-US" altLang="ko-KR" dirty="0"/>
              <a:t>(</a:t>
            </a:r>
            <a:r>
              <a:rPr lang="ko-KR" altLang="en-US" dirty="0" err="1"/>
              <a:t>하네스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Picture 2" descr="https://lh5.googleusercontent.com/VSHDxTxK0ga1pzTTBwPuAJvWF4Mult48I30hrFR-iaZhwzW2iXDRHaT8jBjDFlx4FO-oYRrWrj4IhOSS27o8NrBIQeAcfU9hN4jS_T6pFSixBX8u2VfuBnm-_at7hjHCgfyhfpWGt2Q">
            <a:extLst>
              <a:ext uri="{FF2B5EF4-FFF2-40B4-BE49-F238E27FC236}">
                <a16:creationId xmlns:a16="http://schemas.microsoft.com/office/drawing/2014/main" id="{040420C0-6D22-4A3D-B121-A76C2B9F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750" y="1666495"/>
            <a:ext cx="2024969" cy="4072952"/>
          </a:xfrm>
          <a:prstGeom prst="rect">
            <a:avLst/>
          </a:prstGeom>
          <a:noFill/>
        </p:spPr>
      </p:pic>
      <p:pic>
        <p:nvPicPr>
          <p:cNvPr id="8" name="Picture 4" descr="https://lh6.googleusercontent.com/9UPwbAaJhdZslkE4xHSCf0dC6pFzfA3sRqgKktyLtjB8Y-BK19WQ-zbq_WwKOrDaQQdAsuJbniCqJKjKhG0VRI6auSvtzq-n0FYHxRmyjiM8ZxsQ0mJ8kcRkkyLvuYlP6q3gmW6YeTI">
            <a:extLst>
              <a:ext uri="{FF2B5EF4-FFF2-40B4-BE49-F238E27FC236}">
                <a16:creationId xmlns:a16="http://schemas.microsoft.com/office/drawing/2014/main" id="{3D4D7094-4757-40CD-99D7-68D03CB7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60" y="1675012"/>
            <a:ext cx="2024498" cy="4055918"/>
          </a:xfrm>
          <a:prstGeom prst="rect">
            <a:avLst/>
          </a:prstGeom>
          <a:noFill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2CC8B8-1721-4DD8-89AA-5D3A83E7CE4C}"/>
              </a:ext>
            </a:extLst>
          </p:cNvPr>
          <p:cNvSpPr/>
          <p:nvPr/>
        </p:nvSpPr>
        <p:spPr>
          <a:xfrm>
            <a:off x="4991719" y="1899760"/>
            <a:ext cx="2651941" cy="3737550"/>
          </a:xfrm>
          <a:prstGeom prst="rect">
            <a:avLst/>
          </a:prstGeom>
        </p:spPr>
        <p:txBody>
          <a:bodyPr wrap="square" lIns="90411" tIns="45206" rIns="90411" bIns="45206">
            <a:spAutoFit/>
          </a:bodyPr>
          <a:lstStyle/>
          <a:p>
            <a:r>
              <a:rPr lang="ko-KR" altLang="en-US" sz="1865" dirty="0"/>
              <a:t>정보 입력 화면</a:t>
            </a:r>
          </a:p>
          <a:p>
            <a:br>
              <a:rPr lang="ko-KR" altLang="en-US" sz="1679" dirty="0"/>
            </a:br>
            <a:r>
              <a:rPr lang="ko-KR" altLang="en-US" sz="1679" dirty="0"/>
              <a:t>동물에 대한 기본적인</a:t>
            </a:r>
          </a:p>
          <a:p>
            <a:r>
              <a:rPr lang="ko-KR" altLang="en-US" sz="1679" dirty="0"/>
              <a:t>정보를 저장소에 </a:t>
            </a:r>
            <a:endParaRPr lang="en-US" altLang="ko-KR" sz="1679" dirty="0"/>
          </a:p>
          <a:p>
            <a:r>
              <a:rPr lang="ko-KR" altLang="en-US" sz="1679" dirty="0"/>
              <a:t>입력하는 스크린</a:t>
            </a:r>
            <a:r>
              <a:rPr lang="en-US" altLang="ko-KR" sz="1679" dirty="0"/>
              <a:t>.</a:t>
            </a:r>
            <a:endParaRPr lang="ko-KR" altLang="en-US" sz="1679" dirty="0"/>
          </a:p>
          <a:p>
            <a:br>
              <a:rPr lang="ko-KR" altLang="en-US" sz="1679" dirty="0"/>
            </a:br>
            <a:r>
              <a:rPr lang="en-US" altLang="ko-KR" sz="1679" dirty="0"/>
              <a:t>-</a:t>
            </a:r>
            <a:r>
              <a:rPr lang="ko-KR" altLang="en-US" sz="1679" dirty="0"/>
              <a:t>여기서 입력한 정보가 </a:t>
            </a:r>
            <a:endParaRPr lang="en-US" altLang="ko-KR" sz="1679" dirty="0"/>
          </a:p>
          <a:p>
            <a:r>
              <a:rPr lang="ko-KR" altLang="en-US" sz="1679" dirty="0"/>
              <a:t>다른 스크린에서도 </a:t>
            </a:r>
            <a:endParaRPr lang="en-US" altLang="ko-KR" sz="1679" dirty="0"/>
          </a:p>
          <a:p>
            <a:r>
              <a:rPr lang="ko-KR" altLang="en-US" sz="1679" dirty="0"/>
              <a:t>적용된다</a:t>
            </a:r>
            <a:r>
              <a:rPr lang="en-US" altLang="ko-KR" sz="1679" dirty="0"/>
              <a:t>.</a:t>
            </a:r>
            <a:endParaRPr lang="ko-KR" altLang="en-US" sz="1679" dirty="0"/>
          </a:p>
          <a:p>
            <a:br>
              <a:rPr lang="ko-KR" altLang="en-US" sz="1679" dirty="0"/>
            </a:br>
            <a:br>
              <a:rPr lang="ko-KR" altLang="en-US" sz="1679" dirty="0"/>
            </a:br>
            <a:br>
              <a:rPr lang="ko-KR" altLang="en-US" sz="1679" dirty="0"/>
            </a:br>
            <a:br>
              <a:rPr lang="ko-KR" altLang="en-US" sz="1679" dirty="0"/>
            </a:br>
            <a:endParaRPr lang="ko-KR" altLang="en-US" sz="1679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CD38A-56CF-482E-A73E-9865A191C34B}"/>
              </a:ext>
            </a:extLst>
          </p:cNvPr>
          <p:cNvSpPr/>
          <p:nvPr/>
        </p:nvSpPr>
        <p:spPr>
          <a:xfrm>
            <a:off x="9323958" y="1797124"/>
            <a:ext cx="2960111" cy="2445529"/>
          </a:xfrm>
          <a:prstGeom prst="rect">
            <a:avLst/>
          </a:prstGeom>
        </p:spPr>
        <p:txBody>
          <a:bodyPr wrap="square" lIns="90411" tIns="45206" rIns="90411" bIns="45206">
            <a:spAutoFit/>
          </a:bodyPr>
          <a:lstStyle/>
          <a:p>
            <a:r>
              <a:rPr lang="ko-KR" altLang="en-US" sz="1865" dirty="0" err="1"/>
              <a:t>메인화면</a:t>
            </a:r>
            <a:endParaRPr lang="ko-KR" altLang="en-US" sz="1865" dirty="0"/>
          </a:p>
          <a:p>
            <a:br>
              <a:rPr lang="ko-KR" altLang="en-US" sz="1679" dirty="0"/>
            </a:br>
            <a:r>
              <a:rPr lang="ko-KR" altLang="en-US" sz="1679" dirty="0" err="1"/>
              <a:t>메인화면으로</a:t>
            </a:r>
            <a:r>
              <a:rPr lang="ko-KR" altLang="en-US" sz="1679" dirty="0"/>
              <a:t> 정보입력 칸에</a:t>
            </a:r>
          </a:p>
          <a:p>
            <a:r>
              <a:rPr lang="ko-KR" altLang="en-US" sz="1679" dirty="0"/>
              <a:t>입력된 정보를 출력하고</a:t>
            </a:r>
          </a:p>
          <a:p>
            <a:r>
              <a:rPr lang="ko-KR" altLang="en-US" sz="1679" dirty="0"/>
              <a:t>다른 스크린으로 넘어가는</a:t>
            </a:r>
          </a:p>
          <a:p>
            <a:r>
              <a:rPr lang="ko-KR" altLang="en-US" sz="1679" dirty="0"/>
              <a:t>버튼이 있는 스크린</a:t>
            </a:r>
            <a:r>
              <a:rPr lang="en-US" altLang="ko-KR" sz="1679" dirty="0"/>
              <a:t>.</a:t>
            </a:r>
            <a:endParaRPr lang="ko-KR" altLang="en-US" sz="1679" dirty="0"/>
          </a:p>
          <a:p>
            <a:br>
              <a:rPr lang="ko-KR" altLang="en-US" sz="1679" dirty="0"/>
            </a:br>
            <a:r>
              <a:rPr lang="en-US" altLang="ko-KR" sz="1679" dirty="0"/>
              <a:t>-</a:t>
            </a:r>
            <a:r>
              <a:rPr lang="ko-KR" altLang="en-US" sz="1679" dirty="0"/>
              <a:t>사진을 바꿀 수 있음</a:t>
            </a:r>
            <a:br>
              <a:rPr lang="ko-KR" altLang="en-US" sz="1679" dirty="0"/>
            </a:br>
            <a:endParaRPr lang="ko-KR" altLang="en-US" sz="1679" dirty="0"/>
          </a:p>
        </p:txBody>
      </p:sp>
    </p:spTree>
    <p:extLst>
      <p:ext uri="{BB962C8B-B14F-4D97-AF65-F5344CB8AC3E}">
        <p14:creationId xmlns:p14="http://schemas.microsoft.com/office/powerpoint/2010/main" val="240545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7" name="Picture 2" descr="https://lh4.googleusercontent.com/oXCBwtjMKPybljvdd-i_-y8mvJpF5ozBtQzaroS0GkBnEl7mSB6yNVkTOkUjEeK4bmI6ZoX53urD7nRKkAO-f_do_NUzgEacn5kiTavVyHklFJQxgU7tTFdPCn1Uc5vhPYjrDRBtgvI">
            <a:extLst>
              <a:ext uri="{FF2B5EF4-FFF2-40B4-BE49-F238E27FC236}">
                <a16:creationId xmlns:a16="http://schemas.microsoft.com/office/drawing/2014/main" id="{CEC6DF25-8B93-44A1-8228-F1A4A554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698" y="1547694"/>
            <a:ext cx="7483592" cy="5164340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44359-3433-4836-A0CD-98B62633290F}"/>
              </a:ext>
            </a:extLst>
          </p:cNvPr>
          <p:cNvSpPr/>
          <p:nvPr/>
        </p:nvSpPr>
        <p:spPr>
          <a:xfrm>
            <a:off x="2863274" y="929310"/>
            <a:ext cx="4876800" cy="9247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72" b="1" dirty="0" err="1"/>
              <a:t>정보입력화면</a:t>
            </a:r>
            <a:r>
              <a:rPr lang="en-US" altLang="ko-KR" sz="1772" b="1" dirty="0"/>
              <a:t>, </a:t>
            </a:r>
            <a:r>
              <a:rPr lang="ko-KR" altLang="en-US" sz="1865" b="1" dirty="0" err="1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1772" b="1" dirty="0"/>
              <a:t> 순서도</a:t>
            </a:r>
            <a:endParaRPr lang="ko-KR" altLang="en-US" sz="1772" dirty="0"/>
          </a:p>
          <a:p>
            <a:br>
              <a:rPr lang="ko-KR" altLang="en-US" sz="1772" dirty="0"/>
            </a:br>
            <a:endParaRPr lang="ko-KR" altLang="en-US" sz="1772" dirty="0"/>
          </a:p>
        </p:txBody>
      </p:sp>
    </p:spTree>
    <p:extLst>
      <p:ext uri="{BB962C8B-B14F-4D97-AF65-F5344CB8AC3E}">
        <p14:creationId xmlns:p14="http://schemas.microsoft.com/office/powerpoint/2010/main" val="190694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7" name="Picture 2" descr="https://lh5.googleusercontent.com/2TTgm7Sye3LBJWmYSyrB4dkDFVxlsN1oeeXOxyZHjtrdS9e7v6QruQqbc52p6RF2kPFOHh4rxF-S8BLkRqRnqAty5sDMgzsOmwpsUpN5bTFVsn7C_Vt5jgm-66smD1_cUu5xZh-rRM4">
            <a:extLst>
              <a:ext uri="{FF2B5EF4-FFF2-40B4-BE49-F238E27FC236}">
                <a16:creationId xmlns:a16="http://schemas.microsoft.com/office/drawing/2014/main" id="{1DEC438C-7B42-4AA2-B967-173B574D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603" y="1997185"/>
            <a:ext cx="2024498" cy="3606310"/>
          </a:xfrm>
          <a:prstGeom prst="rect">
            <a:avLst/>
          </a:prstGeom>
          <a:noFill/>
        </p:spPr>
      </p:pic>
      <p:pic>
        <p:nvPicPr>
          <p:cNvPr id="10" name="Picture 4" descr="https://lh3.googleusercontent.com/IdKwGWcTZEP96a87UE86chKlngq4SnNnaPrTFeKqHz7KK1ETqbVUZdxA1gAFJPUwUcjDgHR9M0PH-ZLUy6RJErxiC9soR_KcZWkGHXEaKvxKY6AnpYIY-I0DTWKWTMjifrdPOjL_KTQ">
            <a:extLst>
              <a:ext uri="{FF2B5EF4-FFF2-40B4-BE49-F238E27FC236}">
                <a16:creationId xmlns:a16="http://schemas.microsoft.com/office/drawing/2014/main" id="{813316E8-5FA4-486E-AB39-3AF4CDE2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631" y="1979602"/>
            <a:ext cx="2024498" cy="3606310"/>
          </a:xfrm>
          <a:prstGeom prst="rect">
            <a:avLst/>
          </a:prstGeom>
          <a:noFill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F2B87-ADBC-428D-95D3-5E065FB44E6B}"/>
              </a:ext>
            </a:extLst>
          </p:cNvPr>
          <p:cNvSpPr/>
          <p:nvPr/>
        </p:nvSpPr>
        <p:spPr>
          <a:xfrm>
            <a:off x="4995910" y="2331730"/>
            <a:ext cx="2977151" cy="348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5" dirty="0">
                <a:latin typeface="맑은 고딕" pitchFamily="50" charset="-127"/>
                <a:ea typeface="맑은 고딕" pitchFamily="50" charset="-127"/>
              </a:rPr>
              <a:t>헬스 케어 스크린</a:t>
            </a: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헬스 케어에 관련된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버튼들이 배치되어 있는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스크린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스크린이 초기화 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될 때마다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스크린의 체온과 </a:t>
            </a:r>
            <a:r>
              <a:rPr lang="ko-KR" altLang="en-US" sz="1679" dirty="0" err="1">
                <a:latin typeface="맑은 고딕" pitchFamily="50" charset="-127"/>
                <a:ea typeface="맑은 고딕" pitchFamily="50" charset="-127"/>
              </a:rPr>
              <a:t>심박수가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최근 기록으로 변경된다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FB5EC1-825C-4A64-9799-7C80709C78E9}"/>
              </a:ext>
            </a:extLst>
          </p:cNvPr>
          <p:cNvSpPr/>
          <p:nvPr/>
        </p:nvSpPr>
        <p:spPr>
          <a:xfrm>
            <a:off x="9706129" y="2373398"/>
            <a:ext cx="3188147" cy="327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5" dirty="0">
                <a:latin typeface="맑은 고딕" pitchFamily="50" charset="-127"/>
                <a:ea typeface="맑은 고딕" pitchFamily="50" charset="-127"/>
              </a:rPr>
              <a:t>건강측정화면</a:t>
            </a:r>
          </a:p>
          <a:p>
            <a:br>
              <a:rPr lang="ko-KR" altLang="en-US" sz="1772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79" dirty="0" err="1">
                <a:latin typeface="맑은 고딕" pitchFamily="50" charset="-127"/>
                <a:ea typeface="맑은 고딕" pitchFamily="50" charset="-127"/>
              </a:rPr>
              <a:t>블루투스를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 이용해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온도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79" dirty="0" err="1">
                <a:latin typeface="맑은 고딕" pitchFamily="50" charset="-127"/>
                <a:ea typeface="맑은 고딕" pitchFamily="50" charset="-127"/>
              </a:rPr>
              <a:t>심박센서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 값을 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받는 스크린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현재 측정결과를 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기준으로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정상인지 비정상인지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텍스트로 표시된다</a:t>
            </a:r>
            <a:r>
              <a:rPr lang="en-US" altLang="ko-KR" sz="1772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772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772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772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7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Picture 2" descr="https://lh6.googleusercontent.com/hNKAvsqgNm4ILq8jhnD2Th-EmqAeZqOirnVGKtkGBr1jY3GnqPmSkCKB_dG98rLj5XXHHO4uBsB6JG_Lcm1nO8wuTY73WPmdjsi9On_9jO7Wjb-ESmTKYyzqv9u18vHPZokKcwUDts8">
            <a:extLst>
              <a:ext uri="{FF2B5EF4-FFF2-40B4-BE49-F238E27FC236}">
                <a16:creationId xmlns:a16="http://schemas.microsoft.com/office/drawing/2014/main" id="{47BFA68B-A969-43D8-9075-AB197131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689" y="1356065"/>
            <a:ext cx="5993618" cy="5389177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45935B-951C-4F82-BC5D-B89CA35452D1}"/>
              </a:ext>
            </a:extLst>
          </p:cNvPr>
          <p:cNvSpPr/>
          <p:nvPr/>
        </p:nvSpPr>
        <p:spPr>
          <a:xfrm>
            <a:off x="3090147" y="856089"/>
            <a:ext cx="4876800" cy="9533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65" b="1" dirty="0" err="1"/>
              <a:t>헬스케어</a:t>
            </a:r>
            <a:r>
              <a:rPr lang="en-US" altLang="ko-KR" sz="1865" b="1" dirty="0"/>
              <a:t>, </a:t>
            </a:r>
            <a:r>
              <a:rPr lang="ko-KR" altLang="en-US" sz="1865" b="1" dirty="0"/>
              <a:t>건강측정기능 순서도</a:t>
            </a:r>
            <a:endParaRPr lang="ko-KR" altLang="en-US" sz="1865" dirty="0"/>
          </a:p>
          <a:p>
            <a:br>
              <a:rPr lang="ko-KR" altLang="en-US" sz="1865" dirty="0"/>
            </a:br>
            <a:endParaRPr lang="ko-KR" altLang="en-US" sz="1865" dirty="0"/>
          </a:p>
        </p:txBody>
      </p:sp>
    </p:spTree>
    <p:extLst>
      <p:ext uri="{BB962C8B-B14F-4D97-AF65-F5344CB8AC3E}">
        <p14:creationId xmlns:p14="http://schemas.microsoft.com/office/powerpoint/2010/main" val="142989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20" name="Picture 2" descr="https://lh5.googleusercontent.com/vBQqGHKNO43TnlZwU9xIGE2tOiz-9bIIQut0Iav3Eq09lc3oOhq9l-uI2bF1D-MHhDvngNWcxelQbBCnVxfYL6quSCdb3SlhBnwFvqPH3KQMk1qPSCP3KGWS0Yq4__w2TJI_PqleaJk">
            <a:extLst>
              <a:ext uri="{FF2B5EF4-FFF2-40B4-BE49-F238E27FC236}">
                <a16:creationId xmlns:a16="http://schemas.microsoft.com/office/drawing/2014/main" id="{AABA3AA4-A2BC-4EDB-9D7A-B47623CA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458" y="2033286"/>
            <a:ext cx="2024498" cy="3602465"/>
          </a:xfrm>
          <a:prstGeom prst="rect">
            <a:avLst/>
          </a:prstGeom>
          <a:noFill/>
        </p:spPr>
      </p:pic>
      <p:pic>
        <p:nvPicPr>
          <p:cNvPr id="22" name="Picture 4" descr="https://lh6.googleusercontent.com/XD6EdUHlgpPzPvDDZaiz68MwAtEcwS4_-H4omSCAO7RU0UaqYA9MxsYMrIfuooJvx_-aXCS0AU-2lLLcQPvJ1cxYOjDlRF010RjzZwzEhWGcUA9ndxQqpXHnLUO5yR5-Uwvm2sMpVSo">
            <a:extLst>
              <a:ext uri="{FF2B5EF4-FFF2-40B4-BE49-F238E27FC236}">
                <a16:creationId xmlns:a16="http://schemas.microsoft.com/office/drawing/2014/main" id="{DBBB4D51-5A92-4FC9-BBF8-25BDF53BF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044" y="2033286"/>
            <a:ext cx="2024498" cy="3602465"/>
          </a:xfrm>
          <a:prstGeom prst="rect">
            <a:avLst/>
          </a:prstGeom>
          <a:noFill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A1BA45-3F30-4D06-ACF2-330671502C4E}"/>
              </a:ext>
            </a:extLst>
          </p:cNvPr>
          <p:cNvSpPr/>
          <p:nvPr/>
        </p:nvSpPr>
        <p:spPr>
          <a:xfrm>
            <a:off x="5007930" y="2241814"/>
            <a:ext cx="3618931" cy="296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5" dirty="0">
                <a:latin typeface="맑은 고딕" pitchFamily="50" charset="-127"/>
                <a:ea typeface="맑은 고딕" pitchFamily="50" charset="-127"/>
              </a:rPr>
              <a:t>동물건강수첩</a:t>
            </a: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동물수첩과 관련된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버튼들이 배치되어 있는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스크린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몸무게와 생년월일을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기록할 수 있다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34505C-8845-42FA-87BC-A756782F585D}"/>
              </a:ext>
            </a:extLst>
          </p:cNvPr>
          <p:cNvSpPr/>
          <p:nvPr/>
        </p:nvSpPr>
        <p:spPr>
          <a:xfrm>
            <a:off x="9455542" y="2041829"/>
            <a:ext cx="2770003" cy="373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5" dirty="0">
                <a:latin typeface="맑은 고딕" pitchFamily="50" charset="-127"/>
                <a:ea typeface="맑은 고딕" pitchFamily="50" charset="-127"/>
              </a:rPr>
              <a:t>예방접종내역 </a:t>
            </a:r>
            <a:r>
              <a:rPr lang="ko-KR" altLang="en-US" sz="1865" dirty="0" err="1">
                <a:latin typeface="맑은 고딕" pitchFamily="50" charset="-127"/>
                <a:ea typeface="맑은 고딕" pitchFamily="50" charset="-127"/>
              </a:rPr>
              <a:t>기록창</a:t>
            </a:r>
            <a:endParaRPr lang="ko-KR" altLang="en-US" sz="1865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예방접종 날짜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백신종류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등을 입력하면 저장소에 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저장할 수 있는 스크린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시작화면으로 돌아가면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 저장소로 저장된다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진료기록도 </a:t>
            </a:r>
            <a:endParaRPr lang="en-US" altLang="ko-KR" sz="1679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동일한 형식으로 </a:t>
            </a:r>
          </a:p>
          <a:p>
            <a:r>
              <a:rPr lang="ko-KR" altLang="en-US" sz="1679" dirty="0">
                <a:latin typeface="맑은 고딕" pitchFamily="50" charset="-127"/>
                <a:ea typeface="맑은 고딕" pitchFamily="50" charset="-127"/>
              </a:rPr>
              <a:t> 이루어져 있다</a:t>
            </a:r>
            <a:r>
              <a:rPr lang="en-US" altLang="ko-KR" sz="1679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  <a:p>
            <a:br>
              <a:rPr lang="ko-KR" altLang="en-US" sz="1679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679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0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Picture 2" descr="https://lh4.googleusercontent.com/XQpRMITOQosvCUR8gMtnuYBQEwbnZgGODgYuBG3IhoIhdGiShGREvxjqu-PiTCySS7sKMUb6b9wurDe8SMF-seW15vz0ZOIMrbiZ_-6t7c0buYYuCf_7fzjvD0A6xaAgN1dhDolEgDM">
            <a:extLst>
              <a:ext uri="{FF2B5EF4-FFF2-40B4-BE49-F238E27FC236}">
                <a16:creationId xmlns:a16="http://schemas.microsoft.com/office/drawing/2014/main" id="{51AB25D6-B423-464B-A8BF-A90054A5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698" y="1961896"/>
            <a:ext cx="2024498" cy="3615097"/>
          </a:xfrm>
          <a:prstGeom prst="rect">
            <a:avLst/>
          </a:prstGeom>
          <a:noFill/>
        </p:spPr>
      </p:pic>
      <p:pic>
        <p:nvPicPr>
          <p:cNvPr id="7" name="Picture 4" descr="https://lh3.googleusercontent.com/sIgJbLoSSAPUI27Z-MtbvWo8yq6Qq64iHUsVr58MPzkqsSnecTwvSMWYeIXHxOyBMXjq48fQnFEs0wOrXFaKoizY-C6np7CmoEAghtvpSSlZiFRSK87yiYnmiLAHZo0AHWK6wuLPCl0">
            <a:extLst>
              <a:ext uri="{FF2B5EF4-FFF2-40B4-BE49-F238E27FC236}">
                <a16:creationId xmlns:a16="http://schemas.microsoft.com/office/drawing/2014/main" id="{57132596-399A-4405-B22E-2A71DC75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1540" y="2055422"/>
            <a:ext cx="2024498" cy="3606310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3FE5C7-B867-434C-8E40-350516881D20}"/>
              </a:ext>
            </a:extLst>
          </p:cNvPr>
          <p:cNvSpPr/>
          <p:nvPr/>
        </p:nvSpPr>
        <p:spPr>
          <a:xfrm>
            <a:off x="5563828" y="2082121"/>
            <a:ext cx="3144191" cy="373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5" dirty="0" err="1"/>
              <a:t>예방접종알리미</a:t>
            </a:r>
            <a:r>
              <a:rPr lang="en-US" altLang="ko-KR" sz="1865" dirty="0"/>
              <a:t>(</a:t>
            </a:r>
            <a:r>
              <a:rPr lang="ko-KR" altLang="en-US" sz="1865" dirty="0" err="1"/>
              <a:t>알람</a:t>
            </a:r>
            <a:r>
              <a:rPr lang="en-US" altLang="ko-KR" sz="1865" dirty="0"/>
              <a:t>)</a:t>
            </a:r>
            <a:endParaRPr lang="ko-KR" altLang="en-US" sz="1865" dirty="0"/>
          </a:p>
          <a:p>
            <a:br>
              <a:rPr lang="ko-KR" altLang="en-US" sz="1679" dirty="0"/>
            </a:br>
            <a:r>
              <a:rPr lang="ko-KR" altLang="en-US" sz="1679" dirty="0"/>
              <a:t>직접 </a:t>
            </a:r>
            <a:r>
              <a:rPr lang="ko-KR" altLang="en-US" sz="1679" dirty="0" err="1"/>
              <a:t>예방접종할</a:t>
            </a:r>
            <a:r>
              <a:rPr lang="ko-KR" altLang="en-US" sz="1679" dirty="0"/>
              <a:t> 날짜를</a:t>
            </a:r>
          </a:p>
          <a:p>
            <a:r>
              <a:rPr lang="ko-KR" altLang="en-US" sz="1679" dirty="0"/>
              <a:t>저장하면 백그라운드에서</a:t>
            </a:r>
          </a:p>
          <a:p>
            <a:r>
              <a:rPr lang="ko-KR" altLang="en-US" sz="1679" dirty="0" err="1"/>
              <a:t>알람이</a:t>
            </a:r>
            <a:r>
              <a:rPr lang="ko-KR" altLang="en-US" sz="1679" dirty="0"/>
              <a:t> 뜨는 창</a:t>
            </a:r>
            <a:r>
              <a:rPr lang="en-US" altLang="ko-KR" sz="1679" dirty="0"/>
              <a:t>.</a:t>
            </a:r>
            <a:endParaRPr lang="ko-KR" altLang="en-US" sz="1679" dirty="0"/>
          </a:p>
          <a:p>
            <a:br>
              <a:rPr lang="ko-KR" altLang="en-US" sz="1679" dirty="0"/>
            </a:br>
            <a:r>
              <a:rPr lang="en-US" altLang="ko-KR" sz="1679" dirty="0"/>
              <a:t>-</a:t>
            </a:r>
            <a:r>
              <a:rPr lang="ko-KR" altLang="en-US" sz="1679" dirty="0" err="1"/>
              <a:t>여러개의</a:t>
            </a:r>
            <a:r>
              <a:rPr lang="ko-KR" altLang="en-US" sz="1679" dirty="0"/>
              <a:t> </a:t>
            </a:r>
            <a:r>
              <a:rPr lang="ko-KR" altLang="en-US" sz="1679" dirty="0" err="1"/>
              <a:t>알람</a:t>
            </a:r>
            <a:r>
              <a:rPr lang="ko-KR" altLang="en-US" sz="1679" dirty="0"/>
              <a:t> 설정가능</a:t>
            </a:r>
            <a:r>
              <a:rPr lang="en-US" altLang="ko-KR" sz="1679" dirty="0"/>
              <a:t>.</a:t>
            </a:r>
            <a:endParaRPr lang="ko-KR" altLang="en-US" sz="1679" dirty="0"/>
          </a:p>
          <a:p>
            <a:br>
              <a:rPr lang="ko-KR" altLang="en-US" sz="1679" dirty="0"/>
            </a:br>
            <a:r>
              <a:rPr lang="en-US" altLang="ko-KR" sz="1679" dirty="0"/>
              <a:t>-</a:t>
            </a:r>
            <a:r>
              <a:rPr lang="ko-KR" altLang="en-US" sz="1679" dirty="0"/>
              <a:t>백그라운드에서 소리와 함께</a:t>
            </a:r>
          </a:p>
          <a:p>
            <a:r>
              <a:rPr lang="ko-KR" altLang="en-US" sz="1679" dirty="0"/>
              <a:t> </a:t>
            </a:r>
            <a:r>
              <a:rPr lang="ko-KR" altLang="en-US" sz="1679" dirty="0" err="1"/>
              <a:t>알람이</a:t>
            </a:r>
            <a:r>
              <a:rPr lang="ko-KR" altLang="en-US" sz="1679" dirty="0"/>
              <a:t> 울린다</a:t>
            </a:r>
            <a:r>
              <a:rPr lang="en-US" altLang="ko-KR" sz="1679" dirty="0"/>
              <a:t>(</a:t>
            </a:r>
            <a:r>
              <a:rPr lang="ko-KR" altLang="en-US" sz="1679" dirty="0"/>
              <a:t>삭제가능</a:t>
            </a:r>
            <a:r>
              <a:rPr lang="en-US" altLang="ko-KR" sz="1679" dirty="0"/>
              <a:t>).</a:t>
            </a:r>
            <a:endParaRPr lang="ko-KR" altLang="en-US" sz="1679" dirty="0"/>
          </a:p>
          <a:p>
            <a:br>
              <a:rPr lang="ko-KR" altLang="en-US" sz="1679" dirty="0"/>
            </a:br>
            <a:br>
              <a:rPr lang="ko-KR" altLang="en-US" sz="1679" dirty="0"/>
            </a:br>
            <a:br>
              <a:rPr lang="ko-KR" altLang="en-US" sz="1679" dirty="0"/>
            </a:br>
            <a:endParaRPr lang="ko-KR" altLang="en-US" sz="1679" dirty="0"/>
          </a:p>
        </p:txBody>
      </p:sp>
    </p:spTree>
    <p:extLst>
      <p:ext uri="{BB962C8B-B14F-4D97-AF65-F5344CB8AC3E}">
        <p14:creationId xmlns:p14="http://schemas.microsoft.com/office/powerpoint/2010/main" val="90849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17E5-B2DC-4490-ABF4-877EAEE714C7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957DA-DF99-4826-AECA-5D99C269C777}"/>
              </a:ext>
            </a:extLst>
          </p:cNvPr>
          <p:cNvSpPr txBox="1"/>
          <p:nvPr/>
        </p:nvSpPr>
        <p:spPr>
          <a:xfrm>
            <a:off x="946563" y="27783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기능소개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EB28-A31B-4DCC-9708-270F473CB9D9}"/>
              </a:ext>
            </a:extLst>
          </p:cNvPr>
          <p:cNvSpPr txBox="1"/>
          <p:nvPr/>
        </p:nvSpPr>
        <p:spPr>
          <a:xfrm>
            <a:off x="773875" y="3346360"/>
            <a:ext cx="20489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기능소개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소프트웨어 설계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7" name="Picture 4" descr="https://lh3.googleusercontent.com/x9GagTmyzNLtu5SG6jjLePpOnNVCc8O7fR2nSUzIDYLkjuMQBYQDTAyusVRbXPFqqiet3OFudZU_YeJzuTIkhm0LjjLACSp-r4mRzEE_w05OCn346I-nOLdPvHJeMb1b_UoHCXTkyGc">
            <a:extLst>
              <a:ext uri="{FF2B5EF4-FFF2-40B4-BE49-F238E27FC236}">
                <a16:creationId xmlns:a16="http://schemas.microsoft.com/office/drawing/2014/main" id="{A7A01CE8-F061-4A67-BB8F-33FF55CE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130" y="1422500"/>
            <a:ext cx="4377037" cy="5304872"/>
          </a:xfrm>
          <a:prstGeom prst="rect">
            <a:avLst/>
          </a:prstGeom>
          <a:noFill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900B4-5E1B-4B48-B484-971BAB553592}"/>
              </a:ext>
            </a:extLst>
          </p:cNvPr>
          <p:cNvSpPr/>
          <p:nvPr/>
        </p:nvSpPr>
        <p:spPr>
          <a:xfrm>
            <a:off x="2880222" y="921672"/>
            <a:ext cx="4876800" cy="867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79" b="1" dirty="0"/>
              <a:t>동물건강수첩</a:t>
            </a:r>
            <a:r>
              <a:rPr lang="en-US" altLang="ko-KR" sz="1679" b="1" dirty="0"/>
              <a:t>,</a:t>
            </a:r>
            <a:r>
              <a:rPr lang="ko-KR" altLang="en-US" sz="1679" b="1" dirty="0"/>
              <a:t>예방접종 </a:t>
            </a:r>
            <a:r>
              <a:rPr lang="ko-KR" altLang="en-US" sz="1679" b="1" dirty="0" err="1"/>
              <a:t>알리미</a:t>
            </a:r>
            <a:r>
              <a:rPr lang="ko-KR" altLang="en-US" sz="1679" b="1" dirty="0"/>
              <a:t> 순서도</a:t>
            </a:r>
            <a:endParaRPr lang="ko-KR" altLang="en-US" sz="1679" dirty="0"/>
          </a:p>
          <a:p>
            <a:br>
              <a:rPr lang="ko-KR" altLang="en-US" sz="1679" dirty="0"/>
            </a:br>
            <a:endParaRPr lang="ko-KR" altLang="en-US" sz="1679" dirty="0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D14968A-33BD-453C-AA0E-B1715BCFCC19}"/>
              </a:ext>
            </a:extLst>
          </p:cNvPr>
          <p:cNvSpPr/>
          <p:nvPr/>
        </p:nvSpPr>
        <p:spPr>
          <a:xfrm>
            <a:off x="5029200" y="2778332"/>
            <a:ext cx="130628" cy="30977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92F5E-E4AD-4A4C-A83B-8B54495F6A0F}"/>
              </a:ext>
            </a:extLst>
          </p:cNvPr>
          <p:cNvSpPr txBox="1"/>
          <p:nvPr/>
        </p:nvSpPr>
        <p:spPr>
          <a:xfrm>
            <a:off x="3665626" y="400404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버튼클릭에 </a:t>
            </a:r>
            <a:endParaRPr lang="en-US" altLang="ko-KR" dirty="0"/>
          </a:p>
          <a:p>
            <a:r>
              <a:rPr lang="ko-KR" altLang="en-US" dirty="0"/>
              <a:t>따라 실행</a:t>
            </a:r>
          </a:p>
        </p:txBody>
      </p:sp>
    </p:spTree>
    <p:extLst>
      <p:ext uri="{BB962C8B-B14F-4D97-AF65-F5344CB8AC3E}">
        <p14:creationId xmlns:p14="http://schemas.microsoft.com/office/powerpoint/2010/main" val="171844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DFB068-5E98-4024-AAC8-77167DD53328}"/>
              </a:ext>
            </a:extLst>
          </p:cNvPr>
          <p:cNvSpPr/>
          <p:nvPr/>
        </p:nvSpPr>
        <p:spPr>
          <a:xfrm>
            <a:off x="4105273" y="1478760"/>
            <a:ext cx="6343651" cy="7191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</a:rPr>
              <a:t>애니멀밴드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0C6D3-EB93-4B10-A3FC-13E136915795}"/>
              </a:ext>
            </a:extLst>
          </p:cNvPr>
          <p:cNvSpPr txBox="1"/>
          <p:nvPr/>
        </p:nvSpPr>
        <p:spPr>
          <a:xfrm rot="10800000" flipV="1">
            <a:off x="247653" y="251644"/>
            <a:ext cx="584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0070C0"/>
                </a:solidFill>
              </a:rPr>
              <a:t>목차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content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DA6D8E-E953-4D93-9188-49EFAD65A590}"/>
              </a:ext>
            </a:extLst>
          </p:cNvPr>
          <p:cNvSpPr/>
          <p:nvPr/>
        </p:nvSpPr>
        <p:spPr>
          <a:xfrm>
            <a:off x="3876677" y="1366842"/>
            <a:ext cx="971551" cy="9429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D9BF4B-AC00-463F-AEB8-A6907A354F94}"/>
              </a:ext>
            </a:extLst>
          </p:cNvPr>
          <p:cNvSpPr/>
          <p:nvPr/>
        </p:nvSpPr>
        <p:spPr>
          <a:xfrm>
            <a:off x="4105273" y="2561444"/>
            <a:ext cx="6343651" cy="7191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      프로젝트 진행과정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A49664-3D74-43E0-8AA1-4C04B15AE90A}"/>
              </a:ext>
            </a:extLst>
          </p:cNvPr>
          <p:cNvSpPr/>
          <p:nvPr/>
        </p:nvSpPr>
        <p:spPr>
          <a:xfrm>
            <a:off x="3876677" y="2449525"/>
            <a:ext cx="971551" cy="9429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44376A-20A3-4BAB-9A72-0E30372BD946}"/>
              </a:ext>
            </a:extLst>
          </p:cNvPr>
          <p:cNvSpPr/>
          <p:nvPr/>
        </p:nvSpPr>
        <p:spPr>
          <a:xfrm>
            <a:off x="4105273" y="3681748"/>
            <a:ext cx="6343651" cy="7191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      구현방법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기능소개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FEA819D-737F-490F-ABE8-2BFDE21B3901}"/>
              </a:ext>
            </a:extLst>
          </p:cNvPr>
          <p:cNvSpPr/>
          <p:nvPr/>
        </p:nvSpPr>
        <p:spPr>
          <a:xfrm>
            <a:off x="3876677" y="3569829"/>
            <a:ext cx="971551" cy="9429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D0A91C-1955-465C-A27F-8910740F9F4E}"/>
              </a:ext>
            </a:extLst>
          </p:cNvPr>
          <p:cNvSpPr/>
          <p:nvPr/>
        </p:nvSpPr>
        <p:spPr>
          <a:xfrm>
            <a:off x="4105273" y="4802049"/>
            <a:ext cx="6343651" cy="7191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      프로젝트를 진행하며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BDB59A-184C-4128-A31E-5DAE23D9E592}"/>
              </a:ext>
            </a:extLst>
          </p:cNvPr>
          <p:cNvSpPr/>
          <p:nvPr/>
        </p:nvSpPr>
        <p:spPr>
          <a:xfrm>
            <a:off x="3876677" y="4690131"/>
            <a:ext cx="971551" cy="9429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6C9752-79B5-4092-8E9A-CEC5966CA21F}"/>
              </a:ext>
            </a:extLst>
          </p:cNvPr>
          <p:cNvSpPr/>
          <p:nvPr/>
        </p:nvSpPr>
        <p:spPr>
          <a:xfrm>
            <a:off x="1" y="1174973"/>
            <a:ext cx="3352800" cy="663356"/>
          </a:xfrm>
          <a:prstGeom prst="rect">
            <a:avLst/>
          </a:prstGeom>
          <a:gradFill>
            <a:gsLst>
              <a:gs pos="0">
                <a:schemeClr val="accent5">
                  <a:lumMod val="1000"/>
                  <a:lumOff val="99000"/>
                </a:schemeClr>
              </a:gs>
              <a:gs pos="32000">
                <a:srgbClr val="74D4F7"/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/>
              </a:gs>
              <a:gs pos="61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5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9" y="138440"/>
            <a:ext cx="428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프로젝트를 진행하며</a:t>
            </a:r>
            <a:r>
              <a:rPr lang="en-US" altLang="ko-KR" sz="2800" b="1" dirty="0">
                <a:solidFill>
                  <a:schemeClr val="bg1"/>
                </a:solidFill>
              </a:rPr>
              <a:t>…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4DB3E-A36E-437B-9217-1BC8EE180441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92430-BAF1-4B82-9FDE-AD1A0E67C5E0}"/>
              </a:ext>
            </a:extLst>
          </p:cNvPr>
          <p:cNvSpPr txBox="1"/>
          <p:nvPr/>
        </p:nvSpPr>
        <p:spPr>
          <a:xfrm>
            <a:off x="160548" y="3059668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프로젝트를 진행하며</a:t>
            </a:r>
            <a:r>
              <a:rPr lang="en-US" altLang="ko-KR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F2427-3687-49D6-812A-A67DB4D7B40F}"/>
              </a:ext>
            </a:extLst>
          </p:cNvPr>
          <p:cNvSpPr txBox="1"/>
          <p:nvPr/>
        </p:nvSpPr>
        <p:spPr>
          <a:xfrm>
            <a:off x="614392" y="3649546"/>
            <a:ext cx="210666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어려웠던 점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보완할 점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C473F-BD02-436A-8FB7-7218C920DBE6}"/>
              </a:ext>
            </a:extLst>
          </p:cNvPr>
          <p:cNvSpPr txBox="1"/>
          <p:nvPr/>
        </p:nvSpPr>
        <p:spPr>
          <a:xfrm>
            <a:off x="3097712" y="1064859"/>
            <a:ext cx="7305722" cy="47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72" dirty="0"/>
              <a:t>어려웠던 점</a:t>
            </a:r>
            <a:endParaRPr lang="en-US" altLang="ko-KR" sz="1772" dirty="0"/>
          </a:p>
          <a:p>
            <a:r>
              <a:rPr lang="ko-KR" altLang="en-US" sz="1772" dirty="0"/>
              <a:t>처음 해보는 </a:t>
            </a:r>
            <a:r>
              <a:rPr lang="en-US" altLang="ko-KR" sz="1772" dirty="0"/>
              <a:t>C</a:t>
            </a:r>
            <a:r>
              <a:rPr lang="ko-KR" altLang="en-US" sz="1772" dirty="0"/>
              <a:t>언어와 </a:t>
            </a:r>
            <a:r>
              <a:rPr lang="ko-KR" altLang="en-US" sz="1772" dirty="0" err="1"/>
              <a:t>앱인벤터</a:t>
            </a:r>
            <a:r>
              <a:rPr lang="en-US" altLang="ko-KR" sz="1772" dirty="0"/>
              <a:t>, </a:t>
            </a:r>
            <a:r>
              <a:rPr lang="ko-KR" altLang="en-US" sz="1772" dirty="0" err="1"/>
              <a:t>센서모듈등</a:t>
            </a:r>
            <a:endParaRPr lang="ko-KR" altLang="en-US" sz="1772" dirty="0"/>
          </a:p>
          <a:p>
            <a:r>
              <a:rPr lang="ko-KR" altLang="en-US" sz="1772" dirty="0"/>
              <a:t>익숙하지 않은 장비사용이 어려웠음</a:t>
            </a:r>
          </a:p>
          <a:p>
            <a:br>
              <a:rPr lang="ko-KR" altLang="en-US" sz="1772" dirty="0"/>
            </a:br>
            <a:r>
              <a:rPr lang="ko-KR" altLang="en-US" sz="1772" dirty="0" err="1"/>
              <a:t>심박수센서의</a:t>
            </a:r>
            <a:r>
              <a:rPr lang="ko-KR" altLang="en-US" sz="1772" dirty="0"/>
              <a:t> 민감도와 </a:t>
            </a:r>
            <a:r>
              <a:rPr lang="ko-KR" altLang="en-US" sz="1772" dirty="0" err="1"/>
              <a:t>블루투스센서의</a:t>
            </a:r>
            <a:r>
              <a:rPr lang="ko-KR" altLang="en-US" sz="1772" dirty="0"/>
              <a:t> 오류</a:t>
            </a:r>
          </a:p>
          <a:p>
            <a:r>
              <a:rPr lang="en-US" altLang="ko-KR" sz="1772" dirty="0"/>
              <a:t>(</a:t>
            </a:r>
            <a:r>
              <a:rPr lang="ko-KR" altLang="en-US" sz="1772" dirty="0" err="1"/>
              <a:t>해결못함</a:t>
            </a:r>
            <a:r>
              <a:rPr lang="en-US" altLang="ko-KR" sz="1772" dirty="0"/>
              <a:t>…)</a:t>
            </a:r>
            <a:endParaRPr lang="ko-KR" altLang="en-US" sz="1772" dirty="0"/>
          </a:p>
          <a:p>
            <a:br>
              <a:rPr lang="ko-KR" altLang="en-US" sz="1772" dirty="0"/>
            </a:br>
            <a:r>
              <a:rPr lang="ko-KR" altLang="en-US" sz="1772" dirty="0" err="1"/>
              <a:t>영상촬영중</a:t>
            </a:r>
            <a:r>
              <a:rPr lang="ko-KR" altLang="en-US" sz="1772" dirty="0"/>
              <a:t> 연결문제</a:t>
            </a:r>
            <a:endParaRPr lang="en-US" altLang="ko-KR" sz="1772" dirty="0"/>
          </a:p>
          <a:p>
            <a:endParaRPr lang="en-US" altLang="ko-KR" sz="1772" dirty="0"/>
          </a:p>
          <a:p>
            <a:r>
              <a:rPr lang="ko-KR" altLang="en-US" sz="1772" dirty="0"/>
              <a:t>처음에는 </a:t>
            </a:r>
            <a:r>
              <a:rPr lang="ko-KR" altLang="en-US" sz="1772" dirty="0" err="1"/>
              <a:t>아두이노</a:t>
            </a:r>
            <a:r>
              <a:rPr lang="ko-KR" altLang="en-US" sz="1772" dirty="0"/>
              <a:t> </a:t>
            </a:r>
            <a:r>
              <a:rPr lang="ko-KR" altLang="en-US" sz="1772" dirty="0" err="1"/>
              <a:t>나노로</a:t>
            </a:r>
            <a:r>
              <a:rPr lang="ko-KR" altLang="en-US" sz="1772" dirty="0"/>
              <a:t> 작품을 만들었지만 </a:t>
            </a:r>
            <a:r>
              <a:rPr lang="ko-KR" altLang="en-US" sz="1772" dirty="0" err="1"/>
              <a:t>베터리를</a:t>
            </a:r>
            <a:r>
              <a:rPr lang="ko-KR" altLang="en-US" sz="1772" dirty="0"/>
              <a:t> 장착하는 과정에서 어려움이 생겨 급하게 </a:t>
            </a:r>
            <a:r>
              <a:rPr lang="ko-KR" altLang="en-US" sz="1772" dirty="0" err="1"/>
              <a:t>아누이노</a:t>
            </a:r>
            <a:r>
              <a:rPr lang="ko-KR" altLang="en-US" sz="1772" dirty="0"/>
              <a:t> </a:t>
            </a:r>
            <a:r>
              <a:rPr lang="ko-KR" altLang="en-US" sz="1772" dirty="0" err="1"/>
              <a:t>우노로</a:t>
            </a:r>
            <a:r>
              <a:rPr lang="ko-KR" altLang="en-US" sz="1772" dirty="0"/>
              <a:t> 옮김</a:t>
            </a:r>
            <a:r>
              <a:rPr lang="en-US" altLang="ko-KR" sz="1772" dirty="0"/>
              <a:t>. </a:t>
            </a:r>
            <a:r>
              <a:rPr lang="ko-KR" altLang="en-US" sz="1772" dirty="0"/>
              <a:t>중간중간에 </a:t>
            </a:r>
            <a:r>
              <a:rPr lang="ko-KR" altLang="en-US" sz="1772" dirty="0" err="1"/>
              <a:t>블루투스</a:t>
            </a:r>
            <a:r>
              <a:rPr lang="ko-KR" altLang="en-US" sz="1772" dirty="0"/>
              <a:t> 연결이 원활하지 않아서 영상을 몇 번씩이나 촬영함</a:t>
            </a:r>
            <a:r>
              <a:rPr lang="en-US" altLang="ko-KR" sz="1772" dirty="0"/>
              <a:t>. </a:t>
            </a:r>
            <a:r>
              <a:rPr lang="ko-KR" altLang="en-US" sz="1772" dirty="0"/>
              <a:t>특히나 </a:t>
            </a:r>
            <a:r>
              <a:rPr lang="ko-KR" altLang="en-US" sz="1772" dirty="0" err="1"/>
              <a:t>심박수센서에서는</a:t>
            </a:r>
            <a:r>
              <a:rPr lang="ko-KR" altLang="en-US" sz="1772" dirty="0"/>
              <a:t> 끝까지 오류가 발생해 걱정이 많이 되었었음</a:t>
            </a:r>
            <a:r>
              <a:rPr lang="en-US" altLang="ko-KR" sz="1772" dirty="0"/>
              <a:t>.</a:t>
            </a:r>
            <a:endParaRPr lang="ko-KR" altLang="en-US" sz="1772" dirty="0"/>
          </a:p>
          <a:p>
            <a:br>
              <a:rPr lang="ko-KR" altLang="en-US" sz="1772" dirty="0"/>
            </a:br>
            <a:endParaRPr lang="ko-KR" altLang="en-US" sz="1772" dirty="0"/>
          </a:p>
          <a:p>
            <a:br>
              <a:rPr lang="ko-KR" altLang="en-US" sz="1772" dirty="0"/>
            </a:br>
            <a:endParaRPr lang="ko-KR" altLang="en-US" sz="1772" dirty="0"/>
          </a:p>
        </p:txBody>
      </p:sp>
    </p:spTree>
    <p:extLst>
      <p:ext uri="{BB962C8B-B14F-4D97-AF65-F5344CB8AC3E}">
        <p14:creationId xmlns:p14="http://schemas.microsoft.com/office/powerpoint/2010/main" val="297074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9" y="138440"/>
            <a:ext cx="428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프로젝트를 진행하며</a:t>
            </a:r>
            <a:r>
              <a:rPr lang="en-US" altLang="ko-KR" sz="2800" b="1" dirty="0">
                <a:solidFill>
                  <a:schemeClr val="bg1"/>
                </a:solidFill>
              </a:rPr>
              <a:t>…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4DB3E-A36E-437B-9217-1BC8EE180441}"/>
              </a:ext>
            </a:extLst>
          </p:cNvPr>
          <p:cNvSpPr/>
          <p:nvPr/>
        </p:nvSpPr>
        <p:spPr>
          <a:xfrm>
            <a:off x="-73890" y="800103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92430-BAF1-4B82-9FDE-AD1A0E67C5E0}"/>
              </a:ext>
            </a:extLst>
          </p:cNvPr>
          <p:cNvSpPr txBox="1"/>
          <p:nvPr/>
        </p:nvSpPr>
        <p:spPr>
          <a:xfrm>
            <a:off x="259676" y="3069448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프로젝트를 진행하며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F2427-3687-49D6-812A-A67DB4D7B40F}"/>
              </a:ext>
            </a:extLst>
          </p:cNvPr>
          <p:cNvSpPr txBox="1"/>
          <p:nvPr/>
        </p:nvSpPr>
        <p:spPr>
          <a:xfrm>
            <a:off x="973464" y="3649546"/>
            <a:ext cx="13885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느낀 점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2D5DD-C892-44CA-BDCC-B3F862C27BEA}"/>
              </a:ext>
            </a:extLst>
          </p:cNvPr>
          <p:cNvSpPr txBox="1"/>
          <p:nvPr/>
        </p:nvSpPr>
        <p:spPr>
          <a:xfrm>
            <a:off x="3128944" y="1261456"/>
            <a:ext cx="6962484" cy="309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72" dirty="0"/>
              <a:t>삼성소프트웨어창작대회를 하면서</a:t>
            </a:r>
            <a:r>
              <a:rPr lang="en-US" altLang="ko-KR" sz="1772" dirty="0"/>
              <a:t>...</a:t>
            </a:r>
          </a:p>
          <a:p>
            <a:endParaRPr lang="en-US" altLang="ko-KR" sz="1772" dirty="0"/>
          </a:p>
          <a:p>
            <a:r>
              <a:rPr lang="ko-KR" altLang="en-US" sz="1772" dirty="0"/>
              <a:t>코딩학원을 다녀 본 적이 없고 </a:t>
            </a:r>
            <a:endParaRPr lang="en-US" altLang="ko-KR" sz="1772" dirty="0"/>
          </a:p>
          <a:p>
            <a:r>
              <a:rPr lang="ko-KR" altLang="en-US" sz="1772" dirty="0"/>
              <a:t>누구에게 제대로 배워 본 적도 없는 우리가 이 대회를 통해 </a:t>
            </a:r>
            <a:endParaRPr lang="en-US" altLang="ko-KR" sz="1772" dirty="0"/>
          </a:p>
          <a:p>
            <a:r>
              <a:rPr lang="ko-KR" altLang="en-US" sz="1772" dirty="0"/>
              <a:t>그 누구보다 많이 성장하고 많이 배웠음</a:t>
            </a:r>
            <a:r>
              <a:rPr lang="en-US" altLang="ko-KR" sz="1772" dirty="0"/>
              <a:t>. </a:t>
            </a:r>
          </a:p>
          <a:p>
            <a:r>
              <a:rPr lang="ko-KR" altLang="en-US" sz="1772" dirty="0"/>
              <a:t>비록 아직 부족하고 서툰 면도 많지만 많은 것을 배우고 연구하고 익히게 되는 계기가 되었음 </a:t>
            </a:r>
            <a:endParaRPr lang="en-US" altLang="ko-KR" sz="1772" dirty="0"/>
          </a:p>
          <a:p>
            <a:r>
              <a:rPr lang="ko-KR" altLang="en-US" sz="1772" dirty="0"/>
              <a:t>우리의 꿈은 소프트웨어 관련 분야에서 일을 하는 것인데 </a:t>
            </a:r>
            <a:endParaRPr lang="en-US" altLang="ko-KR" sz="1772" dirty="0"/>
          </a:p>
          <a:p>
            <a:r>
              <a:rPr lang="ko-KR" altLang="en-US" sz="1772" dirty="0"/>
              <a:t>그 꿈에 한 발짝 더 다가간 것 같아 기분이 좋음 </a:t>
            </a:r>
          </a:p>
          <a:p>
            <a:br>
              <a:rPr lang="ko-KR" altLang="en-US" sz="1772" dirty="0"/>
            </a:br>
            <a:endParaRPr lang="ko-KR" altLang="en-US" sz="1772" dirty="0"/>
          </a:p>
        </p:txBody>
      </p:sp>
    </p:spTree>
    <p:extLst>
      <p:ext uri="{BB962C8B-B14F-4D97-AF65-F5344CB8AC3E}">
        <p14:creationId xmlns:p14="http://schemas.microsoft.com/office/powerpoint/2010/main" val="83920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5B654D6-9A20-44F0-B88E-63B79DE74AC7}"/>
              </a:ext>
            </a:extLst>
          </p:cNvPr>
          <p:cNvSpPr/>
          <p:nvPr/>
        </p:nvSpPr>
        <p:spPr>
          <a:xfrm>
            <a:off x="7124701" y="0"/>
            <a:ext cx="5067299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47A70-E4C9-4CD5-8506-DB5B459D27DD}"/>
              </a:ext>
            </a:extLst>
          </p:cNvPr>
          <p:cNvSpPr txBox="1"/>
          <p:nvPr/>
        </p:nvSpPr>
        <p:spPr>
          <a:xfrm>
            <a:off x="7972550" y="2563598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b="1" dirty="0" err="1">
                <a:solidFill>
                  <a:schemeClr val="bg1"/>
                </a:solidFill>
                <a:latin typeface="+mn-ea"/>
              </a:rPr>
              <a:t>애니멀밴드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59AD2-5494-40FB-8BF7-1B8B5EA9BAB0}"/>
              </a:ext>
            </a:extLst>
          </p:cNvPr>
          <p:cNvSpPr txBox="1"/>
          <p:nvPr/>
        </p:nvSpPr>
        <p:spPr>
          <a:xfrm>
            <a:off x="8991256" y="3429001"/>
            <a:ext cx="2555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작품선정이유 </a:t>
            </a:r>
            <a:r>
              <a:rPr lang="en-US" altLang="ko-KR" sz="2400" dirty="0">
                <a:solidFill>
                  <a:schemeClr val="bg1"/>
                </a:solidFill>
              </a:rPr>
              <a:t>-</a:t>
            </a:r>
          </a:p>
          <a:p>
            <a:pPr marL="285744" indent="-285744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작품의 목적 </a:t>
            </a:r>
            <a:r>
              <a:rPr lang="en-US" altLang="ko-KR" sz="2400" dirty="0">
                <a:solidFill>
                  <a:schemeClr val="bg1"/>
                </a:solidFill>
              </a:rPr>
              <a:t>-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118261-F680-430A-95F5-95DACB991815}"/>
              </a:ext>
            </a:extLst>
          </p:cNvPr>
          <p:cNvSpPr/>
          <p:nvPr/>
        </p:nvSpPr>
        <p:spPr>
          <a:xfrm>
            <a:off x="6200778" y="-219072"/>
            <a:ext cx="7124703" cy="6857999"/>
          </a:xfrm>
          <a:prstGeom prst="rect">
            <a:avLst/>
          </a:prstGeom>
          <a:solidFill>
            <a:srgbClr val="FFFF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 err="1">
                <a:solidFill>
                  <a:schemeClr val="bg1"/>
                </a:solidFill>
              </a:rPr>
              <a:t>애니멀밴드</a:t>
            </a:r>
            <a:r>
              <a:rPr lang="ko-KR" altLang="en-US" sz="28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765E7-EF94-49AE-B771-8D2E6D2F4E5A}"/>
              </a:ext>
            </a:extLst>
          </p:cNvPr>
          <p:cNvSpPr txBox="1"/>
          <p:nvPr/>
        </p:nvSpPr>
        <p:spPr>
          <a:xfrm>
            <a:off x="3062926" y="1251768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현재 애완동물은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C5490-A632-4574-8D7F-DD491A0B84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0650" y="2203439"/>
            <a:ext cx="367680" cy="518160"/>
          </a:xfrm>
          <a:prstGeom prst="rect">
            <a:avLst/>
          </a:prstGeom>
        </p:spPr>
      </p:pic>
      <p:pic>
        <p:nvPicPr>
          <p:cNvPr id="7" name="Picture 2" descr="https://lh4.googleusercontent.com/xs3LiYoJUQeCYtNJIGjFbtxCFnAvesymhQk-10k0JspJMu_LZb_xQiLVRTA2tvQuwb9AEGnhW-l-8-KZATKvpPtZkEL1Tuhxo4-Ntfki-q-b9IDieTaxVx8QKmMIb-x1CwlYbBRDEfU">
            <a:extLst>
              <a:ext uri="{FF2B5EF4-FFF2-40B4-BE49-F238E27FC236}">
                <a16:creationId xmlns:a16="http://schemas.microsoft.com/office/drawing/2014/main" id="{DE9A9586-1F43-49B3-8D0C-F730478A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4532" r="877"/>
          <a:stretch>
            <a:fillRect/>
          </a:stretch>
        </p:blipFill>
        <p:spPr bwMode="auto">
          <a:xfrm>
            <a:off x="9874206" y="1912079"/>
            <a:ext cx="2153347" cy="2096789"/>
          </a:xfrm>
          <a:prstGeom prst="rect">
            <a:avLst/>
          </a:prstGeom>
          <a:noFill/>
        </p:spPr>
      </p:pic>
      <p:pic>
        <p:nvPicPr>
          <p:cNvPr id="11" name="Picture 3" descr="https://lh6.googleusercontent.com/Fz7Ll-4NXx2Q8c5qzM2MRNXGrcA3Hleg8nUzXcMFLdHFZrFD7Ka_-FnK8pUBj7mpIG2T1Yo1fC9Qsudt4ivIrpr7FL51Z7g4uiRYsbLM88psND4TaluX8oV2HX2LGrHE_iDkixxh2P8">
            <a:extLst>
              <a:ext uri="{FF2B5EF4-FFF2-40B4-BE49-F238E27FC236}">
                <a16:creationId xmlns:a16="http://schemas.microsoft.com/office/drawing/2014/main" id="{829D97A2-41B7-45E0-899F-55328D2F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103" t="28961" r="1124"/>
          <a:stretch>
            <a:fillRect/>
          </a:stretch>
        </p:blipFill>
        <p:spPr bwMode="auto">
          <a:xfrm>
            <a:off x="3062926" y="2022410"/>
            <a:ext cx="3529064" cy="1867839"/>
          </a:xfrm>
          <a:prstGeom prst="rect">
            <a:avLst/>
          </a:prstGeom>
          <a:noFill/>
        </p:spPr>
      </p:pic>
      <p:pic>
        <p:nvPicPr>
          <p:cNvPr id="19" name="Picture 2" descr="https://lh4.googleusercontent.com/xs3LiYoJUQeCYtNJIGjFbtxCFnAvesymhQk-10k0JspJMu_LZb_xQiLVRTA2tvQuwb9AEGnhW-l-8-KZATKvpPtZkEL1Tuhxo4-Ntfki-q-b9IDieTaxVx8QKmMIb-x1CwlYbBRDEfU">
            <a:extLst>
              <a:ext uri="{FF2B5EF4-FFF2-40B4-BE49-F238E27FC236}">
                <a16:creationId xmlns:a16="http://schemas.microsoft.com/office/drawing/2014/main" id="{3197A3C0-EDE0-4E98-9B53-C1C57A31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65291"/>
          <a:stretch>
            <a:fillRect/>
          </a:stretch>
        </p:blipFill>
        <p:spPr bwMode="auto">
          <a:xfrm>
            <a:off x="6757262" y="2025108"/>
            <a:ext cx="2951672" cy="1870730"/>
          </a:xfrm>
          <a:prstGeom prst="rect">
            <a:avLst/>
          </a:prstGeom>
          <a:noFill/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3F77FA-0696-4DBA-A4DB-B641C02A6453}"/>
              </a:ext>
            </a:extLst>
          </p:cNvPr>
          <p:cNvSpPr/>
          <p:nvPr/>
        </p:nvSpPr>
        <p:spPr>
          <a:xfrm>
            <a:off x="3213030" y="4703658"/>
            <a:ext cx="2453279" cy="169025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문제점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4710FE-D456-4795-82A0-4C6C29CD8C83}"/>
              </a:ext>
            </a:extLst>
          </p:cNvPr>
          <p:cNvSpPr txBox="1"/>
          <p:nvPr/>
        </p:nvSpPr>
        <p:spPr>
          <a:xfrm>
            <a:off x="5755707" y="5025566"/>
            <a:ext cx="62424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펫시장의</a:t>
            </a:r>
            <a:r>
              <a:rPr lang="ko-KR" altLang="en-US" dirty="0"/>
              <a:t> 규모도</a:t>
            </a:r>
            <a:r>
              <a:rPr lang="en-US" altLang="ko-KR" dirty="0"/>
              <a:t>, </a:t>
            </a:r>
            <a:r>
              <a:rPr lang="ko-KR" altLang="en-US" dirty="0"/>
              <a:t>양육비도 </a:t>
            </a:r>
            <a:r>
              <a:rPr lang="ko-KR" altLang="en-US" dirty="0">
                <a:solidFill>
                  <a:srgbClr val="0070C0"/>
                </a:solidFill>
              </a:rPr>
              <a:t>커지고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그 중 </a:t>
            </a:r>
            <a:r>
              <a:rPr lang="ko-KR" altLang="en-US" dirty="0">
                <a:solidFill>
                  <a:srgbClr val="0070C0"/>
                </a:solidFill>
              </a:rPr>
              <a:t>의료비가 양육비의 상당수를 차지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많은 사람들이 애완동물의 </a:t>
            </a:r>
            <a:r>
              <a:rPr lang="ko-KR" altLang="en-US" dirty="0">
                <a:solidFill>
                  <a:srgbClr val="0070C0"/>
                </a:solidFill>
              </a:rPr>
              <a:t>의료비가 비싸다고 생각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435E92-B6CA-47F3-836D-F1F8DCD16A96}"/>
              </a:ext>
            </a:extLst>
          </p:cNvPr>
          <p:cNvSpPr/>
          <p:nvPr/>
        </p:nvSpPr>
        <p:spPr>
          <a:xfrm>
            <a:off x="-73890" y="781631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C3E276-CDB1-43A5-BB09-E8D5072116B8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1. </a:t>
            </a:r>
            <a:r>
              <a:rPr lang="ko-KR" altLang="en-US" dirty="0" err="1">
                <a:solidFill>
                  <a:srgbClr val="002060"/>
                </a:solidFill>
              </a:rPr>
              <a:t>애니멀밴드</a:t>
            </a:r>
            <a:r>
              <a:rPr lang="ko-KR" altLang="en-US" dirty="0">
                <a:solidFill>
                  <a:srgbClr val="002060"/>
                </a:solidFill>
              </a:rPr>
              <a:t>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4A21E5-F389-41AD-BB79-91E4A5FA1EB0}"/>
              </a:ext>
            </a:extLst>
          </p:cNvPr>
          <p:cNvSpPr txBox="1"/>
          <p:nvPr/>
        </p:nvSpPr>
        <p:spPr>
          <a:xfrm>
            <a:off x="432096" y="3210902"/>
            <a:ext cx="23631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작품선정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이유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문제점 발견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0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33D849-6F3E-406A-9553-BEFDA4518FC7}"/>
              </a:ext>
            </a:extLst>
          </p:cNvPr>
          <p:cNvSpPr/>
          <p:nvPr/>
        </p:nvSpPr>
        <p:spPr>
          <a:xfrm>
            <a:off x="-73890" y="781631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F9E2F-C9CC-43E8-9AA8-AFE0295BF85D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1. </a:t>
            </a:r>
            <a:r>
              <a:rPr lang="ko-KR" altLang="en-US" dirty="0" err="1">
                <a:solidFill>
                  <a:srgbClr val="002060"/>
                </a:solidFill>
              </a:rPr>
              <a:t>애니멀밴드</a:t>
            </a:r>
            <a:r>
              <a:rPr lang="ko-KR" altLang="en-US" dirty="0">
                <a:solidFill>
                  <a:srgbClr val="002060"/>
                </a:solidFill>
              </a:rPr>
              <a:t>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 err="1">
                <a:solidFill>
                  <a:schemeClr val="bg1"/>
                </a:solidFill>
              </a:rPr>
              <a:t>애니멀밴드</a:t>
            </a:r>
            <a:r>
              <a:rPr lang="ko-KR" altLang="en-US" sz="2800" b="1" dirty="0">
                <a:solidFill>
                  <a:schemeClr val="bg1"/>
                </a:solidFill>
              </a:rPr>
              <a:t> 소개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7C78A6E4-4BD4-42C9-999B-A09CFBE3B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327248"/>
              </p:ext>
            </p:extLst>
          </p:nvPr>
        </p:nvGraphicFramePr>
        <p:xfrm>
          <a:off x="3446583" y="1283135"/>
          <a:ext cx="8745417" cy="523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2E9F1-E119-4AD6-B587-FD70F847E0F0}"/>
              </a:ext>
            </a:extLst>
          </p:cNvPr>
          <p:cNvSpPr txBox="1"/>
          <p:nvPr/>
        </p:nvSpPr>
        <p:spPr>
          <a:xfrm>
            <a:off x="8195254" y="156187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0070C0"/>
                </a:solidFill>
              </a:rPr>
              <a:t>애니멀밴드의</a:t>
            </a:r>
            <a:r>
              <a:rPr lang="ko-KR" altLang="en-US" sz="2000" b="1" dirty="0">
                <a:solidFill>
                  <a:srgbClr val="0070C0"/>
                </a:solidFill>
              </a:rPr>
              <a:t> 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2B98-115F-4ED5-A10F-DBD42F5F2FA3}"/>
              </a:ext>
            </a:extLst>
          </p:cNvPr>
          <p:cNvSpPr txBox="1"/>
          <p:nvPr/>
        </p:nvSpPr>
        <p:spPr>
          <a:xfrm>
            <a:off x="722919" y="32900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 목적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 err="1">
                <a:solidFill>
                  <a:schemeClr val="bg1"/>
                </a:solidFill>
              </a:rPr>
              <a:t>애니멀밴드</a:t>
            </a:r>
            <a:r>
              <a:rPr lang="ko-KR" altLang="en-US" sz="28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84CBCE-072B-474F-A457-B8EC3C74D41B}"/>
              </a:ext>
            </a:extLst>
          </p:cNvPr>
          <p:cNvSpPr/>
          <p:nvPr/>
        </p:nvSpPr>
        <p:spPr>
          <a:xfrm>
            <a:off x="-73890" y="781631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9ECAB-4B99-4AB6-A76C-C2F1133DD0ED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1. </a:t>
            </a:r>
            <a:r>
              <a:rPr lang="ko-KR" altLang="en-US" dirty="0" err="1">
                <a:solidFill>
                  <a:srgbClr val="002060"/>
                </a:solidFill>
              </a:rPr>
              <a:t>애니멀밴드</a:t>
            </a:r>
            <a:r>
              <a:rPr lang="ko-KR" altLang="en-US" dirty="0">
                <a:solidFill>
                  <a:srgbClr val="002060"/>
                </a:solidFill>
              </a:rPr>
              <a:t>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57C7-69F1-495B-A024-23D5F10EE6FC}"/>
              </a:ext>
            </a:extLst>
          </p:cNvPr>
          <p:cNvSpPr txBox="1"/>
          <p:nvPr/>
        </p:nvSpPr>
        <p:spPr>
          <a:xfrm>
            <a:off x="704607" y="32900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제작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6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 진행과정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E54311-24A2-4DDC-9ABD-ED403833D4A8}"/>
              </a:ext>
            </a:extLst>
          </p:cNvPr>
          <p:cNvSpPr/>
          <p:nvPr/>
        </p:nvSpPr>
        <p:spPr>
          <a:xfrm>
            <a:off x="-73890" y="781631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1E64-1ADD-4628-986C-B36E321447F4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2. </a:t>
            </a:r>
            <a:r>
              <a:rPr lang="ko-KR" altLang="en-US" dirty="0">
                <a:solidFill>
                  <a:srgbClr val="002060"/>
                </a:solidFill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ACB1C-83F2-47A5-ABB6-D4DB1366683B}"/>
              </a:ext>
            </a:extLst>
          </p:cNvPr>
          <p:cNvSpPr txBox="1"/>
          <p:nvPr/>
        </p:nvSpPr>
        <p:spPr>
          <a:xfrm>
            <a:off x="1023319" y="324385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002060"/>
                </a:solidFill>
              </a:rPr>
              <a:t>팀원 역할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4F678-F285-4586-88D5-B05E4D057532}"/>
              </a:ext>
            </a:extLst>
          </p:cNvPr>
          <p:cNvSpPr txBox="1"/>
          <p:nvPr/>
        </p:nvSpPr>
        <p:spPr>
          <a:xfrm>
            <a:off x="5518667" y="1980447"/>
            <a:ext cx="4807588" cy="910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72" dirty="0"/>
              <a:t>앱 디자인</a:t>
            </a:r>
            <a:r>
              <a:rPr lang="en-US" altLang="ko-KR" sz="1772" dirty="0"/>
              <a:t>(</a:t>
            </a:r>
            <a:r>
              <a:rPr lang="ko-KR" altLang="en-US" sz="1772" dirty="0" err="1"/>
              <a:t>앱인벤터</a:t>
            </a:r>
            <a:r>
              <a:rPr lang="en-US" altLang="ko-KR" sz="1772" dirty="0"/>
              <a:t>)</a:t>
            </a:r>
            <a:r>
              <a:rPr lang="ko-KR" altLang="en-US" sz="1772" dirty="0"/>
              <a:t> </a:t>
            </a:r>
            <a:endParaRPr lang="en-US" altLang="ko-KR" sz="1772" dirty="0"/>
          </a:p>
          <a:p>
            <a:r>
              <a:rPr lang="ko-KR" altLang="en-US" sz="1772" dirty="0"/>
              <a:t>여러가지 버그 발견</a:t>
            </a:r>
            <a:endParaRPr lang="en-US" altLang="ko-KR" sz="1772" dirty="0"/>
          </a:p>
          <a:p>
            <a:r>
              <a:rPr lang="ko-KR" altLang="en-US" sz="1772" dirty="0"/>
              <a:t>증상</a:t>
            </a:r>
            <a:r>
              <a:rPr lang="en-US" altLang="ko-KR" sz="1772" dirty="0"/>
              <a:t>,</a:t>
            </a:r>
            <a:r>
              <a:rPr lang="ko-KR" altLang="en-US" sz="1772" dirty="0"/>
              <a:t>운동 등 여러가지 자료수집 및 정리</a:t>
            </a:r>
            <a:endParaRPr lang="en-US" altLang="ko-KR" sz="177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1E07EB-CFA0-409E-B8D1-924BB383471B}"/>
              </a:ext>
            </a:extLst>
          </p:cNvPr>
          <p:cNvSpPr/>
          <p:nvPr/>
        </p:nvSpPr>
        <p:spPr>
          <a:xfrm>
            <a:off x="3571076" y="1627486"/>
            <a:ext cx="1702890" cy="16163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팀장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800" dirty="0">
              <a:solidFill>
                <a:srgbClr val="0070C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70C0"/>
                </a:solidFill>
              </a:rPr>
              <a:t>김가빈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4D6763-4B98-4BDF-A57E-93C2B177109E}"/>
              </a:ext>
            </a:extLst>
          </p:cNvPr>
          <p:cNvSpPr/>
          <p:nvPr/>
        </p:nvSpPr>
        <p:spPr>
          <a:xfrm>
            <a:off x="3558426" y="3800765"/>
            <a:ext cx="1702890" cy="16163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팀원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800" dirty="0">
              <a:solidFill>
                <a:srgbClr val="0070C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70C0"/>
                </a:solidFill>
              </a:rPr>
              <a:t>김예림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629E-1B55-41BB-959E-DC4537748573}"/>
              </a:ext>
            </a:extLst>
          </p:cNvPr>
          <p:cNvSpPr txBox="1"/>
          <p:nvPr/>
        </p:nvSpPr>
        <p:spPr>
          <a:xfrm>
            <a:off x="5518667" y="4153726"/>
            <a:ext cx="4807588" cy="910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72" dirty="0"/>
              <a:t>하드웨어</a:t>
            </a:r>
            <a:r>
              <a:rPr lang="en-US" altLang="ko-KR" sz="1772" dirty="0"/>
              <a:t>(</a:t>
            </a:r>
            <a:r>
              <a:rPr lang="ko-KR" altLang="en-US" sz="1772" dirty="0"/>
              <a:t>센서</a:t>
            </a:r>
            <a:r>
              <a:rPr lang="en-US" altLang="ko-KR" sz="1772" dirty="0"/>
              <a:t>)</a:t>
            </a:r>
            <a:r>
              <a:rPr lang="ko-KR" altLang="en-US" sz="1772" dirty="0"/>
              <a:t>코딩</a:t>
            </a:r>
            <a:endParaRPr lang="en-US" altLang="ko-KR" sz="1772" dirty="0"/>
          </a:p>
          <a:p>
            <a:r>
              <a:rPr lang="ko-KR" altLang="en-US" sz="1772" dirty="0"/>
              <a:t>여러가지 버그 수정</a:t>
            </a:r>
            <a:endParaRPr lang="en-US" altLang="ko-KR" sz="1772" dirty="0"/>
          </a:p>
          <a:p>
            <a:r>
              <a:rPr lang="ko-KR" altLang="en-US" sz="1772" dirty="0"/>
              <a:t>하드웨어 조립 및 테스트</a:t>
            </a:r>
            <a:endParaRPr lang="en-US" altLang="ko-KR" sz="1772" dirty="0"/>
          </a:p>
        </p:txBody>
      </p:sp>
    </p:spTree>
    <p:extLst>
      <p:ext uri="{BB962C8B-B14F-4D97-AF65-F5344CB8AC3E}">
        <p14:creationId xmlns:p14="http://schemas.microsoft.com/office/powerpoint/2010/main" val="429334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 진행과정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E54311-24A2-4DDC-9ABD-ED403833D4A8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1E64-1ADD-4628-986C-B36E321447F4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2. </a:t>
            </a:r>
            <a:r>
              <a:rPr lang="ko-KR" altLang="en-US" dirty="0">
                <a:solidFill>
                  <a:srgbClr val="002060"/>
                </a:solidFill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ACB1C-83F2-47A5-ABB6-D4DB1366683B}"/>
              </a:ext>
            </a:extLst>
          </p:cNvPr>
          <p:cNvSpPr txBox="1"/>
          <p:nvPr/>
        </p:nvSpPr>
        <p:spPr>
          <a:xfrm>
            <a:off x="883245" y="32900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제작일정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AFB1E-E885-48A2-8616-AFD5EC3308DB}"/>
              </a:ext>
            </a:extLst>
          </p:cNvPr>
          <p:cNvSpPr/>
          <p:nvPr/>
        </p:nvSpPr>
        <p:spPr>
          <a:xfrm>
            <a:off x="4562764" y="1182255"/>
            <a:ext cx="5994400" cy="103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7A4B1-99FA-426E-BF7A-1AB02655F578}"/>
              </a:ext>
            </a:extLst>
          </p:cNvPr>
          <p:cNvSpPr/>
          <p:nvPr/>
        </p:nvSpPr>
        <p:spPr>
          <a:xfrm>
            <a:off x="4562764" y="2521527"/>
            <a:ext cx="5994400" cy="103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29227E-DF21-4374-8901-3159181DFFCD}"/>
              </a:ext>
            </a:extLst>
          </p:cNvPr>
          <p:cNvSpPr/>
          <p:nvPr/>
        </p:nvSpPr>
        <p:spPr>
          <a:xfrm>
            <a:off x="4562764" y="3855819"/>
            <a:ext cx="5994400" cy="103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054AB-2097-4466-A212-0F82711A9F91}"/>
              </a:ext>
            </a:extLst>
          </p:cNvPr>
          <p:cNvSpPr/>
          <p:nvPr/>
        </p:nvSpPr>
        <p:spPr>
          <a:xfrm>
            <a:off x="4530437" y="5190111"/>
            <a:ext cx="5994400" cy="103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</a:t>
            </a:r>
          </a:p>
        </p:txBody>
      </p:sp>
    </p:spTree>
    <p:extLst>
      <p:ext uri="{BB962C8B-B14F-4D97-AF65-F5344CB8AC3E}">
        <p14:creationId xmlns:p14="http://schemas.microsoft.com/office/powerpoint/2010/main" val="25472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C25153-2527-4630-8791-50016B7CFC16}"/>
              </a:ext>
            </a:extLst>
          </p:cNvPr>
          <p:cNvSpPr/>
          <p:nvPr/>
        </p:nvSpPr>
        <p:spPr>
          <a:xfrm>
            <a:off x="0" y="3"/>
            <a:ext cx="12192000" cy="8001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F8E8-E6CE-4E68-87F1-48E05DC1CA90}"/>
              </a:ext>
            </a:extLst>
          </p:cNvPr>
          <p:cNvSpPr txBox="1"/>
          <p:nvPr/>
        </p:nvSpPr>
        <p:spPr>
          <a:xfrm>
            <a:off x="85726" y="138440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 진행과정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E54311-24A2-4DDC-9ABD-ED403833D4A8}"/>
              </a:ext>
            </a:extLst>
          </p:cNvPr>
          <p:cNvSpPr/>
          <p:nvPr/>
        </p:nvSpPr>
        <p:spPr>
          <a:xfrm>
            <a:off x="-73890" y="790867"/>
            <a:ext cx="2937164" cy="6210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1E64-1ADD-4628-986C-B36E321447F4}"/>
              </a:ext>
            </a:extLst>
          </p:cNvPr>
          <p:cNvSpPr txBox="1"/>
          <p:nvPr/>
        </p:nvSpPr>
        <p:spPr>
          <a:xfrm>
            <a:off x="542703" y="2721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2. </a:t>
            </a:r>
            <a:r>
              <a:rPr lang="ko-KR" altLang="en-US" dirty="0">
                <a:solidFill>
                  <a:srgbClr val="002060"/>
                </a:solidFill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ACB1C-83F2-47A5-ABB6-D4DB1366683B}"/>
              </a:ext>
            </a:extLst>
          </p:cNvPr>
          <p:cNvSpPr txBox="1"/>
          <p:nvPr/>
        </p:nvSpPr>
        <p:spPr>
          <a:xfrm>
            <a:off x="883245" y="32900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002060"/>
                </a:solidFill>
              </a:rPr>
              <a:t>애니멀밴드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제작도구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4574-64DB-44E1-A24F-92633AB82540}"/>
              </a:ext>
            </a:extLst>
          </p:cNvPr>
          <p:cNvSpPr txBox="1"/>
          <p:nvPr/>
        </p:nvSpPr>
        <p:spPr>
          <a:xfrm>
            <a:off x="3154270" y="1198105"/>
            <a:ext cx="22541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 </a:t>
            </a:r>
            <a:r>
              <a:rPr lang="en-US" altLang="ko-KR" dirty="0"/>
              <a:t>(</a:t>
            </a:r>
            <a:r>
              <a:rPr lang="ko-KR" altLang="en-US" dirty="0"/>
              <a:t>센서사진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en-US" altLang="ko-KR" dirty="0"/>
              <a:t>(C++)</a:t>
            </a:r>
          </a:p>
          <a:p>
            <a:r>
              <a:rPr lang="ko-KR" altLang="en-US" dirty="0" err="1"/>
              <a:t>앱인벤터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공동 </a:t>
            </a:r>
            <a:r>
              <a:rPr lang="ko-KR" altLang="en-US" dirty="0" err="1"/>
              <a:t>작업소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깃허브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ko-KR" altLang="en-US" dirty="0"/>
              <a:t>포토샵</a:t>
            </a:r>
            <a:endParaRPr lang="en-US" altLang="ko-KR" dirty="0"/>
          </a:p>
          <a:p>
            <a:r>
              <a:rPr lang="ko-KR" altLang="en-US" dirty="0" err="1"/>
              <a:t>플래티콘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53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773</Words>
  <Application>Microsoft Office PowerPoint</Application>
  <PresentationFormat>와이드스크린</PresentationFormat>
  <Paragraphs>254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예림</dc:creator>
  <cp:lastModifiedBy>김 예림</cp:lastModifiedBy>
  <cp:revision>32</cp:revision>
  <dcterms:created xsi:type="dcterms:W3CDTF">2020-10-22T12:29:13Z</dcterms:created>
  <dcterms:modified xsi:type="dcterms:W3CDTF">2020-10-27T16:58:04Z</dcterms:modified>
</cp:coreProperties>
</file>