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45D4E-A0B9-403E-8F61-026D763E0B0B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352CC-E7A8-4B0B-AFB9-AE3D45C11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732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45D4E-A0B9-403E-8F61-026D763E0B0B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352CC-E7A8-4B0B-AFB9-AE3D45C11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702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45D4E-A0B9-403E-8F61-026D763E0B0B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352CC-E7A8-4B0B-AFB9-AE3D45C11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8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45D4E-A0B9-403E-8F61-026D763E0B0B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352CC-E7A8-4B0B-AFB9-AE3D45C11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16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45D4E-A0B9-403E-8F61-026D763E0B0B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352CC-E7A8-4B0B-AFB9-AE3D45C11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920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45D4E-A0B9-403E-8F61-026D763E0B0B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352CC-E7A8-4B0B-AFB9-AE3D45C11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72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45D4E-A0B9-403E-8F61-026D763E0B0B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352CC-E7A8-4B0B-AFB9-AE3D45C11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572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45D4E-A0B9-403E-8F61-026D763E0B0B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352CC-E7A8-4B0B-AFB9-AE3D45C11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98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45D4E-A0B9-403E-8F61-026D763E0B0B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352CC-E7A8-4B0B-AFB9-AE3D45C11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077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45D4E-A0B9-403E-8F61-026D763E0B0B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352CC-E7A8-4B0B-AFB9-AE3D45C11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37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45D4E-A0B9-403E-8F61-026D763E0B0B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352CC-E7A8-4B0B-AFB9-AE3D45C11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156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45D4E-A0B9-403E-8F61-026D763E0B0B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352CC-E7A8-4B0B-AFB9-AE3D45C11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776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E2F4B0E-65C6-4E73-8F25-031E7CFAE9E5}"/>
              </a:ext>
            </a:extLst>
          </p:cNvPr>
          <p:cNvGrpSpPr/>
          <p:nvPr/>
        </p:nvGrpSpPr>
        <p:grpSpPr>
          <a:xfrm>
            <a:off x="559161" y="1438825"/>
            <a:ext cx="6152487" cy="4704338"/>
            <a:chOff x="1028945" y="1153599"/>
            <a:chExt cx="6152487" cy="470433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E1D7725-BDAA-4D08-A078-D8E8D9C8D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8945" y="1153599"/>
              <a:ext cx="2905492" cy="2316944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C3C9B51-748D-41DA-890E-13C0F97A17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8759" y="3674265"/>
              <a:ext cx="5949893" cy="2183672"/>
            </a:xfrm>
            <a:prstGeom prst="rect">
              <a:avLst/>
            </a:prstGeom>
          </p:spPr>
        </p:pic>
        <p:pic>
          <p:nvPicPr>
            <p:cNvPr id="1026" name="Picture 2" descr="머신 러닝] 과적합 (Overfitting)과 Validation Dataset의 개념">
              <a:extLst>
                <a:ext uri="{FF2B5EF4-FFF2-40B4-BE49-F238E27FC236}">
                  <a16:creationId xmlns:a16="http://schemas.microsoft.com/office/drawing/2014/main" id="{A7A3B78A-A0FD-4CEA-9697-6AAA6DB13B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3706" y="1153599"/>
              <a:ext cx="3037726" cy="25206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4050AF2-97B6-485C-9A82-DD7BF6ED14C0}"/>
              </a:ext>
            </a:extLst>
          </p:cNvPr>
          <p:cNvSpPr txBox="1"/>
          <p:nvPr/>
        </p:nvSpPr>
        <p:spPr>
          <a:xfrm>
            <a:off x="369116" y="427839"/>
            <a:ext cx="7935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/>
              <a:t>적절한 </a:t>
            </a:r>
            <a:r>
              <a:rPr lang="en-US" altLang="ko-KR" sz="1200" dirty="0" err="1"/>
              <a:t>lr</a:t>
            </a:r>
            <a:r>
              <a:rPr lang="en-US" altLang="ko-KR" sz="1200" dirty="0"/>
              <a:t> </a:t>
            </a:r>
            <a:r>
              <a:rPr lang="ko-KR" altLang="en-US" sz="1200" dirty="0"/>
              <a:t>선택 </a:t>
            </a:r>
            <a:r>
              <a:rPr lang="en-US" altLang="ko-KR" sz="1200" dirty="0"/>
              <a:t>: 0.025</a:t>
            </a:r>
          </a:p>
          <a:p>
            <a:pPr marL="228600" indent="-228600">
              <a:buAutoNum type="arabicPeriod"/>
            </a:pPr>
            <a:r>
              <a:rPr lang="en-US" altLang="ko-KR" sz="1200" dirty="0"/>
              <a:t>Underfit </a:t>
            </a:r>
            <a:r>
              <a:rPr lang="ko-KR" altLang="en-US" sz="1200" dirty="0"/>
              <a:t>해결 방법 </a:t>
            </a:r>
            <a:r>
              <a:rPr lang="en-US" altLang="ko-KR" sz="1200" dirty="0"/>
              <a:t>: conv layer </a:t>
            </a:r>
            <a:r>
              <a:rPr lang="ko-KR" altLang="en-US" sz="1200" dirty="0"/>
              <a:t>증가</a:t>
            </a:r>
            <a:r>
              <a:rPr lang="en-US" altLang="ko-KR" sz="1200" dirty="0"/>
              <a:t>, convolution kernel</a:t>
            </a:r>
            <a:r>
              <a:rPr lang="ko-KR" altLang="en-US" sz="1200" dirty="0"/>
              <a:t> 수 증가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en-US" altLang="ko-KR" sz="1200" dirty="0"/>
              <a:t>Overfit </a:t>
            </a:r>
            <a:r>
              <a:rPr lang="ko-KR" altLang="en-US" sz="1200" dirty="0"/>
              <a:t>해 방법 </a:t>
            </a:r>
            <a:r>
              <a:rPr lang="en-US" altLang="ko-KR" sz="1200" dirty="0"/>
              <a:t>: dropout layer </a:t>
            </a:r>
            <a:r>
              <a:rPr lang="ko-KR" altLang="en-US" sz="1200" dirty="0"/>
              <a:t>적용</a:t>
            </a:r>
            <a:r>
              <a:rPr lang="en-US" altLang="ko-KR" sz="1200" dirty="0"/>
              <a:t>, early stopping </a:t>
            </a:r>
            <a:r>
              <a:rPr lang="ko-KR" altLang="en-US" sz="1200" dirty="0"/>
              <a:t>사용</a:t>
            </a:r>
            <a:r>
              <a:rPr lang="en-US" altLang="ko-KR" sz="1200" dirty="0"/>
              <a:t>, </a:t>
            </a:r>
            <a:r>
              <a:rPr lang="ko-KR" altLang="en-US" sz="1200" dirty="0"/>
              <a:t>모델 </a:t>
            </a:r>
            <a:r>
              <a:rPr lang="en-US" altLang="ko-KR" sz="1200" dirty="0"/>
              <a:t>capacity </a:t>
            </a:r>
            <a:r>
              <a:rPr lang="ko-KR" altLang="en-US" sz="1200" dirty="0"/>
              <a:t>감소</a:t>
            </a:r>
            <a:r>
              <a:rPr lang="en-US" altLang="ko-KR" sz="1200" dirty="0"/>
              <a:t>(layer </a:t>
            </a:r>
            <a:r>
              <a:rPr lang="ko-KR" altLang="en-US" sz="1200" dirty="0"/>
              <a:t>수</a:t>
            </a:r>
            <a:r>
              <a:rPr lang="en-US" altLang="ko-KR" sz="1200" dirty="0"/>
              <a:t>, kernel </a:t>
            </a:r>
            <a:r>
              <a:rPr lang="ko-KR" altLang="en-US" sz="1200" dirty="0"/>
              <a:t>수 감소 등</a:t>
            </a:r>
            <a:r>
              <a:rPr lang="en-US" altLang="ko-KR" sz="1200" dirty="0"/>
              <a:t>)</a:t>
            </a:r>
          </a:p>
          <a:p>
            <a:pPr marL="228600" indent="-228600">
              <a:buAutoNum type="arabicPeriod"/>
            </a:pPr>
            <a:r>
              <a:rPr lang="en-US" altLang="ko-KR" sz="1200" dirty="0"/>
              <a:t>Early stopping </a:t>
            </a:r>
            <a:r>
              <a:rPr lang="ko-KR" altLang="en-US" sz="1200" dirty="0"/>
              <a:t>시점</a:t>
            </a:r>
            <a:r>
              <a:rPr lang="en-US" altLang="ko-KR" sz="1200" dirty="0"/>
              <a:t> : validation</a:t>
            </a:r>
            <a:r>
              <a:rPr lang="ko-KR" altLang="en-US" sz="1200" dirty="0"/>
              <a:t> </a:t>
            </a:r>
            <a:r>
              <a:rPr lang="en-US" altLang="ko-KR" sz="1200" dirty="0"/>
              <a:t>loss</a:t>
            </a:r>
            <a:r>
              <a:rPr lang="ko-KR" altLang="en-US" sz="1200" dirty="0"/>
              <a:t>가 증가한 시점</a:t>
            </a:r>
            <a:r>
              <a:rPr lang="en-US" altLang="ko-KR" sz="1200" dirty="0"/>
              <a:t>, 7 epoch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21318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46FEDB-47A4-4201-9BBD-FB230B851DB5}"/>
              </a:ext>
            </a:extLst>
          </p:cNvPr>
          <p:cNvSpPr txBox="1"/>
          <p:nvPr/>
        </p:nvSpPr>
        <p:spPr>
          <a:xfrm>
            <a:off x="369116" y="427839"/>
            <a:ext cx="7935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마스크 착용 유무 </a:t>
            </a:r>
            <a:r>
              <a:rPr lang="en-US" altLang="ko-KR" sz="1200" dirty="0"/>
              <a:t>classification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수집 데이터의 비율은 </a:t>
            </a:r>
            <a:r>
              <a:rPr lang="en-US" altLang="ko-KR" sz="1200" dirty="0"/>
              <a:t>9:1(train, </a:t>
            </a:r>
            <a:r>
              <a:rPr lang="en-US" altLang="ko-KR" sz="1200" dirty="0" err="1"/>
              <a:t>val</a:t>
            </a:r>
            <a:r>
              <a:rPr lang="ko-KR" altLang="en-US" sz="1200" dirty="0"/>
              <a:t>은 </a:t>
            </a:r>
            <a:r>
              <a:rPr lang="en-US" altLang="ko-KR" sz="1200" dirty="0"/>
              <a:t>random split)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마스크</a:t>
            </a:r>
            <a:r>
              <a:rPr lang="en-US" altLang="ko-KR" sz="1200" dirty="0"/>
              <a:t> </a:t>
            </a:r>
            <a:r>
              <a:rPr lang="ko-KR" altLang="en-US" sz="1200" dirty="0"/>
              <a:t>착용 이미지가 없는 사람은 마스크를 써도 인식 못함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흰 색 외 다양한 색상의 마스크는 분류 성능이 떨어짐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두 명의 </a:t>
            </a:r>
            <a:r>
              <a:rPr lang="ko-KR" altLang="en-US" sz="1200" dirty="0" err="1"/>
              <a:t>라벨러</a:t>
            </a:r>
            <a:r>
              <a:rPr lang="ko-KR" altLang="en-US" sz="1200" dirty="0"/>
              <a:t> 기준이 서로 다름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가벼운 모델 사용</a:t>
            </a:r>
            <a:r>
              <a:rPr lang="en-US" altLang="ko-KR" sz="1200" dirty="0"/>
              <a:t>, Underfitting </a:t>
            </a:r>
            <a:r>
              <a:rPr lang="ko-KR" altLang="en-US" sz="1200" dirty="0"/>
              <a:t>된 상태</a:t>
            </a:r>
            <a:endParaRPr lang="en-US" altLang="ko-KR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DE9E0B-32EE-4F71-AE4E-B97B15623928}"/>
              </a:ext>
            </a:extLst>
          </p:cNvPr>
          <p:cNvSpPr txBox="1"/>
          <p:nvPr/>
        </p:nvSpPr>
        <p:spPr>
          <a:xfrm>
            <a:off x="369116" y="1996580"/>
            <a:ext cx="79359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/>
              <a:t>모델링 관점 </a:t>
            </a:r>
            <a:r>
              <a:rPr lang="en-US" altLang="ko-KR" sz="1200" dirty="0"/>
              <a:t>: Capacity, </a:t>
            </a:r>
            <a:r>
              <a:rPr lang="ko-KR" altLang="en-US" sz="1200" dirty="0"/>
              <a:t>데이터 증강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train&amp;val</a:t>
            </a:r>
            <a:r>
              <a:rPr lang="en-US" altLang="ko-KR" sz="1200" dirty="0"/>
              <a:t> </a:t>
            </a:r>
            <a:r>
              <a:rPr lang="ko-KR" altLang="en-US" sz="1200" dirty="0"/>
              <a:t>구성</a:t>
            </a:r>
            <a:endParaRPr lang="en-US" altLang="ko-KR" sz="1200" dirty="0"/>
          </a:p>
          <a:p>
            <a:pPr marL="685800" lvl="1" indent="-228600">
              <a:buFont typeface="Wingdings" panose="05000000000000000000" pitchFamily="2" charset="2"/>
              <a:buChar char="Ø"/>
            </a:pPr>
            <a:r>
              <a:rPr lang="ko-KR" altLang="en-US" sz="1200" dirty="0"/>
              <a:t>모델 </a:t>
            </a:r>
            <a:r>
              <a:rPr lang="en-US" altLang="ko-KR" sz="1200" dirty="0"/>
              <a:t>capacity </a:t>
            </a:r>
            <a:r>
              <a:rPr lang="ko-KR" altLang="en-US" sz="1200" dirty="0"/>
              <a:t>증가 </a:t>
            </a:r>
            <a:r>
              <a:rPr lang="en-US" altLang="ko-KR" sz="1200" dirty="0"/>
              <a:t>( conv layer </a:t>
            </a:r>
            <a:r>
              <a:rPr lang="ko-KR" altLang="en-US" sz="1200" dirty="0"/>
              <a:t>추가</a:t>
            </a:r>
            <a:r>
              <a:rPr lang="en-US" altLang="ko-KR" sz="1200" dirty="0"/>
              <a:t>, conv kernel </a:t>
            </a:r>
            <a:r>
              <a:rPr lang="ko-KR" altLang="en-US" sz="1200" dirty="0"/>
              <a:t>수 증가</a:t>
            </a:r>
            <a:r>
              <a:rPr lang="en-US" altLang="ko-KR" sz="1200" dirty="0"/>
              <a:t>)</a:t>
            </a:r>
          </a:p>
          <a:p>
            <a:pPr marL="685800" lvl="1" indent="-228600">
              <a:buFont typeface="Wingdings" panose="05000000000000000000" pitchFamily="2" charset="2"/>
              <a:buChar char="Ø"/>
            </a:pPr>
            <a:r>
              <a:rPr lang="ko-KR" altLang="en-US" sz="1200" dirty="0"/>
              <a:t>데이터 </a:t>
            </a:r>
            <a:r>
              <a:rPr lang="en-US" altLang="ko-KR" sz="1200" dirty="0"/>
              <a:t>augmentation (</a:t>
            </a:r>
            <a:r>
              <a:rPr lang="ko-KR" altLang="en-US" sz="1200" dirty="0"/>
              <a:t>밝기 조절</a:t>
            </a:r>
            <a:r>
              <a:rPr lang="en-US" altLang="ko-KR" sz="1200" dirty="0"/>
              <a:t>, </a:t>
            </a:r>
            <a:r>
              <a:rPr lang="ko-KR" altLang="en-US" sz="1200" dirty="0"/>
              <a:t>색상 조절</a:t>
            </a:r>
            <a:r>
              <a:rPr lang="en-US" altLang="ko-KR" sz="1200" dirty="0"/>
              <a:t>, shift, flip, rotation </a:t>
            </a:r>
            <a:r>
              <a:rPr lang="ko-KR" altLang="en-US" sz="1200" dirty="0"/>
              <a:t>등</a:t>
            </a:r>
            <a:r>
              <a:rPr lang="en-US" altLang="ko-KR" sz="1200" dirty="0"/>
              <a:t>)</a:t>
            </a:r>
          </a:p>
          <a:p>
            <a:pPr marL="685800" lvl="1" indent="-228600">
              <a:buFont typeface="Wingdings" panose="05000000000000000000" pitchFamily="2" charset="2"/>
              <a:buChar char="Ø"/>
            </a:pPr>
            <a:r>
              <a:rPr lang="ko-KR" altLang="en-US" sz="1200" dirty="0"/>
              <a:t>사람 별로 </a:t>
            </a:r>
            <a:r>
              <a:rPr lang="en-US" altLang="ko-KR" sz="1200" dirty="0"/>
              <a:t>train, </a:t>
            </a:r>
            <a:r>
              <a:rPr lang="en-US" altLang="ko-KR" sz="1200" dirty="0" err="1"/>
              <a:t>val</a:t>
            </a:r>
            <a:r>
              <a:rPr lang="en-US" altLang="ko-KR" sz="1200" dirty="0"/>
              <a:t> split -&gt; </a:t>
            </a:r>
            <a:r>
              <a:rPr lang="ko-KR" altLang="en-US" sz="1200" dirty="0"/>
              <a:t>사람 구분 없이 마스크 착용 여부 분류가 되는지 검증</a:t>
            </a:r>
            <a:endParaRPr lang="en-US" altLang="ko-KR" sz="1200" dirty="0"/>
          </a:p>
          <a:p>
            <a:pPr marL="685800" lvl="1" indent="-228600">
              <a:buFont typeface="Wingdings" panose="05000000000000000000" pitchFamily="2" charset="2"/>
              <a:buChar char="Ø"/>
            </a:pPr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/>
              <a:t>데이터 관점 </a:t>
            </a:r>
            <a:r>
              <a:rPr lang="en-US" altLang="ko-KR" sz="1200" dirty="0"/>
              <a:t>: </a:t>
            </a:r>
            <a:r>
              <a:rPr lang="ko-KR" altLang="en-US" sz="1200" dirty="0"/>
              <a:t>수집 관점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라벨러</a:t>
            </a:r>
            <a:r>
              <a:rPr lang="ko-KR" altLang="en-US" sz="1200" dirty="0"/>
              <a:t> 관점</a:t>
            </a:r>
            <a:endParaRPr lang="en-US" altLang="ko-KR" sz="1200" dirty="0"/>
          </a:p>
          <a:p>
            <a:pPr marL="685800" lvl="1" indent="-228600">
              <a:buFont typeface="Wingdings" panose="05000000000000000000" pitchFamily="2" charset="2"/>
              <a:buChar char="Ø"/>
            </a:pPr>
            <a:r>
              <a:rPr lang="ko-KR" altLang="en-US" sz="1200" dirty="0"/>
              <a:t>마스크 착용 이미지는 수집 시기를 늘려 마스크 미 착용 이미지와 비슷한 수량이 되도록 한다</a:t>
            </a:r>
            <a:r>
              <a:rPr lang="en-US" altLang="ko-KR" sz="1200" dirty="0"/>
              <a:t>.</a:t>
            </a:r>
          </a:p>
          <a:p>
            <a:pPr marL="685800" lvl="1" indent="-228600">
              <a:buFont typeface="Wingdings" panose="05000000000000000000" pitchFamily="2" charset="2"/>
              <a:buChar char="Ø"/>
            </a:pPr>
            <a:r>
              <a:rPr lang="ko-KR" altLang="en-US" sz="1200" dirty="0" err="1"/>
              <a:t>라벨러</a:t>
            </a:r>
            <a:r>
              <a:rPr lang="ko-KR" altLang="en-US" sz="1200" dirty="0"/>
              <a:t> </a:t>
            </a:r>
            <a:r>
              <a:rPr lang="en-US" altLang="ko-KR" sz="1200" dirty="0"/>
              <a:t>1</a:t>
            </a:r>
            <a:r>
              <a:rPr lang="ko-KR" altLang="en-US" sz="1200" dirty="0"/>
              <a:t>의 기준에 맞춘다</a:t>
            </a:r>
            <a:r>
              <a:rPr lang="en-US" altLang="ko-KR" sz="1200" dirty="0"/>
              <a:t>. </a:t>
            </a:r>
            <a:r>
              <a:rPr lang="en-US" altLang="ko-KR" sz="1050" dirty="0"/>
              <a:t>(</a:t>
            </a:r>
            <a:r>
              <a:rPr lang="ko-KR" altLang="en-US" sz="1050" dirty="0" err="1"/>
              <a:t>라벨러</a:t>
            </a:r>
            <a:r>
              <a:rPr lang="ko-KR" altLang="en-US" sz="1050" dirty="0"/>
              <a:t> </a:t>
            </a:r>
            <a:r>
              <a:rPr lang="en-US" altLang="ko-KR" sz="1050" dirty="0"/>
              <a:t>1 : </a:t>
            </a:r>
            <a:r>
              <a:rPr lang="ko-KR" altLang="en-US" sz="1050" dirty="0"/>
              <a:t>턱이나 코를 덮지 않은 경우도 미착용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라벨러</a:t>
            </a:r>
            <a:r>
              <a:rPr lang="ko-KR" altLang="en-US" sz="1050" dirty="0"/>
              <a:t> </a:t>
            </a:r>
            <a:r>
              <a:rPr lang="en-US" altLang="ko-KR" sz="1050" dirty="0"/>
              <a:t>2 : </a:t>
            </a:r>
            <a:r>
              <a:rPr lang="ko-KR" altLang="en-US" sz="1050" dirty="0"/>
              <a:t>마스크가 없는 경우만 미착용</a:t>
            </a:r>
            <a:r>
              <a:rPr lang="en-US" altLang="ko-KR" sz="1050" dirty="0"/>
              <a:t>)</a:t>
            </a:r>
          </a:p>
          <a:p>
            <a:pPr marL="685800" lvl="1" indent="-228600"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+mn-ea"/>
              </a:rPr>
              <a:t>수집 시기를 늘려 더 많은 데이터를 수집한다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8985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46FEDB-47A4-4201-9BBD-FB230B851DB5}"/>
              </a:ext>
            </a:extLst>
          </p:cNvPr>
          <p:cNvSpPr txBox="1"/>
          <p:nvPr/>
        </p:nvSpPr>
        <p:spPr>
          <a:xfrm>
            <a:off x="369116" y="427839"/>
            <a:ext cx="7935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안전</a:t>
            </a:r>
            <a:r>
              <a:rPr lang="en-US" altLang="ko-KR" sz="1200" dirty="0"/>
              <a:t>, </a:t>
            </a:r>
            <a:r>
              <a:rPr lang="ko-KR" altLang="en-US" sz="1200" dirty="0"/>
              <a:t>주의</a:t>
            </a:r>
            <a:r>
              <a:rPr lang="en-US" altLang="ko-KR" sz="1200" dirty="0"/>
              <a:t>, </a:t>
            </a:r>
            <a:r>
              <a:rPr lang="ko-KR" altLang="en-US" sz="1200" dirty="0"/>
              <a:t>경고 상태를 분류하는 </a:t>
            </a:r>
            <a:r>
              <a:rPr lang="en-US" altLang="ko-KR" sz="1200" dirty="0"/>
              <a:t>classification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가장 높은 </a:t>
            </a:r>
            <a:r>
              <a:rPr lang="en-US" altLang="ko-KR" sz="1200" dirty="0" err="1"/>
              <a:t>softmax</a:t>
            </a:r>
            <a:r>
              <a:rPr lang="en-US" altLang="ko-KR" sz="1200" dirty="0"/>
              <a:t> </a:t>
            </a:r>
            <a:r>
              <a:rPr lang="ko-KR" altLang="en-US" sz="1200" dirty="0"/>
              <a:t>값을 </a:t>
            </a:r>
            <a:r>
              <a:rPr lang="en-US" altLang="ko-KR" sz="1200" dirty="0"/>
              <a:t>confidence</a:t>
            </a:r>
            <a:r>
              <a:rPr lang="ko-KR" altLang="en-US" sz="1200" dirty="0"/>
              <a:t>로 사용</a:t>
            </a:r>
            <a:endParaRPr lang="en-US" altLang="ko-KR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DE9E0B-32EE-4F71-AE4E-B97B15623928}"/>
              </a:ext>
            </a:extLst>
          </p:cNvPr>
          <p:cNvSpPr txBox="1"/>
          <p:nvPr/>
        </p:nvSpPr>
        <p:spPr>
          <a:xfrm>
            <a:off x="369116" y="1996580"/>
            <a:ext cx="79359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/>
              <a:t>분류 성능이 모델 </a:t>
            </a:r>
            <a:r>
              <a:rPr lang="en-US" altLang="ko-KR" sz="1200" dirty="0"/>
              <a:t>1 &lt; </a:t>
            </a:r>
            <a:r>
              <a:rPr lang="ko-KR" altLang="en-US" sz="1200" dirty="0"/>
              <a:t>모델 </a:t>
            </a:r>
            <a:r>
              <a:rPr lang="en-US" altLang="ko-KR" sz="1200" dirty="0"/>
              <a:t>2 but confidence</a:t>
            </a:r>
            <a:r>
              <a:rPr lang="ko-KR" altLang="en-US" sz="1200" dirty="0"/>
              <a:t> </a:t>
            </a:r>
            <a:r>
              <a:rPr lang="en-US" altLang="ko-KR" sz="1200" dirty="0"/>
              <a:t>0.65~0.75</a:t>
            </a:r>
            <a:r>
              <a:rPr lang="ko-KR" altLang="en-US" sz="1200" dirty="0"/>
              <a:t> 에서의 분류 성능은 모델 </a:t>
            </a:r>
            <a:r>
              <a:rPr lang="en-US" altLang="ko-KR" sz="1200" dirty="0"/>
              <a:t>1 &gt; </a:t>
            </a:r>
            <a:r>
              <a:rPr lang="ko-KR" altLang="en-US" sz="1200" dirty="0"/>
              <a:t>모델 </a:t>
            </a:r>
            <a:r>
              <a:rPr lang="en-US" altLang="ko-KR" sz="1200" dirty="0"/>
              <a:t>2, Why ?</a:t>
            </a:r>
          </a:p>
          <a:p>
            <a:pPr marL="685800" lvl="1" indent="-228600">
              <a:buFont typeface="Wingdings" panose="05000000000000000000" pitchFamily="2" charset="2"/>
              <a:buChar char="Ø"/>
            </a:pPr>
            <a:r>
              <a:rPr lang="ko-KR" altLang="en-US" sz="1200" dirty="0"/>
              <a:t>모델 </a:t>
            </a:r>
            <a:r>
              <a:rPr lang="en-US" altLang="ko-KR" sz="1200" dirty="0"/>
              <a:t>2</a:t>
            </a:r>
            <a:r>
              <a:rPr lang="ko-KR" altLang="en-US" sz="1200" dirty="0"/>
              <a:t>의 주의 </a:t>
            </a:r>
            <a:r>
              <a:rPr lang="en-US" altLang="ko-KR" sz="1200" dirty="0"/>
              <a:t>class</a:t>
            </a:r>
            <a:r>
              <a:rPr lang="ko-KR" altLang="en-US" sz="1200" dirty="0"/>
              <a:t> </a:t>
            </a:r>
            <a:r>
              <a:rPr lang="en-US" altLang="ko-KR" sz="1200" dirty="0"/>
              <a:t>confidence</a:t>
            </a:r>
            <a:r>
              <a:rPr lang="ko-KR" altLang="en-US" sz="1200" dirty="0"/>
              <a:t>가 평균적으로 높다</a:t>
            </a:r>
            <a:r>
              <a:rPr lang="en-US" altLang="ko-KR" sz="1200" dirty="0"/>
              <a:t>.</a:t>
            </a:r>
          </a:p>
          <a:p>
            <a:pPr marL="685800" lvl="1" indent="-228600">
              <a:buFont typeface="Wingdings" panose="05000000000000000000" pitchFamily="2" charset="2"/>
              <a:buChar char="Ø"/>
            </a:pPr>
            <a:r>
              <a:rPr lang="ko-KR" altLang="en-US" sz="1200" dirty="0"/>
              <a:t>다른 범위의 분류 정확도는 모델 </a:t>
            </a:r>
            <a:r>
              <a:rPr lang="en-US" altLang="ko-KR" sz="1200" dirty="0"/>
              <a:t>2</a:t>
            </a:r>
            <a:r>
              <a:rPr lang="ko-KR" altLang="en-US" sz="1200" dirty="0"/>
              <a:t>가 좋을 것이다</a:t>
            </a:r>
            <a:r>
              <a:rPr lang="en-US" altLang="ko-KR" sz="1200" dirty="0"/>
              <a:t>.</a:t>
            </a:r>
          </a:p>
          <a:p>
            <a:pPr marL="685800" lvl="1" indent="-228600">
              <a:buFont typeface="Wingdings" panose="05000000000000000000" pitchFamily="2" charset="2"/>
              <a:buChar char="Ø"/>
            </a:pPr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/>
              <a:t>모델 </a:t>
            </a:r>
            <a:r>
              <a:rPr lang="en-US" altLang="ko-KR" sz="1200" dirty="0"/>
              <a:t>2</a:t>
            </a:r>
            <a:r>
              <a:rPr lang="ko-KR" altLang="en-US" sz="1200" dirty="0"/>
              <a:t>가  </a:t>
            </a:r>
            <a:r>
              <a:rPr lang="en-US" altLang="ko-KR" sz="1200" dirty="0"/>
              <a:t>confidence 0.7</a:t>
            </a:r>
            <a:r>
              <a:rPr lang="ko-KR" altLang="en-US" sz="1200" dirty="0"/>
              <a:t>로 주의 </a:t>
            </a:r>
            <a:r>
              <a:rPr lang="en-US" altLang="ko-KR" sz="1200" dirty="0"/>
              <a:t>class</a:t>
            </a:r>
            <a:r>
              <a:rPr lang="ko-KR" altLang="en-US" sz="1200" dirty="0"/>
              <a:t>로 예측한 </a:t>
            </a:r>
            <a:r>
              <a:rPr lang="en-US" altLang="ko-KR" sz="1200" dirty="0"/>
              <a:t>sample </a:t>
            </a:r>
            <a:r>
              <a:rPr lang="ko-KR" altLang="en-US" sz="1200" dirty="0"/>
              <a:t>들이 실제로는 경고 </a:t>
            </a:r>
            <a:r>
              <a:rPr lang="en-US" altLang="ko-KR" sz="1200" dirty="0"/>
              <a:t>class </a:t>
            </a:r>
            <a:r>
              <a:rPr lang="ko-KR" altLang="en-US" sz="1200" dirty="0"/>
              <a:t>인 경우가 모델 </a:t>
            </a:r>
            <a:r>
              <a:rPr lang="en-US" altLang="ko-KR" sz="1200" dirty="0"/>
              <a:t>1</a:t>
            </a:r>
            <a:r>
              <a:rPr lang="ko-KR" altLang="en-US" sz="1200" dirty="0"/>
              <a:t>보다 많았다</a:t>
            </a:r>
            <a:r>
              <a:rPr lang="en-US" altLang="ko-KR" sz="1200" dirty="0"/>
              <a:t>. </a:t>
            </a:r>
            <a:r>
              <a:rPr lang="ko-KR" altLang="en-US" sz="1200" dirty="0"/>
              <a:t>학습을 추가로 하지 않고 해결 방법은</a:t>
            </a:r>
            <a:r>
              <a:rPr lang="en-US" altLang="ko-KR" sz="1200" dirty="0"/>
              <a:t>?</a:t>
            </a:r>
          </a:p>
          <a:p>
            <a:pPr marL="685800" lvl="1" indent="-228600">
              <a:buFont typeface="Wingdings" panose="05000000000000000000" pitchFamily="2" charset="2"/>
              <a:buChar char="Ø"/>
            </a:pPr>
            <a:r>
              <a:rPr lang="en-US" altLang="ko-KR" sz="1200" dirty="0" err="1">
                <a:latin typeface="+mn-ea"/>
              </a:rPr>
              <a:t>Softmax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적용 전 </a:t>
            </a:r>
            <a:r>
              <a:rPr lang="en-US" altLang="ko-KR" sz="1200" dirty="0">
                <a:latin typeface="+mn-ea"/>
              </a:rPr>
              <a:t>Logit</a:t>
            </a:r>
            <a:r>
              <a:rPr lang="ko-KR" altLang="en-US" sz="1200" dirty="0">
                <a:latin typeface="+mn-ea"/>
              </a:rPr>
              <a:t> 값을 </a:t>
            </a:r>
            <a:r>
              <a:rPr lang="en-US" altLang="ko-KR" sz="1200" dirty="0">
                <a:latin typeface="+mn-ea"/>
              </a:rPr>
              <a:t>2</a:t>
            </a:r>
            <a:r>
              <a:rPr lang="ko-KR" altLang="en-US" sz="1200" dirty="0">
                <a:latin typeface="+mn-ea"/>
              </a:rPr>
              <a:t>로 나누어 </a:t>
            </a:r>
            <a:r>
              <a:rPr lang="en-US" altLang="ko-KR" sz="1200" dirty="0">
                <a:latin typeface="+mn-ea"/>
              </a:rPr>
              <a:t>confidence</a:t>
            </a:r>
            <a:r>
              <a:rPr lang="ko-KR" altLang="en-US" sz="1200" dirty="0">
                <a:latin typeface="+mn-ea"/>
              </a:rPr>
              <a:t>의 평균을 낮춰준다</a:t>
            </a:r>
            <a:r>
              <a:rPr lang="en-US" altLang="ko-KR" sz="1200" dirty="0">
                <a:latin typeface="+mn-ea"/>
              </a:rPr>
              <a:t>.</a:t>
            </a:r>
            <a:r>
              <a:rPr lang="ko-KR" altLang="en-US" sz="1200" dirty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800292-4BC4-4EB6-8B60-6F4569D1C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202" y="4064966"/>
            <a:ext cx="5689283" cy="1445895"/>
          </a:xfrm>
          <a:prstGeom prst="rect">
            <a:avLst/>
          </a:prstGeom>
        </p:spPr>
      </p:pic>
      <p:pic>
        <p:nvPicPr>
          <p:cNvPr id="1026" name="Picture 2" descr="Why should we use Temperature in softmax? - Stack Overflow">
            <a:extLst>
              <a:ext uri="{FF2B5EF4-FFF2-40B4-BE49-F238E27FC236}">
                <a16:creationId xmlns:a16="http://schemas.microsoft.com/office/drawing/2014/main" id="{7D5A6B57-82CC-4D45-8F59-C22C93343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88" y="4229237"/>
            <a:ext cx="2407111" cy="128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31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311</Words>
  <Application>Microsoft Office PowerPoint</Application>
  <PresentationFormat>화면 슬라이드 쇼(4:3)</PresentationFormat>
  <Paragraphs>27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정용기</dc:creator>
  <cp:lastModifiedBy>정용기</cp:lastModifiedBy>
  <cp:revision>5</cp:revision>
  <dcterms:created xsi:type="dcterms:W3CDTF">2021-06-01T05:42:42Z</dcterms:created>
  <dcterms:modified xsi:type="dcterms:W3CDTF">2021-06-01T06:32:26Z</dcterms:modified>
</cp:coreProperties>
</file>