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1"/>
  </p:notesMasterIdLst>
  <p:sldIdLst>
    <p:sldId id="267" r:id="rId2"/>
    <p:sldId id="268" r:id="rId3"/>
    <p:sldId id="269" r:id="rId4"/>
    <p:sldId id="285" r:id="rId5"/>
    <p:sldId id="279" r:id="rId6"/>
    <p:sldId id="281" r:id="rId7"/>
    <p:sldId id="282" r:id="rId8"/>
    <p:sldId id="280" r:id="rId9"/>
    <p:sldId id="271" r:id="rId10"/>
    <p:sldId id="270" r:id="rId11"/>
    <p:sldId id="272" r:id="rId12"/>
    <p:sldId id="289" r:id="rId13"/>
    <p:sldId id="284" r:id="rId14"/>
    <p:sldId id="283" r:id="rId15"/>
    <p:sldId id="286" r:id="rId16"/>
    <p:sldId id="287" r:id="rId17"/>
    <p:sldId id="288" r:id="rId18"/>
    <p:sldId id="275" r:id="rId19"/>
    <p:sldId id="278" r:id="rId20"/>
  </p:sldIdLst>
  <p:sldSz cx="12192000" cy="6858000"/>
  <p:notesSz cx="6858000" cy="9144000"/>
  <p:embeddedFontLst>
    <p:embeddedFont>
      <p:font typeface="배달의민족 주아" panose="020B0600000101010101" charset="-127"/>
      <p:regular r:id="rId22"/>
    </p:embeddedFont>
    <p:embeddedFont>
      <p:font typeface="210 앱굴림 B" panose="02020603020101020101" pitchFamily="18" charset="-127"/>
      <p:regular r:id="rId23"/>
    </p:embeddedFont>
    <p:embeddedFont>
      <p:font typeface="210 앱굴림 L" panose="02020603020101020101" pitchFamily="18" charset="-127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나눔고딕" panose="020D0604000000000000" pitchFamily="50" charset="-127"/>
      <p:regular r:id="rId31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예진" initials="최" lastIdx="1" clrIdx="0">
    <p:extLst>
      <p:ext uri="{19B8F6BF-5375-455C-9EA6-DF929625EA0E}">
        <p15:presenceInfo xmlns:p15="http://schemas.microsoft.com/office/powerpoint/2012/main" userId="최예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E242"/>
    <a:srgbClr val="00C300"/>
    <a:srgbClr val="CC0000"/>
    <a:srgbClr val="6C483B"/>
    <a:srgbClr val="DBAFC3"/>
    <a:srgbClr val="F8C5C8"/>
    <a:srgbClr val="FF5454"/>
    <a:srgbClr val="BE7459"/>
    <a:srgbClr val="FE3A72"/>
    <a:srgbClr val="4F3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97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2A4-CF72-4344-8C69-43DDE5CA234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F560F-4776-4B53-B168-FB79C2907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09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미션을 수행하고 달력에 도장이 찍히면 </a:t>
            </a:r>
            <a:r>
              <a:rPr lang="ko-KR" altLang="en-US" baseline="0" dirty="0" err="1"/>
              <a:t>수행률을</a:t>
            </a:r>
            <a:r>
              <a:rPr lang="ko-KR" altLang="en-US" baseline="0" dirty="0"/>
              <a:t> 보호자가 쉽게 확인 할 수 있습니다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32665-8CB3-48E8-A4AA-9EB2EA696D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42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80D-4850-4BAC-86DE-E62C5B36895B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9388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E49-D4FF-412B-8C81-0578CCB987FF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5409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280E-0748-4782-A960-79E48203D34F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4660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4FC-1DED-43FA-AA2C-3385472DE259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8789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6608-0739-4E09-96AE-173235EAAB58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86659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70F6-0B98-4C46-882D-7F5CD3082E47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63845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BB72-5267-433D-8311-8999645DB309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8098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0624-CEBE-48A9-9F03-84AA5138C3F2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75436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896-3789-45C3-968A-96C0288F56B1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1928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0C2-4FC3-4ACD-AA2F-34B24811DE92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3923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3927-816C-49A8-9FA4-E5C6E2AF0E27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054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D1690-9370-4FAC-BABD-857A651BCE46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8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openkinect" TargetMode="External"/><Relationship Id="rId7" Type="http://schemas.openxmlformats.org/officeDocument/2006/relationships/image" Target="../media/image34.jpeg"/><Relationship Id="rId2" Type="http://schemas.openxmlformats.org/officeDocument/2006/relationships/hyperlink" Target="https://developer.microsoft.com/ko-kr/windows/kin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hannel9.msdn.com/Series/Programming-Kinect-for-Windows-v2" TargetMode="External"/><Relationship Id="rId5" Type="http://schemas.openxmlformats.org/officeDocument/2006/relationships/hyperlink" Target="http://darkpgmr.tistory.com/102" TargetMode="External"/><Relationship Id="rId4" Type="http://schemas.openxmlformats.org/officeDocument/2006/relationships/hyperlink" Target="https://talkingaboutme.tistory.com/category/About%20OpenCV?page=1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444832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836" y="3077219"/>
            <a:ext cx="3174580" cy="3780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67" y="3077219"/>
            <a:ext cx="2720680" cy="37807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00311" y="900634"/>
            <a:ext cx="49913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spc="-150" dirty="0">
                <a:solidFill>
                  <a:srgbClr val="00C3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성장기 아동</a:t>
            </a:r>
            <a:r>
              <a:rPr lang="ko-KR" altLang="en-US" sz="5000" spc="-15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을</a:t>
            </a:r>
            <a:r>
              <a:rPr lang="ko-KR" altLang="en-US" sz="5000" spc="-150" dirty="0">
                <a:solidFill>
                  <a:srgbClr val="00C3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 </a:t>
            </a:r>
            <a:r>
              <a:rPr lang="ko-KR" altLang="en-US" sz="5000" spc="-15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위한</a:t>
            </a:r>
            <a:endParaRPr lang="en-US" altLang="ko-KR" sz="5000" spc="-150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  <a:p>
            <a:r>
              <a:rPr lang="ko-KR" altLang="en-US" sz="5000" spc="-15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스트레칭 프로그램</a:t>
            </a:r>
            <a:endParaRPr lang="en-US" altLang="ko-KR" sz="5000" spc="-150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0D2F3-682E-4CF6-B06D-2B696BC1FFDF}"/>
              </a:ext>
            </a:extLst>
          </p:cNvPr>
          <p:cNvSpPr txBox="1"/>
          <p:nvPr/>
        </p:nvSpPr>
        <p:spPr>
          <a:xfrm>
            <a:off x="1117346" y="4532513"/>
            <a:ext cx="39966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팀명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: 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하이 </a:t>
            </a:r>
            <a:r>
              <a:rPr lang="ko-KR" altLang="en-US" sz="20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칠드런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!</a:t>
            </a:r>
          </a:p>
          <a:p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팀원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: </a:t>
            </a:r>
            <a:r>
              <a:rPr lang="ko-KR" altLang="en-US" sz="20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김연준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0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김효빈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염유진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000">
                <a:latin typeface="210 앱굴림 L" panose="02020603020101020101" pitchFamily="18" charset="-127"/>
                <a:ea typeface="210 앱굴림 L" panose="02020603020101020101" pitchFamily="18" charset="-127"/>
              </a:rPr>
              <a:t>최예진</a:t>
            </a:r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지도교수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: 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이상호 교수님</a:t>
            </a:r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2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56596" y="729279"/>
            <a:ext cx="4890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5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시나리오 </a:t>
            </a:r>
            <a:r>
              <a:rPr lang="en-US" altLang="ko-KR" sz="4000" spc="-15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2</a:t>
            </a:r>
            <a:endParaRPr lang="ko-KR" altLang="en-US" sz="4000" spc="-150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45562" y="791376"/>
            <a:ext cx="700677" cy="606406"/>
            <a:chOff x="4678085" y="2202513"/>
            <a:chExt cx="700677" cy="606406"/>
          </a:xfrm>
        </p:grpSpPr>
        <p:sp>
          <p:nvSpPr>
            <p:cNvPr id="3" name="하트 2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48781" y="2285699"/>
              <a:ext cx="381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8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" name="타원 4"/>
          <p:cNvSpPr/>
          <p:nvPr/>
        </p:nvSpPr>
        <p:spPr>
          <a:xfrm rot="19646281">
            <a:off x="1523918" y="854520"/>
            <a:ext cx="65170" cy="114601"/>
          </a:xfrm>
          <a:prstGeom prst="ellipse">
            <a:avLst/>
          </a:prstGeom>
          <a:solidFill>
            <a:srgbClr val="FF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65336" y="1626137"/>
            <a:ext cx="9902823" cy="3970198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8535148" y="845989"/>
            <a:ext cx="2433012" cy="620650"/>
            <a:chOff x="7743518" y="929270"/>
            <a:chExt cx="3078230" cy="78524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16" y="929270"/>
              <a:ext cx="660972" cy="78524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3518" y="1059679"/>
              <a:ext cx="708508" cy="654833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776" y="929270"/>
              <a:ext cx="660972" cy="785242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9178" y="1059679"/>
              <a:ext cx="708508" cy="654833"/>
            </a:xfrm>
            <a:prstGeom prst="rect">
              <a:avLst/>
            </a:prstGeom>
          </p:spPr>
        </p:pic>
      </p:grpSp>
      <p:cxnSp>
        <p:nvCxnSpPr>
          <p:cNvPr id="76" name="직선 연결선 75"/>
          <p:cNvCxnSpPr>
            <a:stCxn id="78" idx="2"/>
          </p:cNvCxnSpPr>
          <p:nvPr/>
        </p:nvCxnSpPr>
        <p:spPr>
          <a:xfrm>
            <a:off x="5931745" y="2468772"/>
            <a:ext cx="2929" cy="3001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í°ì ë°°ê²½ ì²´ì¡° ì´ë¦°ì´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4" t="9164" r="55962" b="18742"/>
          <a:stretch/>
        </p:blipFill>
        <p:spPr bwMode="auto">
          <a:xfrm>
            <a:off x="3459480" y="2864109"/>
            <a:ext cx="1264388" cy="251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ì²´ì¡° ì´ë¦°ì´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3" t="20045" b="19558"/>
          <a:stretch/>
        </p:blipFill>
        <p:spPr bwMode="auto">
          <a:xfrm>
            <a:off x="7102937" y="2864109"/>
            <a:ext cx="1436776" cy="245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3755496" y="1740803"/>
            <a:ext cx="4352497" cy="727969"/>
          </a:xfrm>
          <a:prstGeom prst="rect">
            <a:avLst/>
          </a:prstGeom>
          <a:solidFill>
            <a:srgbClr val="00C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너무 잘하고 있어요</a:t>
            </a:r>
            <a:r>
              <a:rPr lang="en-US" altLang="ko-KR" sz="2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!!</a:t>
            </a:r>
            <a:endParaRPr lang="ko-KR" altLang="en-US" sz="2500" b="1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53092" y="25494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&lt;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예시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311624" y="2532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&lt;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사용자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DF3E6E7-61A4-48B5-BF8B-8D72FF6D6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29"/>
          <a:stretch/>
        </p:blipFill>
        <p:spPr>
          <a:xfrm>
            <a:off x="774868" y="5547360"/>
            <a:ext cx="10300874" cy="915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D4809E-D87C-4A28-8990-3227F8253B05}"/>
              </a:ext>
            </a:extLst>
          </p:cNvPr>
          <p:cNvSpPr txBox="1"/>
          <p:nvPr/>
        </p:nvSpPr>
        <p:spPr>
          <a:xfrm>
            <a:off x="9095148" y="1957363"/>
            <a:ext cx="13708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&lt;&lt;</a:t>
            </a:r>
            <a:r>
              <a:rPr lang="ko-KR" altLang="en-US" sz="2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화면</a:t>
            </a:r>
            <a:r>
              <a:rPr lang="en-US" altLang="ko-KR" sz="2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&gt;&gt;</a:t>
            </a:r>
            <a:endParaRPr lang="ko-KR" altLang="en-US" sz="2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C71285-408C-4F08-BB60-B5E47BD8716C}"/>
              </a:ext>
            </a:extLst>
          </p:cNvPr>
          <p:cNvSpPr txBox="1"/>
          <p:nvPr/>
        </p:nvSpPr>
        <p:spPr>
          <a:xfrm>
            <a:off x="11747168" y="6413799"/>
            <a:ext cx="3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1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2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56596" y="729279"/>
            <a:ext cx="4890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5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시나리오 </a:t>
            </a:r>
            <a:r>
              <a:rPr lang="en-US" altLang="ko-KR" sz="4000" spc="-150" dirty="0">
                <a:latin typeface="210 앱굴림 B" panose="02020603020101020101" pitchFamily="18" charset="-127"/>
                <a:ea typeface="나눔스퀘어 ExtraBold" panose="020B0600000101010101" pitchFamily="50" charset="-127"/>
              </a:rPr>
              <a:t>3</a:t>
            </a:r>
            <a:endParaRPr lang="ko-KR" altLang="en-US" sz="40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45562" y="791376"/>
            <a:ext cx="700677" cy="606406"/>
            <a:chOff x="4678085" y="2202513"/>
            <a:chExt cx="700677" cy="606406"/>
          </a:xfrm>
        </p:grpSpPr>
        <p:sp>
          <p:nvSpPr>
            <p:cNvPr id="3" name="하트 2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48781" y="2285699"/>
              <a:ext cx="381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8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" name="타원 4"/>
          <p:cNvSpPr/>
          <p:nvPr/>
        </p:nvSpPr>
        <p:spPr>
          <a:xfrm rot="19646281">
            <a:off x="1523918" y="854520"/>
            <a:ext cx="65170" cy="114601"/>
          </a:xfrm>
          <a:prstGeom prst="ellipse">
            <a:avLst/>
          </a:prstGeom>
          <a:solidFill>
            <a:srgbClr val="FF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65336" y="1626136"/>
            <a:ext cx="9969009" cy="4396595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535148" y="845989"/>
            <a:ext cx="2433012" cy="620650"/>
            <a:chOff x="7743518" y="929270"/>
            <a:chExt cx="3078230" cy="78524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16" y="929270"/>
              <a:ext cx="660972" cy="78524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3518" y="1059679"/>
              <a:ext cx="708508" cy="654833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776" y="929270"/>
              <a:ext cx="660972" cy="785242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9178" y="1059679"/>
              <a:ext cx="708508" cy="654833"/>
            </a:xfrm>
            <a:prstGeom prst="rect">
              <a:avLst/>
            </a:prstGeom>
          </p:spPr>
        </p:pic>
      </p:grpSp>
      <p:pic>
        <p:nvPicPr>
          <p:cNvPr id="3076" name="Picture 4" descr="ì´ë¦°ì´ ë¬ë ¥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" t="2293" r="3215"/>
          <a:stretch/>
        </p:blipFill>
        <p:spPr bwMode="auto">
          <a:xfrm>
            <a:off x="1235899" y="1717705"/>
            <a:ext cx="9534678" cy="422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ì°¸ìíì´ì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427" y="2857506"/>
            <a:ext cx="465986" cy="46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ì°¸ìíì´ì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7092">
            <a:off x="2038587" y="3322905"/>
            <a:ext cx="692494" cy="69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ì°¸ìíì´ìì ëí ì´ë¯¸ì§ ê²ìê²°ê³¼">
            <a:extLst>
              <a:ext uri="{FF2B5EF4-FFF2-40B4-BE49-F238E27FC236}">
                <a16:creationId xmlns:a16="http://schemas.microsoft.com/office/drawing/2014/main" id="{3DAA74B5-8F91-4820-AEDD-BE0E87E43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31" y="2857506"/>
            <a:ext cx="465986" cy="46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ì°¸ìíì´ìì ëí ì´ë¯¸ì§ ê²ìê²°ê³¼">
            <a:extLst>
              <a:ext uri="{FF2B5EF4-FFF2-40B4-BE49-F238E27FC236}">
                <a16:creationId xmlns:a16="http://schemas.microsoft.com/office/drawing/2014/main" id="{F349DDB5-DFBC-4BA5-9ED3-A662246D9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35" y="2857506"/>
            <a:ext cx="465986" cy="46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ëì¥ ì¼ë¬ì¤í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781" b="74928" l="5764" r="57637">
                        <a14:foregroundMark x1="53026" y1="38905" x2="45245" y2="71470"/>
                        <a14:foregroundMark x1="45245" y1="71470" x2="12680" y2="62536"/>
                        <a14:foregroundMark x1="12680" y1="62536" x2="30836" y2="72622"/>
                        <a14:foregroundMark x1="38617" y1="71182" x2="25937" y2="67723"/>
                        <a14:foregroundMark x1="22767" y1="72911" x2="43516" y2="72334"/>
                        <a14:foregroundMark x1="55331" y1="40922" x2="54467" y2="65418"/>
                        <a14:foregroundMark x1="57061" y1="48127" x2="57637" y2="59654"/>
                        <a14:foregroundMark x1="43516" y1="16138" x2="23055" y2="12392"/>
                        <a14:foregroundMark x1="33429" y1="11527" x2="23055" y2="12392"/>
                        <a14:foregroundMark x1="23919" y1="12104" x2="42939" y2="12968"/>
                        <a14:foregroundMark x1="43228" y1="12392" x2="23055" y2="12392"/>
                        <a14:foregroundMark x1="39481" y1="10086" x2="28530" y2="9510"/>
                        <a14:foregroundMark x1="26513" y1="8069" x2="40346" y2="7781"/>
                        <a14:foregroundMark x1="26801" y1="74928" x2="42363" y2="749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" t="4152" r="40712" b="22134"/>
          <a:stretch/>
        </p:blipFill>
        <p:spPr bwMode="auto">
          <a:xfrm>
            <a:off x="1381991" y="2454728"/>
            <a:ext cx="854867" cy="10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C95FD6F-2DAD-4285-A239-AA8EC0657C7E}"/>
              </a:ext>
            </a:extLst>
          </p:cNvPr>
          <p:cNvSpPr txBox="1"/>
          <p:nvPr/>
        </p:nvSpPr>
        <p:spPr>
          <a:xfrm>
            <a:off x="11747168" y="6413799"/>
            <a:ext cx="3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3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11823 0.04004 C 0.14284 0.04907 0.17982 0.05393 0.21862 0.05393 C 0.26276 0.05393 0.29817 0.04907 0.32278 0.04004 L 0.44114 3.33333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1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56596" y="729279"/>
            <a:ext cx="4890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latin typeface="210 앱굴림 L" panose="02020603020101020101" pitchFamily="18" charset="-127"/>
                <a:ea typeface="210 앱굴림 L" panose="02020603020101020101" pitchFamily="18" charset="-127"/>
                <a:cs typeface="Arial Unicode MS" pitchFamily="50" charset="-127"/>
              </a:rPr>
              <a:t>시스템 구성도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945561" y="794327"/>
            <a:ext cx="700677" cy="606406"/>
            <a:chOff x="4678084" y="4189970"/>
            <a:chExt cx="700677" cy="606406"/>
          </a:xfrm>
        </p:grpSpPr>
        <p:grpSp>
          <p:nvGrpSpPr>
            <p:cNvPr id="47" name="그룹 46"/>
            <p:cNvGrpSpPr/>
            <p:nvPr/>
          </p:nvGrpSpPr>
          <p:grpSpPr>
            <a:xfrm>
              <a:off x="4678084" y="4189970"/>
              <a:ext cx="700677" cy="606406"/>
              <a:chOff x="4678085" y="2202513"/>
              <a:chExt cx="700677" cy="606406"/>
            </a:xfrm>
          </p:grpSpPr>
          <p:sp>
            <p:nvSpPr>
              <p:cNvPr id="50" name="하트 49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48781" y="2285699"/>
                <a:ext cx="381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pc="-150" dirty="0">
                    <a:solidFill>
                      <a:schemeClr val="bg1"/>
                    </a:solidFill>
                    <a:latin typeface="210 앱굴림 L" panose="02020603020101020101" pitchFamily="18" charset="-127"/>
                    <a:ea typeface="210 앱굴림 L" panose="02020603020101020101" pitchFamily="18" charset="-127"/>
                  </a:rPr>
                  <a:t>4</a:t>
                </a:r>
                <a:endParaRPr lang="ko-KR" altLang="en-US" sz="2800" spc="-150" dirty="0">
                  <a:solidFill>
                    <a:schemeClr val="bg1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</p:grpSp>
        <p:sp>
          <p:nvSpPr>
            <p:cNvPr id="48" name="타원 47"/>
            <p:cNvSpPr/>
            <p:nvPr/>
          </p:nvSpPr>
          <p:spPr>
            <a:xfrm rot="19646281">
              <a:off x="5256439" y="4252223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</p:grpSp>
      <p:sp>
        <p:nvSpPr>
          <p:cNvPr id="102" name="모서리가 둥근 직사각형 101"/>
          <p:cNvSpPr/>
          <p:nvPr/>
        </p:nvSpPr>
        <p:spPr>
          <a:xfrm>
            <a:off x="3230228" y="2331610"/>
            <a:ext cx="6784313" cy="3633306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165726" y="189647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Program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800518" y="3280257"/>
            <a:ext cx="1406441" cy="4989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동작인식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50284" y="2695586"/>
            <a:ext cx="69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User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800518" y="4131985"/>
            <a:ext cx="1406441" cy="4989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일치율</a:t>
            </a:r>
            <a:r>
              <a:rPr lang="ko-KR" altLang="en-US" sz="16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확인</a:t>
            </a: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66" y="3103091"/>
            <a:ext cx="1656000" cy="1656000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3" y="3118412"/>
            <a:ext cx="1656000" cy="1656000"/>
          </a:xfrm>
          <a:prstGeom prst="rect">
            <a:avLst/>
          </a:prstGeom>
        </p:spPr>
      </p:pic>
      <p:sp>
        <p:nvSpPr>
          <p:cNvPr id="110" name="모서리가 둥근 직사각형 109"/>
          <p:cNvSpPr/>
          <p:nvPr/>
        </p:nvSpPr>
        <p:spPr>
          <a:xfrm>
            <a:off x="5984467" y="3147278"/>
            <a:ext cx="1406441" cy="4989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화면출력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962672" y="3919613"/>
            <a:ext cx="1406441" cy="4989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실시간 동작 확인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971857" y="4714693"/>
            <a:ext cx="1406441" cy="4989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미션 확인</a:t>
            </a:r>
            <a:endParaRPr lang="en-US" altLang="ko-KR" sz="16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653427" y="2880887"/>
            <a:ext cx="1708000" cy="20843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815581" y="2880887"/>
            <a:ext cx="1708000" cy="252207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cxnSp>
        <p:nvCxnSpPr>
          <p:cNvPr id="116" name="직선 화살표 연결선 115"/>
          <p:cNvCxnSpPr>
            <a:cxnSpLocks/>
          </p:cNvCxnSpPr>
          <p:nvPr/>
        </p:nvCxnSpPr>
        <p:spPr>
          <a:xfrm flipV="1">
            <a:off x="9439277" y="2173458"/>
            <a:ext cx="961291" cy="38254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8054772" y="3071757"/>
            <a:ext cx="1547085" cy="54884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데이터 저장</a:t>
            </a: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8059368" y="3903166"/>
            <a:ext cx="1547085" cy="54884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데이터 전송</a:t>
            </a: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7974314" y="2881589"/>
            <a:ext cx="1708000" cy="277428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cxnSp>
        <p:nvCxnSpPr>
          <p:cNvPr id="120" name="직선 화살표 연결선 119"/>
          <p:cNvCxnSpPr>
            <a:cxnSpLocks/>
          </p:cNvCxnSpPr>
          <p:nvPr/>
        </p:nvCxnSpPr>
        <p:spPr>
          <a:xfrm flipH="1">
            <a:off x="9534525" y="2350655"/>
            <a:ext cx="979084" cy="3978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>
            <a:off x="2035195" y="3830600"/>
            <a:ext cx="949047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H="1" flipV="1">
            <a:off x="2008036" y="4200232"/>
            <a:ext cx="94904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8059368" y="4742704"/>
            <a:ext cx="1547085" cy="54884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데이터 갱신</a:t>
            </a: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24" y="1261120"/>
            <a:ext cx="1368787" cy="1368787"/>
          </a:xfrm>
          <a:prstGeom prst="rect">
            <a:avLst/>
          </a:prstGeom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573" y="1423184"/>
            <a:ext cx="822193" cy="1044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BC79EA4-E29A-42FA-9BD0-2F4170049CC1}"/>
              </a:ext>
            </a:extLst>
          </p:cNvPr>
          <p:cNvCxnSpPr>
            <a:cxnSpLocks/>
          </p:cNvCxnSpPr>
          <p:nvPr/>
        </p:nvCxnSpPr>
        <p:spPr>
          <a:xfrm>
            <a:off x="3211178" y="2246210"/>
            <a:ext cx="625969" cy="48441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968371A-7310-440F-978B-E0E2D9CE15FC}"/>
              </a:ext>
            </a:extLst>
          </p:cNvPr>
          <p:cNvCxnSpPr>
            <a:cxnSpLocks/>
          </p:cNvCxnSpPr>
          <p:nvPr/>
        </p:nvCxnSpPr>
        <p:spPr>
          <a:xfrm flipH="1" flipV="1">
            <a:off x="3045248" y="2376337"/>
            <a:ext cx="569072" cy="4396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B627D1-1EAC-4021-9965-A0386815FCD3}"/>
              </a:ext>
            </a:extLst>
          </p:cNvPr>
          <p:cNvSpPr/>
          <p:nvPr/>
        </p:nvSpPr>
        <p:spPr>
          <a:xfrm>
            <a:off x="3944823" y="2748463"/>
            <a:ext cx="115692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입력 모듈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31BF118-2B1A-4D2F-BD0B-BD5AFC349162}"/>
              </a:ext>
            </a:extLst>
          </p:cNvPr>
          <p:cNvSpPr/>
          <p:nvPr/>
        </p:nvSpPr>
        <p:spPr>
          <a:xfrm>
            <a:off x="6095999" y="2748463"/>
            <a:ext cx="1156924" cy="245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출력 모듈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338ED5-0748-46B4-AF6C-795117D268E9}"/>
              </a:ext>
            </a:extLst>
          </p:cNvPr>
          <p:cNvSpPr/>
          <p:nvPr/>
        </p:nvSpPr>
        <p:spPr>
          <a:xfrm>
            <a:off x="8291743" y="2697911"/>
            <a:ext cx="1156924" cy="245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통신 모듈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E8DCE6-F440-49F8-814B-003A587DEA25}"/>
              </a:ext>
            </a:extLst>
          </p:cNvPr>
          <p:cNvSpPr txBox="1"/>
          <p:nvPr/>
        </p:nvSpPr>
        <p:spPr>
          <a:xfrm>
            <a:off x="11747168" y="6413799"/>
            <a:ext cx="44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53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1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56596" y="729279"/>
            <a:ext cx="5628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개발환경 및 개발 방법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948097" y="794327"/>
            <a:ext cx="700677" cy="606406"/>
            <a:chOff x="4678084" y="5186204"/>
            <a:chExt cx="700677" cy="606406"/>
          </a:xfrm>
        </p:grpSpPr>
        <p:grpSp>
          <p:nvGrpSpPr>
            <p:cNvPr id="36" name="그룹 35"/>
            <p:cNvGrpSpPr/>
            <p:nvPr/>
          </p:nvGrpSpPr>
          <p:grpSpPr>
            <a:xfrm>
              <a:off x="4678084" y="5186204"/>
              <a:ext cx="700677" cy="606406"/>
              <a:chOff x="4678085" y="2202513"/>
              <a:chExt cx="700677" cy="606406"/>
            </a:xfrm>
          </p:grpSpPr>
          <p:sp>
            <p:nvSpPr>
              <p:cNvPr id="38" name="하트 37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22405" y="2285699"/>
                <a:ext cx="381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pc="-150" dirty="0">
                    <a:solidFill>
                      <a:schemeClr val="bg1"/>
                    </a:solidFill>
                    <a:latin typeface="210 앱굴림 L" panose="02020603020101020101" pitchFamily="18" charset="-127"/>
                    <a:ea typeface="210 앱굴림 L" panose="02020603020101020101" pitchFamily="18" charset="-127"/>
                  </a:rPr>
                  <a:t>5</a:t>
                </a:r>
              </a:p>
            </p:txBody>
          </p:sp>
        </p:grpSp>
        <p:sp>
          <p:nvSpPr>
            <p:cNvPr id="37" name="타원 36"/>
            <p:cNvSpPr/>
            <p:nvPr/>
          </p:nvSpPr>
          <p:spPr>
            <a:xfrm rot="19646281">
              <a:off x="5256438" y="5245506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A4887D-A9F4-4B24-A06B-F7180CE2C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81989"/>
              </p:ext>
            </p:extLst>
          </p:nvPr>
        </p:nvGraphicFramePr>
        <p:xfrm>
          <a:off x="1412216" y="1520351"/>
          <a:ext cx="9791403" cy="464015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744503">
                  <a:extLst>
                    <a:ext uri="{9D8B030D-6E8A-4147-A177-3AD203B41FA5}">
                      <a16:colId xmlns:a16="http://schemas.microsoft.com/office/drawing/2014/main" val="1877521526"/>
                    </a:ext>
                  </a:extLst>
                </a:gridCol>
                <a:gridCol w="5046900">
                  <a:extLst>
                    <a:ext uri="{9D8B030D-6E8A-4147-A177-3AD203B41FA5}">
                      <a16:colId xmlns:a16="http://schemas.microsoft.com/office/drawing/2014/main" val="1405914020"/>
                    </a:ext>
                  </a:extLst>
                </a:gridCol>
              </a:tblGrid>
              <a:tr h="349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MS Kinect</a:t>
                      </a:r>
                      <a:endParaRPr lang="ko-KR" altLang="en-US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Kinect </a:t>
                      </a: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API</a:t>
                      </a:r>
                      <a:endParaRPr lang="ko-KR" altLang="en-US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788116"/>
                  </a:ext>
                </a:extLst>
              </a:tr>
              <a:tr h="4274394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RGB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카메라 탑재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210 앱굴림 L" panose="02020603020101020101" pitchFamily="18" charset="-127"/>
                        <a:ea typeface="210 앱굴림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-&gt; color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view &amp; Depth view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통한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210 앱굴림 L" panose="02020603020101020101" pitchFamily="18" charset="-127"/>
                        <a:ea typeface="210 앱굴림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Skeleton View 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골격정보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추출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210 앱굴림 L" panose="02020603020101020101" pitchFamily="18" charset="-127"/>
                        <a:ea typeface="210 앱굴림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210 앱굴림 L" panose="02020603020101020101" pitchFamily="18" charset="-127"/>
                        <a:ea typeface="210 앱굴림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Tilt Motor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로 구성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210 앱굴림 L" panose="02020603020101020101" pitchFamily="18" charset="-127"/>
                        <a:ea typeface="210 앱굴림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-&gt;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카메라 상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,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하 움직임</a:t>
                      </a:r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Lean tracking(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경량 추적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210 앱굴림 L" panose="02020603020101020101" pitchFamily="18" charset="-127"/>
                        <a:ea typeface="210 앱굴림 L" panose="02020603020101020101" pitchFamily="18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Body tracking(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신체 추적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210 앱굴림 L" panose="02020603020101020101" pitchFamily="18" charset="-127"/>
                        <a:ea typeface="210 앱굴림 L" panose="02020603020101020101" pitchFamily="18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Face tracking(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얼굴 추적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210 앱굴림 L" panose="02020603020101020101" pitchFamily="18" charset="-127"/>
                        <a:ea typeface="210 앱굴림 L" panose="02020603020101020101" pitchFamily="18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Coordinate mapping(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좌표 매핑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algn="ctr" latinLnBrk="1"/>
                      <a:endParaRPr lang="ko-KR" altLang="en-US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0457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C274B85-711E-4478-B4F0-D0B404772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73" y="2171190"/>
            <a:ext cx="3108016" cy="1749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DA853C-6EBE-4570-B075-253454138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9" t="19087" r="13392" b="9987"/>
          <a:stretch/>
        </p:blipFill>
        <p:spPr>
          <a:xfrm>
            <a:off x="7226423" y="2171190"/>
            <a:ext cx="2705004" cy="147369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D45D91-71CC-4754-AAF8-AAA694B344B9}"/>
              </a:ext>
            </a:extLst>
          </p:cNvPr>
          <p:cNvCxnSpPr>
            <a:cxnSpLocks/>
          </p:cNvCxnSpPr>
          <p:nvPr/>
        </p:nvCxnSpPr>
        <p:spPr>
          <a:xfrm>
            <a:off x="6565174" y="4722919"/>
            <a:ext cx="2484268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E604DE6-5FCD-4047-8868-19F6D33B73B5}"/>
              </a:ext>
            </a:extLst>
          </p:cNvPr>
          <p:cNvCxnSpPr>
            <a:cxnSpLocks/>
          </p:cNvCxnSpPr>
          <p:nvPr/>
        </p:nvCxnSpPr>
        <p:spPr>
          <a:xfrm>
            <a:off x="6565174" y="5798597"/>
            <a:ext cx="3366253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833517-CBD0-47E0-9951-522516488342}"/>
              </a:ext>
            </a:extLst>
          </p:cNvPr>
          <p:cNvSpPr txBox="1"/>
          <p:nvPr/>
        </p:nvSpPr>
        <p:spPr>
          <a:xfrm>
            <a:off x="11747168" y="6413799"/>
            <a:ext cx="44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87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356055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56596" y="729279"/>
            <a:ext cx="5628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개발환경 및 개발 방법</a:t>
            </a:r>
            <a:endParaRPr lang="en-US" altLang="ko-KR" sz="4000" b="1" spc="-15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948097" y="794327"/>
            <a:ext cx="700677" cy="606406"/>
            <a:chOff x="4678084" y="5186204"/>
            <a:chExt cx="700677" cy="606406"/>
          </a:xfrm>
        </p:grpSpPr>
        <p:grpSp>
          <p:nvGrpSpPr>
            <p:cNvPr id="36" name="그룹 35"/>
            <p:cNvGrpSpPr/>
            <p:nvPr/>
          </p:nvGrpSpPr>
          <p:grpSpPr>
            <a:xfrm>
              <a:off x="4678084" y="5186204"/>
              <a:ext cx="700677" cy="606406"/>
              <a:chOff x="4678085" y="2202513"/>
              <a:chExt cx="700677" cy="606406"/>
            </a:xfrm>
          </p:grpSpPr>
          <p:sp>
            <p:nvSpPr>
              <p:cNvPr id="38" name="하트 37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22405" y="2285699"/>
                <a:ext cx="381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pc="-150" dirty="0">
                    <a:solidFill>
                      <a:schemeClr val="bg1"/>
                    </a:solidFill>
                    <a:latin typeface="210 앱굴림 L" panose="02020603020101020101" pitchFamily="18" charset="-127"/>
                    <a:ea typeface="210 앱굴림 L" panose="02020603020101020101" pitchFamily="18" charset="-127"/>
                  </a:rPr>
                  <a:t>5</a:t>
                </a:r>
                <a:endParaRPr lang="ko-KR" altLang="en-US" sz="2800" spc="-150" dirty="0">
                  <a:solidFill>
                    <a:schemeClr val="bg1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</p:grpSp>
        <p:sp>
          <p:nvSpPr>
            <p:cNvPr id="37" name="타원 36"/>
            <p:cNvSpPr/>
            <p:nvPr/>
          </p:nvSpPr>
          <p:spPr>
            <a:xfrm rot="19646281">
              <a:off x="5256438" y="5245506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7899852-A49F-4B99-B93C-3A60DF9D3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0227"/>
              </p:ext>
            </p:extLst>
          </p:nvPr>
        </p:nvGraphicFramePr>
        <p:xfrm>
          <a:off x="763481" y="1669004"/>
          <a:ext cx="10555549" cy="46607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90942">
                  <a:extLst>
                    <a:ext uri="{9D8B030D-6E8A-4147-A177-3AD203B41FA5}">
                      <a16:colId xmlns:a16="http://schemas.microsoft.com/office/drawing/2014/main" val="4156100421"/>
                    </a:ext>
                  </a:extLst>
                </a:gridCol>
                <a:gridCol w="2494626">
                  <a:extLst>
                    <a:ext uri="{9D8B030D-6E8A-4147-A177-3AD203B41FA5}">
                      <a16:colId xmlns:a16="http://schemas.microsoft.com/office/drawing/2014/main" val="2018640372"/>
                    </a:ext>
                  </a:extLst>
                </a:gridCol>
                <a:gridCol w="4003829">
                  <a:extLst>
                    <a:ext uri="{9D8B030D-6E8A-4147-A177-3AD203B41FA5}">
                      <a16:colId xmlns:a16="http://schemas.microsoft.com/office/drawing/2014/main" val="2985339269"/>
                    </a:ext>
                  </a:extLst>
                </a:gridCol>
                <a:gridCol w="2166152">
                  <a:extLst>
                    <a:ext uri="{9D8B030D-6E8A-4147-A177-3AD203B41FA5}">
                      <a16:colId xmlns:a16="http://schemas.microsoft.com/office/drawing/2014/main" val="2626895235"/>
                    </a:ext>
                  </a:extLst>
                </a:gridCol>
              </a:tblGrid>
              <a:tr h="382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OS</a:t>
                      </a:r>
                      <a:endParaRPr lang="ko-KR" altLang="en-US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DB</a:t>
                      </a:r>
                      <a:endParaRPr lang="ko-KR" altLang="en-US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개발 툴</a:t>
                      </a: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/ 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언어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08627"/>
                  </a:ext>
                </a:extLst>
              </a:tr>
              <a:tr h="4277962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Window 10</a:t>
                      </a: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-&gt; UWP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가 </a:t>
                      </a: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window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10 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부터 지원</a:t>
                      </a:r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MySQL</a:t>
                      </a: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-&gt; DB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는</a:t>
                      </a: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 MySQL 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을 </a:t>
                      </a:r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 </a:t>
                      </a:r>
                      <a:r>
                        <a:rPr lang="en-US" altLang="ko-KR" b="1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UWP(universal window platform)</a:t>
                      </a: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  -&gt; 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화면 출력 구현</a:t>
                      </a:r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다양한 장치에서 실행 가능한</a:t>
                      </a:r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유니버설 앱 개발</a:t>
                      </a: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지원 </a:t>
                      </a: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 </a:t>
                      </a:r>
                      <a:r>
                        <a:rPr lang="en-US" altLang="ko-KR" b="1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C#/C++ </a:t>
                      </a:r>
                      <a:r>
                        <a:rPr lang="ko-KR" altLang="en-US" b="1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 사용</a:t>
                      </a:r>
                      <a:endParaRPr lang="en-US" altLang="ko-KR" b="1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-&gt; UWP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가 </a:t>
                      </a: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C#/C++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5182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27E214DE-98E9-4D1B-A2E0-37898DF1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14" y="2397453"/>
            <a:ext cx="1428750" cy="1428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746503-D835-4B53-9939-5B9C87176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341" y="2397453"/>
            <a:ext cx="1905000" cy="1171575"/>
          </a:xfrm>
          <a:prstGeom prst="rect">
            <a:avLst/>
          </a:prstGeom>
        </p:spPr>
      </p:pic>
      <p:pic>
        <p:nvPicPr>
          <p:cNvPr id="23" name="Picture 2" descr="ì ëë²ì¤ Windows íë«í¼ ì± ë¤ì í ì¥ì¹ìì ì¤í, ì ìí ì¬ì©ì ì¸í°íì´ì¤, ìì° ì¤ë¬ì´ ì¬ì©ì ìë ¥, íëì ì¤í ì´, íí¸ë ì¼í° ì§ì ë° í´ë¼ì°ë ìë¹ì¤">
            <a:extLst>
              <a:ext uri="{FF2B5EF4-FFF2-40B4-BE49-F238E27FC236}">
                <a16:creationId xmlns:a16="http://schemas.microsoft.com/office/drawing/2014/main" id="{F654B7D0-5456-4DFE-B23A-68E57BFC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718" y="2397453"/>
            <a:ext cx="3552824" cy="14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B5B01D4-A77A-4C0E-B933-6BFD456A5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755" y="2397453"/>
            <a:ext cx="1786031" cy="17158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23C2BD-1265-4DCB-9B37-D778D1B62F04}"/>
              </a:ext>
            </a:extLst>
          </p:cNvPr>
          <p:cNvSpPr txBox="1"/>
          <p:nvPr/>
        </p:nvSpPr>
        <p:spPr>
          <a:xfrm>
            <a:off x="11747168" y="6413799"/>
            <a:ext cx="44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68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1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56596" y="729279"/>
            <a:ext cx="5628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업무 분담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948097" y="794327"/>
            <a:ext cx="700677" cy="606406"/>
            <a:chOff x="4678084" y="5186204"/>
            <a:chExt cx="700677" cy="606406"/>
          </a:xfrm>
        </p:grpSpPr>
        <p:grpSp>
          <p:nvGrpSpPr>
            <p:cNvPr id="36" name="그룹 35"/>
            <p:cNvGrpSpPr/>
            <p:nvPr/>
          </p:nvGrpSpPr>
          <p:grpSpPr>
            <a:xfrm>
              <a:off x="4678084" y="5186204"/>
              <a:ext cx="700677" cy="606406"/>
              <a:chOff x="4678085" y="2202513"/>
              <a:chExt cx="700677" cy="606406"/>
            </a:xfrm>
          </p:grpSpPr>
          <p:sp>
            <p:nvSpPr>
              <p:cNvPr id="38" name="하트 37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22405" y="2285699"/>
                <a:ext cx="381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pc="-150" dirty="0">
                    <a:solidFill>
                      <a:schemeClr val="bg1"/>
                    </a:solidFill>
                    <a:latin typeface="210 앱굴림 L" panose="02020603020101020101" pitchFamily="18" charset="-127"/>
                    <a:ea typeface="210 앱굴림 L" panose="02020603020101020101" pitchFamily="18" charset="-127"/>
                  </a:rPr>
                  <a:t>6</a:t>
                </a:r>
                <a:endParaRPr lang="ko-KR" altLang="en-US" sz="2800" spc="-150" dirty="0">
                  <a:solidFill>
                    <a:schemeClr val="bg1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</p:grpSp>
        <p:sp>
          <p:nvSpPr>
            <p:cNvPr id="37" name="타원 36"/>
            <p:cNvSpPr/>
            <p:nvPr/>
          </p:nvSpPr>
          <p:spPr>
            <a:xfrm rot="19646281">
              <a:off x="5256438" y="5245506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017A627-63A7-4C2E-8B66-56C80ECED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37985"/>
              </p:ext>
            </p:extLst>
          </p:nvPr>
        </p:nvGraphicFramePr>
        <p:xfrm>
          <a:off x="1500733" y="1625187"/>
          <a:ext cx="9241245" cy="439548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48249">
                  <a:extLst>
                    <a:ext uri="{9D8B030D-6E8A-4147-A177-3AD203B41FA5}">
                      <a16:colId xmlns:a16="http://schemas.microsoft.com/office/drawing/2014/main" val="602941479"/>
                    </a:ext>
                  </a:extLst>
                </a:gridCol>
                <a:gridCol w="1848249">
                  <a:extLst>
                    <a:ext uri="{9D8B030D-6E8A-4147-A177-3AD203B41FA5}">
                      <a16:colId xmlns:a16="http://schemas.microsoft.com/office/drawing/2014/main" val="207134923"/>
                    </a:ext>
                  </a:extLst>
                </a:gridCol>
                <a:gridCol w="1848249">
                  <a:extLst>
                    <a:ext uri="{9D8B030D-6E8A-4147-A177-3AD203B41FA5}">
                      <a16:colId xmlns:a16="http://schemas.microsoft.com/office/drawing/2014/main" val="1732395638"/>
                    </a:ext>
                  </a:extLst>
                </a:gridCol>
                <a:gridCol w="1848249">
                  <a:extLst>
                    <a:ext uri="{9D8B030D-6E8A-4147-A177-3AD203B41FA5}">
                      <a16:colId xmlns:a16="http://schemas.microsoft.com/office/drawing/2014/main" val="2275677677"/>
                    </a:ext>
                  </a:extLst>
                </a:gridCol>
                <a:gridCol w="1848249">
                  <a:extLst>
                    <a:ext uri="{9D8B030D-6E8A-4147-A177-3AD203B41FA5}">
                      <a16:colId xmlns:a16="http://schemas.microsoft.com/office/drawing/2014/main" val="3688845543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염유진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최예진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김연준</a:t>
                      </a:r>
                      <a:endParaRPr lang="ko-KR" altLang="en-US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김효빈</a:t>
                      </a:r>
                      <a:endParaRPr lang="ko-KR" altLang="en-US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76223"/>
                  </a:ext>
                </a:extLst>
              </a:tr>
              <a:tr h="2029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업무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UWP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 플랫폼  </a:t>
                      </a:r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구현</a:t>
                      </a:r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사용자 </a:t>
                      </a: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UI 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     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설계</a:t>
                      </a: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/ 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개발</a:t>
                      </a:r>
                    </a:p>
                    <a:p>
                      <a:pPr algn="l" latinLnBrk="1"/>
                      <a:endParaRPr lang="ko-KR" altLang="en-US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 Kinect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     API 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조사 </a:t>
                      </a:r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(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Coordinate mapping)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210 앱굴림 L" panose="02020603020101020101" pitchFamily="18" charset="-127"/>
                        <a:ea typeface="210 앱굴림 L" panose="02020603020101020101" pitchFamily="18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신체 인식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일치율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 기능 구현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210 앱굴림 L" panose="02020603020101020101" pitchFamily="18" charset="-127"/>
                        <a:ea typeface="210 앱굴림 L" panose="02020603020101020101" pitchFamily="18" charset="-127"/>
                        <a:cs typeface="+mn-cs"/>
                      </a:endParaRPr>
                    </a:p>
                    <a:p>
                      <a:pPr algn="l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l" latinLnBrk="1"/>
                      <a:endParaRPr lang="ko-KR" altLang="en-US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Kinect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     API 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조사 </a:t>
                      </a:r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(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210 앱굴림 L" panose="02020603020101020101" pitchFamily="18" charset="-127"/>
                          <a:ea typeface="210 앱굴림 L" panose="02020603020101020101" pitchFamily="18" charset="-127"/>
                          <a:cs typeface="+mn-cs"/>
                        </a:rPr>
                        <a:t>Body tracking)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신체 인식</a:t>
                      </a: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/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 </a:t>
                      </a:r>
                      <a:r>
                        <a:rPr lang="ko-KR" altLang="en-US" dirty="0" err="1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일치율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 기능구현 </a:t>
                      </a:r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UWP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 플랫폼 </a:t>
                      </a:r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구현</a:t>
                      </a:r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l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구축</a:t>
                      </a:r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l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l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l" latinLnBrk="1"/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31145"/>
                  </a:ext>
                </a:extLst>
              </a:tr>
              <a:tr h="1181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테스트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키넥트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 인식 확인과 동작 </a:t>
                      </a:r>
                      <a:r>
                        <a:rPr lang="ko-KR" altLang="en-US" dirty="0" err="1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일치율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 확인</a:t>
                      </a:r>
                      <a:endParaRPr lang="en-US" altLang="ko-KR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통합 테스트 및 </a:t>
                      </a:r>
                      <a:r>
                        <a:rPr lang="en-US" altLang="ko-KR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DB</a:t>
                      </a:r>
                      <a:r>
                        <a:rPr lang="ko-KR" altLang="en-US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연동 확인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8145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BDF794-B0C5-4981-B7BC-3FA28DD5EDF6}"/>
              </a:ext>
            </a:extLst>
          </p:cNvPr>
          <p:cNvSpPr txBox="1"/>
          <p:nvPr/>
        </p:nvSpPr>
        <p:spPr>
          <a:xfrm>
            <a:off x="11747168" y="6413799"/>
            <a:ext cx="44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2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1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56596" y="729279"/>
            <a:ext cx="5628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종합 설계 수행 일정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948097" y="794327"/>
            <a:ext cx="700677" cy="606406"/>
            <a:chOff x="4678084" y="5186204"/>
            <a:chExt cx="700677" cy="606406"/>
          </a:xfrm>
        </p:grpSpPr>
        <p:grpSp>
          <p:nvGrpSpPr>
            <p:cNvPr id="36" name="그룹 35"/>
            <p:cNvGrpSpPr/>
            <p:nvPr/>
          </p:nvGrpSpPr>
          <p:grpSpPr>
            <a:xfrm>
              <a:off x="4678084" y="5186204"/>
              <a:ext cx="700677" cy="606406"/>
              <a:chOff x="4678085" y="2202513"/>
              <a:chExt cx="700677" cy="606406"/>
            </a:xfrm>
          </p:grpSpPr>
          <p:sp>
            <p:nvSpPr>
              <p:cNvPr id="38" name="하트 37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22405" y="2285699"/>
                <a:ext cx="381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pc="-150" dirty="0">
                    <a:solidFill>
                      <a:schemeClr val="bg1"/>
                    </a:solidFill>
                    <a:latin typeface="210 앱굴림 L" panose="02020603020101020101" pitchFamily="18" charset="-127"/>
                    <a:ea typeface="210 앱굴림 L" panose="02020603020101020101" pitchFamily="18" charset="-127"/>
                  </a:rPr>
                  <a:t>7</a:t>
                </a:r>
                <a:endParaRPr lang="ko-KR" altLang="en-US" sz="2800" spc="-150" dirty="0">
                  <a:solidFill>
                    <a:schemeClr val="bg1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</p:grpSp>
        <p:sp>
          <p:nvSpPr>
            <p:cNvPr id="37" name="타원 36"/>
            <p:cNvSpPr/>
            <p:nvPr/>
          </p:nvSpPr>
          <p:spPr>
            <a:xfrm rot="19646281">
              <a:off x="5256438" y="5245506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14278"/>
              </p:ext>
            </p:extLst>
          </p:nvPr>
        </p:nvGraphicFramePr>
        <p:xfrm>
          <a:off x="757498" y="1423687"/>
          <a:ext cx="10677004" cy="4389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9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4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4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4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4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54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1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항목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추진사항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12</a:t>
                      </a:r>
                      <a:r>
                        <a:rPr lang="ko-KR" altLang="en-US" sz="2000" b="1"/>
                        <a:t>월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1</a:t>
                      </a:r>
                      <a:r>
                        <a:rPr lang="ko-KR" altLang="en-US" sz="2000" b="1"/>
                        <a:t>월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</a:t>
                      </a:r>
                      <a:r>
                        <a:rPr lang="ko-KR" altLang="en-US" sz="2000" b="1"/>
                        <a:t>월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3</a:t>
                      </a:r>
                      <a:r>
                        <a:rPr lang="ko-KR" altLang="en-US" sz="2000" b="1"/>
                        <a:t>월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4</a:t>
                      </a:r>
                      <a:r>
                        <a:rPr lang="ko-KR" altLang="en-US" sz="2000" b="1"/>
                        <a:t>월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5</a:t>
                      </a:r>
                      <a:r>
                        <a:rPr lang="ko-KR" altLang="en-US" sz="2000" b="1"/>
                        <a:t>월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6</a:t>
                      </a:r>
                      <a:r>
                        <a:rPr lang="ko-KR" altLang="en-US" sz="2000" b="1"/>
                        <a:t>월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7</a:t>
                      </a:r>
                      <a:r>
                        <a:rPr lang="ko-KR" altLang="en-US" sz="2000" b="1"/>
                        <a:t>월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사전조사 및</a:t>
                      </a:r>
                      <a:endParaRPr lang="en-US" altLang="ko-KR" sz="1400" b="1"/>
                    </a:p>
                    <a:p>
                      <a:pPr algn="ctr" latinLnBrk="1"/>
                      <a:r>
                        <a:rPr lang="ko-KR" altLang="en-US" sz="1400" b="1"/>
                        <a:t>제안서 발표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sz="1400" b="1"/>
                        <a:t>- </a:t>
                      </a:r>
                      <a:r>
                        <a:rPr lang="ko-KR" altLang="en-US" sz="1400" b="1"/>
                        <a:t>주제에 따른 사전조사</a:t>
                      </a:r>
                      <a:endParaRPr lang="en-US" altLang="ko-KR" sz="1400" b="1"/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sz="1400" b="1"/>
                        <a:t>- </a:t>
                      </a:r>
                      <a:r>
                        <a:rPr lang="ko-KR" altLang="en-US" sz="1400" b="1"/>
                        <a:t>제안서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자료수집 및 스터디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- Kinect  Api</a:t>
                      </a:r>
                      <a:r>
                        <a:rPr lang="en-US" altLang="ko-KR" sz="1400" b="1" baseline="0"/>
                        <a:t> </a:t>
                      </a:r>
                      <a:r>
                        <a:rPr lang="ko-KR" altLang="en-US" sz="1400" b="1" baseline="0"/>
                        <a:t>조사</a:t>
                      </a:r>
                      <a:endParaRPr lang="en-US" altLang="ko-KR" sz="1400" b="1"/>
                    </a:p>
                    <a:p>
                      <a:pPr latinLnBrk="1"/>
                      <a:r>
                        <a:rPr lang="en-US" altLang="ko-KR" sz="1400" b="1"/>
                        <a:t>- </a:t>
                      </a:r>
                      <a:r>
                        <a:rPr lang="ko-KR" altLang="en-US" sz="1400" b="1"/>
                        <a:t>구현 관련 스터디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시스템 설계 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1"/>
                        <a:t>- </a:t>
                      </a:r>
                      <a:r>
                        <a:rPr lang="ko-KR" altLang="en-US" sz="1400" b="1"/>
                        <a:t>시스템 설계</a:t>
                      </a:r>
                      <a:endParaRPr lang="en-US" altLang="ko-KR" sz="1400" b="1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1"/>
                        <a:t>- </a:t>
                      </a:r>
                      <a:r>
                        <a:rPr lang="ko-KR" altLang="en-US" sz="1400" b="1"/>
                        <a:t>상세 설계</a:t>
                      </a:r>
                      <a:endParaRPr lang="en-US" altLang="ko-K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733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/>
                    </a:p>
                    <a:p>
                      <a:pPr algn="ctr" latinLnBrk="1"/>
                      <a:endParaRPr lang="en-US" altLang="ko-KR" sz="1400" b="1"/>
                    </a:p>
                    <a:p>
                      <a:pPr algn="ctr" latinLnBrk="1"/>
                      <a:r>
                        <a:rPr lang="ko-KR" altLang="en-US" sz="1400" b="1"/>
                        <a:t>구현 </a:t>
                      </a:r>
                      <a:r>
                        <a:rPr lang="en-US" altLang="ko-KR" sz="1400" b="1"/>
                        <a:t>(</a:t>
                      </a:r>
                      <a:r>
                        <a:rPr lang="ko-KR" altLang="en-US" sz="1400" b="1"/>
                        <a:t>코딩</a:t>
                      </a:r>
                      <a:r>
                        <a:rPr lang="en-US" altLang="ko-KR" sz="1400" b="1"/>
                        <a:t>)</a:t>
                      </a:r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/>
                        <a:t>- </a:t>
                      </a:r>
                      <a:r>
                        <a:rPr lang="ko-KR" altLang="en-US" sz="1400" b="1"/>
                        <a:t>사용자 </a:t>
                      </a:r>
                      <a:r>
                        <a:rPr lang="en-US" altLang="ko-KR" sz="1400" b="1"/>
                        <a:t>UI</a:t>
                      </a:r>
                      <a:r>
                        <a:rPr lang="en-US" altLang="ko-KR" sz="1400" b="1" baseline="0"/>
                        <a:t> / </a:t>
                      </a:r>
                      <a:r>
                        <a:rPr lang="ko-KR" altLang="en-US" sz="1400" b="1" baseline="0"/>
                        <a:t>설계</a:t>
                      </a:r>
                      <a:endParaRPr lang="en-US" altLang="ko-K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/>
                        <a:t>- Kinect</a:t>
                      </a:r>
                      <a:r>
                        <a:rPr lang="en-US" altLang="ko-KR" sz="1400" b="1" baseline="0"/>
                        <a:t>  </a:t>
                      </a:r>
                      <a:r>
                        <a:rPr lang="ko-KR" altLang="en-US" sz="1400" b="1" baseline="0"/>
                        <a:t>신체 인식 구현</a:t>
                      </a:r>
                      <a:endParaRPr lang="en-US" altLang="ko-KR" sz="1400" b="1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7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/>
                        <a:t>- UWP</a:t>
                      </a:r>
                      <a:r>
                        <a:rPr lang="en-US" altLang="ko-KR" sz="1400" b="1" baseline="0"/>
                        <a:t> </a:t>
                      </a:r>
                      <a:r>
                        <a:rPr lang="ko-KR" altLang="en-US" sz="1400" b="1" baseline="0"/>
                        <a:t>플랫폼 구현</a:t>
                      </a:r>
                      <a:endParaRPr lang="en-US" altLang="ko-KR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7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/>
                        <a:t>- DB /</a:t>
                      </a:r>
                      <a:r>
                        <a:rPr lang="en-US" altLang="ko-KR" sz="1400" b="1" baseline="0"/>
                        <a:t> </a:t>
                      </a:r>
                      <a:r>
                        <a:rPr lang="ko-KR" altLang="en-US" sz="1400" b="1" baseline="0"/>
                        <a:t>웹서버 구축</a:t>
                      </a:r>
                      <a:endParaRPr lang="en-US" altLang="ko-KR" sz="1400" b="1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중간 테스트 및  보완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-</a:t>
                      </a:r>
                      <a:r>
                        <a:rPr lang="ko-KR" altLang="en-US" sz="1400" b="1" baseline="0"/>
                        <a:t> 중간 테스트 및 보완</a:t>
                      </a:r>
                      <a:endParaRPr lang="en-US" altLang="ko-KR" sz="1400" b="1" baseline="0"/>
                    </a:p>
                    <a:p>
                      <a:pPr latinLnBrk="1"/>
                      <a:r>
                        <a:rPr lang="en-US" altLang="ko-KR" sz="1400" b="1"/>
                        <a:t>- </a:t>
                      </a:r>
                      <a:r>
                        <a:rPr lang="ko-KR" altLang="en-US" sz="1400" b="1"/>
                        <a:t>중간 보고서 작성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통합 테스트 및 보완</a:t>
                      </a:r>
                      <a:endParaRPr lang="en-US" altLang="ko-KR" sz="1400" b="1"/>
                    </a:p>
                    <a:p>
                      <a:pPr algn="ctr" latinLnBrk="1"/>
                      <a:r>
                        <a:rPr lang="ko-KR" altLang="en-US" sz="1400" b="1"/>
                        <a:t>최종 보고서 제출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- </a:t>
                      </a:r>
                      <a:r>
                        <a:rPr lang="ko-KR" altLang="en-US" sz="1400" b="1"/>
                        <a:t>통합 테스및 및 보완</a:t>
                      </a:r>
                      <a:endParaRPr lang="en-US" altLang="ko-KR" sz="1400" b="1"/>
                    </a:p>
                    <a:p>
                      <a:pPr latinLnBrk="1"/>
                      <a:r>
                        <a:rPr lang="en-US" altLang="ko-KR" sz="1400" b="1"/>
                        <a:t>- </a:t>
                      </a:r>
                      <a:r>
                        <a:rPr lang="ko-KR" altLang="en-US" sz="1400" b="1"/>
                        <a:t>최종 보고서 제출 및 발표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162309" y="2091956"/>
            <a:ext cx="763929" cy="1913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49389" y="2637896"/>
            <a:ext cx="763929" cy="1913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49389" y="3160696"/>
            <a:ext cx="763929" cy="1913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79522" y="4898827"/>
            <a:ext cx="1566000" cy="1913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645522" y="5465987"/>
            <a:ext cx="763929" cy="1913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10135" y="3564860"/>
            <a:ext cx="763929" cy="1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19778" y="3873853"/>
            <a:ext cx="2748169" cy="1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321703" y="4188603"/>
            <a:ext cx="2748169" cy="1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074064" y="4491478"/>
            <a:ext cx="1986158" cy="1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7A6A2-B160-4FB4-B74F-E5F472939635}"/>
              </a:ext>
            </a:extLst>
          </p:cNvPr>
          <p:cNvSpPr txBox="1"/>
          <p:nvPr/>
        </p:nvSpPr>
        <p:spPr>
          <a:xfrm>
            <a:off x="11747168" y="6413799"/>
            <a:ext cx="44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7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1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56596" y="729279"/>
            <a:ext cx="5628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필요기술 및 참고문헌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948097" y="794327"/>
            <a:ext cx="700677" cy="606406"/>
            <a:chOff x="4678084" y="5186204"/>
            <a:chExt cx="700677" cy="606406"/>
          </a:xfrm>
        </p:grpSpPr>
        <p:grpSp>
          <p:nvGrpSpPr>
            <p:cNvPr id="36" name="그룹 35"/>
            <p:cNvGrpSpPr/>
            <p:nvPr/>
          </p:nvGrpSpPr>
          <p:grpSpPr>
            <a:xfrm>
              <a:off x="4678084" y="5186204"/>
              <a:ext cx="700677" cy="606406"/>
              <a:chOff x="4678085" y="2202513"/>
              <a:chExt cx="700677" cy="606406"/>
            </a:xfrm>
          </p:grpSpPr>
          <p:sp>
            <p:nvSpPr>
              <p:cNvPr id="38" name="하트 37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22405" y="2285699"/>
                <a:ext cx="381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pc="-150" dirty="0">
                    <a:solidFill>
                      <a:schemeClr val="bg1"/>
                    </a:solidFill>
                    <a:latin typeface="210 앱굴림 L" panose="02020603020101020101" pitchFamily="18" charset="-127"/>
                    <a:ea typeface="210 앱굴림 L" panose="02020603020101020101" pitchFamily="18" charset="-127"/>
                  </a:rPr>
                  <a:t>8</a:t>
                </a:r>
                <a:endParaRPr lang="ko-KR" altLang="en-US" sz="2800" spc="-150" dirty="0">
                  <a:solidFill>
                    <a:schemeClr val="bg1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</p:grpSp>
        <p:sp>
          <p:nvSpPr>
            <p:cNvPr id="37" name="타원 36"/>
            <p:cNvSpPr/>
            <p:nvPr/>
          </p:nvSpPr>
          <p:spPr>
            <a:xfrm rot="19646281">
              <a:off x="5256438" y="5245506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1BF4D9B-73DB-421E-BC4A-479C01238753}"/>
              </a:ext>
            </a:extLst>
          </p:cNvPr>
          <p:cNvSpPr txBox="1"/>
          <p:nvPr/>
        </p:nvSpPr>
        <p:spPr>
          <a:xfrm>
            <a:off x="1203067" y="1811179"/>
            <a:ext cx="88198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Microsoft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개발자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센터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2"/>
              </a:rPr>
              <a:t>https://developer.microsoft.com/ko-kr/windows/kinect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키넥트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관련 교재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: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「</a:t>
            </a:r>
            <a:r>
              <a:rPr lang="ko-KR" altLang="en-US" b="1" dirty="0"/>
              <a:t>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이제 시작이야 </a:t>
            </a:r>
            <a:r>
              <a:rPr lang="ko-KR" altLang="en-US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키넥트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프로그래밍 」</a:t>
            </a:r>
            <a:r>
              <a:rPr lang="ko-KR" altLang="en-US" b="1" dirty="0"/>
              <a:t> </a:t>
            </a:r>
            <a:r>
              <a:rPr lang="en-US" altLang="ko-KR" b="1" dirty="0"/>
              <a:t>--&gt;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키넥트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관련 </a:t>
            </a:r>
            <a:r>
              <a:rPr lang="ko-KR" altLang="en-US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커뮤티케이션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블로그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: 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3"/>
              </a:rPr>
              <a:t>https://cafe.naver.com/openkinect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키넥트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관련 개인 블로그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:</a:t>
            </a:r>
          </a:p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4"/>
              </a:rPr>
              <a:t>https://talkingaboutme.tistory.com/category/About%20OpenCV?page=1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5"/>
              </a:rPr>
              <a:t>http://darkpgmr.tistory.com/102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키넥트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관련 외국사이트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6"/>
              </a:rPr>
              <a:t>https://channel9.msdn.com/Series/Programming-Kinect-for-Windows-v2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1026" name="Picture 2" descr="http://image.kyobobook.co.kr/images/book/xlarge/268/x978899477426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37" y="845098"/>
            <a:ext cx="2126648" cy="257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33D7BE-FCB9-4757-BFDC-6EF33266E403}"/>
              </a:ext>
            </a:extLst>
          </p:cNvPr>
          <p:cNvSpPr txBox="1"/>
          <p:nvPr/>
        </p:nvSpPr>
        <p:spPr>
          <a:xfrm>
            <a:off x="11747168" y="6413799"/>
            <a:ext cx="44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02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1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56596" y="729279"/>
            <a:ext cx="5628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필요기술 및 참고문헌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948097" y="794327"/>
            <a:ext cx="700677" cy="606406"/>
            <a:chOff x="4678084" y="5186204"/>
            <a:chExt cx="700677" cy="606406"/>
          </a:xfrm>
        </p:grpSpPr>
        <p:grpSp>
          <p:nvGrpSpPr>
            <p:cNvPr id="36" name="그룹 35"/>
            <p:cNvGrpSpPr/>
            <p:nvPr/>
          </p:nvGrpSpPr>
          <p:grpSpPr>
            <a:xfrm>
              <a:off x="4678084" y="5186204"/>
              <a:ext cx="700677" cy="606406"/>
              <a:chOff x="4678085" y="2202513"/>
              <a:chExt cx="700677" cy="606406"/>
            </a:xfrm>
          </p:grpSpPr>
          <p:sp>
            <p:nvSpPr>
              <p:cNvPr id="38" name="하트 37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22405" y="2285699"/>
                <a:ext cx="381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pc="-150" dirty="0">
                    <a:solidFill>
                      <a:schemeClr val="bg1"/>
                    </a:solidFill>
                    <a:latin typeface="210 앱굴림 L" panose="02020603020101020101" pitchFamily="18" charset="-127"/>
                    <a:ea typeface="210 앱굴림 L" panose="02020603020101020101" pitchFamily="18" charset="-127"/>
                  </a:rPr>
                  <a:t>8</a:t>
                </a:r>
                <a:endParaRPr lang="ko-KR" altLang="en-US" sz="2800" spc="-150" dirty="0">
                  <a:solidFill>
                    <a:schemeClr val="bg1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</p:grpSp>
        <p:sp>
          <p:nvSpPr>
            <p:cNvPr id="37" name="타원 36"/>
            <p:cNvSpPr/>
            <p:nvPr/>
          </p:nvSpPr>
          <p:spPr>
            <a:xfrm rot="19646281">
              <a:off x="5256438" y="5245506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65B64A2-3815-4A2B-B6A3-78D2AA3169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7663" y="1319962"/>
          <a:ext cx="4981197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1983">
                  <a:extLst>
                    <a:ext uri="{9D8B030D-6E8A-4147-A177-3AD203B41FA5}">
                      <a16:colId xmlns:a16="http://schemas.microsoft.com/office/drawing/2014/main" val="486408370"/>
                    </a:ext>
                  </a:extLst>
                </a:gridCol>
                <a:gridCol w="729667">
                  <a:extLst>
                    <a:ext uri="{9D8B030D-6E8A-4147-A177-3AD203B41FA5}">
                      <a16:colId xmlns:a16="http://schemas.microsoft.com/office/drawing/2014/main" val="1154054517"/>
                    </a:ext>
                  </a:extLst>
                </a:gridCol>
                <a:gridCol w="3049547">
                  <a:extLst>
                    <a:ext uri="{9D8B030D-6E8A-4147-A177-3AD203B41FA5}">
                      <a16:colId xmlns:a16="http://schemas.microsoft.com/office/drawing/2014/main" val="2910343664"/>
                    </a:ext>
                  </a:extLst>
                </a:gridCol>
              </a:tblGrid>
              <a:tr h="21672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 Kinect v2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77413"/>
                  </a:ext>
                </a:extLst>
              </a:tr>
              <a:tr h="21672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해상도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1920 x 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73265"/>
                  </a:ext>
                </a:extLst>
              </a:tr>
              <a:tr h="2167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Fps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30fpx *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69542"/>
                  </a:ext>
                </a:extLst>
              </a:tr>
              <a:tr h="21672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해상도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512 x 424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00899"/>
                  </a:ext>
                </a:extLst>
              </a:tr>
              <a:tr h="2167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Fps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30fps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104037"/>
                  </a:ext>
                </a:extLst>
              </a:tr>
              <a:tr h="216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인물 영역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72834"/>
                  </a:ext>
                </a:extLst>
              </a:tr>
              <a:tr h="216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인물 자세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98484"/>
                  </a:ext>
                </a:extLst>
              </a:tr>
              <a:tr h="216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관절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관절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67240"/>
                  </a:ext>
                </a:extLst>
              </a:tr>
              <a:tr h="365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손의 개폐상태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O(SDK)</a:t>
                      </a:r>
                    </a:p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82948"/>
                  </a:ext>
                </a:extLst>
              </a:tr>
              <a:tr h="365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심도의 취득 범위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0.5~8.0m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20043"/>
                  </a:ext>
                </a:extLst>
              </a:tr>
              <a:tr h="365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인물의 검출 범위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0.5~4.5m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8409"/>
                  </a:ext>
                </a:extLst>
              </a:tr>
              <a:tr h="216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수평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56790"/>
                  </a:ext>
                </a:extLst>
              </a:tr>
              <a:tr h="21672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14154"/>
                  </a:ext>
                </a:extLst>
              </a:tr>
              <a:tr h="216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응용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143157"/>
                  </a:ext>
                </a:extLst>
              </a:tr>
              <a:tr h="216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틸트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X(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수동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22570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EE66183D-5667-4883-9BA3-B209DB1B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13" y="2012844"/>
            <a:ext cx="6257373" cy="34861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BF4D9B-73DB-421E-BC4A-479C01238753}"/>
              </a:ext>
            </a:extLst>
          </p:cNvPr>
          <p:cNvSpPr txBox="1"/>
          <p:nvPr/>
        </p:nvSpPr>
        <p:spPr>
          <a:xfrm>
            <a:off x="837308" y="1510640"/>
            <a:ext cx="478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</a:t>
            </a:r>
            <a:r>
              <a:rPr lang="ko-KR" altLang="en-US" b="1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키넥트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(Kinect) v2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사양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3A38E-2C33-45A5-BBE2-65A5BD902DDE}"/>
              </a:ext>
            </a:extLst>
          </p:cNvPr>
          <p:cNvSpPr txBox="1"/>
          <p:nvPr/>
        </p:nvSpPr>
        <p:spPr>
          <a:xfrm>
            <a:off x="11747168" y="6413799"/>
            <a:ext cx="44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62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444832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836" y="3077219"/>
            <a:ext cx="3174580" cy="3780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67" y="3077219"/>
            <a:ext cx="2720680" cy="37807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8367" y="825374"/>
            <a:ext cx="70445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spc="-150" dirty="0">
                <a:solidFill>
                  <a:srgbClr val="00C3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</a:t>
            </a:r>
            <a:r>
              <a:rPr lang="ko-KR" altLang="en-US" sz="6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YOU</a:t>
            </a:r>
          </a:p>
          <a:p>
            <a:r>
              <a:rPr lang="en-US" altLang="ko-KR" sz="6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ANY QUESTIONS?</a:t>
            </a:r>
            <a:endParaRPr lang="ko-KR" altLang="en-US" sz="6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01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1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51118" y="355265"/>
            <a:ext cx="11302337" cy="6147470"/>
          </a:xfrm>
          <a:prstGeom prst="roundRect">
            <a:avLst>
              <a:gd name="adj" fmla="val 547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857121" y="477336"/>
            <a:ext cx="2477756" cy="606405"/>
            <a:chOff x="738288" y="445740"/>
            <a:chExt cx="2093516" cy="606405"/>
          </a:xfrm>
        </p:grpSpPr>
        <p:sp>
          <p:nvSpPr>
            <p:cNvPr id="14" name="TextBox 13"/>
            <p:cNvSpPr txBox="1"/>
            <p:nvPr/>
          </p:nvSpPr>
          <p:spPr>
            <a:xfrm>
              <a:off x="738288" y="498491"/>
              <a:ext cx="209351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spc="-150" dirty="0">
                  <a:latin typeface="210 앱굴림 L" panose="02020603020101020101" pitchFamily="18" charset="-127"/>
                  <a:ea typeface="210 앱굴림 L" panose="02020603020101020101" pitchFamily="18" charset="-127"/>
                </a:rPr>
                <a:t>Index</a:t>
              </a:r>
              <a:endParaRPr lang="ko-KR" altLang="en-US" sz="2500" spc="-150" dirty="0"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31" t="45000" r="47031" b="30000"/>
            <a:stretch/>
          </p:blipFill>
          <p:spPr>
            <a:xfrm>
              <a:off x="940813" y="445740"/>
              <a:ext cx="530605" cy="606405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4275157" y="2500851"/>
            <a:ext cx="489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시스템 수행 시나리오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8870" y="1808436"/>
            <a:ext cx="489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관련 연구 및 사례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85321" y="3204731"/>
            <a:ext cx="489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시스템 구성도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85321" y="3860558"/>
            <a:ext cx="489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개발 환경 및 개발 방법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97408" y="1801271"/>
            <a:ext cx="627991" cy="534903"/>
            <a:chOff x="4678085" y="2202513"/>
            <a:chExt cx="700677" cy="596815"/>
          </a:xfrm>
        </p:grpSpPr>
        <p:grpSp>
          <p:nvGrpSpPr>
            <p:cNvPr id="4" name="그룹 3"/>
            <p:cNvGrpSpPr/>
            <p:nvPr/>
          </p:nvGrpSpPr>
          <p:grpSpPr>
            <a:xfrm>
              <a:off x="4678085" y="2202513"/>
              <a:ext cx="700677" cy="596815"/>
              <a:chOff x="4678085" y="2202513"/>
              <a:chExt cx="700677" cy="596815"/>
            </a:xfrm>
          </p:grpSpPr>
          <p:sp>
            <p:nvSpPr>
              <p:cNvPr id="3" name="하트 2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848781" y="2285699"/>
                <a:ext cx="381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solidFill>
                      <a:schemeClr val="bg1"/>
                    </a:solidFill>
                    <a:latin typeface="210 앱굴림 L" panose="02020603020101020101" pitchFamily="18" charset="-127"/>
                    <a:ea typeface="210 앱굴림 L" panose="02020603020101020101" pitchFamily="18" charset="-127"/>
                  </a:rPr>
                  <a:t>2</a:t>
                </a:r>
                <a:endParaRPr lang="ko-KR" altLang="en-US" sz="2000" spc="-150" dirty="0">
                  <a:solidFill>
                    <a:schemeClr val="bg1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</p:grpSp>
        <p:sp>
          <p:nvSpPr>
            <p:cNvPr id="5" name="타원 4"/>
            <p:cNvSpPr/>
            <p:nvPr/>
          </p:nvSpPr>
          <p:spPr>
            <a:xfrm rot="19646281">
              <a:off x="5256441" y="2265657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312183" y="2487046"/>
            <a:ext cx="627991" cy="534903"/>
            <a:chOff x="4678085" y="3189156"/>
            <a:chExt cx="700677" cy="596815"/>
          </a:xfrm>
        </p:grpSpPr>
        <p:grpSp>
          <p:nvGrpSpPr>
            <p:cNvPr id="37" name="그룹 36"/>
            <p:cNvGrpSpPr/>
            <p:nvPr/>
          </p:nvGrpSpPr>
          <p:grpSpPr>
            <a:xfrm>
              <a:off x="4678085" y="3189156"/>
              <a:ext cx="700677" cy="596815"/>
              <a:chOff x="4678085" y="2202513"/>
              <a:chExt cx="700677" cy="596815"/>
            </a:xfrm>
          </p:grpSpPr>
          <p:sp>
            <p:nvSpPr>
              <p:cNvPr id="38" name="하트 37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48781" y="2285699"/>
                <a:ext cx="381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solidFill>
                      <a:schemeClr val="bg1"/>
                    </a:solidFill>
                    <a:latin typeface="210 앱굴림 L" panose="02020603020101020101" pitchFamily="18" charset="-127"/>
                    <a:ea typeface="210 앱굴림 L" panose="02020603020101020101" pitchFamily="18" charset="-127"/>
                  </a:rPr>
                  <a:t>3</a:t>
                </a:r>
                <a:endParaRPr lang="ko-KR" altLang="en-US" sz="2000" spc="-150" dirty="0">
                  <a:solidFill>
                    <a:schemeClr val="bg1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</p:grpSp>
        <p:sp>
          <p:nvSpPr>
            <p:cNvPr id="46" name="타원 45"/>
            <p:cNvSpPr/>
            <p:nvPr/>
          </p:nvSpPr>
          <p:spPr>
            <a:xfrm rot="19646281">
              <a:off x="5256440" y="3258940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313859" y="3159200"/>
            <a:ext cx="627991" cy="534903"/>
            <a:chOff x="4678084" y="4189970"/>
            <a:chExt cx="700677" cy="596815"/>
          </a:xfrm>
        </p:grpSpPr>
        <p:grpSp>
          <p:nvGrpSpPr>
            <p:cNvPr id="43" name="그룹 42"/>
            <p:cNvGrpSpPr/>
            <p:nvPr/>
          </p:nvGrpSpPr>
          <p:grpSpPr>
            <a:xfrm>
              <a:off x="4678084" y="4189970"/>
              <a:ext cx="700677" cy="596815"/>
              <a:chOff x="4678085" y="2202513"/>
              <a:chExt cx="700677" cy="596815"/>
            </a:xfrm>
          </p:grpSpPr>
          <p:sp>
            <p:nvSpPr>
              <p:cNvPr id="44" name="하트 43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48781" y="2285699"/>
                <a:ext cx="381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solidFill>
                      <a:schemeClr val="bg1"/>
                    </a:solidFill>
                    <a:latin typeface="210 앱굴림 L" panose="02020603020101020101" pitchFamily="18" charset="-127"/>
                    <a:ea typeface="210 앱굴림 L" panose="02020603020101020101" pitchFamily="18" charset="-127"/>
                  </a:rPr>
                  <a:t>4</a:t>
                </a:r>
                <a:endParaRPr lang="ko-KR" altLang="en-US" sz="2000" spc="-150" dirty="0">
                  <a:solidFill>
                    <a:schemeClr val="bg1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</p:grpSp>
        <p:sp>
          <p:nvSpPr>
            <p:cNvPr id="47" name="타원 46"/>
            <p:cNvSpPr/>
            <p:nvPr/>
          </p:nvSpPr>
          <p:spPr>
            <a:xfrm rot="19646281">
              <a:off x="5256439" y="4252223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313859" y="3853867"/>
            <a:ext cx="627991" cy="534903"/>
            <a:chOff x="4678084" y="5186204"/>
            <a:chExt cx="700677" cy="596815"/>
          </a:xfrm>
        </p:grpSpPr>
        <p:grpSp>
          <p:nvGrpSpPr>
            <p:cNvPr id="40" name="그룹 39"/>
            <p:cNvGrpSpPr/>
            <p:nvPr/>
          </p:nvGrpSpPr>
          <p:grpSpPr>
            <a:xfrm>
              <a:off x="4678084" y="5186204"/>
              <a:ext cx="700677" cy="596815"/>
              <a:chOff x="4678085" y="2202513"/>
              <a:chExt cx="700677" cy="596815"/>
            </a:xfrm>
          </p:grpSpPr>
          <p:sp>
            <p:nvSpPr>
              <p:cNvPr id="41" name="하트 40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822405" y="2285699"/>
                <a:ext cx="381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solidFill>
                      <a:schemeClr val="bg1"/>
                    </a:solidFill>
                    <a:latin typeface="210 앱굴림 L" panose="02020603020101020101" pitchFamily="18" charset="-127"/>
                    <a:ea typeface="210 앱굴림 L" panose="02020603020101020101" pitchFamily="18" charset="-127"/>
                  </a:rPr>
                  <a:t>5</a:t>
                </a:r>
                <a:endParaRPr lang="ko-KR" altLang="en-US" sz="2000" spc="-150" dirty="0">
                  <a:solidFill>
                    <a:schemeClr val="bg1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</p:grpSp>
        <p:sp>
          <p:nvSpPr>
            <p:cNvPr id="48" name="타원 47"/>
            <p:cNvSpPr/>
            <p:nvPr/>
          </p:nvSpPr>
          <p:spPr>
            <a:xfrm rot="19646281">
              <a:off x="5256438" y="5245506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7192D37-342A-4316-B542-42AF51F2AFA9}"/>
              </a:ext>
            </a:extLst>
          </p:cNvPr>
          <p:cNvSpPr txBox="1"/>
          <p:nvPr/>
        </p:nvSpPr>
        <p:spPr>
          <a:xfrm>
            <a:off x="4268871" y="1182068"/>
            <a:ext cx="489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종합 설계 개요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4E8D3D8-5B88-48E7-9A6B-2E6D217F7258}"/>
              </a:ext>
            </a:extLst>
          </p:cNvPr>
          <p:cNvGrpSpPr/>
          <p:nvPr/>
        </p:nvGrpSpPr>
        <p:grpSpPr>
          <a:xfrm>
            <a:off x="3297408" y="1132055"/>
            <a:ext cx="627991" cy="534903"/>
            <a:chOff x="4678085" y="2202513"/>
            <a:chExt cx="700677" cy="59681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E087B0D6-0A7A-4BF1-8053-61E860585D0C}"/>
                </a:ext>
              </a:extLst>
            </p:cNvPr>
            <p:cNvGrpSpPr/>
            <p:nvPr/>
          </p:nvGrpSpPr>
          <p:grpSpPr>
            <a:xfrm>
              <a:off x="4678085" y="2202513"/>
              <a:ext cx="700677" cy="596815"/>
              <a:chOff x="4678085" y="2202513"/>
              <a:chExt cx="700677" cy="596815"/>
            </a:xfrm>
          </p:grpSpPr>
          <p:sp>
            <p:nvSpPr>
              <p:cNvPr id="80" name="하트 79">
                <a:extLst>
                  <a:ext uri="{FF2B5EF4-FFF2-40B4-BE49-F238E27FC236}">
                    <a16:creationId xmlns:a16="http://schemas.microsoft.com/office/drawing/2014/main" id="{FF3BDC6B-5ACF-487A-AA4B-4E18C869F542}"/>
                  </a:ext>
                </a:extLst>
              </p:cNvPr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26E1DA1-4694-44BA-A42D-B9C2BE00B6A6}"/>
                  </a:ext>
                </a:extLst>
              </p:cNvPr>
              <p:cNvSpPr txBox="1"/>
              <p:nvPr/>
            </p:nvSpPr>
            <p:spPr>
              <a:xfrm>
                <a:off x="4848781" y="2285699"/>
                <a:ext cx="381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solidFill>
                      <a:schemeClr val="bg1"/>
                    </a:solidFill>
                    <a:latin typeface="210 앱굴림 L" panose="02020603020101020101" pitchFamily="18" charset="-127"/>
                    <a:ea typeface="210 앱굴림 L" panose="02020603020101020101" pitchFamily="18" charset="-127"/>
                  </a:rPr>
                  <a:t>1</a:t>
                </a:r>
                <a:endParaRPr lang="ko-KR" altLang="en-US" sz="2000" spc="-150" dirty="0">
                  <a:solidFill>
                    <a:schemeClr val="bg1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F77DFE-909F-43DD-A2D0-2CF41B5AB1FC}"/>
                </a:ext>
              </a:extLst>
            </p:cNvPr>
            <p:cNvSpPr/>
            <p:nvPr/>
          </p:nvSpPr>
          <p:spPr>
            <a:xfrm rot="19646281">
              <a:off x="5256441" y="2265657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20F4A15-050E-4F97-A897-972549BEC3A0}"/>
              </a:ext>
            </a:extLst>
          </p:cNvPr>
          <p:cNvSpPr txBox="1"/>
          <p:nvPr/>
        </p:nvSpPr>
        <p:spPr>
          <a:xfrm>
            <a:off x="4300096" y="4509839"/>
            <a:ext cx="489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업무 분담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F821BC9-FE38-4106-AF80-157FE9C82247}"/>
              </a:ext>
            </a:extLst>
          </p:cNvPr>
          <p:cNvGrpSpPr/>
          <p:nvPr/>
        </p:nvGrpSpPr>
        <p:grpSpPr>
          <a:xfrm>
            <a:off x="3328634" y="4503148"/>
            <a:ext cx="627991" cy="534903"/>
            <a:chOff x="4678084" y="5186204"/>
            <a:chExt cx="700677" cy="596815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245729D-D42B-4C0B-865D-0A63A800E73A}"/>
                </a:ext>
              </a:extLst>
            </p:cNvPr>
            <p:cNvGrpSpPr/>
            <p:nvPr/>
          </p:nvGrpSpPr>
          <p:grpSpPr>
            <a:xfrm>
              <a:off x="4678084" y="5186204"/>
              <a:ext cx="700677" cy="596815"/>
              <a:chOff x="4678085" y="2202513"/>
              <a:chExt cx="700677" cy="596815"/>
            </a:xfrm>
          </p:grpSpPr>
          <p:sp>
            <p:nvSpPr>
              <p:cNvPr id="86" name="하트 85">
                <a:extLst>
                  <a:ext uri="{FF2B5EF4-FFF2-40B4-BE49-F238E27FC236}">
                    <a16:creationId xmlns:a16="http://schemas.microsoft.com/office/drawing/2014/main" id="{CAEABBCB-DC5F-4650-A887-32413DD2A61C}"/>
                  </a:ext>
                </a:extLst>
              </p:cNvPr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F45EF1-DA90-42E0-852E-78E2FAE9EDB5}"/>
                  </a:ext>
                </a:extLst>
              </p:cNvPr>
              <p:cNvSpPr txBox="1"/>
              <p:nvPr/>
            </p:nvSpPr>
            <p:spPr>
              <a:xfrm>
                <a:off x="4822405" y="2285699"/>
                <a:ext cx="381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solidFill>
                      <a:schemeClr val="bg1"/>
                    </a:solidFill>
                    <a:latin typeface="210 앱굴림 L" panose="02020603020101020101" pitchFamily="18" charset="-127"/>
                    <a:ea typeface="210 앱굴림 L" panose="02020603020101020101" pitchFamily="18" charset="-127"/>
                  </a:rPr>
                  <a:t>6</a:t>
                </a:r>
                <a:endParaRPr lang="ko-KR" altLang="en-US" sz="2000" spc="-150" dirty="0">
                  <a:solidFill>
                    <a:schemeClr val="bg1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</p:grp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EA5EC4F-F1C7-4825-9C89-C13242887A0D}"/>
                </a:ext>
              </a:extLst>
            </p:cNvPr>
            <p:cNvSpPr/>
            <p:nvPr/>
          </p:nvSpPr>
          <p:spPr>
            <a:xfrm rot="19646281">
              <a:off x="5256438" y="5245506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B029A25-C40C-4A67-8F0D-334EEA012D70}"/>
              </a:ext>
            </a:extLst>
          </p:cNvPr>
          <p:cNvSpPr txBox="1"/>
          <p:nvPr/>
        </p:nvSpPr>
        <p:spPr>
          <a:xfrm>
            <a:off x="4285321" y="5144335"/>
            <a:ext cx="489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종합 설계 수행 일정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008CE8D-6311-4D6B-9B3B-5FD9BB4A4F66}"/>
              </a:ext>
            </a:extLst>
          </p:cNvPr>
          <p:cNvGrpSpPr/>
          <p:nvPr/>
        </p:nvGrpSpPr>
        <p:grpSpPr>
          <a:xfrm>
            <a:off x="3313859" y="5137644"/>
            <a:ext cx="627991" cy="534903"/>
            <a:chOff x="4678084" y="5186204"/>
            <a:chExt cx="700677" cy="596815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0D94369-0CF7-411E-9764-68772E7252CF}"/>
                </a:ext>
              </a:extLst>
            </p:cNvPr>
            <p:cNvGrpSpPr/>
            <p:nvPr/>
          </p:nvGrpSpPr>
          <p:grpSpPr>
            <a:xfrm>
              <a:off x="4678084" y="5186204"/>
              <a:ext cx="700677" cy="596815"/>
              <a:chOff x="4678085" y="2202513"/>
              <a:chExt cx="700677" cy="596815"/>
            </a:xfrm>
          </p:grpSpPr>
          <p:sp>
            <p:nvSpPr>
              <p:cNvPr id="92" name="하트 91">
                <a:extLst>
                  <a:ext uri="{FF2B5EF4-FFF2-40B4-BE49-F238E27FC236}">
                    <a16:creationId xmlns:a16="http://schemas.microsoft.com/office/drawing/2014/main" id="{2BAD6F58-5AA7-47C5-83E7-5FA3E6FF89AF}"/>
                  </a:ext>
                </a:extLst>
              </p:cNvPr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A8AC75F-61CD-4D7E-9081-361BECDFB98A}"/>
                  </a:ext>
                </a:extLst>
              </p:cNvPr>
              <p:cNvSpPr txBox="1"/>
              <p:nvPr/>
            </p:nvSpPr>
            <p:spPr>
              <a:xfrm>
                <a:off x="4822405" y="2285699"/>
                <a:ext cx="381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solidFill>
                      <a:schemeClr val="bg1"/>
                    </a:solidFill>
                    <a:latin typeface="210 앱굴림 L" panose="02020603020101020101" pitchFamily="18" charset="-127"/>
                    <a:ea typeface="210 앱굴림 L" panose="02020603020101020101" pitchFamily="18" charset="-127"/>
                  </a:rPr>
                  <a:t>7</a:t>
                </a:r>
                <a:endParaRPr lang="ko-KR" altLang="en-US" sz="2000" spc="-150" dirty="0">
                  <a:solidFill>
                    <a:schemeClr val="bg1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</p:grp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80D5130-E0D6-4A21-8A0D-18C96467F377}"/>
                </a:ext>
              </a:extLst>
            </p:cNvPr>
            <p:cNvSpPr/>
            <p:nvPr/>
          </p:nvSpPr>
          <p:spPr>
            <a:xfrm rot="19646281">
              <a:off x="5256438" y="5245506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968F117A-2903-4C7E-9352-ACF46282AABE}"/>
              </a:ext>
            </a:extLst>
          </p:cNvPr>
          <p:cNvSpPr txBox="1"/>
          <p:nvPr/>
        </p:nvSpPr>
        <p:spPr>
          <a:xfrm>
            <a:off x="4300096" y="5793616"/>
            <a:ext cx="489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필요 기술 및 참고 문헌 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EDE9B12-BA7E-4AAA-A07D-61BC1A9A58CF}"/>
              </a:ext>
            </a:extLst>
          </p:cNvPr>
          <p:cNvGrpSpPr/>
          <p:nvPr/>
        </p:nvGrpSpPr>
        <p:grpSpPr>
          <a:xfrm>
            <a:off x="3328634" y="5786925"/>
            <a:ext cx="627991" cy="534903"/>
            <a:chOff x="4678084" y="5186204"/>
            <a:chExt cx="700677" cy="596815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32BC1916-619F-4DCD-96A6-997A40CCD744}"/>
                </a:ext>
              </a:extLst>
            </p:cNvPr>
            <p:cNvGrpSpPr/>
            <p:nvPr/>
          </p:nvGrpSpPr>
          <p:grpSpPr>
            <a:xfrm>
              <a:off x="4678084" y="5186204"/>
              <a:ext cx="700677" cy="596815"/>
              <a:chOff x="4678085" y="2202513"/>
              <a:chExt cx="700677" cy="596815"/>
            </a:xfrm>
          </p:grpSpPr>
          <p:sp>
            <p:nvSpPr>
              <p:cNvPr id="98" name="하트 97">
                <a:extLst>
                  <a:ext uri="{FF2B5EF4-FFF2-40B4-BE49-F238E27FC236}">
                    <a16:creationId xmlns:a16="http://schemas.microsoft.com/office/drawing/2014/main" id="{F6E97587-B357-4B96-8E85-E8355C989E10}"/>
                  </a:ext>
                </a:extLst>
              </p:cNvPr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FDD31EB-432B-49D7-935F-267B2FE54C08}"/>
                  </a:ext>
                </a:extLst>
              </p:cNvPr>
              <p:cNvSpPr txBox="1"/>
              <p:nvPr/>
            </p:nvSpPr>
            <p:spPr>
              <a:xfrm>
                <a:off x="4822405" y="2285699"/>
                <a:ext cx="381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solidFill>
                      <a:schemeClr val="bg1"/>
                    </a:solidFill>
                    <a:latin typeface="210 앱굴림 L" panose="02020603020101020101" pitchFamily="18" charset="-127"/>
                    <a:ea typeface="210 앱굴림 L" panose="02020603020101020101" pitchFamily="18" charset="-127"/>
                  </a:rPr>
                  <a:t>8</a:t>
                </a:r>
                <a:endParaRPr lang="ko-KR" altLang="en-US" sz="2000" spc="-150" dirty="0">
                  <a:solidFill>
                    <a:schemeClr val="bg1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</p:grp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31C72B05-9B7B-4FC5-BB24-6FC7A0D75F47}"/>
                </a:ext>
              </a:extLst>
            </p:cNvPr>
            <p:cNvSpPr/>
            <p:nvPr/>
          </p:nvSpPr>
          <p:spPr>
            <a:xfrm rot="19646281">
              <a:off x="5256438" y="5245506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47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2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781504" y="1480968"/>
            <a:ext cx="10628991" cy="4782672"/>
            <a:chOff x="1162052" y="2416337"/>
            <a:chExt cx="9107364" cy="3803488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1162052" y="2416337"/>
              <a:ext cx="9107364" cy="3803488"/>
            </a:xfrm>
            <a:prstGeom prst="roundRect">
              <a:avLst>
                <a:gd name="adj" fmla="val 6124"/>
              </a:avLst>
            </a:prstGeom>
            <a:solidFill>
              <a:schemeClr val="bg1"/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1278184" y="2550645"/>
              <a:ext cx="8875101" cy="3534872"/>
            </a:xfrm>
            <a:prstGeom prst="roundRect">
              <a:avLst>
                <a:gd name="adj" fmla="val 4737"/>
              </a:avLst>
            </a:prstGeom>
            <a:noFill/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</p:grpSp>
      <p:cxnSp>
        <p:nvCxnSpPr>
          <p:cNvPr id="35" name="직선 화살표 연결선 34"/>
          <p:cNvCxnSpPr/>
          <p:nvPr/>
        </p:nvCxnSpPr>
        <p:spPr>
          <a:xfrm>
            <a:off x="1116258" y="2265347"/>
            <a:ext cx="798349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2417" y="2819728"/>
            <a:ext cx="817184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1. </a:t>
            </a:r>
            <a:r>
              <a:rPr lang="ko-KR" altLang="en-US" sz="23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최근 스마트기기 확산에 따라 성장기 아동의 운동량이 감소</a:t>
            </a:r>
            <a:endParaRPr lang="en-US" altLang="ko-KR" sz="23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81080" y="3902368"/>
            <a:ext cx="795062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2. </a:t>
            </a:r>
            <a:r>
              <a:rPr lang="ko-KR" altLang="en-US" sz="23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미세먼지</a:t>
            </a:r>
            <a:r>
              <a:rPr lang="en-US" altLang="ko-KR" sz="23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3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사회적 위험에 따른 아동의 제한적인 외부활동</a:t>
            </a:r>
            <a:endParaRPr lang="en-US" altLang="ko-KR" sz="23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44862" y="1732594"/>
            <a:ext cx="5837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sz="30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연구 개발 배경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81080" y="4985009"/>
            <a:ext cx="100298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3. </a:t>
            </a:r>
            <a:r>
              <a:rPr lang="ko-KR" altLang="en-US" sz="23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집에서도 간편히 할 수 있는 흥미 위주의 운동 프로그램 필요성  증대</a:t>
            </a:r>
            <a:endParaRPr lang="en-US" altLang="ko-KR" sz="23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284D39-09E7-4A3F-8738-3F6B08FFF656}"/>
              </a:ext>
            </a:extLst>
          </p:cNvPr>
          <p:cNvSpPr txBox="1"/>
          <p:nvPr/>
        </p:nvSpPr>
        <p:spPr>
          <a:xfrm>
            <a:off x="1956596" y="729279"/>
            <a:ext cx="4890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종합 설계 개요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CE75ED8-08E2-4C5A-BA95-DB5DBDC0A4AA}"/>
              </a:ext>
            </a:extLst>
          </p:cNvPr>
          <p:cNvGrpSpPr/>
          <p:nvPr/>
        </p:nvGrpSpPr>
        <p:grpSpPr>
          <a:xfrm>
            <a:off x="948097" y="794327"/>
            <a:ext cx="700677" cy="606406"/>
            <a:chOff x="4678084" y="5186204"/>
            <a:chExt cx="700677" cy="606406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E629033-F9C3-404E-BD5D-334C33E91B63}"/>
                </a:ext>
              </a:extLst>
            </p:cNvPr>
            <p:cNvGrpSpPr/>
            <p:nvPr/>
          </p:nvGrpSpPr>
          <p:grpSpPr>
            <a:xfrm>
              <a:off x="4678084" y="5186204"/>
              <a:ext cx="700677" cy="606406"/>
              <a:chOff x="4678085" y="2202513"/>
              <a:chExt cx="700677" cy="606406"/>
            </a:xfrm>
          </p:grpSpPr>
          <p:sp>
            <p:nvSpPr>
              <p:cNvPr id="20" name="하트 19">
                <a:extLst>
                  <a:ext uri="{FF2B5EF4-FFF2-40B4-BE49-F238E27FC236}">
                    <a16:creationId xmlns:a16="http://schemas.microsoft.com/office/drawing/2014/main" id="{7B90D034-3DFD-48CC-BCCB-A9D9CC3BF007}"/>
                  </a:ext>
                </a:extLst>
              </p:cNvPr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359EE0C-7610-4463-90C6-C1422F22B160}"/>
                  </a:ext>
                </a:extLst>
              </p:cNvPr>
              <p:cNvSpPr txBox="1"/>
              <p:nvPr/>
            </p:nvSpPr>
            <p:spPr>
              <a:xfrm>
                <a:off x="4822405" y="2285699"/>
                <a:ext cx="381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pc="-150" dirty="0">
                    <a:solidFill>
                      <a:schemeClr val="bg1"/>
                    </a:solidFill>
                    <a:latin typeface="210 앱굴림 L" panose="02020603020101020101" pitchFamily="18" charset="-127"/>
                    <a:ea typeface="210 앱굴림 L" panose="02020603020101020101" pitchFamily="18" charset="-127"/>
                  </a:rPr>
                  <a:t>1</a:t>
                </a:r>
                <a:endParaRPr lang="ko-KR" altLang="en-US" sz="2800" spc="-150" dirty="0">
                  <a:solidFill>
                    <a:schemeClr val="bg1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</p:grp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0E8076C-C792-4FF6-8E77-85EF9E8DC394}"/>
                </a:ext>
              </a:extLst>
            </p:cNvPr>
            <p:cNvSpPr/>
            <p:nvPr/>
          </p:nvSpPr>
          <p:spPr>
            <a:xfrm rot="19646281">
              <a:off x="5256438" y="5245506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A9A1D8E-44D0-459C-845E-1D388C9B4DF0}"/>
              </a:ext>
            </a:extLst>
          </p:cNvPr>
          <p:cNvSpPr txBox="1"/>
          <p:nvPr/>
        </p:nvSpPr>
        <p:spPr>
          <a:xfrm>
            <a:off x="11747168" y="6413799"/>
            <a:ext cx="3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8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2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70528" y="1480968"/>
            <a:ext cx="10628991" cy="4782672"/>
            <a:chOff x="1162052" y="2416337"/>
            <a:chExt cx="9107364" cy="380348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162052" y="2416337"/>
              <a:ext cx="9107364" cy="3803488"/>
            </a:xfrm>
            <a:prstGeom prst="roundRect">
              <a:avLst>
                <a:gd name="adj" fmla="val 6124"/>
              </a:avLst>
            </a:prstGeom>
            <a:solidFill>
              <a:schemeClr val="bg1"/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278184" y="2550645"/>
              <a:ext cx="8875101" cy="3534872"/>
            </a:xfrm>
            <a:prstGeom prst="roundRect">
              <a:avLst>
                <a:gd name="adj" fmla="val 4737"/>
              </a:avLst>
            </a:prstGeom>
            <a:noFill/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</p:grpSp>
      <p:cxnSp>
        <p:nvCxnSpPr>
          <p:cNvPr id="35" name="직선 화살표 연결선 34"/>
          <p:cNvCxnSpPr/>
          <p:nvPr/>
        </p:nvCxnSpPr>
        <p:spPr>
          <a:xfrm>
            <a:off x="1116258" y="2265347"/>
            <a:ext cx="798349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29264" y="2446091"/>
            <a:ext cx="101210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프로그램을 통해 운동을 함으로써 미취학 아동 </a:t>
            </a:r>
            <a:r>
              <a:rPr lang="en-US" altLang="ko-KR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(4~8</a:t>
            </a:r>
            <a:r>
              <a:rPr lang="ko-KR" altLang="en-US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세</a:t>
            </a:r>
            <a:r>
              <a:rPr lang="en-US" altLang="ko-KR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  <a:r>
              <a:rPr lang="ko-KR" altLang="en-US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의 성장에 </a:t>
            </a:r>
            <a:endParaRPr lang="en-US" altLang="ko-KR" sz="24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    </a:t>
            </a:r>
            <a:r>
              <a:rPr lang="ko-KR" altLang="en-US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도움을 준다</a:t>
            </a:r>
            <a:r>
              <a:rPr lang="en-US" altLang="ko-KR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r>
              <a:rPr lang="en-US" altLang="ko-KR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2.  </a:t>
            </a:r>
            <a:r>
              <a:rPr lang="ko-KR" altLang="en-US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집에서 사용할 수 있는 미취학 아동의 성장기를 위한 프로그램 개발로</a:t>
            </a:r>
            <a:endParaRPr lang="en-US" altLang="ko-KR" sz="24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   </a:t>
            </a:r>
            <a:r>
              <a:rPr lang="ko-KR" altLang="en-US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아동의 성장을 편리하고 효과적으로 관리할 수 있게 한다</a:t>
            </a:r>
            <a:r>
              <a:rPr lang="en-US" altLang="ko-KR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b="1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44862" y="1732594"/>
            <a:ext cx="5837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sz="30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연구 개발 목표</a:t>
            </a:r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1128357" y="4687928"/>
            <a:ext cx="798349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92417" y="4817506"/>
            <a:ext cx="9027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미취학 아동의 성장을 편리하고 효과적으로 관리할 수 있다</a:t>
            </a:r>
            <a:r>
              <a:rPr lang="en-US" altLang="ko-KR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운동이 힘들고 재미없다는 인식을 변화시켜준다</a:t>
            </a:r>
            <a:r>
              <a:rPr lang="en-US" altLang="ko-KR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endParaRPr lang="ko-KR" altLang="ko-KR" sz="24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128723" y="4126539"/>
            <a:ext cx="5837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sz="30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연구 개발 효과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74FF60-439D-4677-9204-3397FCA69E37}"/>
              </a:ext>
            </a:extLst>
          </p:cNvPr>
          <p:cNvSpPr txBox="1"/>
          <p:nvPr/>
        </p:nvSpPr>
        <p:spPr>
          <a:xfrm>
            <a:off x="1956596" y="729279"/>
            <a:ext cx="4890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종합 설계 개요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58FE118-E970-487E-9FE1-C27EFDF297FD}"/>
              </a:ext>
            </a:extLst>
          </p:cNvPr>
          <p:cNvGrpSpPr/>
          <p:nvPr/>
        </p:nvGrpSpPr>
        <p:grpSpPr>
          <a:xfrm>
            <a:off x="948097" y="794327"/>
            <a:ext cx="700677" cy="606406"/>
            <a:chOff x="4678084" y="5186204"/>
            <a:chExt cx="700677" cy="60640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ED42631-238A-4F08-91AF-07403DEFF101}"/>
                </a:ext>
              </a:extLst>
            </p:cNvPr>
            <p:cNvGrpSpPr/>
            <p:nvPr/>
          </p:nvGrpSpPr>
          <p:grpSpPr>
            <a:xfrm>
              <a:off x="4678084" y="5186204"/>
              <a:ext cx="700677" cy="606406"/>
              <a:chOff x="4678085" y="2202513"/>
              <a:chExt cx="700677" cy="606406"/>
            </a:xfrm>
          </p:grpSpPr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30C3356-1CE3-4273-8E3A-9D0FAE28A387}"/>
                  </a:ext>
                </a:extLst>
              </p:cNvPr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C30198D-F7D4-4A9C-A05E-69CBB7C7C21B}"/>
                  </a:ext>
                </a:extLst>
              </p:cNvPr>
              <p:cNvSpPr txBox="1"/>
              <p:nvPr/>
            </p:nvSpPr>
            <p:spPr>
              <a:xfrm>
                <a:off x="4822405" y="2285699"/>
                <a:ext cx="381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pc="-150" dirty="0">
                    <a:solidFill>
                      <a:schemeClr val="bg1"/>
                    </a:solidFill>
                    <a:latin typeface="210 앱굴림 L" panose="02020603020101020101" pitchFamily="18" charset="-127"/>
                    <a:ea typeface="210 앱굴림 L" panose="02020603020101020101" pitchFamily="18" charset="-127"/>
                  </a:rPr>
                  <a:t>1</a:t>
                </a:r>
                <a:endParaRPr lang="ko-KR" altLang="en-US" sz="2800" spc="-150" dirty="0">
                  <a:solidFill>
                    <a:schemeClr val="bg1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endParaRPr>
              </a:p>
            </p:txBody>
          </p:sp>
        </p:grp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EAC008C-9B91-45FB-B571-41C4D43DE949}"/>
                </a:ext>
              </a:extLst>
            </p:cNvPr>
            <p:cNvSpPr/>
            <p:nvPr/>
          </p:nvSpPr>
          <p:spPr>
            <a:xfrm rot="19646281">
              <a:off x="5256438" y="5245506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741F427-8774-4644-9B42-1E35EA1F7721}"/>
              </a:ext>
            </a:extLst>
          </p:cNvPr>
          <p:cNvSpPr txBox="1"/>
          <p:nvPr/>
        </p:nvSpPr>
        <p:spPr>
          <a:xfrm>
            <a:off x="11747168" y="6413799"/>
            <a:ext cx="3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70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1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56596" y="729279"/>
            <a:ext cx="4890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관련 연구 및 사례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948097" y="794327"/>
            <a:ext cx="700677" cy="606406"/>
            <a:chOff x="4678084" y="5186204"/>
            <a:chExt cx="700677" cy="606406"/>
          </a:xfrm>
        </p:grpSpPr>
        <p:grpSp>
          <p:nvGrpSpPr>
            <p:cNvPr id="36" name="그룹 35"/>
            <p:cNvGrpSpPr/>
            <p:nvPr/>
          </p:nvGrpSpPr>
          <p:grpSpPr>
            <a:xfrm>
              <a:off x="4678084" y="5186204"/>
              <a:ext cx="700677" cy="606406"/>
              <a:chOff x="4678085" y="2202513"/>
              <a:chExt cx="700677" cy="606406"/>
            </a:xfrm>
          </p:grpSpPr>
          <p:sp>
            <p:nvSpPr>
              <p:cNvPr id="38" name="하트 37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22405" y="2285699"/>
                <a:ext cx="381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pc="-15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37" name="타원 36"/>
            <p:cNvSpPr/>
            <p:nvPr/>
          </p:nvSpPr>
          <p:spPr>
            <a:xfrm rot="19646281">
              <a:off x="5256438" y="5245506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A5B982A-FD09-4A75-801D-3072E03579A8}"/>
              </a:ext>
            </a:extLst>
          </p:cNvPr>
          <p:cNvSpPr txBox="1"/>
          <p:nvPr/>
        </p:nvSpPr>
        <p:spPr>
          <a:xfrm>
            <a:off x="948097" y="1771622"/>
            <a:ext cx="478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(1) </a:t>
            </a:r>
            <a:r>
              <a:rPr lang="ko-KR" altLang="en-US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엑스박스 </a:t>
            </a:r>
            <a:r>
              <a:rPr lang="ko-KR" altLang="en-US" b="1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유어</a:t>
            </a:r>
            <a:r>
              <a:rPr lang="ko-KR" altLang="en-US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b="1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쉐이프</a:t>
            </a:r>
            <a:endParaRPr lang="ko-KR" altLang="en-US" b="1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577AA6A-8E43-457F-89AD-8CEC1DB54463}"/>
              </a:ext>
            </a:extLst>
          </p:cNvPr>
          <p:cNvCxnSpPr>
            <a:cxnSpLocks/>
          </p:cNvCxnSpPr>
          <p:nvPr/>
        </p:nvCxnSpPr>
        <p:spPr>
          <a:xfrm>
            <a:off x="444831" y="2245559"/>
            <a:ext cx="1134214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766973-76DF-4115-844D-2DF627D57075}"/>
              </a:ext>
            </a:extLst>
          </p:cNvPr>
          <p:cNvSpPr txBox="1"/>
          <p:nvPr/>
        </p:nvSpPr>
        <p:spPr>
          <a:xfrm>
            <a:off x="5602142" y="2904444"/>
            <a:ext cx="6059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키넥트를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사용하여 근력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유산소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요가 등 피트니스 게임을 제공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현존하는 운동 프로그램들은 모두 성인을 위한 것이고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 </a:t>
            </a:r>
            <a:r>
              <a:rPr lang="ko-KR" altLang="en-US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★</a:t>
            </a:r>
            <a:r>
              <a:rPr lang="ko-KR" altLang="en-US" u="sng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아동을</a:t>
            </a:r>
            <a:r>
              <a:rPr lang="en-US" altLang="ko-KR" u="sng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u="sng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위한 프로그램은 존재하지 않음</a:t>
            </a:r>
            <a:r>
              <a:rPr lang="ko-KR" altLang="en-US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 ★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차별성</a:t>
            </a:r>
            <a:endParaRPr lang="en-US" altLang="ko-KR" b="1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성장기 아동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(4~8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세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을 위한 프로그램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아동의 눈높이에 맞게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프로그램 구성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B20C1B1-D154-4696-B1CC-AE589AE2F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46" y="2928597"/>
            <a:ext cx="4563880" cy="24145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90FB58-68C6-49F3-A174-8AF4E681D2B7}"/>
              </a:ext>
            </a:extLst>
          </p:cNvPr>
          <p:cNvSpPr txBox="1"/>
          <p:nvPr/>
        </p:nvSpPr>
        <p:spPr>
          <a:xfrm>
            <a:off x="11747168" y="6413799"/>
            <a:ext cx="3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95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1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56596" y="729279"/>
            <a:ext cx="4890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관련 연구 및 사례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948097" y="794327"/>
            <a:ext cx="700677" cy="606406"/>
            <a:chOff x="4678084" y="5186204"/>
            <a:chExt cx="700677" cy="606406"/>
          </a:xfrm>
        </p:grpSpPr>
        <p:grpSp>
          <p:nvGrpSpPr>
            <p:cNvPr id="36" name="그룹 35"/>
            <p:cNvGrpSpPr/>
            <p:nvPr/>
          </p:nvGrpSpPr>
          <p:grpSpPr>
            <a:xfrm>
              <a:off x="4678084" y="5186204"/>
              <a:ext cx="700677" cy="606406"/>
              <a:chOff x="4678085" y="2202513"/>
              <a:chExt cx="700677" cy="606406"/>
            </a:xfrm>
          </p:grpSpPr>
          <p:sp>
            <p:nvSpPr>
              <p:cNvPr id="38" name="하트 37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22405" y="2285699"/>
                <a:ext cx="381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pc="-15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37" name="타원 36"/>
            <p:cNvSpPr/>
            <p:nvPr/>
          </p:nvSpPr>
          <p:spPr>
            <a:xfrm rot="19646281">
              <a:off x="5256438" y="5245506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A5B982A-FD09-4A75-801D-3072E03579A8}"/>
              </a:ext>
            </a:extLst>
          </p:cNvPr>
          <p:cNvSpPr txBox="1"/>
          <p:nvPr/>
        </p:nvSpPr>
        <p:spPr>
          <a:xfrm>
            <a:off x="948097" y="1771622"/>
            <a:ext cx="478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(2) </a:t>
            </a:r>
            <a:r>
              <a:rPr lang="ko-KR" altLang="en-US" b="1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핑크퐁</a:t>
            </a:r>
            <a:r>
              <a:rPr lang="ko-KR" altLang="en-US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키 크기 체조 영상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577AA6A-8E43-457F-89AD-8CEC1DB54463}"/>
              </a:ext>
            </a:extLst>
          </p:cNvPr>
          <p:cNvCxnSpPr>
            <a:cxnSpLocks/>
          </p:cNvCxnSpPr>
          <p:nvPr/>
        </p:nvCxnSpPr>
        <p:spPr>
          <a:xfrm>
            <a:off x="444831" y="2245559"/>
            <a:ext cx="1134214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E45356-589A-478E-8F09-882D67AF2406}"/>
              </a:ext>
            </a:extLst>
          </p:cNvPr>
          <p:cNvSpPr txBox="1"/>
          <p:nvPr/>
        </p:nvSpPr>
        <p:spPr>
          <a:xfrm>
            <a:off x="5778005" y="3253878"/>
            <a:ext cx="5851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아이들에게 인기 있는 </a:t>
            </a:r>
            <a:r>
              <a:rPr lang="ko-KR" altLang="en-US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핑크퐁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캐릭터가 직접 키 크기 체조를 영상으로 알려줘서 아이들이 흥미롭게 배울 수 있음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차별성</a:t>
            </a:r>
            <a:endParaRPr lang="en-US" altLang="ko-KR" b="1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캐릭터로 알려주는 것뿐만 아니라 </a:t>
            </a:r>
            <a:r>
              <a:rPr lang="ko-KR" altLang="en-US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키넥트로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아동의 동작을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인식하여 동작의 정확도를 높여 줌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D911D0A-FD02-4E62-812F-828EC2BB0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9"/>
          <a:stretch/>
        </p:blipFill>
        <p:spPr>
          <a:xfrm>
            <a:off x="782155" y="2712611"/>
            <a:ext cx="4658526" cy="31138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9C5024-DBA6-4208-8ADF-1D95FA453FEA}"/>
              </a:ext>
            </a:extLst>
          </p:cNvPr>
          <p:cNvSpPr txBox="1"/>
          <p:nvPr/>
        </p:nvSpPr>
        <p:spPr>
          <a:xfrm>
            <a:off x="11747168" y="6413799"/>
            <a:ext cx="3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25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1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56596" y="729279"/>
            <a:ext cx="4890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관련 연구 및 사례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948097" y="794327"/>
            <a:ext cx="700677" cy="606406"/>
            <a:chOff x="4678084" y="5186204"/>
            <a:chExt cx="700677" cy="606406"/>
          </a:xfrm>
        </p:grpSpPr>
        <p:grpSp>
          <p:nvGrpSpPr>
            <p:cNvPr id="36" name="그룹 35"/>
            <p:cNvGrpSpPr/>
            <p:nvPr/>
          </p:nvGrpSpPr>
          <p:grpSpPr>
            <a:xfrm>
              <a:off x="4678084" y="5186204"/>
              <a:ext cx="700677" cy="606406"/>
              <a:chOff x="4678085" y="2202513"/>
              <a:chExt cx="700677" cy="606406"/>
            </a:xfrm>
          </p:grpSpPr>
          <p:sp>
            <p:nvSpPr>
              <p:cNvPr id="38" name="하트 37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22405" y="2285699"/>
                <a:ext cx="381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pc="-15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37" name="타원 36"/>
            <p:cNvSpPr/>
            <p:nvPr/>
          </p:nvSpPr>
          <p:spPr>
            <a:xfrm rot="19646281">
              <a:off x="5256438" y="5245506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A5B982A-FD09-4A75-801D-3072E03579A8}"/>
              </a:ext>
            </a:extLst>
          </p:cNvPr>
          <p:cNvSpPr txBox="1"/>
          <p:nvPr/>
        </p:nvSpPr>
        <p:spPr>
          <a:xfrm>
            <a:off x="948097" y="1771622"/>
            <a:ext cx="478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(3) </a:t>
            </a:r>
            <a:r>
              <a:rPr lang="ko-KR" altLang="en-US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스트레칭이 성장기 아이들에게 미치는 영향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577AA6A-8E43-457F-89AD-8CEC1DB54463}"/>
              </a:ext>
            </a:extLst>
          </p:cNvPr>
          <p:cNvCxnSpPr>
            <a:cxnSpLocks/>
          </p:cNvCxnSpPr>
          <p:nvPr/>
        </p:nvCxnSpPr>
        <p:spPr>
          <a:xfrm>
            <a:off x="444831" y="2245559"/>
            <a:ext cx="1134214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ABD9271-C383-45A8-9802-C93082BB0431}"/>
              </a:ext>
            </a:extLst>
          </p:cNvPr>
          <p:cNvGrpSpPr/>
          <p:nvPr/>
        </p:nvGrpSpPr>
        <p:grpSpPr>
          <a:xfrm>
            <a:off x="670834" y="4383267"/>
            <a:ext cx="6272604" cy="1551106"/>
            <a:chOff x="494390" y="3891854"/>
            <a:chExt cx="6272604" cy="155110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90B171D-4AE4-4D55-A28E-7F7E86FE8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90" y="3891854"/>
              <a:ext cx="6272604" cy="1551106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E9D5499-7C3D-4530-8756-6CABED03CF4A}"/>
                </a:ext>
              </a:extLst>
            </p:cNvPr>
            <p:cNvSpPr/>
            <p:nvPr/>
          </p:nvSpPr>
          <p:spPr>
            <a:xfrm>
              <a:off x="522513" y="3911732"/>
              <a:ext cx="3801009" cy="2834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60B4B9-3E53-468C-BBFC-B07EB24A8511}"/>
                </a:ext>
              </a:extLst>
            </p:cNvPr>
            <p:cNvSpPr/>
            <p:nvPr/>
          </p:nvSpPr>
          <p:spPr>
            <a:xfrm>
              <a:off x="547597" y="5021493"/>
              <a:ext cx="2642864" cy="2834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5DAEC9F-E252-4F94-B778-96FC3098F0C8}"/>
              </a:ext>
            </a:extLst>
          </p:cNvPr>
          <p:cNvGrpSpPr/>
          <p:nvPr/>
        </p:nvGrpSpPr>
        <p:grpSpPr>
          <a:xfrm>
            <a:off x="611575" y="2479711"/>
            <a:ext cx="6209143" cy="1622631"/>
            <a:chOff x="499904" y="1996396"/>
            <a:chExt cx="6209143" cy="16226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02A2EAB-9526-44F4-90B7-86F8B4503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904" y="1996396"/>
              <a:ext cx="6209143" cy="1622631"/>
            </a:xfrm>
            <a:prstGeom prst="rect">
              <a:avLst/>
            </a:prstGeom>
          </p:spPr>
        </p:pic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9E286CB-61C4-477F-911D-CF65A8E4B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95191" y="3359426"/>
              <a:ext cx="197457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4FA4DE7-FDF8-4397-888A-BB9C62CF441C}"/>
                </a:ext>
              </a:extLst>
            </p:cNvPr>
            <p:cNvCxnSpPr>
              <a:cxnSpLocks/>
            </p:cNvCxnSpPr>
            <p:nvPr/>
          </p:nvCxnSpPr>
          <p:spPr>
            <a:xfrm>
              <a:off x="705713" y="3619027"/>
              <a:ext cx="85794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CBA7EB9-968A-44F1-9C21-953C3AE8BB9E}"/>
              </a:ext>
            </a:extLst>
          </p:cNvPr>
          <p:cNvSpPr txBox="1"/>
          <p:nvPr/>
        </p:nvSpPr>
        <p:spPr>
          <a:xfrm>
            <a:off x="6983249" y="3053954"/>
            <a:ext cx="4674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스트레칭은 아동의 스트레스를 해소시켜주고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좋은 수면을 유도함으로써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수면 중에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성장호르몬을 활발하게 배출하게 한다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스트레칭은 성장기 아동의 키 성장에 </a:t>
            </a:r>
            <a:endParaRPr lang="en-US" altLang="ko-KR" dirty="0">
              <a:highlight>
                <a:srgbClr val="FFFF00"/>
              </a:highlight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큰 도움이 된다</a:t>
            </a:r>
            <a:r>
              <a:rPr lang="en-US" altLang="ko-KR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0AEFF01C-979D-4195-AD08-D21F905305FF}"/>
              </a:ext>
            </a:extLst>
          </p:cNvPr>
          <p:cNvSpPr/>
          <p:nvPr/>
        </p:nvSpPr>
        <p:spPr>
          <a:xfrm>
            <a:off x="9094958" y="4053474"/>
            <a:ext cx="458088" cy="76700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756A27-25D8-47EB-94C4-4C31ADDEC943}"/>
              </a:ext>
            </a:extLst>
          </p:cNvPr>
          <p:cNvSpPr txBox="1"/>
          <p:nvPr/>
        </p:nvSpPr>
        <p:spPr>
          <a:xfrm>
            <a:off x="11747168" y="6413799"/>
            <a:ext cx="3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79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1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56596" y="729279"/>
            <a:ext cx="4890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관련 연구 및 사례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948097" y="794327"/>
            <a:ext cx="700677" cy="606406"/>
            <a:chOff x="4678084" y="5186204"/>
            <a:chExt cx="700677" cy="606406"/>
          </a:xfrm>
        </p:grpSpPr>
        <p:grpSp>
          <p:nvGrpSpPr>
            <p:cNvPr id="36" name="그룹 35"/>
            <p:cNvGrpSpPr/>
            <p:nvPr/>
          </p:nvGrpSpPr>
          <p:grpSpPr>
            <a:xfrm>
              <a:off x="4678084" y="5186204"/>
              <a:ext cx="700677" cy="606406"/>
              <a:chOff x="4678085" y="2202513"/>
              <a:chExt cx="700677" cy="606406"/>
            </a:xfrm>
          </p:grpSpPr>
          <p:sp>
            <p:nvSpPr>
              <p:cNvPr id="38" name="하트 37"/>
              <p:cNvSpPr/>
              <p:nvPr/>
            </p:nvSpPr>
            <p:spPr>
              <a:xfrm>
                <a:off x="4678085" y="2202513"/>
                <a:ext cx="700677" cy="596815"/>
              </a:xfrm>
              <a:prstGeom prst="heart">
                <a:avLst/>
              </a:prstGeom>
              <a:solidFill>
                <a:srgbClr val="CC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22405" y="2285699"/>
                <a:ext cx="381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pc="-15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37" name="타원 36"/>
            <p:cNvSpPr/>
            <p:nvPr/>
          </p:nvSpPr>
          <p:spPr>
            <a:xfrm rot="19646281">
              <a:off x="5256438" y="5245506"/>
              <a:ext cx="65170" cy="114601"/>
            </a:xfrm>
            <a:prstGeom prst="ellipse">
              <a:avLst/>
            </a:prstGeom>
            <a:solidFill>
              <a:srgbClr val="F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A5B982A-FD09-4A75-801D-3072E03579A8}"/>
              </a:ext>
            </a:extLst>
          </p:cNvPr>
          <p:cNvSpPr txBox="1"/>
          <p:nvPr/>
        </p:nvSpPr>
        <p:spPr>
          <a:xfrm>
            <a:off x="948097" y="1771622"/>
            <a:ext cx="478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(4) </a:t>
            </a:r>
            <a:r>
              <a:rPr lang="ko-KR" altLang="en-US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키 크기 체조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577AA6A-8E43-457F-89AD-8CEC1DB54463}"/>
              </a:ext>
            </a:extLst>
          </p:cNvPr>
          <p:cNvCxnSpPr>
            <a:cxnSpLocks/>
          </p:cNvCxnSpPr>
          <p:nvPr/>
        </p:nvCxnSpPr>
        <p:spPr>
          <a:xfrm>
            <a:off x="444831" y="2245559"/>
            <a:ext cx="1134214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42A1A92-5625-45D0-8F39-33B0F29BD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57" y="2350165"/>
            <a:ext cx="3252339" cy="16171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EE419F6-9BE0-47BF-91FB-2C96AE22E4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36" y="2995371"/>
            <a:ext cx="2574479" cy="33230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CAC7CDE-9167-4FA0-A4A2-35FBDFB1A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9" y="4135854"/>
            <a:ext cx="2755294" cy="20976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799EB0F-1F3A-46D9-9B47-265A5A4C3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09" y="2350165"/>
            <a:ext cx="3864911" cy="39065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D98BAF-80CE-4D1E-B321-2E5CFE7F010D}"/>
              </a:ext>
            </a:extLst>
          </p:cNvPr>
          <p:cNvSpPr txBox="1"/>
          <p:nvPr/>
        </p:nvSpPr>
        <p:spPr>
          <a:xfrm>
            <a:off x="4427019" y="2355916"/>
            <a:ext cx="2727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다양한 키 크기 체조 존재</a:t>
            </a:r>
            <a:endParaRPr lang="en-US" altLang="ko-KR" sz="2000" b="1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C3E59F-CB07-4691-9D00-6DF116DACA1C}"/>
              </a:ext>
            </a:extLst>
          </p:cNvPr>
          <p:cNvSpPr txBox="1"/>
          <p:nvPr/>
        </p:nvSpPr>
        <p:spPr>
          <a:xfrm>
            <a:off x="11747168" y="6413799"/>
            <a:ext cx="3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86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44832" y="355265"/>
            <a:ext cx="11302337" cy="6147470"/>
          </a:xfrm>
          <a:prstGeom prst="roundRect">
            <a:avLst>
              <a:gd name="adj" fmla="val 5472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키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56596" y="729279"/>
            <a:ext cx="4890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5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시나리오 </a:t>
            </a:r>
            <a:r>
              <a:rPr lang="en-US" altLang="ko-KR" sz="4000" spc="-15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1</a:t>
            </a:r>
            <a:endParaRPr lang="ko-KR" altLang="en-US" sz="4000" spc="-150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45562" y="791376"/>
            <a:ext cx="700677" cy="606406"/>
            <a:chOff x="4678085" y="2202513"/>
            <a:chExt cx="700677" cy="606406"/>
          </a:xfrm>
        </p:grpSpPr>
        <p:sp>
          <p:nvSpPr>
            <p:cNvPr id="3" name="하트 2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48781" y="2285699"/>
              <a:ext cx="381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8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" name="타원 4"/>
          <p:cNvSpPr/>
          <p:nvPr/>
        </p:nvSpPr>
        <p:spPr>
          <a:xfrm rot="19646281">
            <a:off x="1523918" y="854520"/>
            <a:ext cx="65170" cy="114601"/>
          </a:xfrm>
          <a:prstGeom prst="ellipse">
            <a:avLst/>
          </a:prstGeom>
          <a:solidFill>
            <a:srgbClr val="FF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65336" y="1626136"/>
            <a:ext cx="9902824" cy="4396595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535148" y="845989"/>
            <a:ext cx="2433012" cy="620650"/>
            <a:chOff x="7743518" y="929270"/>
            <a:chExt cx="3078230" cy="78524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116" y="929270"/>
              <a:ext cx="660972" cy="78524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3518" y="1059679"/>
              <a:ext cx="708508" cy="654833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776" y="929270"/>
              <a:ext cx="660972" cy="785242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9178" y="1059679"/>
              <a:ext cx="708508" cy="654833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4938347" y="2555630"/>
            <a:ext cx="92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인식</a:t>
            </a:r>
          </a:p>
        </p:txBody>
      </p:sp>
      <p:pic>
        <p:nvPicPr>
          <p:cNvPr id="1026" name="Picture 2" descr="ì´ë¦°ì´ ì ì 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4" t="15332" r="41350" b="6279"/>
          <a:stretch/>
        </p:blipFill>
        <p:spPr bwMode="auto">
          <a:xfrm>
            <a:off x="8950273" y="2640531"/>
            <a:ext cx="948583" cy="31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직선 연결선 70"/>
          <p:cNvCxnSpPr>
            <a:endCxn id="1026" idx="0"/>
          </p:cNvCxnSpPr>
          <p:nvPr/>
        </p:nvCxnSpPr>
        <p:spPr>
          <a:xfrm flipV="1">
            <a:off x="4973196" y="2640531"/>
            <a:ext cx="4451369" cy="404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9" idx="3"/>
            <a:endCxn id="1026" idx="2"/>
          </p:cNvCxnSpPr>
          <p:nvPr/>
        </p:nvCxnSpPr>
        <p:spPr>
          <a:xfrm>
            <a:off x="4965214" y="3088115"/>
            <a:ext cx="4459351" cy="265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ì±ì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8" b="16155"/>
          <a:stretch/>
        </p:blipFill>
        <p:spPr bwMode="auto">
          <a:xfrm flipH="1">
            <a:off x="1916528" y="3250116"/>
            <a:ext cx="3481949" cy="254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29630" y="2041454"/>
            <a:ext cx="1579272" cy="1604339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08"/>
          <a:stretch/>
        </p:blipFill>
        <p:spPr>
          <a:xfrm>
            <a:off x="3740596" y="2850170"/>
            <a:ext cx="1224618" cy="4758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F8203E4-DFD4-41FC-B3BF-172F812AC1AD}"/>
              </a:ext>
            </a:extLst>
          </p:cNvPr>
          <p:cNvSpPr txBox="1"/>
          <p:nvPr/>
        </p:nvSpPr>
        <p:spPr>
          <a:xfrm>
            <a:off x="11747168" y="6413799"/>
            <a:ext cx="3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2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3357</TotalTime>
  <Words>799</Words>
  <Application>Microsoft Office PowerPoint</Application>
  <PresentationFormat>와이드스크린</PresentationFormat>
  <Paragraphs>337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나눔고딕</vt:lpstr>
      <vt:lpstr>210 앱굴림 B</vt:lpstr>
      <vt:lpstr>맑은 고딕</vt:lpstr>
      <vt:lpstr>Arial</vt:lpstr>
      <vt:lpstr>Calibri</vt:lpstr>
      <vt:lpstr>나눔스퀘어 ExtraBold</vt:lpstr>
      <vt:lpstr>Calibri Light</vt:lpstr>
      <vt:lpstr>210 앱굴림 L</vt:lpstr>
      <vt:lpstr>배달의민족 주아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김혜린</dc:creator>
  <cp:lastModifiedBy>최예진</cp:lastModifiedBy>
  <cp:revision>111</cp:revision>
  <dcterms:created xsi:type="dcterms:W3CDTF">2017-10-08T04:20:15Z</dcterms:created>
  <dcterms:modified xsi:type="dcterms:W3CDTF">2018-12-23T16:15:29Z</dcterms:modified>
</cp:coreProperties>
</file>