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717" r:id="rId2"/>
    <p:sldMasterId id="2147483693" r:id="rId3"/>
  </p:sldMasterIdLst>
  <p:notesMasterIdLst>
    <p:notesMasterId r:id="rId18"/>
  </p:notesMasterIdLst>
  <p:handoutMasterIdLst>
    <p:handoutMasterId r:id="rId19"/>
  </p:handoutMasterIdLst>
  <p:sldIdLst>
    <p:sldId id="1273" r:id="rId4"/>
    <p:sldId id="1288" r:id="rId5"/>
    <p:sldId id="1275" r:id="rId6"/>
    <p:sldId id="1276" r:id="rId7"/>
    <p:sldId id="1290" r:id="rId8"/>
    <p:sldId id="1291" r:id="rId9"/>
    <p:sldId id="1287" r:id="rId10"/>
    <p:sldId id="1289" r:id="rId11"/>
    <p:sldId id="1282" r:id="rId12"/>
    <p:sldId id="1283" r:id="rId13"/>
    <p:sldId id="1284" r:id="rId14"/>
    <p:sldId id="1285" r:id="rId15"/>
    <p:sldId id="1286" r:id="rId16"/>
    <p:sldId id="1292" r:id="rId17"/>
  </p:sldIdLst>
  <p:sldSz cx="10668000" cy="9001125"/>
  <p:notesSz cx="10234613" cy="7099300"/>
  <p:defaultTextStyle>
    <a:defPPr>
      <a:defRPr lang="ko-KR"/>
    </a:defPPr>
    <a:lvl1pPr marL="0" algn="l" defTabSz="103398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992" algn="l" defTabSz="103398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984" algn="l" defTabSz="103398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977" algn="l" defTabSz="103398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7968" algn="l" defTabSz="103398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4960" algn="l" defTabSz="103398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1952" algn="l" defTabSz="103398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8944" algn="l" defTabSz="103398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5937" algn="l" defTabSz="103398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4EADD53D-A2AF-421F-8864-41D190EA74D8}">
          <p14:sldIdLst>
            <p14:sldId id="1273"/>
            <p14:sldId id="1288"/>
            <p14:sldId id="1275"/>
            <p14:sldId id="1276"/>
            <p14:sldId id="1290"/>
            <p14:sldId id="1291"/>
            <p14:sldId id="1287"/>
            <p14:sldId id="1289"/>
            <p14:sldId id="1282"/>
            <p14:sldId id="1283"/>
            <p14:sldId id="1284"/>
            <p14:sldId id="1285"/>
            <p14:sldId id="1286"/>
            <p14:sldId id="1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DF6"/>
    <a:srgbClr val="FFFFC1"/>
    <a:srgbClr val="7A5632"/>
    <a:srgbClr val="F9F7FB"/>
    <a:srgbClr val="F5F2F8"/>
    <a:srgbClr val="F0ECF4"/>
    <a:srgbClr val="E0D9E7"/>
    <a:srgbClr val="EE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52" autoAdjust="0"/>
    <p:restoredTop sz="82326" autoAdjust="0"/>
  </p:normalViewPr>
  <p:slideViewPr>
    <p:cSldViewPr>
      <p:cViewPr>
        <p:scale>
          <a:sx n="90" d="100"/>
          <a:sy n="90" d="100"/>
        </p:scale>
        <p:origin x="-1194" y="174"/>
      </p:cViewPr>
      <p:guideLst>
        <p:guide orient="horz" pos="996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-1314" y="-78"/>
      </p:cViewPr>
      <p:guideLst>
        <p:guide orient="horz" pos="2236"/>
        <p:guide pos="322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00시~04시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0974208"/>
        <c:axId val="51828352"/>
        <c:axId val="0"/>
      </c:bar3DChart>
      <c:catAx>
        <c:axId val="909742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8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51828352"/>
        <c:crosses val="autoZero"/>
        <c:auto val="1"/>
        <c:lblAlgn val="ctr"/>
        <c:lblOffset val="100"/>
        <c:noMultiLvlLbl val="0"/>
      </c:catAx>
      <c:valAx>
        <c:axId val="518283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8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909742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000">
                    <a:latin typeface="돋움" panose="020B0600000101010101" pitchFamily="50" charset="-127"/>
                    <a:ea typeface="돋움" panose="020B0600000101010101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제주도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1579648"/>
        <c:axId val="43658624"/>
        <c:axId val="0"/>
      </c:bar3DChart>
      <c:catAx>
        <c:axId val="7157964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43658624"/>
        <c:crosses val="autoZero"/>
        <c:auto val="1"/>
        <c:lblAlgn val="ctr"/>
        <c:lblOffset val="100"/>
        <c:noMultiLvlLbl val="0"/>
      </c:catAx>
      <c:valAx>
        <c:axId val="436586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71579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남은 용량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/clikapi-file/clik001 </c:v>
                </c:pt>
                <c:pt idx="1">
                  <c:v>/clik-data </c:v>
                </c:pt>
                <c:pt idx="2">
                  <c:v>/clik-cols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120</c:v>
                </c:pt>
                <c:pt idx="1">
                  <c:v>86</c:v>
                </c:pt>
                <c:pt idx="2">
                  <c:v>672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사용 용량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/clikapi-file/clik001 </c:v>
                </c:pt>
                <c:pt idx="1">
                  <c:v>/clik-data </c:v>
                </c:pt>
                <c:pt idx="2">
                  <c:v>/clik-cols 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</c:v>
                </c:pt>
                <c:pt idx="1">
                  <c:v>60</c:v>
                </c:pt>
                <c:pt idx="2">
                  <c:v>821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총 용량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/clikapi-file/clik001 </c:v>
                </c:pt>
                <c:pt idx="1">
                  <c:v>/clik-data </c:v>
                </c:pt>
                <c:pt idx="2">
                  <c:v>/clik-cols 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490</c:v>
                </c:pt>
                <c:pt idx="1">
                  <c:v>147</c:v>
                </c:pt>
                <c:pt idx="2">
                  <c:v>1493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1580672"/>
        <c:axId val="43658048"/>
        <c:axId val="0"/>
      </c:bar3DChart>
      <c:catAx>
        <c:axId val="7158067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43658048"/>
        <c:crosses val="autoZero"/>
        <c:auto val="1"/>
        <c:lblAlgn val="ctr"/>
        <c:lblOffset val="100"/>
        <c:noMultiLvlLbl val="0"/>
      </c:catAx>
      <c:valAx>
        <c:axId val="436580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715806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703769621396148"/>
          <c:y val="0.4497235680025739"/>
          <c:w val="0.11341866565178295"/>
          <c:h val="0.26745646757074193"/>
        </c:manualLayout>
      </c:layout>
      <c:overlay val="0"/>
      <c:spPr>
        <a:ln>
          <a:solidFill>
            <a:schemeClr val="tx1">
              <a:lumMod val="50000"/>
              <a:lumOff val="50000"/>
            </a:schemeClr>
          </a:solidFill>
        </a:ln>
      </c:spPr>
      <c:txPr>
        <a:bodyPr/>
        <a:lstStyle/>
        <a:p>
          <a:pPr>
            <a:defRPr sz="800">
              <a:latin typeface="돋움" panose="020B0600000101010101" pitchFamily="50" charset="-127"/>
              <a:ea typeface="돋움" panose="020B0600000101010101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00시~04시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9428224"/>
        <c:axId val="71347584"/>
        <c:axId val="0"/>
      </c:bar3DChart>
      <c:catAx>
        <c:axId val="10942822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8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71347584"/>
        <c:crosses val="autoZero"/>
        <c:auto val="1"/>
        <c:lblAlgn val="ctr"/>
        <c:lblOffset val="100"/>
        <c:noMultiLvlLbl val="0"/>
      </c:catAx>
      <c:valAx>
        <c:axId val="713475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8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109428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000">
                    <a:latin typeface="돋움" panose="020B0600000101010101" pitchFamily="50" charset="-127"/>
                    <a:ea typeface="돋움" panose="020B0600000101010101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제주도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0142592"/>
        <c:axId val="71347008"/>
        <c:axId val="0"/>
      </c:bar3DChart>
      <c:catAx>
        <c:axId val="18014259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71347008"/>
        <c:crosses val="autoZero"/>
        <c:auto val="1"/>
        <c:lblAlgn val="ctr"/>
        <c:lblOffset val="100"/>
        <c:noMultiLvlLbl val="0"/>
      </c:catAx>
      <c:valAx>
        <c:axId val="713470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1801425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남은 용량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/clikapi-file/clik001 </c:v>
                </c:pt>
                <c:pt idx="1">
                  <c:v>/clik-data </c:v>
                </c:pt>
                <c:pt idx="2">
                  <c:v>/clik-cols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120</c:v>
                </c:pt>
                <c:pt idx="1">
                  <c:v>86</c:v>
                </c:pt>
                <c:pt idx="2">
                  <c:v>672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사용 용량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/clikapi-file/clik001 </c:v>
                </c:pt>
                <c:pt idx="1">
                  <c:v>/clik-data </c:v>
                </c:pt>
                <c:pt idx="2">
                  <c:v>/clik-cols 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</c:v>
                </c:pt>
                <c:pt idx="1">
                  <c:v>60</c:v>
                </c:pt>
                <c:pt idx="2">
                  <c:v>821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총 용량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/clikapi-file/clik001 </c:v>
                </c:pt>
                <c:pt idx="1">
                  <c:v>/clik-data </c:v>
                </c:pt>
                <c:pt idx="2">
                  <c:v>/clik-cols 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490</c:v>
                </c:pt>
                <c:pt idx="1">
                  <c:v>147</c:v>
                </c:pt>
                <c:pt idx="2">
                  <c:v>1493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4192384"/>
        <c:axId val="71350464"/>
        <c:axId val="0"/>
      </c:bar3DChart>
      <c:catAx>
        <c:axId val="114192384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71350464"/>
        <c:crosses val="autoZero"/>
        <c:auto val="1"/>
        <c:lblAlgn val="ctr"/>
        <c:lblOffset val="100"/>
        <c:noMultiLvlLbl val="0"/>
      </c:catAx>
      <c:valAx>
        <c:axId val="713504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1141923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703769621396148"/>
          <c:y val="0.4497235680025739"/>
          <c:w val="0.11341866565178295"/>
          <c:h val="0.26745646757074193"/>
        </c:manualLayout>
      </c:layout>
      <c:overlay val="0"/>
      <c:spPr>
        <a:ln>
          <a:solidFill>
            <a:schemeClr val="tx1">
              <a:lumMod val="50000"/>
              <a:lumOff val="50000"/>
            </a:schemeClr>
          </a:solidFill>
        </a:ln>
      </c:spPr>
      <c:txPr>
        <a:bodyPr/>
        <a:lstStyle/>
        <a:p>
          <a:pPr>
            <a:defRPr sz="800">
              <a:latin typeface="돋움" panose="020B0600000101010101" pitchFamily="50" charset="-127"/>
              <a:ea typeface="돋움" panose="020B0600000101010101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000">
                    <a:latin typeface="돋움" panose="020B0600000101010101" pitchFamily="50" charset="-127"/>
                    <a:ea typeface="돋움" panose="020B0600000101010101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제주도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2338688"/>
        <c:axId val="51830080"/>
        <c:axId val="0"/>
      </c:bar3DChart>
      <c:catAx>
        <c:axId val="9233868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51830080"/>
        <c:crosses val="autoZero"/>
        <c:auto val="1"/>
        <c:lblAlgn val="ctr"/>
        <c:lblOffset val="100"/>
        <c:noMultiLvlLbl val="0"/>
      </c:catAx>
      <c:valAx>
        <c:axId val="518300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92338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남은 용량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/clikapi-file/clik001 </c:v>
                </c:pt>
                <c:pt idx="1">
                  <c:v>/clik-data </c:v>
                </c:pt>
                <c:pt idx="2">
                  <c:v>/clik-cols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120</c:v>
                </c:pt>
                <c:pt idx="1">
                  <c:v>86</c:v>
                </c:pt>
                <c:pt idx="2">
                  <c:v>672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사용 용량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/clikapi-file/clik001 </c:v>
                </c:pt>
                <c:pt idx="1">
                  <c:v>/clik-data </c:v>
                </c:pt>
                <c:pt idx="2">
                  <c:v>/clik-cols 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</c:v>
                </c:pt>
                <c:pt idx="1">
                  <c:v>60</c:v>
                </c:pt>
                <c:pt idx="2">
                  <c:v>821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총 용량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/clikapi-file/clik001 </c:v>
                </c:pt>
                <c:pt idx="1">
                  <c:v>/clik-data </c:v>
                </c:pt>
                <c:pt idx="2">
                  <c:v>/clik-cols 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490</c:v>
                </c:pt>
                <c:pt idx="1">
                  <c:v>147</c:v>
                </c:pt>
                <c:pt idx="2">
                  <c:v>1493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4282880"/>
        <c:axId val="100344960"/>
        <c:axId val="0"/>
      </c:bar3DChart>
      <c:catAx>
        <c:axId val="8428288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100344960"/>
        <c:crosses val="autoZero"/>
        <c:auto val="1"/>
        <c:lblAlgn val="ctr"/>
        <c:lblOffset val="100"/>
        <c:noMultiLvlLbl val="0"/>
      </c:catAx>
      <c:valAx>
        <c:axId val="10034496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842828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703769621396148"/>
          <c:y val="0.4497235680025739"/>
          <c:w val="0.11341866565178295"/>
          <c:h val="0.26745646757074193"/>
        </c:manualLayout>
      </c:layout>
      <c:overlay val="0"/>
      <c:spPr>
        <a:ln>
          <a:solidFill>
            <a:schemeClr val="tx1">
              <a:lumMod val="50000"/>
              <a:lumOff val="50000"/>
            </a:schemeClr>
          </a:solidFill>
        </a:ln>
      </c:spPr>
      <c:txPr>
        <a:bodyPr/>
        <a:lstStyle/>
        <a:p>
          <a:pPr>
            <a:defRPr sz="800">
              <a:latin typeface="돋움" panose="020B0600000101010101" pitchFamily="50" charset="-127"/>
              <a:ea typeface="돋움" panose="020B0600000101010101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00시~04시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0142720"/>
        <c:axId val="100347264"/>
        <c:axId val="0"/>
      </c:bar3DChart>
      <c:catAx>
        <c:axId val="9014272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8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100347264"/>
        <c:crosses val="autoZero"/>
        <c:auto val="1"/>
        <c:lblAlgn val="ctr"/>
        <c:lblOffset val="100"/>
        <c:noMultiLvlLbl val="0"/>
      </c:catAx>
      <c:valAx>
        <c:axId val="1003472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8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901427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000">
                    <a:latin typeface="돋움" panose="020B0600000101010101" pitchFamily="50" charset="-127"/>
                    <a:ea typeface="돋움" panose="020B0600000101010101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제주도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3883008"/>
        <c:axId val="51774592"/>
        <c:axId val="0"/>
      </c:bar3DChart>
      <c:catAx>
        <c:axId val="438830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51774592"/>
        <c:crosses val="autoZero"/>
        <c:auto val="1"/>
        <c:lblAlgn val="ctr"/>
        <c:lblOffset val="100"/>
        <c:noMultiLvlLbl val="0"/>
      </c:catAx>
      <c:valAx>
        <c:axId val="517745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438830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남은 용량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/clikapi-file/clik001 </c:v>
                </c:pt>
                <c:pt idx="1">
                  <c:v>/clik-data </c:v>
                </c:pt>
                <c:pt idx="2">
                  <c:v>/clik-cols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120</c:v>
                </c:pt>
                <c:pt idx="1">
                  <c:v>86</c:v>
                </c:pt>
                <c:pt idx="2">
                  <c:v>672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사용 용량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/clikapi-file/clik001 </c:v>
                </c:pt>
                <c:pt idx="1">
                  <c:v>/clik-data </c:v>
                </c:pt>
                <c:pt idx="2">
                  <c:v>/clik-cols 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</c:v>
                </c:pt>
                <c:pt idx="1">
                  <c:v>60</c:v>
                </c:pt>
                <c:pt idx="2">
                  <c:v>821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총 용량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/clikapi-file/clik001 </c:v>
                </c:pt>
                <c:pt idx="1">
                  <c:v>/clik-data </c:v>
                </c:pt>
                <c:pt idx="2">
                  <c:v>/clik-cols 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490</c:v>
                </c:pt>
                <c:pt idx="1">
                  <c:v>147</c:v>
                </c:pt>
                <c:pt idx="2">
                  <c:v>1493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3881472"/>
        <c:axId val="51778048"/>
        <c:axId val="0"/>
      </c:bar3DChart>
      <c:catAx>
        <c:axId val="4388147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51778048"/>
        <c:crosses val="autoZero"/>
        <c:auto val="1"/>
        <c:lblAlgn val="ctr"/>
        <c:lblOffset val="100"/>
        <c:noMultiLvlLbl val="0"/>
      </c:catAx>
      <c:valAx>
        <c:axId val="517780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438814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703769621396148"/>
          <c:y val="0.4497235680025739"/>
          <c:w val="0.11341866565178295"/>
          <c:h val="0.26745646757074193"/>
        </c:manualLayout>
      </c:layout>
      <c:overlay val="0"/>
      <c:spPr>
        <a:ln>
          <a:solidFill>
            <a:schemeClr val="tx1">
              <a:lumMod val="50000"/>
              <a:lumOff val="50000"/>
            </a:schemeClr>
          </a:solidFill>
        </a:ln>
      </c:spPr>
      <c:txPr>
        <a:bodyPr/>
        <a:lstStyle/>
        <a:p>
          <a:pPr>
            <a:defRPr sz="800">
              <a:latin typeface="돋움" panose="020B0600000101010101" pitchFamily="50" charset="-127"/>
              <a:ea typeface="돋움" panose="020B0600000101010101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00시~04시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3460608"/>
        <c:axId val="100350144"/>
        <c:axId val="0"/>
      </c:bar3DChart>
      <c:catAx>
        <c:axId val="434606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8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100350144"/>
        <c:crosses val="autoZero"/>
        <c:auto val="1"/>
        <c:lblAlgn val="ctr"/>
        <c:lblOffset val="100"/>
        <c:noMultiLvlLbl val="0"/>
      </c:catAx>
      <c:valAx>
        <c:axId val="1003501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8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43460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000">
                    <a:latin typeface="돋움" panose="020B0600000101010101" pitchFamily="50" charset="-127"/>
                    <a:ea typeface="돋움" panose="020B0600000101010101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제주도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002048"/>
        <c:axId val="100350720"/>
        <c:axId val="0"/>
      </c:bar3DChart>
      <c:catAx>
        <c:axId val="7200204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100350720"/>
        <c:crosses val="autoZero"/>
        <c:auto val="1"/>
        <c:lblAlgn val="ctr"/>
        <c:lblOffset val="100"/>
        <c:noMultiLvlLbl val="0"/>
      </c:catAx>
      <c:valAx>
        <c:axId val="10035072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720020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남은 용량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/clikapi-file/clik001 </c:v>
                </c:pt>
                <c:pt idx="1">
                  <c:v>/clik-data </c:v>
                </c:pt>
                <c:pt idx="2">
                  <c:v>/clik-cols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120</c:v>
                </c:pt>
                <c:pt idx="1">
                  <c:v>86</c:v>
                </c:pt>
                <c:pt idx="2">
                  <c:v>672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사용 용량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/clikapi-file/clik001 </c:v>
                </c:pt>
                <c:pt idx="1">
                  <c:v>/clik-data </c:v>
                </c:pt>
                <c:pt idx="2">
                  <c:v>/clik-cols 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</c:v>
                </c:pt>
                <c:pt idx="1">
                  <c:v>60</c:v>
                </c:pt>
                <c:pt idx="2">
                  <c:v>821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총 용량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/clikapi-file/clik001 </c:v>
                </c:pt>
                <c:pt idx="1">
                  <c:v>/clik-data </c:v>
                </c:pt>
                <c:pt idx="2">
                  <c:v>/clik-cols 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490</c:v>
                </c:pt>
                <c:pt idx="1">
                  <c:v>147</c:v>
                </c:pt>
                <c:pt idx="2">
                  <c:v>1493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3460096"/>
        <c:axId val="71345856"/>
        <c:axId val="0"/>
      </c:bar3DChart>
      <c:catAx>
        <c:axId val="4346009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71345856"/>
        <c:crosses val="autoZero"/>
        <c:auto val="1"/>
        <c:lblAlgn val="ctr"/>
        <c:lblOffset val="100"/>
        <c:noMultiLvlLbl val="0"/>
      </c:catAx>
      <c:valAx>
        <c:axId val="7134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돋움" panose="020B0600000101010101" pitchFamily="50" charset="-127"/>
                <a:ea typeface="돋움" panose="020B0600000101010101" pitchFamily="50" charset="-127"/>
              </a:defRPr>
            </a:pPr>
            <a:endParaRPr lang="ko-KR"/>
          </a:p>
        </c:txPr>
        <c:crossAx val="434600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703769621396148"/>
          <c:y val="0.4497235680025739"/>
          <c:w val="0.11341866565178295"/>
          <c:h val="0.26745646757074193"/>
        </c:manualLayout>
      </c:layout>
      <c:overlay val="0"/>
      <c:spPr>
        <a:ln>
          <a:solidFill>
            <a:schemeClr val="tx1">
              <a:lumMod val="50000"/>
              <a:lumOff val="50000"/>
            </a:schemeClr>
          </a:solidFill>
        </a:ln>
      </c:spPr>
      <c:txPr>
        <a:bodyPr/>
        <a:lstStyle/>
        <a:p>
          <a:pPr>
            <a:defRPr sz="800">
              <a:latin typeface="돋움" panose="020B0600000101010101" pitchFamily="50" charset="-127"/>
              <a:ea typeface="돋움" panose="020B0600000101010101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091C-E1FE-4A77-9331-4F286B594C0A}" type="datetimeFigureOut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B28F6-7137-4E90-ADBD-C372020082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09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A5CF6C5-75EB-417E-80B6-EB5672879A00}" type="datetimeFigureOut">
              <a:rPr lang="ko-KR" altLang="en-US" smtClean="0"/>
              <a:pPr/>
              <a:t>2016-05-16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40125" y="531813"/>
            <a:ext cx="3154363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2692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838" y="6742692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025C814-2195-4327-80F9-EA5512E0363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75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856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9280" algn="l" defTabSz="73856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8560" algn="l" defTabSz="73856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7840" algn="l" defTabSz="73856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77120" algn="l" defTabSz="73856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46401" algn="l" defTabSz="73856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15680" algn="l" defTabSz="73856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84960" algn="l" defTabSz="73856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54241" algn="l" defTabSz="73856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32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80807" y="8591471"/>
            <a:ext cx="8496000" cy="275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411" tIns="51705" rIns="103411" bIns="51705" rtlCol="0" anchor="ctr"/>
          <a:lstStyle/>
          <a:p>
            <a:pPr algn="l"/>
            <a:endParaRPr lang="ko-KR" altLang="en-US" sz="1000" b="0" i="1" dirty="0" smtClean="0">
              <a:solidFill>
                <a:schemeClr val="tx1"/>
              </a:solidFill>
            </a:endParaRPr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1280653" y="8578354"/>
            <a:ext cx="6233116" cy="307399"/>
          </a:xfrm>
          <a:prstGeom prst="rect">
            <a:avLst/>
          </a:prstGeom>
        </p:spPr>
        <p:txBody>
          <a:bodyPr vert="horz" lIns="103411" tIns="51705" rIns="103411" bIns="51705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0" i="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fld id="{C8215001-D0E4-468D-80E1-5A7FE5614EF7}" type="slidenum">
              <a:rPr lang="ko-KR" altLang="en-US" sz="900" b="0" i="0" smtClean="0">
                <a:solidFill>
                  <a:schemeClr val="tx1"/>
                </a:solidFill>
                <a:latin typeface="+mn-ea"/>
                <a:ea typeface="+mn-ea"/>
              </a:rPr>
              <a:pPr algn="ctr"/>
              <a:t>‹#›</a:t>
            </a:fld>
            <a:r>
              <a:rPr lang="en-US" altLang="ko-KR" sz="900" b="0" i="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endParaRPr lang="ko-KR" altLang="en-US" sz="900" b="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732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전/End of 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80807" y="8591471"/>
            <a:ext cx="8496000" cy="275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411" tIns="51705" rIns="103411" bIns="51705" rtlCol="0" anchor="ctr"/>
          <a:lstStyle/>
          <a:p>
            <a:pPr algn="l"/>
            <a:r>
              <a:rPr lang="ko-KR" altLang="en-US" sz="1000" b="0" i="1" dirty="0" smtClean="0">
                <a:solidFill>
                  <a:schemeClr val="tx1"/>
                </a:solidFill>
              </a:rPr>
              <a:t>다음페이지 이어서</a:t>
            </a:r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1280653" y="8578354"/>
            <a:ext cx="6233116" cy="307399"/>
          </a:xfrm>
          <a:prstGeom prst="rect">
            <a:avLst/>
          </a:prstGeom>
        </p:spPr>
        <p:txBody>
          <a:bodyPr vert="horz" lIns="103411" tIns="51705" rIns="103411" bIns="51705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0" i="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fld id="{C8215001-D0E4-468D-80E1-5A7FE5614EF7}" type="slidenum">
              <a:rPr lang="ko-KR" altLang="en-US" sz="900" b="0" i="0" smtClean="0">
                <a:solidFill>
                  <a:schemeClr val="tx1"/>
                </a:solidFill>
                <a:latin typeface="+mn-ea"/>
                <a:ea typeface="+mn-ea"/>
              </a:rPr>
              <a:pPr algn="ctr"/>
              <a:t>‹#›</a:t>
            </a:fld>
            <a:r>
              <a:rPr lang="en-US" altLang="ko-KR" sz="900" b="0" i="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endParaRPr lang="ko-KR" altLang="en-US" sz="900" b="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63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80807" y="8591471"/>
            <a:ext cx="8496000" cy="275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411" tIns="51705" rIns="103411" bIns="51705" rtlCol="0" anchor="ctr"/>
          <a:lstStyle/>
          <a:p>
            <a:pPr algn="l"/>
            <a:r>
              <a:rPr lang="ko-KR" altLang="en-US" sz="1000" b="0" i="1" dirty="0" smtClean="0">
                <a:solidFill>
                  <a:schemeClr val="tx1"/>
                </a:solidFill>
              </a:rPr>
              <a:t>이전</a:t>
            </a:r>
            <a:r>
              <a:rPr lang="en-US" altLang="ko-KR" sz="1000" b="0" i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0" i="1" dirty="0" smtClean="0">
                <a:solidFill>
                  <a:schemeClr val="tx1"/>
                </a:solidFill>
              </a:rPr>
              <a:t>다음 페이지 이어서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1280653" y="8578354"/>
            <a:ext cx="6233116" cy="307399"/>
          </a:xfrm>
          <a:prstGeom prst="rect">
            <a:avLst/>
          </a:prstGeom>
        </p:spPr>
        <p:txBody>
          <a:bodyPr vert="horz" lIns="103411" tIns="51705" rIns="103411" bIns="51705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0" i="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fld id="{C8215001-D0E4-468D-80E1-5A7FE5614EF7}" type="slidenum">
              <a:rPr lang="ko-KR" altLang="en-US" sz="900" b="0" i="0" smtClean="0">
                <a:solidFill>
                  <a:schemeClr val="tx1"/>
                </a:solidFill>
                <a:latin typeface="+mn-ea"/>
                <a:ea typeface="+mn-ea"/>
              </a:rPr>
              <a:pPr algn="ctr"/>
              <a:t>‹#›</a:t>
            </a:fld>
            <a:r>
              <a:rPr lang="en-US" altLang="ko-KR" sz="900" b="0" i="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endParaRPr lang="ko-KR" altLang="en-US" sz="900" b="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3663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0807" y="8591471"/>
            <a:ext cx="8496000" cy="275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411" tIns="51705" rIns="103411" bIns="51705" rtlCol="0" anchor="ctr"/>
          <a:lstStyle/>
          <a:p>
            <a:pPr algn="l"/>
            <a:r>
              <a:rPr lang="ko-KR" altLang="en-US" sz="1000" b="0" i="1" dirty="0" smtClean="0">
                <a:solidFill>
                  <a:schemeClr val="tx1"/>
                </a:solidFill>
              </a:rPr>
              <a:t>이전페이지  이어서 끝</a:t>
            </a:r>
          </a:p>
        </p:txBody>
      </p:sp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1280653" y="8578354"/>
            <a:ext cx="6233116" cy="307399"/>
          </a:xfrm>
          <a:prstGeom prst="rect">
            <a:avLst/>
          </a:prstGeom>
        </p:spPr>
        <p:txBody>
          <a:bodyPr vert="horz" lIns="103411" tIns="51705" rIns="103411" bIns="51705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0" i="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fld id="{C8215001-D0E4-468D-80E1-5A7FE5614EF7}" type="slidenum">
              <a:rPr lang="ko-KR" altLang="en-US" sz="900" b="0" i="0" smtClean="0">
                <a:solidFill>
                  <a:schemeClr val="tx1"/>
                </a:solidFill>
                <a:latin typeface="+mn-ea"/>
                <a:ea typeface="+mn-ea"/>
              </a:rPr>
              <a:pPr algn="ctr"/>
              <a:t>‹#›</a:t>
            </a:fld>
            <a:r>
              <a:rPr lang="en-US" altLang="ko-KR" sz="900" b="0" i="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endParaRPr lang="ko-KR" altLang="en-US" sz="900" b="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681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617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65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08334"/>
              </p:ext>
            </p:extLst>
          </p:nvPr>
        </p:nvGraphicFramePr>
        <p:xfrm>
          <a:off x="55835" y="39551"/>
          <a:ext cx="10546587" cy="778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5946"/>
                <a:gridCol w="2606051"/>
                <a:gridCol w="1092121"/>
                <a:gridCol w="2688298"/>
                <a:gridCol w="1054949"/>
                <a:gridCol w="2029222"/>
              </a:tblGrid>
              <a:tr h="451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 명</a:t>
                      </a:r>
                      <a:endParaRPr kumimoji="0" lang="en-US" altLang="ko-KR" sz="1200" b="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0" marR="76200" marT="42862" marB="4286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국회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·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지방의회의정자료공유통합시스템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0" marR="76200" marT="42862" marB="4286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서브시스템</a:t>
                      </a:r>
                      <a:endParaRPr lang="ko-KR" altLang="en-US" sz="12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0" marR="76200" marT="42862" marB="4286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39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통합관리시스템</a:t>
                      </a:r>
                    </a:p>
                  </a:txBody>
                  <a:tcPr marL="76200" marR="76200" marT="42862" marB="4286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0" marR="76200" marT="42862" marB="4286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0" marR="76200" marT="42862" marB="4286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0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  계  명</a:t>
                      </a:r>
                      <a:endParaRPr kumimoji="0" lang="en-US" altLang="ko-KR" sz="1200" b="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0" marR="76200" marT="42862" marB="4286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0" marR="76200" marT="42862" marB="4286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 성 일 자</a:t>
                      </a:r>
                      <a:endParaRPr lang="ko-KR" altLang="en-US" sz="12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0" marR="76200" marT="42862" marB="4286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2016.04.26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0" marR="76200" marT="42862" marB="4286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버전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0" marR="76200" marT="42862" marB="4286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0" marR="76200" marT="42862" marB="4286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52"/>
          <p:cNvSpPr>
            <a:spLocks noChangeArrowheads="1"/>
          </p:cNvSpPr>
          <p:nvPr/>
        </p:nvSpPr>
        <p:spPr bwMode="auto">
          <a:xfrm>
            <a:off x="62144" y="748889"/>
            <a:ext cx="8512220" cy="811072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80231" tIns="40115" rIns="80231" bIns="40115" anchor="ctr"/>
          <a:lstStyle/>
          <a:p>
            <a:pPr algn="ctr" defTabSz="802014">
              <a:spcBef>
                <a:spcPct val="50000"/>
              </a:spcBef>
              <a:defRPr/>
            </a:pPr>
            <a:r>
              <a:rPr lang="en-US" altLang="ko-KR" sz="1200" dirty="0"/>
              <a:t>           </a:t>
            </a:r>
            <a:endParaRPr lang="ko-KR" altLang="ko-KR" sz="1200" dirty="0"/>
          </a:p>
        </p:txBody>
      </p:sp>
      <p:sp>
        <p:nvSpPr>
          <p:cNvPr id="22" name="슬라이드 번호 개체 틀 5"/>
          <p:cNvSpPr txBox="1">
            <a:spLocks/>
          </p:cNvSpPr>
          <p:nvPr userDrawn="1"/>
        </p:nvSpPr>
        <p:spPr>
          <a:xfrm>
            <a:off x="2395078" y="8578354"/>
            <a:ext cx="6233116" cy="307399"/>
          </a:xfrm>
          <a:prstGeom prst="rect">
            <a:avLst/>
          </a:prstGeom>
        </p:spPr>
        <p:txBody>
          <a:bodyPr vert="horz" lIns="103411" tIns="51705" rIns="103411" bIns="51705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900" b="0" i="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fld id="{C8215001-D0E4-468D-80E1-5A7FE5614EF7}" type="slidenum">
              <a:rPr lang="ko-KR" altLang="en-US" sz="900" b="0" i="0" smtClean="0">
                <a:solidFill>
                  <a:schemeClr val="tx1"/>
                </a:solidFill>
                <a:latin typeface="+mn-ea"/>
                <a:ea typeface="+mn-ea"/>
              </a:rPr>
              <a:pPr algn="r"/>
              <a:t>‹#›</a:t>
            </a:fld>
            <a:r>
              <a:rPr lang="en-US" altLang="ko-KR" sz="900" b="0" i="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endParaRPr lang="ko-KR" altLang="en-US" sz="900" b="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802454"/>
              </p:ext>
            </p:extLst>
          </p:nvPr>
        </p:nvGraphicFramePr>
        <p:xfrm>
          <a:off x="8601077" y="747637"/>
          <a:ext cx="1980000" cy="811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/>
              </a:tblGrid>
              <a:tr h="31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</a:t>
                      </a:r>
                      <a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endParaRPr lang="ko-KR" altLang="en-US" sz="1100" b="0" i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55380" marB="5538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9191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55380" marB="5538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52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UseCaseID</a:t>
                      </a:r>
                      <a:endParaRPr lang="ko-KR" altLang="en-US" sz="1100" b="0" i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55380" marB="5538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0524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55380" marB="5538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Description</a:t>
                      </a:r>
                      <a:endParaRPr lang="ko-KR" altLang="en-US" sz="1100" b="0" i="1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55380" marB="5538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819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55380" marB="5538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43213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55380" marB="5538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13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716" r:id="rId2"/>
    <p:sldLayoutId id="2147483700" r:id="rId3"/>
    <p:sldLayoutId id="2147483701" r:id="rId4"/>
    <p:sldLayoutId id="2147483689" r:id="rId5"/>
  </p:sldLayoutIdLst>
  <p:timing>
    <p:tnLst>
      <p:par>
        <p:cTn id="1" dur="indefinite" restart="never" nodeType="tmRoot"/>
      </p:par>
    </p:tnLst>
  </p:timing>
  <p:txStyles>
    <p:titleStyle>
      <a:lvl1pPr algn="ctr" defTabSz="103418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7820" indent="-387820" algn="l" defTabSz="1034186" rtl="0" eaLnBrk="1" latinLnBrk="1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0276" indent="-323183" algn="l" defTabSz="1034186" rtl="0" eaLnBrk="1" latinLnBrk="1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2733" indent="-258547" algn="l" defTabSz="1034186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9826" indent="-258547" algn="l" defTabSz="1034186" rtl="0" eaLnBrk="1" latinLnBrk="1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6919" indent="-258547" algn="l" defTabSz="1034186" rtl="0" eaLnBrk="1" latinLnBrk="1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44013" indent="-258547" algn="l" defTabSz="103418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61106" indent="-258547" algn="l" defTabSz="103418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78199" indent="-258547" algn="l" defTabSz="103418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95292" indent="-258547" algn="l" defTabSz="103418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418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7093" algn="l" defTabSz="103418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4186" algn="l" defTabSz="103418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1280" algn="l" defTabSz="103418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8373" algn="l" defTabSz="103418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5466" algn="l" defTabSz="103418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559" algn="l" defTabSz="103418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652" algn="l" defTabSz="103418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36746" algn="l" defTabSz="103418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2"/>
          <p:cNvSpPr>
            <a:spLocks noChangeArrowheads="1"/>
          </p:cNvSpPr>
          <p:nvPr/>
        </p:nvSpPr>
        <p:spPr bwMode="auto">
          <a:xfrm>
            <a:off x="62144" y="81666"/>
            <a:ext cx="10530000" cy="88040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80231" tIns="40115" rIns="80231" bIns="40115" anchor="ctr"/>
          <a:lstStyle/>
          <a:p>
            <a:pPr algn="ctr" defTabSz="802014">
              <a:spcBef>
                <a:spcPct val="50000"/>
              </a:spcBef>
              <a:defRPr/>
            </a:pPr>
            <a:r>
              <a:rPr lang="en-US" altLang="ko-KR" sz="1200" dirty="0"/>
              <a:t>           </a:t>
            </a:r>
            <a:endParaRPr lang="ko-KR" altLang="ko-KR" sz="1200" dirty="0"/>
          </a:p>
        </p:txBody>
      </p:sp>
      <p:sp>
        <p:nvSpPr>
          <p:cNvPr id="22" name="슬라이드 번호 개체 틀 5"/>
          <p:cNvSpPr txBox="1">
            <a:spLocks/>
          </p:cNvSpPr>
          <p:nvPr userDrawn="1"/>
        </p:nvSpPr>
        <p:spPr>
          <a:xfrm>
            <a:off x="2395078" y="8578354"/>
            <a:ext cx="6233116" cy="307399"/>
          </a:xfrm>
          <a:prstGeom prst="rect">
            <a:avLst/>
          </a:prstGeom>
        </p:spPr>
        <p:txBody>
          <a:bodyPr vert="horz" lIns="103411" tIns="51705" rIns="103411" bIns="51705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0" i="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fld id="{C8215001-D0E4-468D-80E1-5A7FE5614EF7}" type="slidenum">
              <a:rPr lang="ko-KR" altLang="en-US" sz="900" b="0" i="0" smtClean="0">
                <a:solidFill>
                  <a:schemeClr val="tx1"/>
                </a:solidFill>
                <a:latin typeface="+mn-ea"/>
                <a:ea typeface="+mn-ea"/>
              </a:rPr>
              <a:pPr algn="ctr"/>
              <a:t>‹#›</a:t>
            </a:fld>
            <a:r>
              <a:rPr lang="en-US" altLang="ko-KR" sz="900" b="0" i="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endParaRPr lang="ko-KR" altLang="en-US" sz="900" b="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18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iming>
    <p:tnLst>
      <p:par>
        <p:cTn id="1" dur="indefinite" restart="never" nodeType="tmRoot"/>
      </p:par>
    </p:tnLst>
  </p:timing>
  <p:txStyles>
    <p:titleStyle>
      <a:lvl1pPr algn="ctr" defTabSz="103418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7820" indent="-387820" algn="l" defTabSz="1034186" rtl="0" eaLnBrk="1" latinLnBrk="1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0276" indent="-323183" algn="l" defTabSz="1034186" rtl="0" eaLnBrk="1" latinLnBrk="1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2733" indent="-258547" algn="l" defTabSz="1034186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9826" indent="-258547" algn="l" defTabSz="1034186" rtl="0" eaLnBrk="1" latinLnBrk="1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6919" indent="-258547" algn="l" defTabSz="1034186" rtl="0" eaLnBrk="1" latinLnBrk="1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44013" indent="-258547" algn="l" defTabSz="103418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61106" indent="-258547" algn="l" defTabSz="103418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78199" indent="-258547" algn="l" defTabSz="103418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95292" indent="-258547" algn="l" defTabSz="103418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418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7093" algn="l" defTabSz="103418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4186" algn="l" defTabSz="103418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1280" algn="l" defTabSz="103418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8373" algn="l" defTabSz="103418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5466" algn="l" defTabSz="103418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559" algn="l" defTabSz="103418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652" algn="l" defTabSz="103418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36746" algn="l" defTabSz="103418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28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/>
          <p:cNvSpPr txBox="1"/>
          <p:nvPr/>
        </p:nvSpPr>
        <p:spPr>
          <a:xfrm>
            <a:off x="1336922" y="2844332"/>
            <a:ext cx="79576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지방의회 표준연계 </a:t>
            </a:r>
            <a:r>
              <a:rPr lang="en-US" altLang="ko-KR" sz="3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3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모니터링 시스템 개발</a:t>
            </a: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40222"/>
              </p:ext>
            </p:extLst>
          </p:nvPr>
        </p:nvGraphicFramePr>
        <p:xfrm>
          <a:off x="1949530" y="3708452"/>
          <a:ext cx="6984970" cy="12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4970"/>
              </a:tblGrid>
              <a:tr h="1296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3412755" y="40815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아이디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58867" y="450877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패스워드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4027187" y="4066969"/>
            <a:ext cx="2592000" cy="288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4027187" y="4480894"/>
            <a:ext cx="2592000" cy="288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4027187" y="3848538"/>
            <a:ext cx="144000" cy="144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9" name="Rectangle 50"/>
          <p:cNvSpPr>
            <a:spLocks noChangeArrowheads="1"/>
          </p:cNvSpPr>
          <p:nvPr/>
        </p:nvSpPr>
        <p:spPr bwMode="auto">
          <a:xfrm>
            <a:off x="4139308" y="3763767"/>
            <a:ext cx="1291155" cy="27022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아이디 저장</a:t>
            </a:r>
            <a:endParaRPr lang="ko-KR" altLang="en-US" sz="11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763567" y="4066969"/>
            <a:ext cx="720000" cy="68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ko-KR" altLang="en-US" sz="12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2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50"/>
          <p:cNvSpPr>
            <a:spLocks noChangeArrowheads="1"/>
          </p:cNvSpPr>
          <p:nvPr/>
        </p:nvSpPr>
        <p:spPr bwMode="auto">
          <a:xfrm>
            <a:off x="77270" y="211864"/>
            <a:ext cx="1531260" cy="47028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지방의회 표준연계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API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모니터링 시스템</a:t>
            </a:r>
            <a:endParaRPr kumimoji="0"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8" name="Rectangle 101"/>
          <p:cNvSpPr>
            <a:spLocks noChangeArrowheads="1"/>
          </p:cNvSpPr>
          <p:nvPr/>
        </p:nvSpPr>
        <p:spPr bwMode="auto">
          <a:xfrm>
            <a:off x="10033770" y="115044"/>
            <a:ext cx="504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Logout</a:t>
            </a:r>
            <a:endParaRPr lang="en-US" altLang="ko-KR" sz="8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49" name="표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97010"/>
              </p:ext>
            </p:extLst>
          </p:nvPr>
        </p:nvGraphicFramePr>
        <p:xfrm>
          <a:off x="1661490" y="342169"/>
          <a:ext cx="8892000" cy="2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000"/>
              </a:tblGrid>
              <a:tr h="288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통계 관리         임계값 설정          메일링 관리          메타데이터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9" name="Rectangle 50"/>
          <p:cNvSpPr>
            <a:spLocks noChangeArrowheads="1"/>
          </p:cNvSpPr>
          <p:nvPr/>
        </p:nvSpPr>
        <p:spPr bwMode="auto">
          <a:xfrm>
            <a:off x="299234" y="878796"/>
            <a:ext cx="3780000" cy="40872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96130" tIns="49988" rIns="96130" bIns="4998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b="1" dirty="0" smtClean="0">
                <a:solidFill>
                  <a:srgbClr val="000000"/>
                </a:solidFill>
                <a:latin typeface="+mj-lt"/>
                <a:ea typeface="맑은 고딕" pitchFamily="50" charset="-127"/>
              </a:rPr>
              <a:t>임계값 설정</a:t>
            </a:r>
            <a:endParaRPr kumimoji="0" lang="en-US" altLang="ko-KR" b="1" dirty="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95628" y="1287565"/>
            <a:ext cx="9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64996"/>
              </p:ext>
            </p:extLst>
          </p:nvPr>
        </p:nvGraphicFramePr>
        <p:xfrm>
          <a:off x="474301" y="1473721"/>
          <a:ext cx="9360000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000"/>
                <a:gridCol w="7776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돋움" pitchFamily="50" charset="-127"/>
                          <a:ea typeface="돋움" pitchFamily="50" charset="-127"/>
                        </a:rPr>
                        <a:t>지방의회</a:t>
                      </a:r>
                      <a:endParaRPr lang="ko-KR" altLang="en-US" sz="10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2995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돋움" pitchFamily="50" charset="-127"/>
                          <a:ea typeface="돋움" pitchFamily="50" charset="-127"/>
                        </a:rPr>
                        <a:t>응답시간</a:t>
                      </a:r>
                      <a:endParaRPr lang="ko-KR" altLang="en-US" sz="10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2995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 요청 처리율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알람설정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2118910" y="1548152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의회선</a:t>
            </a:r>
            <a:r>
              <a:rPr lang="ko-KR" altLang="en-US" sz="9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택</a:t>
            </a:r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    ▼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3425910" y="1548152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지역선택     ▼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4730302" y="1548152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지방의회선택  ▼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2118910" y="1908232"/>
            <a:ext cx="2592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118910" y="2268282"/>
            <a:ext cx="2592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Rectangle 101"/>
          <p:cNvSpPr>
            <a:spLocks noChangeArrowheads="1"/>
          </p:cNvSpPr>
          <p:nvPr/>
        </p:nvSpPr>
        <p:spPr bwMode="auto">
          <a:xfrm>
            <a:off x="8006171" y="2988352"/>
            <a:ext cx="864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등록</a:t>
            </a:r>
            <a:endParaRPr lang="en-US" altLang="ko-KR" sz="10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Rectangle 101"/>
          <p:cNvSpPr>
            <a:spLocks noChangeArrowheads="1"/>
          </p:cNvSpPr>
          <p:nvPr/>
        </p:nvSpPr>
        <p:spPr bwMode="auto">
          <a:xfrm>
            <a:off x="8945253" y="2988352"/>
            <a:ext cx="864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취소</a:t>
            </a:r>
            <a:endParaRPr lang="en-US" altLang="ko-KR" sz="10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3156" y="760922"/>
            <a:ext cx="10512000" cy="8136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8" name="Picture 3" descr="C:\Users\park\Documents\카카오톡 받은 파일\KakaoTalk_20160406_15075733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423" y="1091745"/>
            <a:ext cx="135575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7780189" y="1029280"/>
            <a:ext cx="22131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&gt; 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임계값 설정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1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50"/>
          <p:cNvSpPr>
            <a:spLocks noChangeArrowheads="1"/>
          </p:cNvSpPr>
          <p:nvPr/>
        </p:nvSpPr>
        <p:spPr bwMode="auto">
          <a:xfrm>
            <a:off x="77270" y="211864"/>
            <a:ext cx="1531260" cy="47028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지방의회 표준연계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API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모니터링 시스템</a:t>
            </a:r>
            <a:endParaRPr kumimoji="0"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8" name="Rectangle 101"/>
          <p:cNvSpPr>
            <a:spLocks noChangeArrowheads="1"/>
          </p:cNvSpPr>
          <p:nvPr/>
        </p:nvSpPr>
        <p:spPr bwMode="auto">
          <a:xfrm>
            <a:off x="10033770" y="115044"/>
            <a:ext cx="504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Logout</a:t>
            </a:r>
            <a:endParaRPr lang="en-US" altLang="ko-KR" sz="8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49" name="표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16189"/>
              </p:ext>
            </p:extLst>
          </p:nvPr>
        </p:nvGraphicFramePr>
        <p:xfrm>
          <a:off x="1661490" y="342169"/>
          <a:ext cx="8892000" cy="2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000"/>
              </a:tblGrid>
              <a:tr h="288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통계 관리         임계값 설정          메일링 관리          메타데이터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9" name="Rectangle 50"/>
          <p:cNvSpPr>
            <a:spLocks noChangeArrowheads="1"/>
          </p:cNvSpPr>
          <p:nvPr/>
        </p:nvSpPr>
        <p:spPr bwMode="auto">
          <a:xfrm>
            <a:off x="299234" y="878796"/>
            <a:ext cx="3780000" cy="40872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96130" tIns="49988" rIns="96130" bIns="4998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b="1" dirty="0" smtClean="0">
                <a:solidFill>
                  <a:srgbClr val="000000"/>
                </a:solidFill>
                <a:latin typeface="+mj-lt"/>
                <a:ea typeface="맑은 고딕" pitchFamily="50" charset="-127"/>
              </a:rPr>
              <a:t>임계값 설정</a:t>
            </a:r>
            <a:endParaRPr kumimoji="0" lang="en-US" altLang="ko-KR" b="1" dirty="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95628" y="1287565"/>
            <a:ext cx="9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68331"/>
              </p:ext>
            </p:extLst>
          </p:nvPr>
        </p:nvGraphicFramePr>
        <p:xfrm>
          <a:off x="474301" y="1473721"/>
          <a:ext cx="9360000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000"/>
                <a:gridCol w="7776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돋움" pitchFamily="50" charset="-127"/>
                          <a:ea typeface="돋움" pitchFamily="50" charset="-127"/>
                        </a:rPr>
                        <a:t>지방의회</a:t>
                      </a:r>
                      <a:endParaRPr lang="ko-KR" altLang="en-US" sz="10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2995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돋움" pitchFamily="50" charset="-127"/>
                          <a:ea typeface="돋움" pitchFamily="50" charset="-127"/>
                        </a:rPr>
                        <a:t>응답시간</a:t>
                      </a:r>
                      <a:endParaRPr lang="ko-KR" altLang="en-US" sz="10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2995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 요청 처리율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알람설정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2118910" y="1548152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광역의회     ▼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3425910" y="1548152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서울특별</a:t>
            </a:r>
            <a:r>
              <a:rPr lang="ko-KR" altLang="en-US" sz="9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시</a:t>
            </a:r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    ▼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4730302" y="1548152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서울특별시의</a:t>
            </a:r>
            <a:r>
              <a:rPr lang="ko-KR" altLang="en-US" sz="9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회</a:t>
            </a:r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 ▼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2118910" y="1908232"/>
            <a:ext cx="2592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분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2118910" y="2268282"/>
            <a:ext cx="2592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90%</a:t>
            </a:r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Rectangle 101"/>
          <p:cNvSpPr>
            <a:spLocks noChangeArrowheads="1"/>
          </p:cNvSpPr>
          <p:nvPr/>
        </p:nvSpPr>
        <p:spPr bwMode="auto">
          <a:xfrm>
            <a:off x="8006171" y="2988352"/>
            <a:ext cx="864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lang="en-US" altLang="ko-KR" sz="10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Rectangle 101"/>
          <p:cNvSpPr>
            <a:spLocks noChangeArrowheads="1"/>
          </p:cNvSpPr>
          <p:nvPr/>
        </p:nvSpPr>
        <p:spPr bwMode="auto">
          <a:xfrm>
            <a:off x="8945253" y="2988352"/>
            <a:ext cx="864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취소</a:t>
            </a:r>
            <a:endParaRPr lang="en-US" altLang="ko-KR" sz="10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3156" y="760922"/>
            <a:ext cx="10512000" cy="8136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Rectangle 101"/>
          <p:cNvSpPr>
            <a:spLocks noChangeArrowheads="1"/>
          </p:cNvSpPr>
          <p:nvPr/>
        </p:nvSpPr>
        <p:spPr bwMode="auto">
          <a:xfrm>
            <a:off x="7083506" y="2988352"/>
            <a:ext cx="864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수정</a:t>
            </a:r>
            <a:endParaRPr lang="en-US" altLang="ko-KR" sz="10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9" name="Picture 3" descr="C:\Users\park\Documents\카카오톡 받은 파일\KakaoTalk_20160406_15075733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423" y="1091745"/>
            <a:ext cx="135575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7780189" y="1029280"/>
            <a:ext cx="22131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&gt; 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임계값 설정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19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/>
          <p:cNvSpPr/>
          <p:nvPr/>
        </p:nvSpPr>
        <p:spPr bwMode="auto">
          <a:xfrm>
            <a:off x="63156" y="760922"/>
            <a:ext cx="10512000" cy="8136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7" name="Rectangle 50"/>
          <p:cNvSpPr>
            <a:spLocks noChangeArrowheads="1"/>
          </p:cNvSpPr>
          <p:nvPr/>
        </p:nvSpPr>
        <p:spPr bwMode="auto">
          <a:xfrm>
            <a:off x="77270" y="211864"/>
            <a:ext cx="1531260" cy="47028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지방의회 표준연계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API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모니터링 시스템</a:t>
            </a:r>
            <a:endParaRPr kumimoji="0"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8" name="Rectangle 101"/>
          <p:cNvSpPr>
            <a:spLocks noChangeArrowheads="1"/>
          </p:cNvSpPr>
          <p:nvPr/>
        </p:nvSpPr>
        <p:spPr bwMode="auto">
          <a:xfrm>
            <a:off x="10033770" y="115044"/>
            <a:ext cx="504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Logout</a:t>
            </a:r>
            <a:endParaRPr lang="en-US" altLang="ko-KR" sz="8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49" name="표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11644"/>
              </p:ext>
            </p:extLst>
          </p:nvPr>
        </p:nvGraphicFramePr>
        <p:xfrm>
          <a:off x="1661490" y="342169"/>
          <a:ext cx="8892000" cy="2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000"/>
              </a:tblGrid>
              <a:tr h="288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통계 관리         임계값 설정          메일링 관리          메타데이터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9" name="Rectangle 50"/>
          <p:cNvSpPr>
            <a:spLocks noChangeArrowheads="1"/>
          </p:cNvSpPr>
          <p:nvPr/>
        </p:nvSpPr>
        <p:spPr bwMode="auto">
          <a:xfrm>
            <a:off x="299234" y="878796"/>
            <a:ext cx="3780000" cy="40872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96130" tIns="49988" rIns="96130" bIns="4998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b="1" dirty="0" smtClean="0">
                <a:solidFill>
                  <a:srgbClr val="000000"/>
                </a:solidFill>
                <a:latin typeface="+mj-lt"/>
                <a:ea typeface="맑은 고딕" pitchFamily="50" charset="-127"/>
              </a:rPr>
              <a:t>메일링 관리</a:t>
            </a:r>
            <a:endParaRPr kumimoji="0" lang="en-US" altLang="ko-KR" b="1" dirty="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95628" y="1287565"/>
            <a:ext cx="9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3" descr="C:\Users\park\Documents\카카오톡 받은 파일\KakaoTalk_20160406_15075733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420" y="1091745"/>
            <a:ext cx="135575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직사각형 96"/>
          <p:cNvSpPr/>
          <p:nvPr/>
        </p:nvSpPr>
        <p:spPr>
          <a:xfrm>
            <a:off x="7780189" y="1029280"/>
            <a:ext cx="22131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&gt; 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메일링 관리 </a:t>
            </a:r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&gt; 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발송내역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30923" y="1404132"/>
            <a:ext cx="4680000" cy="396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발송내역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5175866" y="1404132"/>
            <a:ext cx="4680000" cy="39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메일설정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706379"/>
              </p:ext>
            </p:extLst>
          </p:nvPr>
        </p:nvGraphicFramePr>
        <p:xfrm>
          <a:off x="474301" y="1908202"/>
          <a:ext cx="9360000" cy="6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000"/>
                <a:gridCol w="784800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돋움" pitchFamily="50" charset="-127"/>
                          <a:ea typeface="돋움" pitchFamily="50" charset="-127"/>
                        </a:rPr>
                        <a:t>발송일자</a:t>
                      </a:r>
                      <a:endParaRPr lang="ko-KR" altLang="en-US" sz="10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2995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돋움" pitchFamily="50" charset="-127"/>
                          <a:ea typeface="돋움" pitchFamily="50" charset="-127"/>
                        </a:rPr>
                        <a:t>                                 ~</a:t>
                      </a:r>
                      <a:endParaRPr lang="ko-KR" altLang="en-US" sz="10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돋움" pitchFamily="50" charset="-127"/>
                          <a:ea typeface="돋움" pitchFamily="50" charset="-127"/>
                        </a:rPr>
                        <a:t>검색항목</a:t>
                      </a:r>
                      <a:endParaRPr lang="ko-KR" altLang="en-US" sz="10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05363"/>
              </p:ext>
            </p:extLst>
          </p:nvPr>
        </p:nvGraphicFramePr>
        <p:xfrm>
          <a:off x="474301" y="3567243"/>
          <a:ext cx="9360000" cy="4364640"/>
        </p:xfrm>
        <a:graphic>
          <a:graphicData uri="http://schemas.openxmlformats.org/drawingml/2006/table">
            <a:tbl>
              <a:tblPr/>
              <a:tblGrid>
                <a:gridCol w="648000"/>
                <a:gridCol w="6552000"/>
                <a:gridCol w="2160000"/>
              </a:tblGrid>
              <a:tr h="288000"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발송일시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233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2016.05.10 11:11:10 </a:t>
                      </a:r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서울특별시의회 오류가 발생하였습니다</a:t>
                      </a:r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돋움" pitchFamily="50" charset="-127"/>
                          <a:ea typeface="돋움" pitchFamily="50" charset="-127"/>
                        </a:rPr>
                        <a:t>2016.05.10</a:t>
                      </a:r>
                      <a:r>
                        <a:rPr lang="en-US" altLang="ko-KR" sz="1000" baseline="0" dirty="0" smtClean="0"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돋움" pitchFamily="50" charset="-127"/>
                          <a:ea typeface="돋움" pitchFamily="50" charset="-127"/>
                        </a:rPr>
                        <a:t>11:11:10</a:t>
                      </a:r>
                      <a:endParaRPr lang="en-US" altLang="ko-KR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232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2016.05.10 09:05:11 </a:t>
                      </a:r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부산광역시의회 오류가 발생하였습니다</a:t>
                      </a:r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000" b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돋움" pitchFamily="50" charset="-127"/>
                          <a:ea typeface="돋움" pitchFamily="50" charset="-127"/>
                        </a:rPr>
                        <a:t>2016.05.10</a:t>
                      </a:r>
                      <a:r>
                        <a:rPr lang="en-US" altLang="ko-KR" sz="1000" baseline="0" dirty="0" smtClean="0">
                          <a:latin typeface="돋움" pitchFamily="50" charset="-127"/>
                          <a:ea typeface="돋움" pitchFamily="50" charset="-127"/>
                        </a:rPr>
                        <a:t> 09:05:11</a:t>
                      </a:r>
                      <a:endParaRPr lang="en-US" altLang="ko-KR" sz="10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231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230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229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228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227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226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225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224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223</a:t>
                      </a:r>
                      <a:endParaRPr lang="en-US" altLang="ko-KR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222</a:t>
                      </a:r>
                      <a:endParaRPr lang="en-US" altLang="ko-KR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221</a:t>
                      </a:r>
                      <a:endParaRPr lang="en-US" altLang="ko-KR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220</a:t>
                      </a:r>
                      <a:endParaRPr lang="en-US" altLang="ko-KR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 bwMode="auto">
          <a:xfrm>
            <a:off x="2087011" y="2289518"/>
            <a:ext cx="1188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전체        ▼</a:t>
            </a:r>
          </a:p>
        </p:txBody>
      </p:sp>
      <p:sp>
        <p:nvSpPr>
          <p:cNvPr id="101" name="Rectangle 101"/>
          <p:cNvSpPr>
            <a:spLocks noChangeArrowheads="1"/>
          </p:cNvSpPr>
          <p:nvPr/>
        </p:nvSpPr>
        <p:spPr bwMode="auto">
          <a:xfrm>
            <a:off x="9204756" y="2628302"/>
            <a:ext cx="612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검색</a:t>
            </a:r>
            <a:endParaRPr lang="en-US" altLang="ko-KR" sz="10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3322001" y="2289518"/>
            <a:ext cx="5688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04" name="그룹 12"/>
          <p:cNvGrpSpPr/>
          <p:nvPr/>
        </p:nvGrpSpPr>
        <p:grpSpPr>
          <a:xfrm>
            <a:off x="2069863" y="1937680"/>
            <a:ext cx="1512000" cy="251795"/>
            <a:chOff x="2734088" y="2611355"/>
            <a:chExt cx="1064215" cy="251795"/>
          </a:xfrm>
        </p:grpSpPr>
        <p:sp>
          <p:nvSpPr>
            <p:cNvPr id="105" name="직사각형 10"/>
            <p:cNvSpPr/>
            <p:nvPr/>
          </p:nvSpPr>
          <p:spPr bwMode="auto">
            <a:xfrm>
              <a:off x="2734088" y="2641467"/>
              <a:ext cx="850940" cy="216000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06" name="TextBox 11"/>
            <p:cNvSpPr txBox="1"/>
            <p:nvPr/>
          </p:nvSpPr>
          <p:spPr>
            <a:xfrm>
              <a:off x="3582415" y="2611355"/>
              <a:ext cx="215888" cy="251795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0000"/>
                  </a:solidFill>
                  <a:latin typeface="맑은 고딕"/>
                  <a:sym typeface="Webdings"/>
                </a:rPr>
                <a:t></a:t>
              </a:r>
              <a:endParaRPr lang="ko-KR" altLang="en-US" sz="1400" dirty="0" smtClean="0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107" name="그룹 13"/>
          <p:cNvGrpSpPr/>
          <p:nvPr/>
        </p:nvGrpSpPr>
        <p:grpSpPr>
          <a:xfrm>
            <a:off x="3626572" y="1937680"/>
            <a:ext cx="1512000" cy="251795"/>
            <a:chOff x="2419767" y="2611355"/>
            <a:chExt cx="1253751" cy="251795"/>
          </a:xfrm>
        </p:grpSpPr>
        <p:sp>
          <p:nvSpPr>
            <p:cNvPr id="108" name="직사각형 107"/>
            <p:cNvSpPr/>
            <p:nvPr/>
          </p:nvSpPr>
          <p:spPr bwMode="auto">
            <a:xfrm>
              <a:off x="2419767" y="2641467"/>
              <a:ext cx="1044000" cy="216000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457630" y="2611355"/>
              <a:ext cx="215888" cy="251795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0000"/>
                  </a:solidFill>
                  <a:latin typeface="맑은 고딕"/>
                  <a:sym typeface="Webdings"/>
                </a:rPr>
                <a:t></a:t>
              </a:r>
              <a:endParaRPr lang="ko-KR" altLang="en-US" sz="1400" dirty="0" smtClean="0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84155" y="3306543"/>
            <a:ext cx="13067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총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50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건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(1/10 page)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9269253" y="3310990"/>
            <a:ext cx="54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9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2</a:t>
            </a:r>
            <a:r>
              <a:rPr lang="en-US" altLang="ko-KR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 </a:t>
            </a:r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▼</a:t>
            </a:r>
          </a:p>
        </p:txBody>
      </p:sp>
      <p:sp>
        <p:nvSpPr>
          <p:cNvPr id="115" name="Rectangle 50"/>
          <p:cNvSpPr>
            <a:spLocks noChangeArrowheads="1"/>
          </p:cNvSpPr>
          <p:nvPr/>
        </p:nvSpPr>
        <p:spPr bwMode="auto">
          <a:xfrm>
            <a:off x="8608119" y="3306135"/>
            <a:ext cx="74208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출력건수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718915" y="8059203"/>
            <a:ext cx="3174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◀  ◀◀ 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1 | </a:t>
            </a:r>
            <a:r>
              <a:rPr lang="en-US" altLang="ko-KR" sz="900" b="1" dirty="0" smtClean="0">
                <a:latin typeface="돋움" pitchFamily="50" charset="-127"/>
                <a:ea typeface="돋움" pitchFamily="50" charset="-127"/>
              </a:rPr>
              <a:t>2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| 3 | 4 | 5 | 6 | 7 | 8 | 9 | 10 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▶▶  ▶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10713"/>
              </p:ext>
            </p:extLst>
          </p:nvPr>
        </p:nvGraphicFramePr>
        <p:xfrm>
          <a:off x="365310" y="10131358"/>
          <a:ext cx="10958288" cy="200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572">
                  <a:extLst>
                    <a:ext uri="{9D8B030D-6E8A-4147-A177-3AD203B41FA5}">
                      <a16:colId xmlns="" xmlns:a16="http://schemas.microsoft.com/office/drawing/2014/main" val="1062453952"/>
                    </a:ext>
                  </a:extLst>
                </a:gridCol>
                <a:gridCol w="2739572">
                  <a:extLst>
                    <a:ext uri="{9D8B030D-6E8A-4147-A177-3AD203B41FA5}">
                      <a16:colId xmlns="" xmlns:a16="http://schemas.microsoft.com/office/drawing/2014/main" val="839186838"/>
                    </a:ext>
                  </a:extLst>
                </a:gridCol>
                <a:gridCol w="2739572">
                  <a:extLst>
                    <a:ext uri="{9D8B030D-6E8A-4147-A177-3AD203B41FA5}">
                      <a16:colId xmlns="" xmlns:a16="http://schemas.microsoft.com/office/drawing/2014/main" val="621210833"/>
                    </a:ext>
                  </a:extLst>
                </a:gridCol>
                <a:gridCol w="2739572">
                  <a:extLst>
                    <a:ext uri="{9D8B030D-6E8A-4147-A177-3AD203B41FA5}">
                      <a16:colId xmlns="" xmlns:a16="http://schemas.microsoft.com/office/drawing/2014/main" val="2736702090"/>
                    </a:ext>
                  </a:extLst>
                </a:gridCol>
              </a:tblGrid>
              <a:tr h="5005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발송건수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수신건수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발송일시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9337173"/>
                  </a:ext>
                </a:extLst>
              </a:tr>
              <a:tr h="5005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3794199"/>
                  </a:ext>
                </a:extLst>
              </a:tr>
              <a:tr h="5005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5777316"/>
                  </a:ext>
                </a:extLst>
              </a:tr>
              <a:tr h="5005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9319980"/>
                  </a:ext>
                </a:extLst>
              </a:tr>
            </a:tbl>
          </a:graphicData>
        </a:graphic>
      </p:graphicFrame>
      <p:sp>
        <p:nvSpPr>
          <p:cNvPr id="36" name="Rectangle 101"/>
          <p:cNvSpPr>
            <a:spLocks noChangeArrowheads="1"/>
          </p:cNvSpPr>
          <p:nvPr/>
        </p:nvSpPr>
        <p:spPr bwMode="auto">
          <a:xfrm>
            <a:off x="5165775" y="1989058"/>
            <a:ext cx="432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당일</a:t>
            </a:r>
            <a:endParaRPr lang="en-US" altLang="ko-KR" sz="10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Rectangle 101"/>
          <p:cNvSpPr>
            <a:spLocks noChangeArrowheads="1"/>
          </p:cNvSpPr>
          <p:nvPr/>
        </p:nvSpPr>
        <p:spPr bwMode="auto">
          <a:xfrm>
            <a:off x="5635310" y="1989058"/>
            <a:ext cx="432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0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주일</a:t>
            </a:r>
            <a:endParaRPr lang="en-US" altLang="ko-KR" sz="10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ectangle 101"/>
          <p:cNvSpPr>
            <a:spLocks noChangeArrowheads="1"/>
          </p:cNvSpPr>
          <p:nvPr/>
        </p:nvSpPr>
        <p:spPr bwMode="auto">
          <a:xfrm>
            <a:off x="6104844" y="1989058"/>
            <a:ext cx="432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0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개월</a:t>
            </a:r>
            <a:endParaRPr lang="en-US" altLang="ko-KR" sz="10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7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/>
          <p:cNvSpPr/>
          <p:nvPr/>
        </p:nvSpPr>
        <p:spPr bwMode="auto">
          <a:xfrm>
            <a:off x="63156" y="760922"/>
            <a:ext cx="10512000" cy="8136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7" name="Rectangle 50"/>
          <p:cNvSpPr>
            <a:spLocks noChangeArrowheads="1"/>
          </p:cNvSpPr>
          <p:nvPr/>
        </p:nvSpPr>
        <p:spPr bwMode="auto">
          <a:xfrm>
            <a:off x="77270" y="211864"/>
            <a:ext cx="1531260" cy="47028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지방의회 표준연계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API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모니터링 시스템</a:t>
            </a:r>
            <a:endParaRPr kumimoji="0"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8" name="Rectangle 101"/>
          <p:cNvSpPr>
            <a:spLocks noChangeArrowheads="1"/>
          </p:cNvSpPr>
          <p:nvPr/>
        </p:nvSpPr>
        <p:spPr bwMode="auto">
          <a:xfrm>
            <a:off x="10033770" y="115044"/>
            <a:ext cx="504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Logout</a:t>
            </a:r>
            <a:endParaRPr lang="en-US" altLang="ko-KR" sz="8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49" name="표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989875"/>
              </p:ext>
            </p:extLst>
          </p:nvPr>
        </p:nvGraphicFramePr>
        <p:xfrm>
          <a:off x="1661490" y="342169"/>
          <a:ext cx="8892000" cy="2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000"/>
              </a:tblGrid>
              <a:tr h="288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통계 관리         임계값 설정          메일링 관리          메타데이터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9" name="Rectangle 50"/>
          <p:cNvSpPr>
            <a:spLocks noChangeArrowheads="1"/>
          </p:cNvSpPr>
          <p:nvPr/>
        </p:nvSpPr>
        <p:spPr bwMode="auto">
          <a:xfrm>
            <a:off x="299234" y="878796"/>
            <a:ext cx="3780000" cy="40872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96130" tIns="49988" rIns="96130" bIns="4998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b="1" dirty="0" smtClean="0">
                <a:solidFill>
                  <a:srgbClr val="000000"/>
                </a:solidFill>
                <a:latin typeface="+mj-lt"/>
                <a:ea typeface="맑은 고딕" pitchFamily="50" charset="-127"/>
              </a:rPr>
              <a:t>메일링 관리</a:t>
            </a:r>
            <a:endParaRPr kumimoji="0" lang="en-US" altLang="ko-KR" b="1" dirty="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95628" y="1287565"/>
            <a:ext cx="9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55115"/>
              </p:ext>
            </p:extLst>
          </p:nvPr>
        </p:nvGraphicFramePr>
        <p:xfrm>
          <a:off x="474301" y="1994996"/>
          <a:ext cx="9360000" cy="29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000"/>
                <a:gridCol w="7776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돋움" pitchFamily="50" charset="-127"/>
                          <a:ea typeface="돋움" pitchFamily="50" charset="-127"/>
                        </a:rPr>
                        <a:t>받는 사람</a:t>
                      </a:r>
                      <a:endParaRPr lang="ko-KR" altLang="en-US" sz="10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2995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test1.naver.com 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test2.naver.com 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test3.naver.com</a:t>
                      </a:r>
                      <a:endParaRPr lang="ko-KR" altLang="en-US" sz="9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                                                                   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예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)2016.05.10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11:11:10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서울특별시의회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오류가 발생하였습니다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지방의회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418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atin typeface="돋움" pitchFamily="50" charset="-127"/>
                          <a:ea typeface="돋움" pitchFamily="50" charset="-127"/>
                        </a:rPr>
                        <a:t>광역시도의회</a:t>
                      </a:r>
                      <a:endParaRPr lang="en-US" altLang="ko-KR" sz="1100" b="1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indent="0" algn="l" defTabSz="103418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전체</a:t>
                      </a:r>
                      <a:r>
                        <a:rPr kumimoji="0" lang="en-US" altLang="ko-KR" sz="9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서울특별시의회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부산광역시의회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대구광역시의회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인천광역시의회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광주광역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시의회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대전광역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시의회 </a:t>
                      </a:r>
                      <a:endParaRPr kumimoji="0" lang="en-US" altLang="ko-KR" sz="900" dirty="0" smtClean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l" defTabSz="103418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울산광역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시의회</a:t>
                      </a:r>
                      <a:r>
                        <a:rPr kumimoji="0" lang="en-US" altLang="ko-KR" sz="900" baseline="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세종특별자치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시의회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경기도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의회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강원도의회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충청북도의회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충청남도의회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전라남도의회 </a:t>
                      </a:r>
                      <a:endParaRPr kumimoji="0" lang="en-US" altLang="ko-KR" sz="900" dirty="0" smtClean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l" defTabSz="103418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경상북도의회</a:t>
                      </a:r>
                      <a:r>
                        <a:rPr kumimoji="0" lang="en-US" altLang="ko-KR" sz="900" baseline="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경상남도의회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제주특별자치도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의회</a:t>
                      </a:r>
                      <a:endParaRPr kumimoji="0" lang="en-US" altLang="ko-KR" sz="900" dirty="0" smtClean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l" defTabSz="103418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l" defTabSz="103418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atin typeface="돋움" pitchFamily="50" charset="-127"/>
                          <a:ea typeface="돋움" pitchFamily="50" charset="-127"/>
                        </a:rPr>
                        <a:t>광역시도의회</a:t>
                      </a:r>
                      <a:endParaRPr lang="en-US" altLang="ko-KR" sz="1100" b="1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indent="0" algn="l" defTabSz="103418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전체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경기도 부천시의회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경기도 하남시의회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강원도 강릉시의회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충청북도 청주시의회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충청남도 서산시의회</a:t>
                      </a:r>
                      <a:endParaRPr lang="en-US" altLang="ko-KR" sz="9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indent="0" algn="l" defTabSz="103418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전라북도 정읍시의회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전라남도 순천시의회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경상북도 상주시의회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경상남도 거제시의회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▣ 경상남도 김해시의회</a:t>
                      </a:r>
                      <a:endParaRPr kumimoji="0" lang="en-US" altLang="ko-KR" sz="900" dirty="0" smtClean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" name="직사각형 79"/>
          <p:cNvSpPr/>
          <p:nvPr/>
        </p:nvSpPr>
        <p:spPr bwMode="auto">
          <a:xfrm>
            <a:off x="2118910" y="2431117"/>
            <a:ext cx="2592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오류가 발생하였습니다</a:t>
            </a:r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Rectangle 101"/>
          <p:cNvSpPr>
            <a:spLocks noChangeArrowheads="1"/>
          </p:cNvSpPr>
          <p:nvPr/>
        </p:nvSpPr>
        <p:spPr bwMode="auto">
          <a:xfrm>
            <a:off x="8945253" y="5078252"/>
            <a:ext cx="864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저장</a:t>
            </a:r>
            <a:endParaRPr lang="en-US" altLang="ko-KR" sz="10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175866" y="1404132"/>
            <a:ext cx="4680000" cy="396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메일설정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430922" y="1404132"/>
            <a:ext cx="4680000" cy="39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발송내역</a:t>
            </a:r>
          </a:p>
        </p:txBody>
      </p:sp>
      <p:pic>
        <p:nvPicPr>
          <p:cNvPr id="15" name="Picture 3" descr="C:\Users\park\Documents\카카오톡 받은 파일\KakaoTalk_20160406_15075733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420" y="1091745"/>
            <a:ext cx="135575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780189" y="1029280"/>
            <a:ext cx="22131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&gt; 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메일링 관리 </a:t>
            </a:r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&gt; 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메일설</a:t>
            </a:r>
            <a:r>
              <a:rPr lang="ko-KR" altLang="en-US" sz="900" dirty="0">
                <a:latin typeface="돋움" panose="020B0600000101010101" pitchFamily="50" charset="-127"/>
                <a:ea typeface="돋움" panose="020B0600000101010101" pitchFamily="50" charset="-127"/>
              </a:rPr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307475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/>
          <p:cNvSpPr/>
          <p:nvPr/>
        </p:nvSpPr>
        <p:spPr bwMode="auto">
          <a:xfrm>
            <a:off x="63156" y="760922"/>
            <a:ext cx="10512000" cy="8136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7" name="Rectangle 50"/>
          <p:cNvSpPr>
            <a:spLocks noChangeArrowheads="1"/>
          </p:cNvSpPr>
          <p:nvPr/>
        </p:nvSpPr>
        <p:spPr bwMode="auto">
          <a:xfrm>
            <a:off x="77270" y="211864"/>
            <a:ext cx="1531260" cy="47028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지방의회 표준연계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API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모니터링 시스템</a:t>
            </a:r>
            <a:endParaRPr kumimoji="0"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8" name="Rectangle 101"/>
          <p:cNvSpPr>
            <a:spLocks noChangeArrowheads="1"/>
          </p:cNvSpPr>
          <p:nvPr/>
        </p:nvSpPr>
        <p:spPr bwMode="auto">
          <a:xfrm>
            <a:off x="10033770" y="115044"/>
            <a:ext cx="504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Logout</a:t>
            </a:r>
            <a:endParaRPr lang="en-US" altLang="ko-KR" sz="8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49" name="표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9055"/>
              </p:ext>
            </p:extLst>
          </p:nvPr>
        </p:nvGraphicFramePr>
        <p:xfrm>
          <a:off x="1661490" y="342169"/>
          <a:ext cx="8892000" cy="2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000"/>
              </a:tblGrid>
              <a:tr h="288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통계 관리         임계값 설정          메일링 관리          메타데이터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9" name="Rectangle 50"/>
          <p:cNvSpPr>
            <a:spLocks noChangeArrowheads="1"/>
          </p:cNvSpPr>
          <p:nvPr/>
        </p:nvSpPr>
        <p:spPr bwMode="auto">
          <a:xfrm>
            <a:off x="299234" y="878796"/>
            <a:ext cx="3780000" cy="40872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96130" tIns="49988" rIns="96130" bIns="49988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+mj-lt"/>
                <a:ea typeface="맑은 고딕" pitchFamily="50" charset="-127"/>
              </a:rPr>
              <a:t>메타데이</a:t>
            </a:r>
            <a:r>
              <a:rPr lang="ko-KR" altLang="en-US" b="1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터</a:t>
            </a:r>
            <a:r>
              <a:rPr kumimoji="0" lang="ko-KR" altLang="en-US" b="1" dirty="0" smtClean="0">
                <a:solidFill>
                  <a:srgbClr val="000000"/>
                </a:solidFill>
                <a:latin typeface="+mj-lt"/>
                <a:ea typeface="맑은 고딕" pitchFamily="50" charset="-127"/>
              </a:rPr>
              <a:t> </a:t>
            </a:r>
            <a:r>
              <a:rPr kumimoji="0" lang="ko-KR" altLang="en-US" b="1" dirty="0" smtClean="0">
                <a:solidFill>
                  <a:srgbClr val="000000"/>
                </a:solidFill>
                <a:latin typeface="+mj-lt"/>
                <a:ea typeface="맑은 고딕" pitchFamily="50" charset="-127"/>
              </a:rPr>
              <a:t>관리</a:t>
            </a:r>
            <a:endParaRPr kumimoji="0" lang="en-US" altLang="ko-KR" b="1" dirty="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95628" y="1287565"/>
            <a:ext cx="9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3" descr="C:\Users\park\Documents\카카오톡 받은 파일\KakaoTalk_20160406_15075733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915" y="1091745"/>
            <a:ext cx="135575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직사각형 96"/>
          <p:cNvSpPr/>
          <p:nvPr/>
        </p:nvSpPr>
        <p:spPr>
          <a:xfrm>
            <a:off x="7780189" y="1029280"/>
            <a:ext cx="22131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&gt; 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메타데이터 관리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80309"/>
              </p:ext>
            </p:extLst>
          </p:nvPr>
        </p:nvGraphicFramePr>
        <p:xfrm>
          <a:off x="365310" y="10131358"/>
          <a:ext cx="10958288" cy="200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572">
                  <a:extLst>
                    <a:ext uri="{9D8B030D-6E8A-4147-A177-3AD203B41FA5}">
                      <a16:colId xmlns="" xmlns:a16="http://schemas.microsoft.com/office/drawing/2014/main" val="1062453952"/>
                    </a:ext>
                  </a:extLst>
                </a:gridCol>
                <a:gridCol w="2739572">
                  <a:extLst>
                    <a:ext uri="{9D8B030D-6E8A-4147-A177-3AD203B41FA5}">
                      <a16:colId xmlns="" xmlns:a16="http://schemas.microsoft.com/office/drawing/2014/main" val="839186838"/>
                    </a:ext>
                  </a:extLst>
                </a:gridCol>
                <a:gridCol w="2739572">
                  <a:extLst>
                    <a:ext uri="{9D8B030D-6E8A-4147-A177-3AD203B41FA5}">
                      <a16:colId xmlns="" xmlns:a16="http://schemas.microsoft.com/office/drawing/2014/main" val="621210833"/>
                    </a:ext>
                  </a:extLst>
                </a:gridCol>
                <a:gridCol w="2739572">
                  <a:extLst>
                    <a:ext uri="{9D8B030D-6E8A-4147-A177-3AD203B41FA5}">
                      <a16:colId xmlns="" xmlns:a16="http://schemas.microsoft.com/office/drawing/2014/main" val="2736702090"/>
                    </a:ext>
                  </a:extLst>
                </a:gridCol>
              </a:tblGrid>
              <a:tr h="5005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발송건수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수신건수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발송일시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9337173"/>
                  </a:ext>
                </a:extLst>
              </a:tr>
              <a:tr h="5005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3794199"/>
                  </a:ext>
                </a:extLst>
              </a:tr>
              <a:tr h="5005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5777316"/>
                  </a:ext>
                </a:extLst>
              </a:tr>
              <a:tr h="5005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9319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8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표 2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83683"/>
              </p:ext>
            </p:extLst>
          </p:nvPr>
        </p:nvGraphicFramePr>
        <p:xfrm>
          <a:off x="76200" y="724570"/>
          <a:ext cx="1584000" cy="811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00"/>
                <a:gridCol w="792000"/>
              </a:tblGrid>
              <a:tr h="391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의회별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지역별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22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⊙ 광역의회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○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기초의회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2905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⊙회의록 ○부록 ○의안 ○의원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56000">
                <a:tc gridSpan="2">
                  <a:txBody>
                    <a:bodyPr/>
                    <a:lstStyle/>
                    <a:p>
                      <a:pPr marL="0" marR="0" indent="0" algn="l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□ 광역의회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ㄴ▶□ 서울특별시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ㄴ□ 서울특별시의회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부산광역시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 ㄴ□ 부산광역시의회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대구광역시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indent="0" algn="l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 ㄴ□ 대구광역시의회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인천광역시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광주광역시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대전광역시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울산광역시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세종특별자치시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경기도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강원도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충청북도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충청남도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전라북도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전라남도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경상북도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경상남도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제주특별자치도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7" name="Rectangle 50"/>
          <p:cNvSpPr>
            <a:spLocks noChangeArrowheads="1"/>
          </p:cNvSpPr>
          <p:nvPr/>
        </p:nvSpPr>
        <p:spPr bwMode="auto">
          <a:xfrm>
            <a:off x="77270" y="211864"/>
            <a:ext cx="1531260" cy="47028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지방의회 표준연계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API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모니터링 시스템</a:t>
            </a:r>
            <a:endParaRPr kumimoji="0"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8" name="Rectangle 101"/>
          <p:cNvSpPr>
            <a:spLocks noChangeArrowheads="1"/>
          </p:cNvSpPr>
          <p:nvPr/>
        </p:nvSpPr>
        <p:spPr bwMode="auto">
          <a:xfrm>
            <a:off x="10033770" y="115044"/>
            <a:ext cx="504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Logout</a:t>
            </a:r>
            <a:endParaRPr lang="en-US" altLang="ko-KR" sz="8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49" name="표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364417"/>
              </p:ext>
            </p:extLst>
          </p:nvPr>
        </p:nvGraphicFramePr>
        <p:xfrm>
          <a:off x="1661490" y="342169"/>
          <a:ext cx="8892000" cy="2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000"/>
              </a:tblGrid>
              <a:tr h="288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통계 관리         임계값 설정          메일링 관리          메타데이터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0" name="직사각형 249"/>
          <p:cNvSpPr/>
          <p:nvPr/>
        </p:nvSpPr>
        <p:spPr bwMode="auto">
          <a:xfrm>
            <a:off x="1727274" y="722413"/>
            <a:ext cx="8784000" cy="1764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1" name="직사각형 250"/>
          <p:cNvSpPr/>
          <p:nvPr/>
        </p:nvSpPr>
        <p:spPr bwMode="auto">
          <a:xfrm>
            <a:off x="6162720" y="2527076"/>
            <a:ext cx="4356000" cy="20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3" name="직사각형 252"/>
          <p:cNvSpPr/>
          <p:nvPr/>
        </p:nvSpPr>
        <p:spPr bwMode="auto">
          <a:xfrm>
            <a:off x="2752843" y="992267"/>
            <a:ext cx="864000" cy="576000"/>
          </a:xfrm>
          <a:prstGeom prst="rect">
            <a:avLst/>
          </a:prstGeom>
          <a:solidFill>
            <a:srgbClr val="FF0000"/>
          </a:solidFill>
          <a:ln w="31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4" name="직사각형 253"/>
          <p:cNvSpPr/>
          <p:nvPr/>
        </p:nvSpPr>
        <p:spPr bwMode="auto">
          <a:xfrm>
            <a:off x="3731261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5" name="직사각형 254"/>
          <p:cNvSpPr/>
          <p:nvPr/>
        </p:nvSpPr>
        <p:spPr bwMode="auto">
          <a:xfrm>
            <a:off x="4709679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6" name="직사각형 255"/>
          <p:cNvSpPr/>
          <p:nvPr/>
        </p:nvSpPr>
        <p:spPr bwMode="auto">
          <a:xfrm>
            <a:off x="5688097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7" name="직사각형 256"/>
          <p:cNvSpPr/>
          <p:nvPr/>
        </p:nvSpPr>
        <p:spPr bwMode="auto">
          <a:xfrm>
            <a:off x="6666515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8" name="직사각형 257"/>
          <p:cNvSpPr/>
          <p:nvPr/>
        </p:nvSpPr>
        <p:spPr bwMode="auto">
          <a:xfrm>
            <a:off x="7644933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9" name="직사각형 258"/>
          <p:cNvSpPr/>
          <p:nvPr/>
        </p:nvSpPr>
        <p:spPr bwMode="auto">
          <a:xfrm>
            <a:off x="9601770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0" name="직사각형 259"/>
          <p:cNvSpPr/>
          <p:nvPr/>
        </p:nvSpPr>
        <p:spPr bwMode="auto">
          <a:xfrm>
            <a:off x="8623351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1" name="직사각형 260"/>
          <p:cNvSpPr/>
          <p:nvPr/>
        </p:nvSpPr>
        <p:spPr bwMode="auto">
          <a:xfrm>
            <a:off x="6162720" y="4585279"/>
            <a:ext cx="4356000" cy="219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2" name="직사각형 261"/>
          <p:cNvSpPr/>
          <p:nvPr/>
        </p:nvSpPr>
        <p:spPr bwMode="auto">
          <a:xfrm>
            <a:off x="1767410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3" name="직사각형 262"/>
          <p:cNvSpPr/>
          <p:nvPr/>
        </p:nvSpPr>
        <p:spPr bwMode="auto">
          <a:xfrm>
            <a:off x="2745828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4" name="직사각형 263"/>
          <p:cNvSpPr/>
          <p:nvPr/>
        </p:nvSpPr>
        <p:spPr bwMode="auto">
          <a:xfrm>
            <a:off x="3724246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5" name="직사각형 264"/>
          <p:cNvSpPr/>
          <p:nvPr/>
        </p:nvSpPr>
        <p:spPr bwMode="auto">
          <a:xfrm>
            <a:off x="4702664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6" name="직사각형 265"/>
          <p:cNvSpPr/>
          <p:nvPr/>
        </p:nvSpPr>
        <p:spPr bwMode="auto">
          <a:xfrm>
            <a:off x="5681082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7" name="직사각형 266"/>
          <p:cNvSpPr/>
          <p:nvPr/>
        </p:nvSpPr>
        <p:spPr bwMode="auto">
          <a:xfrm>
            <a:off x="6659500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8" name="직사각형 267"/>
          <p:cNvSpPr/>
          <p:nvPr/>
        </p:nvSpPr>
        <p:spPr bwMode="auto">
          <a:xfrm>
            <a:off x="7637918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9" name="직사각형 268"/>
          <p:cNvSpPr/>
          <p:nvPr/>
        </p:nvSpPr>
        <p:spPr bwMode="auto">
          <a:xfrm>
            <a:off x="8616336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0" name="Rectangle 50"/>
          <p:cNvSpPr>
            <a:spLocks noChangeArrowheads="1"/>
          </p:cNvSpPr>
          <p:nvPr/>
        </p:nvSpPr>
        <p:spPr bwMode="auto">
          <a:xfrm>
            <a:off x="1651365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서울특별시의회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1" name="Rectangle 50"/>
          <p:cNvSpPr>
            <a:spLocks noChangeArrowheads="1"/>
          </p:cNvSpPr>
          <p:nvPr/>
        </p:nvSpPr>
        <p:spPr bwMode="auto">
          <a:xfrm>
            <a:off x="2628445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부산광역시의회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2" name="Rectangle 50"/>
          <p:cNvSpPr>
            <a:spLocks noChangeArrowheads="1"/>
          </p:cNvSpPr>
          <p:nvPr/>
        </p:nvSpPr>
        <p:spPr bwMode="auto">
          <a:xfrm>
            <a:off x="359509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대구광역시의회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3" name="Rectangle 50"/>
          <p:cNvSpPr>
            <a:spLocks noChangeArrowheads="1"/>
          </p:cNvSpPr>
          <p:nvPr/>
        </p:nvSpPr>
        <p:spPr bwMode="auto">
          <a:xfrm>
            <a:off x="457217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인천광역시의회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4" name="Rectangle 50"/>
          <p:cNvSpPr>
            <a:spLocks noChangeArrowheads="1"/>
          </p:cNvSpPr>
          <p:nvPr/>
        </p:nvSpPr>
        <p:spPr bwMode="auto">
          <a:xfrm>
            <a:off x="555531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광주광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5" name="Rectangle 50"/>
          <p:cNvSpPr>
            <a:spLocks noChangeArrowheads="1"/>
          </p:cNvSpPr>
          <p:nvPr/>
        </p:nvSpPr>
        <p:spPr bwMode="auto">
          <a:xfrm>
            <a:off x="653239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대전광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6" name="Rectangle 50"/>
          <p:cNvSpPr>
            <a:spLocks noChangeArrowheads="1"/>
          </p:cNvSpPr>
          <p:nvPr/>
        </p:nvSpPr>
        <p:spPr bwMode="auto">
          <a:xfrm>
            <a:off x="7499035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울산광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7" name="Rectangle 50"/>
          <p:cNvSpPr>
            <a:spLocks noChangeArrowheads="1"/>
          </p:cNvSpPr>
          <p:nvPr/>
        </p:nvSpPr>
        <p:spPr bwMode="auto">
          <a:xfrm>
            <a:off x="8476115" y="1532535"/>
            <a:ext cx="1116000" cy="22406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세종특별자</a:t>
            </a:r>
            <a:r>
              <a:rPr lang="ko-KR" altLang="en-US" sz="8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치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8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8" name="Rectangle 50"/>
          <p:cNvSpPr>
            <a:spLocks noChangeArrowheads="1"/>
          </p:cNvSpPr>
          <p:nvPr/>
        </p:nvSpPr>
        <p:spPr bwMode="auto">
          <a:xfrm>
            <a:off x="947892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경기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도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9" name="Rectangle 50"/>
          <p:cNvSpPr>
            <a:spLocks noChangeArrowheads="1"/>
          </p:cNvSpPr>
          <p:nvPr/>
        </p:nvSpPr>
        <p:spPr bwMode="auto">
          <a:xfrm>
            <a:off x="1651965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강원도의회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0" name="Rectangle 50"/>
          <p:cNvSpPr>
            <a:spLocks noChangeArrowheads="1"/>
          </p:cNvSpPr>
          <p:nvPr/>
        </p:nvSpPr>
        <p:spPr bwMode="auto">
          <a:xfrm>
            <a:off x="2629045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충청북도의회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1" name="Rectangle 50"/>
          <p:cNvSpPr>
            <a:spLocks noChangeArrowheads="1"/>
          </p:cNvSpPr>
          <p:nvPr/>
        </p:nvSpPr>
        <p:spPr bwMode="auto">
          <a:xfrm>
            <a:off x="3595690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충청남도의회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2" name="Rectangle 50"/>
          <p:cNvSpPr>
            <a:spLocks noChangeArrowheads="1"/>
          </p:cNvSpPr>
          <p:nvPr/>
        </p:nvSpPr>
        <p:spPr bwMode="auto">
          <a:xfrm>
            <a:off x="4572770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전라북도의회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3" name="Rectangle 50"/>
          <p:cNvSpPr>
            <a:spLocks noChangeArrowheads="1"/>
          </p:cNvSpPr>
          <p:nvPr/>
        </p:nvSpPr>
        <p:spPr bwMode="auto">
          <a:xfrm>
            <a:off x="5555910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전라남도의회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4" name="Rectangle 50"/>
          <p:cNvSpPr>
            <a:spLocks noChangeArrowheads="1"/>
          </p:cNvSpPr>
          <p:nvPr/>
        </p:nvSpPr>
        <p:spPr bwMode="auto">
          <a:xfrm>
            <a:off x="6532990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경상북도의회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5" name="Rectangle 50"/>
          <p:cNvSpPr>
            <a:spLocks noChangeArrowheads="1"/>
          </p:cNvSpPr>
          <p:nvPr/>
        </p:nvSpPr>
        <p:spPr bwMode="auto">
          <a:xfrm>
            <a:off x="7499635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경상남도의회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6" name="Rectangle 50"/>
          <p:cNvSpPr>
            <a:spLocks noChangeArrowheads="1"/>
          </p:cNvSpPr>
          <p:nvPr/>
        </p:nvSpPr>
        <p:spPr bwMode="auto">
          <a:xfrm>
            <a:off x="8476715" y="2263880"/>
            <a:ext cx="1116000" cy="22406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제주특별자치도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의회</a:t>
            </a:r>
            <a:endParaRPr kumimoji="0" lang="en-US" altLang="ko-KR" sz="8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7" name="직사각형 286"/>
          <p:cNvSpPr/>
          <p:nvPr/>
        </p:nvSpPr>
        <p:spPr>
          <a:xfrm>
            <a:off x="5168494" y="1579219"/>
            <a:ext cx="153920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Agent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상태 </a:t>
            </a:r>
          </a:p>
        </p:txBody>
      </p:sp>
      <p:sp>
        <p:nvSpPr>
          <p:cNvPr id="288" name="직사각형 287"/>
          <p:cNvSpPr/>
          <p:nvPr/>
        </p:nvSpPr>
        <p:spPr>
          <a:xfrm>
            <a:off x="6143410" y="4585279"/>
            <a:ext cx="7809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트랜잭션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238562" y="4975703"/>
            <a:ext cx="4227208" cy="1666109"/>
            <a:chOff x="6238562" y="4869600"/>
            <a:chExt cx="4227208" cy="1666109"/>
          </a:xfrm>
        </p:grpSpPr>
        <p:pic>
          <p:nvPicPr>
            <p:cNvPr id="2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2390" y="5070761"/>
              <a:ext cx="3762638" cy="128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0" name="직사각형 289"/>
            <p:cNvSpPr/>
            <p:nvPr/>
          </p:nvSpPr>
          <p:spPr>
            <a:xfrm>
              <a:off x="6238562" y="4983004"/>
              <a:ext cx="303353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50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40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30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20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</a:t>
              </a:r>
              <a:endParaRPr lang="ko-KR" altLang="en-US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6425278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00:00</a:t>
              </a:r>
              <a:endParaRPr lang="ko-KR" altLang="en-US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7237084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04:00</a:t>
              </a:r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8159160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08:00</a:t>
              </a:r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9118772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12:00</a:t>
              </a:r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10008594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16:00</a:t>
              </a:r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6461775" y="4869600"/>
              <a:ext cx="3823483" cy="153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sz="80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서울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chemeClr val="accent6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chemeClr val="accent6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부산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chemeClr val="accent5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chemeClr val="accent5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대구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chemeClr val="accent2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인천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FFC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FFC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광주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대전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울산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세종  </a:t>
              </a:r>
              <a:r>
                <a:rPr lang="en-US" altLang="ko-KR" sz="800" dirty="0" smtClean="0">
                  <a:solidFill>
                    <a:srgbClr val="92D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92D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경기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00B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00B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강원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 bwMode="auto">
          <a:xfrm>
            <a:off x="1727274" y="2527076"/>
            <a:ext cx="4356000" cy="20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8" name="직사각형 297"/>
          <p:cNvSpPr/>
          <p:nvPr/>
        </p:nvSpPr>
        <p:spPr bwMode="auto">
          <a:xfrm>
            <a:off x="1727274" y="4585279"/>
            <a:ext cx="4356000" cy="219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9" name="직사각형 298"/>
          <p:cNvSpPr/>
          <p:nvPr/>
        </p:nvSpPr>
        <p:spPr>
          <a:xfrm>
            <a:off x="1727274" y="2527076"/>
            <a:ext cx="10759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평균 응답시간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2034139" y="2715326"/>
            <a:ext cx="3425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서울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부산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대구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인천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광주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대전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울산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세종  </a:t>
            </a:r>
            <a:r>
              <a:rPr lang="en-US" altLang="ko-KR" sz="800" dirty="0" smtClean="0">
                <a:solidFill>
                  <a:srgbClr val="92D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92D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경기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800" dirty="0" smtClean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강원</a:t>
            </a:r>
            <a:r>
              <a:rPr lang="en-US" altLang="ko-KR" sz="800" dirty="0" smtClean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충북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충남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전북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전남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경북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경남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제주도</a:t>
            </a:r>
            <a:endParaRPr lang="en-US" altLang="ko-KR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01" name="그룹 300"/>
          <p:cNvGrpSpPr/>
          <p:nvPr/>
        </p:nvGrpSpPr>
        <p:grpSpPr>
          <a:xfrm>
            <a:off x="1810926" y="3044355"/>
            <a:ext cx="4117020" cy="1506478"/>
            <a:chOff x="1810926" y="2799010"/>
            <a:chExt cx="4117020" cy="1550653"/>
          </a:xfrm>
        </p:grpSpPr>
        <p:sp>
          <p:nvSpPr>
            <p:cNvPr id="302" name="직사각형 301"/>
            <p:cNvSpPr/>
            <p:nvPr/>
          </p:nvSpPr>
          <p:spPr>
            <a:xfrm>
              <a:off x="1810926" y="2799010"/>
              <a:ext cx="303353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25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15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5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</a:t>
              </a:r>
              <a:endParaRPr lang="ko-KR" altLang="en-US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2062785" y="4195775"/>
              <a:ext cx="3865161" cy="153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월                화              수               목               금               토              일</a:t>
              </a:r>
              <a:endParaRPr lang="ko-KR" altLang="en-US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pic>
          <p:nvPicPr>
            <p:cNvPr id="30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926" y="2818062"/>
              <a:ext cx="3793020" cy="13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5" name="직사각형 304"/>
          <p:cNvSpPr/>
          <p:nvPr/>
        </p:nvSpPr>
        <p:spPr>
          <a:xfrm>
            <a:off x="6143410" y="2527076"/>
            <a:ext cx="18774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연계파일 저장용량 모니터링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1727274" y="4585279"/>
            <a:ext cx="15392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금일 시간당 호출 건수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7" name="직사각형 306"/>
          <p:cNvSpPr/>
          <p:nvPr/>
        </p:nvSpPr>
        <p:spPr>
          <a:xfrm>
            <a:off x="8924779" y="3033858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821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8" name="직사각형 307"/>
          <p:cNvSpPr/>
          <p:nvPr/>
        </p:nvSpPr>
        <p:spPr>
          <a:xfrm>
            <a:off x="8616840" y="3132187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672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9" name="직사각형 308"/>
          <p:cNvSpPr/>
          <p:nvPr/>
        </p:nvSpPr>
        <p:spPr>
          <a:xfrm>
            <a:off x="10040675" y="2767535"/>
            <a:ext cx="4219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1493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7393715" y="3499514"/>
            <a:ext cx="303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60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7409366" y="3607368"/>
            <a:ext cx="303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86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2" name="직사각형 311"/>
          <p:cNvSpPr/>
          <p:nvPr/>
        </p:nvSpPr>
        <p:spPr>
          <a:xfrm>
            <a:off x="7562120" y="3384069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147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7509160" y="4080370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120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4" name="직사각형 313"/>
          <p:cNvSpPr/>
          <p:nvPr/>
        </p:nvSpPr>
        <p:spPr>
          <a:xfrm>
            <a:off x="7369330" y="3979199"/>
            <a:ext cx="303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60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5" name="직사각형 314"/>
          <p:cNvSpPr/>
          <p:nvPr/>
        </p:nvSpPr>
        <p:spPr>
          <a:xfrm>
            <a:off x="8291095" y="3869089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492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316" name="차트 315"/>
          <p:cNvGraphicFramePr/>
          <p:nvPr>
            <p:extLst>
              <p:ext uri="{D42A27DB-BD31-4B8C-83A1-F6EECF244321}">
                <p14:modId xmlns:p14="http://schemas.microsoft.com/office/powerpoint/2010/main" val="1999809788"/>
              </p:ext>
            </p:extLst>
          </p:nvPr>
        </p:nvGraphicFramePr>
        <p:xfrm>
          <a:off x="1586822" y="4869600"/>
          <a:ext cx="4838456" cy="182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7" name="직사각형 316"/>
          <p:cNvSpPr/>
          <p:nvPr/>
        </p:nvSpPr>
        <p:spPr>
          <a:xfrm>
            <a:off x="2034360" y="4851730"/>
            <a:ext cx="3158237" cy="155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ko-KR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■00:00~05:59 </a:t>
            </a:r>
            <a:r>
              <a:rPr lang="en-US" altLang="ko-KR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■06:00~11:59 </a:t>
            </a:r>
            <a:r>
              <a:rPr lang="en-US" altLang="ko-KR" sz="800" dirty="0" smtClean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■12:00~17:59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800" dirty="0" smtClean="0">
                <a:solidFill>
                  <a:schemeClr val="accent4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■18:00~23:59</a:t>
            </a:r>
            <a:endParaRPr lang="en-US" altLang="ko-KR" sz="800" dirty="0">
              <a:solidFill>
                <a:schemeClr val="accent4">
                  <a:lumMod val="7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6" name="직사각형 365"/>
          <p:cNvSpPr/>
          <p:nvPr/>
        </p:nvSpPr>
        <p:spPr bwMode="auto">
          <a:xfrm>
            <a:off x="1727274" y="6841182"/>
            <a:ext cx="8784000" cy="2052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67" name="차트 366"/>
          <p:cNvGraphicFramePr/>
          <p:nvPr>
            <p:extLst>
              <p:ext uri="{D42A27DB-BD31-4B8C-83A1-F6EECF244321}">
                <p14:modId xmlns:p14="http://schemas.microsoft.com/office/powerpoint/2010/main" val="3622923282"/>
              </p:ext>
            </p:extLst>
          </p:nvPr>
        </p:nvGraphicFramePr>
        <p:xfrm>
          <a:off x="1072382" y="7052841"/>
          <a:ext cx="10081400" cy="1766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8" name="직사각형 367"/>
          <p:cNvSpPr/>
          <p:nvPr/>
        </p:nvSpPr>
        <p:spPr>
          <a:xfrm>
            <a:off x="1707320" y="6833231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데이터수집 현황</a:t>
            </a:r>
            <a:r>
              <a:rPr lang="ko-KR" altLang="en-US" sz="9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단위 </a:t>
            </a:r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</a:t>
            </a:r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69" name="그룹 368"/>
          <p:cNvGrpSpPr/>
          <p:nvPr/>
        </p:nvGrpSpPr>
        <p:grpSpPr>
          <a:xfrm>
            <a:off x="9357183" y="6884341"/>
            <a:ext cx="1117845" cy="144000"/>
            <a:chOff x="7199155" y="3226334"/>
            <a:chExt cx="1117845" cy="144000"/>
          </a:xfrm>
        </p:grpSpPr>
        <p:sp>
          <p:nvSpPr>
            <p:cNvPr id="370" name="Rectangle 101"/>
            <p:cNvSpPr>
              <a:spLocks noChangeArrowheads="1"/>
            </p:cNvSpPr>
            <p:nvPr/>
          </p:nvSpPr>
          <p:spPr bwMode="auto">
            <a:xfrm>
              <a:off x="7199155" y="3226334"/>
              <a:ext cx="360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800" dirty="0" smtClean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일간</a:t>
              </a:r>
              <a:endParaRPr lang="en-US" altLang="ko-KR" sz="800" dirty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71" name="Rectangle 101"/>
            <p:cNvSpPr>
              <a:spLocks noChangeArrowheads="1"/>
            </p:cNvSpPr>
            <p:nvPr/>
          </p:nvSpPr>
          <p:spPr bwMode="auto">
            <a:xfrm>
              <a:off x="7578078" y="3226334"/>
              <a:ext cx="360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800" dirty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주</a:t>
              </a:r>
              <a:r>
                <a:rPr lang="ko-KR" altLang="en-US" sz="800" dirty="0" smtClean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간</a:t>
              </a:r>
              <a:endParaRPr lang="en-US" altLang="ko-KR" sz="800" dirty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72" name="Rectangle 101"/>
            <p:cNvSpPr>
              <a:spLocks noChangeArrowheads="1"/>
            </p:cNvSpPr>
            <p:nvPr/>
          </p:nvSpPr>
          <p:spPr bwMode="auto">
            <a:xfrm>
              <a:off x="7957000" y="3226334"/>
              <a:ext cx="360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800" dirty="0" smtClean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월간</a:t>
              </a:r>
              <a:endParaRPr lang="en-US" altLang="ko-KR" sz="800" dirty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373" name="직사각형 372"/>
          <p:cNvSpPr/>
          <p:nvPr/>
        </p:nvSpPr>
        <p:spPr>
          <a:xfrm>
            <a:off x="189234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4" name="직사각형 373"/>
          <p:cNvSpPr/>
          <p:nvPr/>
        </p:nvSpPr>
        <p:spPr>
          <a:xfrm>
            <a:off x="238208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5" name="직사각형 374"/>
          <p:cNvSpPr/>
          <p:nvPr/>
        </p:nvSpPr>
        <p:spPr>
          <a:xfrm>
            <a:off x="2871814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6" name="직사각형 375"/>
          <p:cNvSpPr/>
          <p:nvPr/>
        </p:nvSpPr>
        <p:spPr>
          <a:xfrm>
            <a:off x="3361548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7" name="직사각형 376"/>
          <p:cNvSpPr/>
          <p:nvPr/>
        </p:nvSpPr>
        <p:spPr>
          <a:xfrm>
            <a:off x="3851282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8" name="직사각형 377"/>
          <p:cNvSpPr/>
          <p:nvPr/>
        </p:nvSpPr>
        <p:spPr>
          <a:xfrm>
            <a:off x="434101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9" name="직사각형 378"/>
          <p:cNvSpPr/>
          <p:nvPr/>
        </p:nvSpPr>
        <p:spPr>
          <a:xfrm>
            <a:off x="483075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0" name="직사각형 379"/>
          <p:cNvSpPr/>
          <p:nvPr/>
        </p:nvSpPr>
        <p:spPr>
          <a:xfrm>
            <a:off x="5320484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1" name="직사각형 380"/>
          <p:cNvSpPr/>
          <p:nvPr/>
        </p:nvSpPr>
        <p:spPr>
          <a:xfrm>
            <a:off x="5810218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2" name="직사각형 381"/>
          <p:cNvSpPr/>
          <p:nvPr/>
        </p:nvSpPr>
        <p:spPr>
          <a:xfrm>
            <a:off x="6299952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3" name="직사각형 382"/>
          <p:cNvSpPr/>
          <p:nvPr/>
        </p:nvSpPr>
        <p:spPr>
          <a:xfrm>
            <a:off x="678968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4" name="직사각형 383"/>
          <p:cNvSpPr/>
          <p:nvPr/>
        </p:nvSpPr>
        <p:spPr>
          <a:xfrm>
            <a:off x="727942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5" name="직사각형 384"/>
          <p:cNvSpPr/>
          <p:nvPr/>
        </p:nvSpPr>
        <p:spPr>
          <a:xfrm>
            <a:off x="7769154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6" name="직사각형 385"/>
          <p:cNvSpPr/>
          <p:nvPr/>
        </p:nvSpPr>
        <p:spPr>
          <a:xfrm>
            <a:off x="8258888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7" name="직사각형 386"/>
          <p:cNvSpPr/>
          <p:nvPr/>
        </p:nvSpPr>
        <p:spPr>
          <a:xfrm>
            <a:off x="8748622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8" name="직사각형 387"/>
          <p:cNvSpPr/>
          <p:nvPr/>
        </p:nvSpPr>
        <p:spPr>
          <a:xfrm>
            <a:off x="923835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9" name="직사각형 388"/>
          <p:cNvSpPr/>
          <p:nvPr/>
        </p:nvSpPr>
        <p:spPr>
          <a:xfrm>
            <a:off x="972809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90" name="직사각형 389"/>
          <p:cNvSpPr/>
          <p:nvPr/>
        </p:nvSpPr>
        <p:spPr>
          <a:xfrm>
            <a:off x="4901940" y="7736190"/>
            <a:ext cx="2704587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업데이트 날짜 및 현황</a:t>
            </a:r>
            <a:endParaRPr lang="en-US" altLang="ko-KR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417" name="차트 416"/>
          <p:cNvGraphicFramePr/>
          <p:nvPr>
            <p:extLst>
              <p:ext uri="{D42A27DB-BD31-4B8C-83A1-F6EECF244321}">
                <p14:modId xmlns:p14="http://schemas.microsoft.com/office/powerpoint/2010/main" val="4249776160"/>
              </p:ext>
            </p:extLst>
          </p:nvPr>
        </p:nvGraphicFramePr>
        <p:xfrm>
          <a:off x="6068512" y="2674708"/>
          <a:ext cx="5360220" cy="1982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18" name="표 4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16828"/>
              </p:ext>
            </p:extLst>
          </p:nvPr>
        </p:nvGraphicFramePr>
        <p:xfrm>
          <a:off x="1735065" y="6624484"/>
          <a:ext cx="4356000" cy="14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465"/>
                <a:gridCol w="3960550"/>
                <a:gridCol w="180985"/>
              </a:tblGrid>
              <a:tr h="144000"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◀</a:t>
                      </a:r>
                    </a:p>
                  </a:txBody>
                  <a:tcPr marL="36000" marR="36000" marT="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▶</a:t>
                      </a:r>
                    </a:p>
                  </a:txBody>
                  <a:tcPr marL="36000" marR="36000" marT="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9" name="Rectangle 101"/>
          <p:cNvSpPr>
            <a:spLocks noChangeArrowheads="1"/>
          </p:cNvSpPr>
          <p:nvPr/>
        </p:nvSpPr>
        <p:spPr bwMode="auto">
          <a:xfrm>
            <a:off x="1767410" y="770902"/>
            <a:ext cx="504000" cy="1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8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광역의회</a:t>
            </a:r>
            <a:endParaRPr lang="en-US" altLang="ko-KR" sz="8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0" name="Rectangle 101"/>
          <p:cNvSpPr>
            <a:spLocks noChangeArrowheads="1"/>
          </p:cNvSpPr>
          <p:nvPr/>
        </p:nvSpPr>
        <p:spPr bwMode="auto">
          <a:xfrm>
            <a:off x="2290600" y="770902"/>
            <a:ext cx="50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800" dirty="0" smtClean="0">
                <a:solidFill>
                  <a:schemeClr val="accent4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기</a:t>
            </a:r>
            <a:r>
              <a:rPr lang="ko-KR" altLang="en-US" sz="800" dirty="0">
                <a:solidFill>
                  <a:schemeClr val="accent4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초</a:t>
            </a:r>
            <a:r>
              <a:rPr lang="ko-KR" altLang="en-US" sz="800" dirty="0" smtClean="0">
                <a:solidFill>
                  <a:schemeClr val="accent4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의회</a:t>
            </a:r>
            <a:endParaRPr lang="en-US" altLang="ko-KR" sz="800" dirty="0">
              <a:solidFill>
                <a:schemeClr val="accent4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2" name="직사각형 421"/>
          <p:cNvSpPr/>
          <p:nvPr/>
        </p:nvSpPr>
        <p:spPr>
          <a:xfrm>
            <a:off x="7549252" y="5612327"/>
            <a:ext cx="1527982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트랜잭션 뷰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3" name="직사각형 422"/>
          <p:cNvSpPr/>
          <p:nvPr/>
        </p:nvSpPr>
        <p:spPr>
          <a:xfrm>
            <a:off x="6990230" y="3457297"/>
            <a:ext cx="2579552" cy="3231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500" b="1" dirty="0">
                <a:latin typeface="돋움" panose="020B0600000101010101" pitchFamily="50" charset="-127"/>
                <a:ea typeface="돋움" panose="020B0600000101010101" pitchFamily="50" charset="-127"/>
              </a:rPr>
              <a:t>연계파일 저장용량 모니터링</a:t>
            </a:r>
            <a:endParaRPr lang="ko-KR" altLang="en-US" sz="1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4" name="직사각형 423"/>
          <p:cNvSpPr/>
          <p:nvPr/>
        </p:nvSpPr>
        <p:spPr>
          <a:xfrm>
            <a:off x="3079005" y="3457297"/>
            <a:ext cx="1822935" cy="3231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주간 평균 응답시간</a:t>
            </a:r>
            <a:endParaRPr lang="ko-KR" altLang="en-US" sz="1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5" name="직사각형 424"/>
          <p:cNvSpPr/>
          <p:nvPr/>
        </p:nvSpPr>
        <p:spPr>
          <a:xfrm>
            <a:off x="3057265" y="5630440"/>
            <a:ext cx="2074607" cy="3231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금일 시간당 호출 건수</a:t>
            </a:r>
            <a:endParaRPr lang="ko-KR" altLang="en-US" sz="1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6" name="직사각형 425"/>
          <p:cNvSpPr/>
          <p:nvPr/>
        </p:nvSpPr>
        <p:spPr bwMode="auto">
          <a:xfrm>
            <a:off x="9601770" y="1747312"/>
            <a:ext cx="864000" cy="576000"/>
          </a:xfrm>
          <a:prstGeom prst="rect">
            <a:avLst/>
          </a:prstGeom>
          <a:solidFill>
            <a:srgbClr val="0070C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+</a:t>
            </a:r>
            <a:endParaRPr lang="ko-KR" altLang="en-US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8" name="직사각형 427"/>
          <p:cNvSpPr/>
          <p:nvPr/>
        </p:nvSpPr>
        <p:spPr bwMode="auto">
          <a:xfrm>
            <a:off x="1774425" y="992267"/>
            <a:ext cx="864000" cy="576000"/>
          </a:xfrm>
          <a:prstGeom prst="rect">
            <a:avLst/>
          </a:prstGeom>
          <a:solidFill>
            <a:srgbClr val="FF0000"/>
          </a:solidFill>
          <a:ln w="31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5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표 2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28352"/>
              </p:ext>
            </p:extLst>
          </p:nvPr>
        </p:nvGraphicFramePr>
        <p:xfrm>
          <a:off x="76200" y="724570"/>
          <a:ext cx="1584000" cy="8094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00"/>
                <a:gridCol w="792000"/>
              </a:tblGrid>
              <a:tr h="391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의회별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지역별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22905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⊙회의록 ○부록 ○의안 ○의원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380000">
                <a:tc gridSpan="2">
                  <a:txBody>
                    <a:bodyPr/>
                    <a:lstStyle/>
                    <a:p>
                      <a:pPr marL="0" marR="0" indent="0" algn="l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□ 전체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ㄴ▶□ 서울특별시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부산광역시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대구광역시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인천광역시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광주광역시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대전광역시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울산광역시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세종특별자치시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경기도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ㄴ▶□ 광역의회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indent="0" algn="l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     ㄴ□ 경기도의회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ㄴ▶□ 기초의회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indent="0" algn="l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     ㄴ□ 경기도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부천시의회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     ㄴ□ 경기도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하남시의회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강원도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충청북도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충청남도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전라북도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전라남도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경상북도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경상남도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제주특별자치도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7" name="Rectangle 50"/>
          <p:cNvSpPr>
            <a:spLocks noChangeArrowheads="1"/>
          </p:cNvSpPr>
          <p:nvPr/>
        </p:nvSpPr>
        <p:spPr bwMode="auto">
          <a:xfrm>
            <a:off x="77270" y="211864"/>
            <a:ext cx="1531260" cy="47028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지방의회 표준연계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API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모니터링 시스템</a:t>
            </a:r>
            <a:endParaRPr kumimoji="0"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8" name="Rectangle 101"/>
          <p:cNvSpPr>
            <a:spLocks noChangeArrowheads="1"/>
          </p:cNvSpPr>
          <p:nvPr/>
        </p:nvSpPr>
        <p:spPr bwMode="auto">
          <a:xfrm>
            <a:off x="10033770" y="115044"/>
            <a:ext cx="504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Logout</a:t>
            </a:r>
            <a:endParaRPr lang="en-US" altLang="ko-KR" sz="8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49" name="표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38439"/>
              </p:ext>
            </p:extLst>
          </p:nvPr>
        </p:nvGraphicFramePr>
        <p:xfrm>
          <a:off x="1661490" y="342169"/>
          <a:ext cx="8892000" cy="2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000"/>
              </a:tblGrid>
              <a:tr h="288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통계 관리         임계값 설정          메일링 관리          메타데이터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0" name="직사각형 249"/>
          <p:cNvSpPr/>
          <p:nvPr/>
        </p:nvSpPr>
        <p:spPr bwMode="auto">
          <a:xfrm>
            <a:off x="1727274" y="722413"/>
            <a:ext cx="8784000" cy="1764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1" name="직사각형 250"/>
          <p:cNvSpPr/>
          <p:nvPr/>
        </p:nvSpPr>
        <p:spPr bwMode="auto">
          <a:xfrm>
            <a:off x="6162720" y="2527076"/>
            <a:ext cx="4356000" cy="20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3" name="직사각형 252"/>
          <p:cNvSpPr/>
          <p:nvPr/>
        </p:nvSpPr>
        <p:spPr bwMode="auto">
          <a:xfrm>
            <a:off x="2752843" y="992267"/>
            <a:ext cx="864000" cy="576000"/>
          </a:xfrm>
          <a:prstGeom prst="rect">
            <a:avLst/>
          </a:prstGeom>
          <a:solidFill>
            <a:srgbClr val="FF0000"/>
          </a:solidFill>
          <a:ln w="31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4" name="직사각형 253"/>
          <p:cNvSpPr/>
          <p:nvPr/>
        </p:nvSpPr>
        <p:spPr bwMode="auto">
          <a:xfrm>
            <a:off x="3731261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5" name="직사각형 254"/>
          <p:cNvSpPr/>
          <p:nvPr/>
        </p:nvSpPr>
        <p:spPr bwMode="auto">
          <a:xfrm>
            <a:off x="4709679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6" name="직사각형 255"/>
          <p:cNvSpPr/>
          <p:nvPr/>
        </p:nvSpPr>
        <p:spPr bwMode="auto">
          <a:xfrm>
            <a:off x="5688097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7" name="직사각형 256"/>
          <p:cNvSpPr/>
          <p:nvPr/>
        </p:nvSpPr>
        <p:spPr bwMode="auto">
          <a:xfrm>
            <a:off x="6666515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8" name="직사각형 257"/>
          <p:cNvSpPr/>
          <p:nvPr/>
        </p:nvSpPr>
        <p:spPr bwMode="auto">
          <a:xfrm>
            <a:off x="7644933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9" name="직사각형 258"/>
          <p:cNvSpPr/>
          <p:nvPr/>
        </p:nvSpPr>
        <p:spPr bwMode="auto">
          <a:xfrm>
            <a:off x="9601770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0" name="직사각형 259"/>
          <p:cNvSpPr/>
          <p:nvPr/>
        </p:nvSpPr>
        <p:spPr bwMode="auto">
          <a:xfrm>
            <a:off x="8623351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1" name="직사각형 260"/>
          <p:cNvSpPr/>
          <p:nvPr/>
        </p:nvSpPr>
        <p:spPr bwMode="auto">
          <a:xfrm>
            <a:off x="6162720" y="4585279"/>
            <a:ext cx="4356000" cy="219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2" name="직사각형 261"/>
          <p:cNvSpPr/>
          <p:nvPr/>
        </p:nvSpPr>
        <p:spPr bwMode="auto">
          <a:xfrm>
            <a:off x="1767410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3" name="직사각형 262"/>
          <p:cNvSpPr/>
          <p:nvPr/>
        </p:nvSpPr>
        <p:spPr bwMode="auto">
          <a:xfrm>
            <a:off x="2745828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4" name="직사각형 263"/>
          <p:cNvSpPr/>
          <p:nvPr/>
        </p:nvSpPr>
        <p:spPr bwMode="auto">
          <a:xfrm>
            <a:off x="3724246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5" name="직사각형 264"/>
          <p:cNvSpPr/>
          <p:nvPr/>
        </p:nvSpPr>
        <p:spPr bwMode="auto">
          <a:xfrm>
            <a:off x="4702664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6" name="직사각형 265"/>
          <p:cNvSpPr/>
          <p:nvPr/>
        </p:nvSpPr>
        <p:spPr bwMode="auto">
          <a:xfrm>
            <a:off x="5681082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7" name="직사각형 266"/>
          <p:cNvSpPr/>
          <p:nvPr/>
        </p:nvSpPr>
        <p:spPr bwMode="auto">
          <a:xfrm>
            <a:off x="6659500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8" name="직사각형 267"/>
          <p:cNvSpPr/>
          <p:nvPr/>
        </p:nvSpPr>
        <p:spPr bwMode="auto">
          <a:xfrm>
            <a:off x="7637918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9" name="직사각형 268"/>
          <p:cNvSpPr/>
          <p:nvPr/>
        </p:nvSpPr>
        <p:spPr bwMode="auto">
          <a:xfrm>
            <a:off x="8616336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0" name="Rectangle 50"/>
          <p:cNvSpPr>
            <a:spLocks noChangeArrowheads="1"/>
          </p:cNvSpPr>
          <p:nvPr/>
        </p:nvSpPr>
        <p:spPr bwMode="auto">
          <a:xfrm>
            <a:off x="1651365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서울특별시의회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1" name="Rectangle 50"/>
          <p:cNvSpPr>
            <a:spLocks noChangeArrowheads="1"/>
          </p:cNvSpPr>
          <p:nvPr/>
        </p:nvSpPr>
        <p:spPr bwMode="auto">
          <a:xfrm>
            <a:off x="2628445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부산광역시의회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2" name="Rectangle 50"/>
          <p:cNvSpPr>
            <a:spLocks noChangeArrowheads="1"/>
          </p:cNvSpPr>
          <p:nvPr/>
        </p:nvSpPr>
        <p:spPr bwMode="auto">
          <a:xfrm>
            <a:off x="359509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대구광역시의회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3" name="Rectangle 50"/>
          <p:cNvSpPr>
            <a:spLocks noChangeArrowheads="1"/>
          </p:cNvSpPr>
          <p:nvPr/>
        </p:nvSpPr>
        <p:spPr bwMode="auto">
          <a:xfrm>
            <a:off x="457217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인천광역시의회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4" name="Rectangle 50"/>
          <p:cNvSpPr>
            <a:spLocks noChangeArrowheads="1"/>
          </p:cNvSpPr>
          <p:nvPr/>
        </p:nvSpPr>
        <p:spPr bwMode="auto">
          <a:xfrm>
            <a:off x="555531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광주광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5" name="Rectangle 50"/>
          <p:cNvSpPr>
            <a:spLocks noChangeArrowheads="1"/>
          </p:cNvSpPr>
          <p:nvPr/>
        </p:nvSpPr>
        <p:spPr bwMode="auto">
          <a:xfrm>
            <a:off x="653239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대전광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6" name="Rectangle 50"/>
          <p:cNvSpPr>
            <a:spLocks noChangeArrowheads="1"/>
          </p:cNvSpPr>
          <p:nvPr/>
        </p:nvSpPr>
        <p:spPr bwMode="auto">
          <a:xfrm>
            <a:off x="7499035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울산광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7" name="Rectangle 50"/>
          <p:cNvSpPr>
            <a:spLocks noChangeArrowheads="1"/>
          </p:cNvSpPr>
          <p:nvPr/>
        </p:nvSpPr>
        <p:spPr bwMode="auto">
          <a:xfrm>
            <a:off x="8476115" y="1532535"/>
            <a:ext cx="1116000" cy="22406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세종특별자</a:t>
            </a:r>
            <a:r>
              <a:rPr lang="ko-KR" altLang="en-US" sz="8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치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8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8" name="Rectangle 50"/>
          <p:cNvSpPr>
            <a:spLocks noChangeArrowheads="1"/>
          </p:cNvSpPr>
          <p:nvPr/>
        </p:nvSpPr>
        <p:spPr bwMode="auto">
          <a:xfrm>
            <a:off x="947892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경기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도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9" name="Rectangle 50"/>
          <p:cNvSpPr>
            <a:spLocks noChangeArrowheads="1"/>
          </p:cNvSpPr>
          <p:nvPr/>
        </p:nvSpPr>
        <p:spPr bwMode="auto">
          <a:xfrm>
            <a:off x="1651965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강원도의회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0" name="Rectangle 50"/>
          <p:cNvSpPr>
            <a:spLocks noChangeArrowheads="1"/>
          </p:cNvSpPr>
          <p:nvPr/>
        </p:nvSpPr>
        <p:spPr bwMode="auto">
          <a:xfrm>
            <a:off x="2629045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충청북도의회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1" name="Rectangle 50"/>
          <p:cNvSpPr>
            <a:spLocks noChangeArrowheads="1"/>
          </p:cNvSpPr>
          <p:nvPr/>
        </p:nvSpPr>
        <p:spPr bwMode="auto">
          <a:xfrm>
            <a:off x="3595690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충청남도의회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2" name="Rectangle 50"/>
          <p:cNvSpPr>
            <a:spLocks noChangeArrowheads="1"/>
          </p:cNvSpPr>
          <p:nvPr/>
        </p:nvSpPr>
        <p:spPr bwMode="auto">
          <a:xfrm>
            <a:off x="4572770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전라북도의회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3" name="Rectangle 50"/>
          <p:cNvSpPr>
            <a:spLocks noChangeArrowheads="1"/>
          </p:cNvSpPr>
          <p:nvPr/>
        </p:nvSpPr>
        <p:spPr bwMode="auto">
          <a:xfrm>
            <a:off x="5555910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전라남도의회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4" name="Rectangle 50"/>
          <p:cNvSpPr>
            <a:spLocks noChangeArrowheads="1"/>
          </p:cNvSpPr>
          <p:nvPr/>
        </p:nvSpPr>
        <p:spPr bwMode="auto">
          <a:xfrm>
            <a:off x="6532990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경상북도의회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5" name="Rectangle 50"/>
          <p:cNvSpPr>
            <a:spLocks noChangeArrowheads="1"/>
          </p:cNvSpPr>
          <p:nvPr/>
        </p:nvSpPr>
        <p:spPr bwMode="auto">
          <a:xfrm>
            <a:off x="7499635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경상남도의회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6" name="Rectangle 50"/>
          <p:cNvSpPr>
            <a:spLocks noChangeArrowheads="1"/>
          </p:cNvSpPr>
          <p:nvPr/>
        </p:nvSpPr>
        <p:spPr bwMode="auto">
          <a:xfrm>
            <a:off x="8476715" y="2263880"/>
            <a:ext cx="1116000" cy="22406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제주특별자치도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의회</a:t>
            </a:r>
            <a:endParaRPr kumimoji="0" lang="en-US" altLang="ko-KR" sz="8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7" name="직사각형 286"/>
          <p:cNvSpPr/>
          <p:nvPr/>
        </p:nvSpPr>
        <p:spPr>
          <a:xfrm>
            <a:off x="5168494" y="1579219"/>
            <a:ext cx="153920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Agent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상태 </a:t>
            </a:r>
          </a:p>
        </p:txBody>
      </p:sp>
      <p:sp>
        <p:nvSpPr>
          <p:cNvPr id="288" name="직사각형 287"/>
          <p:cNvSpPr/>
          <p:nvPr/>
        </p:nvSpPr>
        <p:spPr>
          <a:xfrm>
            <a:off x="6143410" y="4585279"/>
            <a:ext cx="7809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트랜잭션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238562" y="4975703"/>
            <a:ext cx="4227208" cy="1666109"/>
            <a:chOff x="6238562" y="4869600"/>
            <a:chExt cx="4227208" cy="1666109"/>
          </a:xfrm>
        </p:grpSpPr>
        <p:pic>
          <p:nvPicPr>
            <p:cNvPr id="2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2390" y="5070761"/>
              <a:ext cx="3762638" cy="128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0" name="직사각형 289"/>
            <p:cNvSpPr/>
            <p:nvPr/>
          </p:nvSpPr>
          <p:spPr>
            <a:xfrm>
              <a:off x="6238562" y="4983004"/>
              <a:ext cx="303353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50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40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30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20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</a:t>
              </a:r>
              <a:endParaRPr lang="ko-KR" altLang="en-US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6425278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00:00</a:t>
              </a:r>
              <a:endParaRPr lang="ko-KR" altLang="en-US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7237084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04:00</a:t>
              </a:r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8159160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08:00</a:t>
              </a:r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9118772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12:00</a:t>
              </a:r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10008594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16:00</a:t>
              </a:r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6461775" y="4869600"/>
              <a:ext cx="3823483" cy="153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sz="80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서울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chemeClr val="accent6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chemeClr val="accent6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부산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chemeClr val="accent5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chemeClr val="accent5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대구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chemeClr val="accent2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인천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FFC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FFC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광주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대전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울산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세종  </a:t>
              </a:r>
              <a:r>
                <a:rPr lang="en-US" altLang="ko-KR" sz="800" dirty="0" smtClean="0">
                  <a:solidFill>
                    <a:srgbClr val="92D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92D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경기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00B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00B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강원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 bwMode="auto">
          <a:xfrm>
            <a:off x="1727274" y="2527076"/>
            <a:ext cx="4356000" cy="20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8" name="직사각형 297"/>
          <p:cNvSpPr/>
          <p:nvPr/>
        </p:nvSpPr>
        <p:spPr bwMode="auto">
          <a:xfrm>
            <a:off x="1727274" y="4585279"/>
            <a:ext cx="4356000" cy="219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9" name="직사각형 298"/>
          <p:cNvSpPr/>
          <p:nvPr/>
        </p:nvSpPr>
        <p:spPr>
          <a:xfrm>
            <a:off x="1727274" y="2527076"/>
            <a:ext cx="10759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평균 응답시간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2034139" y="2715326"/>
            <a:ext cx="3425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서울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부산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대구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인천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광주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대전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울산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세종  </a:t>
            </a:r>
            <a:r>
              <a:rPr lang="en-US" altLang="ko-KR" sz="800" dirty="0" smtClean="0">
                <a:solidFill>
                  <a:srgbClr val="92D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92D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경기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800" dirty="0" smtClean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강원</a:t>
            </a:r>
            <a:r>
              <a:rPr lang="en-US" altLang="ko-KR" sz="800" dirty="0" smtClean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충북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충남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전북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전남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경북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경남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제주도</a:t>
            </a:r>
            <a:endParaRPr lang="en-US" altLang="ko-KR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01" name="그룹 300"/>
          <p:cNvGrpSpPr/>
          <p:nvPr/>
        </p:nvGrpSpPr>
        <p:grpSpPr>
          <a:xfrm>
            <a:off x="1810926" y="3044355"/>
            <a:ext cx="4117020" cy="1506478"/>
            <a:chOff x="1810926" y="2799010"/>
            <a:chExt cx="4117020" cy="1550653"/>
          </a:xfrm>
        </p:grpSpPr>
        <p:sp>
          <p:nvSpPr>
            <p:cNvPr id="302" name="직사각형 301"/>
            <p:cNvSpPr/>
            <p:nvPr/>
          </p:nvSpPr>
          <p:spPr>
            <a:xfrm>
              <a:off x="1810926" y="2799010"/>
              <a:ext cx="303353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25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15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5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</a:t>
              </a:r>
              <a:endParaRPr lang="ko-KR" altLang="en-US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2062785" y="4195775"/>
              <a:ext cx="3865161" cy="153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월                화              수               목               금               토              일</a:t>
              </a:r>
              <a:endParaRPr lang="ko-KR" altLang="en-US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pic>
          <p:nvPicPr>
            <p:cNvPr id="30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926" y="2818062"/>
              <a:ext cx="3793020" cy="13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5" name="직사각형 304"/>
          <p:cNvSpPr/>
          <p:nvPr/>
        </p:nvSpPr>
        <p:spPr>
          <a:xfrm>
            <a:off x="6143410" y="2527076"/>
            <a:ext cx="18774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연계파일 저장용량 모니터링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1727274" y="4585279"/>
            <a:ext cx="15392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금일 시간당 호출 건수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7" name="직사각형 306"/>
          <p:cNvSpPr/>
          <p:nvPr/>
        </p:nvSpPr>
        <p:spPr>
          <a:xfrm>
            <a:off x="8924779" y="3033858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821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8" name="직사각형 307"/>
          <p:cNvSpPr/>
          <p:nvPr/>
        </p:nvSpPr>
        <p:spPr>
          <a:xfrm>
            <a:off x="8616840" y="3132187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672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9" name="직사각형 308"/>
          <p:cNvSpPr/>
          <p:nvPr/>
        </p:nvSpPr>
        <p:spPr>
          <a:xfrm>
            <a:off x="10040675" y="2767535"/>
            <a:ext cx="4219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1493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7393715" y="3499514"/>
            <a:ext cx="303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60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7409366" y="3607368"/>
            <a:ext cx="303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86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2" name="직사각형 311"/>
          <p:cNvSpPr/>
          <p:nvPr/>
        </p:nvSpPr>
        <p:spPr>
          <a:xfrm>
            <a:off x="7562120" y="3384069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147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7509160" y="4080370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120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4" name="직사각형 313"/>
          <p:cNvSpPr/>
          <p:nvPr/>
        </p:nvSpPr>
        <p:spPr>
          <a:xfrm>
            <a:off x="7369330" y="3979199"/>
            <a:ext cx="303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60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5" name="직사각형 314"/>
          <p:cNvSpPr/>
          <p:nvPr/>
        </p:nvSpPr>
        <p:spPr>
          <a:xfrm>
            <a:off x="8291095" y="3869089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492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316" name="차트 315"/>
          <p:cNvGraphicFramePr/>
          <p:nvPr>
            <p:extLst>
              <p:ext uri="{D42A27DB-BD31-4B8C-83A1-F6EECF244321}">
                <p14:modId xmlns:p14="http://schemas.microsoft.com/office/powerpoint/2010/main" val="4292976655"/>
              </p:ext>
            </p:extLst>
          </p:nvPr>
        </p:nvGraphicFramePr>
        <p:xfrm>
          <a:off x="1586822" y="4869600"/>
          <a:ext cx="4838456" cy="182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7" name="직사각형 316"/>
          <p:cNvSpPr/>
          <p:nvPr/>
        </p:nvSpPr>
        <p:spPr>
          <a:xfrm>
            <a:off x="2034360" y="4851730"/>
            <a:ext cx="3158237" cy="155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ko-KR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■00:00~05:59 </a:t>
            </a:r>
            <a:r>
              <a:rPr lang="en-US" altLang="ko-KR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■06:00~11:59 </a:t>
            </a:r>
            <a:r>
              <a:rPr lang="en-US" altLang="ko-KR" sz="800" dirty="0" smtClean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■12:00~17:59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800" dirty="0" smtClean="0">
                <a:solidFill>
                  <a:schemeClr val="accent4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■18:00~23:59</a:t>
            </a:r>
            <a:endParaRPr lang="en-US" altLang="ko-KR" sz="800" dirty="0">
              <a:solidFill>
                <a:schemeClr val="accent4">
                  <a:lumMod val="7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6" name="직사각형 365"/>
          <p:cNvSpPr/>
          <p:nvPr/>
        </p:nvSpPr>
        <p:spPr bwMode="auto">
          <a:xfrm>
            <a:off x="1727274" y="6841182"/>
            <a:ext cx="8784000" cy="2052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67" name="차트 366"/>
          <p:cNvGraphicFramePr/>
          <p:nvPr>
            <p:extLst>
              <p:ext uri="{D42A27DB-BD31-4B8C-83A1-F6EECF244321}">
                <p14:modId xmlns:p14="http://schemas.microsoft.com/office/powerpoint/2010/main" val="1297343168"/>
              </p:ext>
            </p:extLst>
          </p:nvPr>
        </p:nvGraphicFramePr>
        <p:xfrm>
          <a:off x="1072382" y="7052841"/>
          <a:ext cx="10081400" cy="1766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8" name="직사각형 367"/>
          <p:cNvSpPr/>
          <p:nvPr/>
        </p:nvSpPr>
        <p:spPr>
          <a:xfrm>
            <a:off x="1707320" y="6833231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데이터수집 현황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단위 </a:t>
            </a:r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</a:t>
            </a:r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69" name="그룹 368"/>
          <p:cNvGrpSpPr/>
          <p:nvPr/>
        </p:nvGrpSpPr>
        <p:grpSpPr>
          <a:xfrm>
            <a:off x="9357183" y="6884341"/>
            <a:ext cx="1117845" cy="144000"/>
            <a:chOff x="7199155" y="3226334"/>
            <a:chExt cx="1117845" cy="144000"/>
          </a:xfrm>
        </p:grpSpPr>
        <p:sp>
          <p:nvSpPr>
            <p:cNvPr id="370" name="Rectangle 101"/>
            <p:cNvSpPr>
              <a:spLocks noChangeArrowheads="1"/>
            </p:cNvSpPr>
            <p:nvPr/>
          </p:nvSpPr>
          <p:spPr bwMode="auto">
            <a:xfrm>
              <a:off x="7199155" y="3226334"/>
              <a:ext cx="360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800" dirty="0" smtClean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일간</a:t>
              </a:r>
              <a:endParaRPr lang="en-US" altLang="ko-KR" sz="800" dirty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71" name="Rectangle 101"/>
            <p:cNvSpPr>
              <a:spLocks noChangeArrowheads="1"/>
            </p:cNvSpPr>
            <p:nvPr/>
          </p:nvSpPr>
          <p:spPr bwMode="auto">
            <a:xfrm>
              <a:off x="7578078" y="3226334"/>
              <a:ext cx="360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800" dirty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주</a:t>
              </a:r>
              <a:r>
                <a:rPr lang="ko-KR" altLang="en-US" sz="800" dirty="0" smtClean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간</a:t>
              </a:r>
              <a:endParaRPr lang="en-US" altLang="ko-KR" sz="800" dirty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72" name="Rectangle 101"/>
            <p:cNvSpPr>
              <a:spLocks noChangeArrowheads="1"/>
            </p:cNvSpPr>
            <p:nvPr/>
          </p:nvSpPr>
          <p:spPr bwMode="auto">
            <a:xfrm>
              <a:off x="7957000" y="3226334"/>
              <a:ext cx="360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800" dirty="0" smtClean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월간</a:t>
              </a:r>
              <a:endParaRPr lang="en-US" altLang="ko-KR" sz="800" dirty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373" name="직사각형 372"/>
          <p:cNvSpPr/>
          <p:nvPr/>
        </p:nvSpPr>
        <p:spPr>
          <a:xfrm>
            <a:off x="189234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4" name="직사각형 373"/>
          <p:cNvSpPr/>
          <p:nvPr/>
        </p:nvSpPr>
        <p:spPr>
          <a:xfrm>
            <a:off x="238208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5" name="직사각형 374"/>
          <p:cNvSpPr/>
          <p:nvPr/>
        </p:nvSpPr>
        <p:spPr>
          <a:xfrm>
            <a:off x="2871814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6" name="직사각형 375"/>
          <p:cNvSpPr/>
          <p:nvPr/>
        </p:nvSpPr>
        <p:spPr>
          <a:xfrm>
            <a:off x="3361548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7" name="직사각형 376"/>
          <p:cNvSpPr/>
          <p:nvPr/>
        </p:nvSpPr>
        <p:spPr>
          <a:xfrm>
            <a:off x="3851282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8" name="직사각형 377"/>
          <p:cNvSpPr/>
          <p:nvPr/>
        </p:nvSpPr>
        <p:spPr>
          <a:xfrm>
            <a:off x="434101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9" name="직사각형 378"/>
          <p:cNvSpPr/>
          <p:nvPr/>
        </p:nvSpPr>
        <p:spPr>
          <a:xfrm>
            <a:off x="483075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0" name="직사각형 379"/>
          <p:cNvSpPr/>
          <p:nvPr/>
        </p:nvSpPr>
        <p:spPr>
          <a:xfrm>
            <a:off x="5320484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1" name="직사각형 380"/>
          <p:cNvSpPr/>
          <p:nvPr/>
        </p:nvSpPr>
        <p:spPr>
          <a:xfrm>
            <a:off x="5810218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2" name="직사각형 381"/>
          <p:cNvSpPr/>
          <p:nvPr/>
        </p:nvSpPr>
        <p:spPr>
          <a:xfrm>
            <a:off x="6299952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3" name="직사각형 382"/>
          <p:cNvSpPr/>
          <p:nvPr/>
        </p:nvSpPr>
        <p:spPr>
          <a:xfrm>
            <a:off x="678968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4" name="직사각형 383"/>
          <p:cNvSpPr/>
          <p:nvPr/>
        </p:nvSpPr>
        <p:spPr>
          <a:xfrm>
            <a:off x="727942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5" name="직사각형 384"/>
          <p:cNvSpPr/>
          <p:nvPr/>
        </p:nvSpPr>
        <p:spPr>
          <a:xfrm>
            <a:off x="7769154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6" name="직사각형 385"/>
          <p:cNvSpPr/>
          <p:nvPr/>
        </p:nvSpPr>
        <p:spPr>
          <a:xfrm>
            <a:off x="8258888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7" name="직사각형 386"/>
          <p:cNvSpPr/>
          <p:nvPr/>
        </p:nvSpPr>
        <p:spPr>
          <a:xfrm>
            <a:off x="8748622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8" name="직사각형 387"/>
          <p:cNvSpPr/>
          <p:nvPr/>
        </p:nvSpPr>
        <p:spPr>
          <a:xfrm>
            <a:off x="923835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9" name="직사각형 388"/>
          <p:cNvSpPr/>
          <p:nvPr/>
        </p:nvSpPr>
        <p:spPr>
          <a:xfrm>
            <a:off x="972809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90" name="직사각형 389"/>
          <p:cNvSpPr/>
          <p:nvPr/>
        </p:nvSpPr>
        <p:spPr>
          <a:xfrm>
            <a:off x="4901940" y="7736190"/>
            <a:ext cx="2704587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업데이트 날짜 및 현황</a:t>
            </a:r>
            <a:endParaRPr lang="en-US" altLang="ko-KR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417" name="차트 416"/>
          <p:cNvGraphicFramePr/>
          <p:nvPr>
            <p:extLst>
              <p:ext uri="{D42A27DB-BD31-4B8C-83A1-F6EECF244321}">
                <p14:modId xmlns:p14="http://schemas.microsoft.com/office/powerpoint/2010/main" val="3236300122"/>
              </p:ext>
            </p:extLst>
          </p:nvPr>
        </p:nvGraphicFramePr>
        <p:xfrm>
          <a:off x="6068512" y="2674708"/>
          <a:ext cx="5360220" cy="1982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18" name="표 4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0999"/>
              </p:ext>
            </p:extLst>
          </p:nvPr>
        </p:nvGraphicFramePr>
        <p:xfrm>
          <a:off x="1735065" y="6624484"/>
          <a:ext cx="4356000" cy="14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465"/>
                <a:gridCol w="3960550"/>
                <a:gridCol w="180985"/>
              </a:tblGrid>
              <a:tr h="144000"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◀</a:t>
                      </a:r>
                    </a:p>
                  </a:txBody>
                  <a:tcPr marL="36000" marR="36000" marT="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▶</a:t>
                      </a:r>
                    </a:p>
                  </a:txBody>
                  <a:tcPr marL="36000" marR="36000" marT="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9" name="Rectangle 101"/>
          <p:cNvSpPr>
            <a:spLocks noChangeArrowheads="1"/>
          </p:cNvSpPr>
          <p:nvPr/>
        </p:nvSpPr>
        <p:spPr bwMode="auto">
          <a:xfrm>
            <a:off x="1767410" y="770902"/>
            <a:ext cx="504000" cy="1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8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광역의회</a:t>
            </a:r>
            <a:endParaRPr lang="en-US" altLang="ko-KR" sz="8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0" name="Rectangle 101"/>
          <p:cNvSpPr>
            <a:spLocks noChangeArrowheads="1"/>
          </p:cNvSpPr>
          <p:nvPr/>
        </p:nvSpPr>
        <p:spPr bwMode="auto">
          <a:xfrm>
            <a:off x="2290600" y="770902"/>
            <a:ext cx="50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800" dirty="0" smtClean="0">
                <a:solidFill>
                  <a:schemeClr val="accent4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기</a:t>
            </a:r>
            <a:r>
              <a:rPr lang="ko-KR" altLang="en-US" sz="800" dirty="0">
                <a:solidFill>
                  <a:schemeClr val="accent4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초</a:t>
            </a:r>
            <a:r>
              <a:rPr lang="ko-KR" altLang="en-US" sz="800" dirty="0" smtClean="0">
                <a:solidFill>
                  <a:schemeClr val="accent4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의회</a:t>
            </a:r>
            <a:endParaRPr lang="en-US" altLang="ko-KR" sz="800" dirty="0">
              <a:solidFill>
                <a:schemeClr val="accent4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2" name="직사각형 421"/>
          <p:cNvSpPr/>
          <p:nvPr/>
        </p:nvSpPr>
        <p:spPr>
          <a:xfrm>
            <a:off x="7549252" y="5612327"/>
            <a:ext cx="1527982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트랜잭션 뷰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3" name="직사각형 422"/>
          <p:cNvSpPr/>
          <p:nvPr/>
        </p:nvSpPr>
        <p:spPr>
          <a:xfrm>
            <a:off x="6990230" y="3457297"/>
            <a:ext cx="2579552" cy="3231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500" b="1" dirty="0">
                <a:latin typeface="돋움" panose="020B0600000101010101" pitchFamily="50" charset="-127"/>
                <a:ea typeface="돋움" panose="020B0600000101010101" pitchFamily="50" charset="-127"/>
              </a:rPr>
              <a:t>연계파일 저장용량 모니터링</a:t>
            </a:r>
            <a:endParaRPr lang="ko-KR" altLang="en-US" sz="1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4" name="직사각형 423"/>
          <p:cNvSpPr/>
          <p:nvPr/>
        </p:nvSpPr>
        <p:spPr>
          <a:xfrm>
            <a:off x="3079005" y="3457297"/>
            <a:ext cx="1822935" cy="3231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주간 평균 응답시간</a:t>
            </a:r>
            <a:endParaRPr lang="ko-KR" altLang="en-US" sz="1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5" name="직사각형 424"/>
          <p:cNvSpPr/>
          <p:nvPr/>
        </p:nvSpPr>
        <p:spPr>
          <a:xfrm>
            <a:off x="3057265" y="5630440"/>
            <a:ext cx="2074607" cy="3231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금일 시간당 호출 건수</a:t>
            </a:r>
            <a:endParaRPr lang="ko-KR" altLang="en-US" sz="1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1774425" y="992267"/>
            <a:ext cx="864000" cy="576000"/>
          </a:xfrm>
          <a:prstGeom prst="rect">
            <a:avLst/>
          </a:prstGeom>
          <a:solidFill>
            <a:srgbClr val="FF0000"/>
          </a:solidFill>
          <a:ln w="31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9601770" y="1747312"/>
            <a:ext cx="864000" cy="576000"/>
          </a:xfrm>
          <a:prstGeom prst="rect">
            <a:avLst/>
          </a:prstGeom>
          <a:solidFill>
            <a:srgbClr val="0070C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+</a:t>
            </a:r>
            <a:endParaRPr lang="ko-KR" altLang="en-US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4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표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73449"/>
              </p:ext>
            </p:extLst>
          </p:nvPr>
        </p:nvGraphicFramePr>
        <p:xfrm>
          <a:off x="76200" y="724570"/>
          <a:ext cx="1584000" cy="811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00"/>
                <a:gridCol w="792000"/>
              </a:tblGrid>
              <a:tr h="391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의회별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지역별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22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⊙ 광역의회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○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기초의회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2905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⊙회의록 ○부록 ○의안 ○의원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56000">
                <a:tc gridSpan="2">
                  <a:txBody>
                    <a:bodyPr/>
                    <a:lstStyle/>
                    <a:p>
                      <a:pPr marL="0" marR="0" indent="0" algn="l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□ 광역의회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ㄴ▶□ 서울특별시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ㄴ□ 서울특별시의회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부산광역시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 ㄴ□ 부산광역시의회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대구광역시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indent="0" algn="l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 ㄴ□ 대구광역시의회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인천광역시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광주광역시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대전광역시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울산광역시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세종특별자치시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경기도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강원도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충청북도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충청남도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전라북도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전라남도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경상북도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경상남도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제주특별자치도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2" name="Rectangle 50"/>
          <p:cNvSpPr>
            <a:spLocks noChangeArrowheads="1"/>
          </p:cNvSpPr>
          <p:nvPr/>
        </p:nvSpPr>
        <p:spPr bwMode="auto">
          <a:xfrm>
            <a:off x="77270" y="211864"/>
            <a:ext cx="1531260" cy="47028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지방의회 표준연계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API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모니터링 시스템</a:t>
            </a:r>
            <a:endParaRPr kumimoji="0"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3" name="Rectangle 101"/>
          <p:cNvSpPr>
            <a:spLocks noChangeArrowheads="1"/>
          </p:cNvSpPr>
          <p:nvPr/>
        </p:nvSpPr>
        <p:spPr bwMode="auto">
          <a:xfrm>
            <a:off x="10033770" y="115044"/>
            <a:ext cx="504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Logout</a:t>
            </a:r>
            <a:endParaRPr lang="en-US" altLang="ko-KR" sz="8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71522"/>
              </p:ext>
            </p:extLst>
          </p:nvPr>
        </p:nvGraphicFramePr>
        <p:xfrm>
          <a:off x="1661490" y="342169"/>
          <a:ext cx="8892000" cy="2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000"/>
              </a:tblGrid>
              <a:tr h="288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통계 관리         임계값 설정          메일링 관리          메타데이터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5" name="직사각형 174"/>
          <p:cNvSpPr/>
          <p:nvPr/>
        </p:nvSpPr>
        <p:spPr bwMode="auto">
          <a:xfrm>
            <a:off x="1727274" y="722413"/>
            <a:ext cx="8784000" cy="1764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6162720" y="2527076"/>
            <a:ext cx="4356000" cy="20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2752843" y="992267"/>
            <a:ext cx="864000" cy="576000"/>
          </a:xfrm>
          <a:prstGeom prst="rect">
            <a:avLst/>
          </a:prstGeom>
          <a:solidFill>
            <a:srgbClr val="FF0000"/>
          </a:solidFill>
          <a:ln w="31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3731261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4709679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5688097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6666515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7644933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9601770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8623351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6162720" y="4585279"/>
            <a:ext cx="4356000" cy="219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6" name="직사각형 185"/>
          <p:cNvSpPr/>
          <p:nvPr/>
        </p:nvSpPr>
        <p:spPr bwMode="auto">
          <a:xfrm>
            <a:off x="1767410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2745828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3724246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4702664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5681082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6659500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7637918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8616336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4" name="Rectangle 50"/>
          <p:cNvSpPr>
            <a:spLocks noChangeArrowheads="1"/>
          </p:cNvSpPr>
          <p:nvPr/>
        </p:nvSpPr>
        <p:spPr bwMode="auto">
          <a:xfrm>
            <a:off x="1651365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서울특별시의회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5" name="Rectangle 50"/>
          <p:cNvSpPr>
            <a:spLocks noChangeArrowheads="1"/>
          </p:cNvSpPr>
          <p:nvPr/>
        </p:nvSpPr>
        <p:spPr bwMode="auto">
          <a:xfrm>
            <a:off x="2628445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부산광역시의회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6" name="Rectangle 50"/>
          <p:cNvSpPr>
            <a:spLocks noChangeArrowheads="1"/>
          </p:cNvSpPr>
          <p:nvPr/>
        </p:nvSpPr>
        <p:spPr bwMode="auto">
          <a:xfrm>
            <a:off x="359509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대구광역시의회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7" name="Rectangle 50"/>
          <p:cNvSpPr>
            <a:spLocks noChangeArrowheads="1"/>
          </p:cNvSpPr>
          <p:nvPr/>
        </p:nvSpPr>
        <p:spPr bwMode="auto">
          <a:xfrm>
            <a:off x="457217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인천광역시의회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8" name="Rectangle 50"/>
          <p:cNvSpPr>
            <a:spLocks noChangeArrowheads="1"/>
          </p:cNvSpPr>
          <p:nvPr/>
        </p:nvSpPr>
        <p:spPr bwMode="auto">
          <a:xfrm>
            <a:off x="555531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광주광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9" name="Rectangle 50"/>
          <p:cNvSpPr>
            <a:spLocks noChangeArrowheads="1"/>
          </p:cNvSpPr>
          <p:nvPr/>
        </p:nvSpPr>
        <p:spPr bwMode="auto">
          <a:xfrm>
            <a:off x="653239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대전광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0" name="Rectangle 50"/>
          <p:cNvSpPr>
            <a:spLocks noChangeArrowheads="1"/>
          </p:cNvSpPr>
          <p:nvPr/>
        </p:nvSpPr>
        <p:spPr bwMode="auto">
          <a:xfrm>
            <a:off x="7499035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울산광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1" name="Rectangle 50"/>
          <p:cNvSpPr>
            <a:spLocks noChangeArrowheads="1"/>
          </p:cNvSpPr>
          <p:nvPr/>
        </p:nvSpPr>
        <p:spPr bwMode="auto">
          <a:xfrm>
            <a:off x="8476115" y="1532535"/>
            <a:ext cx="1116000" cy="22406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세종특별자</a:t>
            </a:r>
            <a:r>
              <a:rPr lang="ko-KR" altLang="en-US" sz="8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치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8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2" name="Rectangle 50"/>
          <p:cNvSpPr>
            <a:spLocks noChangeArrowheads="1"/>
          </p:cNvSpPr>
          <p:nvPr/>
        </p:nvSpPr>
        <p:spPr bwMode="auto">
          <a:xfrm>
            <a:off x="947892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경기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도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3" name="Rectangle 50"/>
          <p:cNvSpPr>
            <a:spLocks noChangeArrowheads="1"/>
          </p:cNvSpPr>
          <p:nvPr/>
        </p:nvSpPr>
        <p:spPr bwMode="auto">
          <a:xfrm>
            <a:off x="1651965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강원도의회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4" name="Rectangle 50"/>
          <p:cNvSpPr>
            <a:spLocks noChangeArrowheads="1"/>
          </p:cNvSpPr>
          <p:nvPr/>
        </p:nvSpPr>
        <p:spPr bwMode="auto">
          <a:xfrm>
            <a:off x="2629045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충청북도의회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5" name="Rectangle 50"/>
          <p:cNvSpPr>
            <a:spLocks noChangeArrowheads="1"/>
          </p:cNvSpPr>
          <p:nvPr/>
        </p:nvSpPr>
        <p:spPr bwMode="auto">
          <a:xfrm>
            <a:off x="3595690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충청남도의회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6" name="Rectangle 50"/>
          <p:cNvSpPr>
            <a:spLocks noChangeArrowheads="1"/>
          </p:cNvSpPr>
          <p:nvPr/>
        </p:nvSpPr>
        <p:spPr bwMode="auto">
          <a:xfrm>
            <a:off x="4572770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전라북도의회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7" name="Rectangle 50"/>
          <p:cNvSpPr>
            <a:spLocks noChangeArrowheads="1"/>
          </p:cNvSpPr>
          <p:nvPr/>
        </p:nvSpPr>
        <p:spPr bwMode="auto">
          <a:xfrm>
            <a:off x="5555910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전라남도의회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8" name="Rectangle 50"/>
          <p:cNvSpPr>
            <a:spLocks noChangeArrowheads="1"/>
          </p:cNvSpPr>
          <p:nvPr/>
        </p:nvSpPr>
        <p:spPr bwMode="auto">
          <a:xfrm>
            <a:off x="6532990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경상북도의회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9" name="Rectangle 50"/>
          <p:cNvSpPr>
            <a:spLocks noChangeArrowheads="1"/>
          </p:cNvSpPr>
          <p:nvPr/>
        </p:nvSpPr>
        <p:spPr bwMode="auto">
          <a:xfrm>
            <a:off x="7499635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경상남도의회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0" name="Rectangle 50"/>
          <p:cNvSpPr>
            <a:spLocks noChangeArrowheads="1"/>
          </p:cNvSpPr>
          <p:nvPr/>
        </p:nvSpPr>
        <p:spPr bwMode="auto">
          <a:xfrm>
            <a:off x="8476715" y="2263880"/>
            <a:ext cx="1116000" cy="22406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제주특별자치도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의회</a:t>
            </a:r>
            <a:endParaRPr kumimoji="0" lang="en-US" altLang="ko-KR" sz="8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5168494" y="1579219"/>
            <a:ext cx="153920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Agent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상태 </a:t>
            </a:r>
          </a:p>
        </p:txBody>
      </p:sp>
      <p:sp>
        <p:nvSpPr>
          <p:cNvPr id="212" name="직사각형 211"/>
          <p:cNvSpPr/>
          <p:nvPr/>
        </p:nvSpPr>
        <p:spPr>
          <a:xfrm>
            <a:off x="6143410" y="4585279"/>
            <a:ext cx="7809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트랜잭션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13" name="그룹 212"/>
          <p:cNvGrpSpPr/>
          <p:nvPr/>
        </p:nvGrpSpPr>
        <p:grpSpPr>
          <a:xfrm>
            <a:off x="6238562" y="4975703"/>
            <a:ext cx="4227208" cy="1666109"/>
            <a:chOff x="6238562" y="4869600"/>
            <a:chExt cx="4227208" cy="1666109"/>
          </a:xfrm>
        </p:grpSpPr>
        <p:pic>
          <p:nvPicPr>
            <p:cNvPr id="2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2390" y="5070761"/>
              <a:ext cx="3762638" cy="128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직사각형 214"/>
            <p:cNvSpPr/>
            <p:nvPr/>
          </p:nvSpPr>
          <p:spPr>
            <a:xfrm>
              <a:off x="6238562" y="4983004"/>
              <a:ext cx="303353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50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40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30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20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</a:t>
              </a:r>
              <a:endParaRPr lang="ko-KR" altLang="en-US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6425278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00:00</a:t>
              </a:r>
              <a:endParaRPr lang="ko-KR" altLang="en-US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7237084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04:00</a:t>
              </a: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8159160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08:00</a:t>
              </a: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9118772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12:00</a:t>
              </a: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10008594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16:00</a:t>
              </a: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6461775" y="4869600"/>
              <a:ext cx="3823483" cy="153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sz="80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서울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chemeClr val="accent6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chemeClr val="accent6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부산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chemeClr val="accent5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chemeClr val="accent5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대구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chemeClr val="accent2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인천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FFC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FFC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광주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대전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울산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세종  </a:t>
              </a:r>
              <a:r>
                <a:rPr lang="en-US" altLang="ko-KR" sz="800" dirty="0" smtClean="0">
                  <a:solidFill>
                    <a:srgbClr val="92D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92D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경기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00B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00B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강원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22" name="직사각형 221"/>
          <p:cNvSpPr/>
          <p:nvPr/>
        </p:nvSpPr>
        <p:spPr bwMode="auto">
          <a:xfrm>
            <a:off x="1727274" y="2527076"/>
            <a:ext cx="4356000" cy="20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3" name="직사각형 222"/>
          <p:cNvSpPr/>
          <p:nvPr/>
        </p:nvSpPr>
        <p:spPr bwMode="auto">
          <a:xfrm>
            <a:off x="1727274" y="4585279"/>
            <a:ext cx="4356000" cy="219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1727274" y="2527076"/>
            <a:ext cx="10759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평균 응답시간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2034139" y="2715326"/>
            <a:ext cx="3425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서울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부산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대구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인천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광주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대전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울산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세종  </a:t>
            </a:r>
            <a:r>
              <a:rPr lang="en-US" altLang="ko-KR" sz="800" dirty="0" smtClean="0">
                <a:solidFill>
                  <a:srgbClr val="92D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92D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경기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800" dirty="0" smtClean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강원</a:t>
            </a:r>
            <a:r>
              <a:rPr lang="en-US" altLang="ko-KR" sz="800" dirty="0" smtClean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충북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충남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전북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전남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경북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경남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제주도</a:t>
            </a:r>
            <a:endParaRPr lang="en-US" altLang="ko-KR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1810926" y="3044355"/>
            <a:ext cx="4117020" cy="1506478"/>
            <a:chOff x="1810926" y="2799010"/>
            <a:chExt cx="4117020" cy="1550653"/>
          </a:xfrm>
        </p:grpSpPr>
        <p:sp>
          <p:nvSpPr>
            <p:cNvPr id="227" name="직사각형 226"/>
            <p:cNvSpPr/>
            <p:nvPr/>
          </p:nvSpPr>
          <p:spPr>
            <a:xfrm>
              <a:off x="1810926" y="2799010"/>
              <a:ext cx="303353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25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15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5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</a:t>
              </a:r>
              <a:endParaRPr lang="ko-KR" altLang="en-US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2062785" y="4195775"/>
              <a:ext cx="3865161" cy="153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월                화              수               목               금               토              일</a:t>
              </a:r>
              <a:endParaRPr lang="ko-KR" altLang="en-US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pic>
          <p:nvPicPr>
            <p:cNvPr id="22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926" y="2818062"/>
              <a:ext cx="3793020" cy="13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0" name="직사각형 229"/>
          <p:cNvSpPr/>
          <p:nvPr/>
        </p:nvSpPr>
        <p:spPr>
          <a:xfrm>
            <a:off x="6143410" y="2527076"/>
            <a:ext cx="18774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연계파일 저장용량 모니터링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1727274" y="4585279"/>
            <a:ext cx="15392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금일 시간당 호출 건수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8924779" y="3033858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821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8616840" y="3132187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672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040675" y="2767535"/>
            <a:ext cx="4219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1493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7393715" y="3499514"/>
            <a:ext cx="303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60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7409366" y="3607368"/>
            <a:ext cx="303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86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7562120" y="3384069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147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7509160" y="4080370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120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7369330" y="3979199"/>
            <a:ext cx="303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60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8291095" y="3869089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492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241" name="차트 240"/>
          <p:cNvGraphicFramePr/>
          <p:nvPr>
            <p:extLst>
              <p:ext uri="{D42A27DB-BD31-4B8C-83A1-F6EECF244321}">
                <p14:modId xmlns:p14="http://schemas.microsoft.com/office/powerpoint/2010/main" val="4037755509"/>
              </p:ext>
            </p:extLst>
          </p:nvPr>
        </p:nvGraphicFramePr>
        <p:xfrm>
          <a:off x="1586822" y="4869600"/>
          <a:ext cx="4838456" cy="182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2" name="직사각형 241"/>
          <p:cNvSpPr/>
          <p:nvPr/>
        </p:nvSpPr>
        <p:spPr>
          <a:xfrm>
            <a:off x="2034360" y="4851730"/>
            <a:ext cx="3158237" cy="155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ko-KR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■00:00~05:59 </a:t>
            </a:r>
            <a:r>
              <a:rPr lang="en-US" altLang="ko-KR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■06:00~11:59 </a:t>
            </a:r>
            <a:r>
              <a:rPr lang="en-US" altLang="ko-KR" sz="800" dirty="0" smtClean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■12:00~17:59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800" dirty="0" smtClean="0">
                <a:solidFill>
                  <a:schemeClr val="accent4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■18:00~23:59</a:t>
            </a:r>
            <a:endParaRPr lang="en-US" altLang="ko-KR" sz="800" dirty="0">
              <a:solidFill>
                <a:schemeClr val="accent4">
                  <a:lumMod val="7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3" name="직사각형 242"/>
          <p:cNvSpPr/>
          <p:nvPr/>
        </p:nvSpPr>
        <p:spPr bwMode="auto">
          <a:xfrm>
            <a:off x="1727274" y="6841182"/>
            <a:ext cx="8784000" cy="2052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44" name="차트 243"/>
          <p:cNvGraphicFramePr/>
          <p:nvPr>
            <p:extLst>
              <p:ext uri="{D42A27DB-BD31-4B8C-83A1-F6EECF244321}">
                <p14:modId xmlns:p14="http://schemas.microsoft.com/office/powerpoint/2010/main" val="693280861"/>
              </p:ext>
            </p:extLst>
          </p:nvPr>
        </p:nvGraphicFramePr>
        <p:xfrm>
          <a:off x="1072382" y="7052841"/>
          <a:ext cx="10081400" cy="1766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5" name="직사각형 244"/>
          <p:cNvSpPr/>
          <p:nvPr/>
        </p:nvSpPr>
        <p:spPr>
          <a:xfrm>
            <a:off x="1707320" y="6833231"/>
            <a:ext cx="17203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업데이트 현황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단위 </a:t>
            </a:r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</a:t>
            </a:r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18" name="그룹 317"/>
          <p:cNvGrpSpPr/>
          <p:nvPr/>
        </p:nvGrpSpPr>
        <p:grpSpPr>
          <a:xfrm>
            <a:off x="9357183" y="6884341"/>
            <a:ext cx="1117845" cy="144000"/>
            <a:chOff x="7199155" y="3226334"/>
            <a:chExt cx="1117845" cy="144000"/>
          </a:xfrm>
        </p:grpSpPr>
        <p:sp>
          <p:nvSpPr>
            <p:cNvPr id="319" name="Rectangle 101"/>
            <p:cNvSpPr>
              <a:spLocks noChangeArrowheads="1"/>
            </p:cNvSpPr>
            <p:nvPr/>
          </p:nvSpPr>
          <p:spPr bwMode="auto">
            <a:xfrm>
              <a:off x="7199155" y="3226334"/>
              <a:ext cx="360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800" dirty="0" smtClean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일간</a:t>
              </a:r>
              <a:endParaRPr lang="en-US" altLang="ko-KR" sz="800" dirty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20" name="Rectangle 101"/>
            <p:cNvSpPr>
              <a:spLocks noChangeArrowheads="1"/>
            </p:cNvSpPr>
            <p:nvPr/>
          </p:nvSpPr>
          <p:spPr bwMode="auto">
            <a:xfrm>
              <a:off x="7578078" y="3226334"/>
              <a:ext cx="360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800" dirty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주</a:t>
              </a:r>
              <a:r>
                <a:rPr lang="ko-KR" altLang="en-US" sz="800" dirty="0" smtClean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간</a:t>
              </a:r>
              <a:endParaRPr lang="en-US" altLang="ko-KR" sz="800" dirty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21" name="Rectangle 101"/>
            <p:cNvSpPr>
              <a:spLocks noChangeArrowheads="1"/>
            </p:cNvSpPr>
            <p:nvPr/>
          </p:nvSpPr>
          <p:spPr bwMode="auto">
            <a:xfrm>
              <a:off x="7957000" y="3226334"/>
              <a:ext cx="360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800" dirty="0" smtClean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월간</a:t>
              </a:r>
              <a:endParaRPr lang="en-US" altLang="ko-KR" sz="800" dirty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322" name="직사각형 321"/>
          <p:cNvSpPr/>
          <p:nvPr/>
        </p:nvSpPr>
        <p:spPr>
          <a:xfrm>
            <a:off x="189234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238208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2871814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3361548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6" name="직사각형 325"/>
          <p:cNvSpPr/>
          <p:nvPr/>
        </p:nvSpPr>
        <p:spPr>
          <a:xfrm>
            <a:off x="3851282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7" name="직사각형 326"/>
          <p:cNvSpPr/>
          <p:nvPr/>
        </p:nvSpPr>
        <p:spPr>
          <a:xfrm>
            <a:off x="434101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8" name="직사각형 327"/>
          <p:cNvSpPr/>
          <p:nvPr/>
        </p:nvSpPr>
        <p:spPr>
          <a:xfrm>
            <a:off x="483075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9" name="직사각형 328"/>
          <p:cNvSpPr/>
          <p:nvPr/>
        </p:nvSpPr>
        <p:spPr>
          <a:xfrm>
            <a:off x="5320484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5810218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1" name="직사각형 330"/>
          <p:cNvSpPr/>
          <p:nvPr/>
        </p:nvSpPr>
        <p:spPr>
          <a:xfrm>
            <a:off x="6299952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2" name="직사각형 331"/>
          <p:cNvSpPr/>
          <p:nvPr/>
        </p:nvSpPr>
        <p:spPr>
          <a:xfrm>
            <a:off x="678968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3" name="직사각형 332"/>
          <p:cNvSpPr/>
          <p:nvPr/>
        </p:nvSpPr>
        <p:spPr>
          <a:xfrm>
            <a:off x="727942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7769154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5" name="직사각형 334"/>
          <p:cNvSpPr/>
          <p:nvPr/>
        </p:nvSpPr>
        <p:spPr>
          <a:xfrm>
            <a:off x="8258888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8748622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923835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8" name="직사각형 337"/>
          <p:cNvSpPr/>
          <p:nvPr/>
        </p:nvSpPr>
        <p:spPr>
          <a:xfrm>
            <a:off x="972809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9" name="직사각형 338"/>
          <p:cNvSpPr/>
          <p:nvPr/>
        </p:nvSpPr>
        <p:spPr>
          <a:xfrm>
            <a:off x="4901940" y="7736190"/>
            <a:ext cx="2704587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업데이트 날짜 및 현황</a:t>
            </a:r>
            <a:endParaRPr lang="en-US" altLang="ko-KR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340" name="차트 339"/>
          <p:cNvGraphicFramePr/>
          <p:nvPr>
            <p:extLst>
              <p:ext uri="{D42A27DB-BD31-4B8C-83A1-F6EECF244321}">
                <p14:modId xmlns:p14="http://schemas.microsoft.com/office/powerpoint/2010/main" val="3993227742"/>
              </p:ext>
            </p:extLst>
          </p:nvPr>
        </p:nvGraphicFramePr>
        <p:xfrm>
          <a:off x="6068512" y="2674708"/>
          <a:ext cx="5360220" cy="1982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41" name="표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16303"/>
              </p:ext>
            </p:extLst>
          </p:nvPr>
        </p:nvGraphicFramePr>
        <p:xfrm>
          <a:off x="1735065" y="6624484"/>
          <a:ext cx="4356000" cy="14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465"/>
                <a:gridCol w="3960550"/>
                <a:gridCol w="180985"/>
              </a:tblGrid>
              <a:tr h="144000"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◀</a:t>
                      </a:r>
                    </a:p>
                  </a:txBody>
                  <a:tcPr marL="36000" marR="36000" marT="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▶</a:t>
                      </a:r>
                    </a:p>
                  </a:txBody>
                  <a:tcPr marL="36000" marR="36000" marT="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2" name="Rectangle 101"/>
          <p:cNvSpPr>
            <a:spLocks noChangeArrowheads="1"/>
          </p:cNvSpPr>
          <p:nvPr/>
        </p:nvSpPr>
        <p:spPr bwMode="auto">
          <a:xfrm>
            <a:off x="1767410" y="770902"/>
            <a:ext cx="504000" cy="1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8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광역의회</a:t>
            </a:r>
            <a:endParaRPr lang="en-US" altLang="ko-KR" sz="8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3" name="Rectangle 101"/>
          <p:cNvSpPr>
            <a:spLocks noChangeArrowheads="1"/>
          </p:cNvSpPr>
          <p:nvPr/>
        </p:nvSpPr>
        <p:spPr bwMode="auto">
          <a:xfrm>
            <a:off x="2290600" y="770902"/>
            <a:ext cx="50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800" dirty="0" smtClean="0">
                <a:solidFill>
                  <a:schemeClr val="accent4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기</a:t>
            </a:r>
            <a:r>
              <a:rPr lang="ko-KR" altLang="en-US" sz="800" dirty="0">
                <a:solidFill>
                  <a:schemeClr val="accent4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초</a:t>
            </a:r>
            <a:r>
              <a:rPr lang="ko-KR" altLang="en-US" sz="800" dirty="0" smtClean="0">
                <a:solidFill>
                  <a:schemeClr val="accent4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의회</a:t>
            </a:r>
            <a:endParaRPr lang="en-US" altLang="ko-KR" sz="800" dirty="0">
              <a:solidFill>
                <a:schemeClr val="accent4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4" name="직사각형 343"/>
          <p:cNvSpPr/>
          <p:nvPr/>
        </p:nvSpPr>
        <p:spPr>
          <a:xfrm>
            <a:off x="7549252" y="5612327"/>
            <a:ext cx="1527982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트랜잭션 뷰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6990230" y="3457297"/>
            <a:ext cx="2579552" cy="3231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500" b="1" dirty="0">
                <a:latin typeface="돋움" panose="020B0600000101010101" pitchFamily="50" charset="-127"/>
                <a:ea typeface="돋움" panose="020B0600000101010101" pitchFamily="50" charset="-127"/>
              </a:rPr>
              <a:t>연계파일 저장용량 모니터링</a:t>
            </a:r>
            <a:endParaRPr lang="ko-KR" altLang="en-US" sz="1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3079005" y="3457297"/>
            <a:ext cx="1822935" cy="3231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주간 평균 응답시간</a:t>
            </a:r>
            <a:endParaRPr lang="ko-KR" altLang="en-US" sz="1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7" name="직사각형 346"/>
          <p:cNvSpPr/>
          <p:nvPr/>
        </p:nvSpPr>
        <p:spPr>
          <a:xfrm>
            <a:off x="3057265" y="5630440"/>
            <a:ext cx="2074607" cy="3231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금일 시간당 호출 건수</a:t>
            </a:r>
            <a:endParaRPr lang="ko-KR" altLang="en-US" sz="1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8" name="직사각형 347"/>
          <p:cNvSpPr/>
          <p:nvPr/>
        </p:nvSpPr>
        <p:spPr bwMode="auto">
          <a:xfrm>
            <a:off x="9601770" y="1747312"/>
            <a:ext cx="864000" cy="576000"/>
          </a:xfrm>
          <a:prstGeom prst="rect">
            <a:avLst/>
          </a:prstGeom>
          <a:solidFill>
            <a:srgbClr val="0070C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+</a:t>
            </a:r>
            <a:endParaRPr lang="ko-KR" altLang="en-US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9" name="직사각형 348"/>
          <p:cNvSpPr/>
          <p:nvPr/>
        </p:nvSpPr>
        <p:spPr bwMode="auto">
          <a:xfrm>
            <a:off x="1774425" y="992267"/>
            <a:ext cx="864000" cy="576000"/>
          </a:xfrm>
          <a:prstGeom prst="rect">
            <a:avLst/>
          </a:prstGeom>
          <a:solidFill>
            <a:srgbClr val="FF0000"/>
          </a:solidFill>
          <a:ln w="31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0" name="직사각형 349"/>
          <p:cNvSpPr/>
          <p:nvPr/>
        </p:nvSpPr>
        <p:spPr bwMode="auto">
          <a:xfrm>
            <a:off x="91919" y="116167"/>
            <a:ext cx="10476000" cy="87480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73450" y="1872972"/>
            <a:ext cx="8363600" cy="5580000"/>
            <a:chOff x="1373450" y="1872972"/>
            <a:chExt cx="8363600" cy="5580000"/>
          </a:xfrm>
        </p:grpSpPr>
        <p:sp>
          <p:nvSpPr>
            <p:cNvPr id="351" name="직사각형 350"/>
            <p:cNvSpPr/>
            <p:nvPr/>
          </p:nvSpPr>
          <p:spPr bwMode="auto">
            <a:xfrm>
              <a:off x="1373450" y="1872972"/>
              <a:ext cx="8352000" cy="55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52" name="직사각형 351"/>
            <p:cNvSpPr/>
            <p:nvPr/>
          </p:nvSpPr>
          <p:spPr>
            <a:xfrm>
              <a:off x="9438570" y="1872972"/>
              <a:ext cx="29848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5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X</a:t>
              </a:r>
              <a:endParaRPr lang="ko-KR" altLang="en-US" sz="15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53" name="Rectangle 50"/>
            <p:cNvSpPr>
              <a:spLocks noChangeArrowheads="1"/>
            </p:cNvSpPr>
            <p:nvPr/>
          </p:nvSpPr>
          <p:spPr bwMode="auto">
            <a:xfrm>
              <a:off x="1421652" y="1947536"/>
              <a:ext cx="2638773" cy="40872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 lIns="96130" tIns="49988" rIns="96130" bIns="499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b="1" dirty="0" smtClean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Agent </a:t>
              </a:r>
              <a:r>
                <a:rPr lang="ko-KR" altLang="en-US" b="1" dirty="0" smtClean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서버정보</a:t>
              </a:r>
              <a:endParaRPr kumimoji="0"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1576426" y="2536883"/>
              <a:ext cx="1283515" cy="3439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의회명</a:t>
              </a:r>
              <a:endParaRPr lang="ko-KR" altLang="en-US" sz="1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55" name="Rectangle 50"/>
            <p:cNvSpPr>
              <a:spLocks noChangeArrowheads="1"/>
            </p:cNvSpPr>
            <p:nvPr/>
          </p:nvSpPr>
          <p:spPr bwMode="auto">
            <a:xfrm>
              <a:off x="2821918" y="2554018"/>
              <a:ext cx="1291155" cy="285618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 lIns="96130" tIns="49988" rIns="96130" bIns="499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200" dirty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서울특별시의회</a:t>
              </a:r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4451163" y="2536883"/>
              <a:ext cx="1283515" cy="3439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설치년도</a:t>
              </a:r>
            </a:p>
          </p:txBody>
        </p:sp>
        <p:sp>
          <p:nvSpPr>
            <p:cNvPr id="357" name="Rectangle 50"/>
            <p:cNvSpPr>
              <a:spLocks noChangeArrowheads="1"/>
            </p:cNvSpPr>
            <p:nvPr/>
          </p:nvSpPr>
          <p:spPr bwMode="auto">
            <a:xfrm>
              <a:off x="5707287" y="2543385"/>
              <a:ext cx="1291155" cy="285618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 lIns="96130" tIns="49988" rIns="96130" bIns="499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 dirty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2014</a:t>
              </a:r>
              <a:r>
                <a:rPr lang="ko-KR" altLang="en-US" sz="1200" dirty="0" smtClean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년</a:t>
              </a:r>
              <a:endPara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58" name="직사각형 357"/>
            <p:cNvSpPr/>
            <p:nvPr/>
          </p:nvSpPr>
          <p:spPr>
            <a:xfrm>
              <a:off x="7091845" y="2536883"/>
              <a:ext cx="1283515" cy="3439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서버명</a:t>
              </a:r>
            </a:p>
          </p:txBody>
        </p:sp>
        <p:sp>
          <p:nvSpPr>
            <p:cNvPr id="359" name="Rectangle 50"/>
            <p:cNvSpPr>
              <a:spLocks noChangeArrowheads="1"/>
            </p:cNvSpPr>
            <p:nvPr/>
          </p:nvSpPr>
          <p:spPr bwMode="auto">
            <a:xfrm>
              <a:off x="8379869" y="2543385"/>
              <a:ext cx="1291155" cy="285618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 lIns="96130" tIns="49988" rIns="96130" bIns="499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200" dirty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회의록서버</a:t>
              </a:r>
              <a:endPara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360" name="직선 연결선 359"/>
            <p:cNvCxnSpPr/>
            <p:nvPr/>
          </p:nvCxnSpPr>
          <p:spPr>
            <a:xfrm>
              <a:off x="4240796" y="2585917"/>
              <a:ext cx="0" cy="1440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직사각형 360"/>
            <p:cNvSpPr/>
            <p:nvPr/>
          </p:nvSpPr>
          <p:spPr>
            <a:xfrm>
              <a:off x="1576426" y="3112963"/>
              <a:ext cx="1283515" cy="3439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서버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IP</a:t>
              </a:r>
              <a:endParaRPr lang="ko-KR" altLang="en-US" sz="1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62" name="Rectangle 50"/>
            <p:cNvSpPr>
              <a:spLocks noChangeArrowheads="1"/>
            </p:cNvSpPr>
            <p:nvPr/>
          </p:nvSpPr>
          <p:spPr bwMode="auto">
            <a:xfrm>
              <a:off x="2821918" y="3130098"/>
              <a:ext cx="1291155" cy="285618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 lIns="96130" tIns="49988" rIns="96130" bIns="499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 dirty="0" smtClean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152.99.2.212</a:t>
              </a:r>
              <a:endPara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63" name="직사각형 362"/>
            <p:cNvSpPr/>
            <p:nvPr/>
          </p:nvSpPr>
          <p:spPr>
            <a:xfrm>
              <a:off x="4451163" y="3112963"/>
              <a:ext cx="1283515" cy="3439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OS</a:t>
              </a:r>
              <a:endParaRPr lang="ko-KR" altLang="en-US" sz="1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64" name="Rectangle 50"/>
            <p:cNvSpPr>
              <a:spLocks noChangeArrowheads="1"/>
            </p:cNvSpPr>
            <p:nvPr/>
          </p:nvSpPr>
          <p:spPr bwMode="auto">
            <a:xfrm>
              <a:off x="5707287" y="3119465"/>
              <a:ext cx="1291155" cy="285618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 lIns="96130" tIns="49988" rIns="96130" bIns="499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 dirty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Linux</a:t>
              </a:r>
              <a:endParaRPr kumimoji="0"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7091845" y="3112963"/>
              <a:ext cx="1283515" cy="3439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WAS</a:t>
              </a:r>
            </a:p>
          </p:txBody>
        </p:sp>
        <p:sp>
          <p:nvSpPr>
            <p:cNvPr id="391" name="Rectangle 50"/>
            <p:cNvSpPr>
              <a:spLocks noChangeArrowheads="1"/>
            </p:cNvSpPr>
            <p:nvPr/>
          </p:nvSpPr>
          <p:spPr bwMode="auto">
            <a:xfrm>
              <a:off x="8379869" y="3119465"/>
              <a:ext cx="1291155" cy="285618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 lIns="96130" tIns="49988" rIns="96130" bIns="499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 dirty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Tomcat</a:t>
              </a:r>
            </a:p>
          </p:txBody>
        </p:sp>
        <p:sp>
          <p:nvSpPr>
            <p:cNvPr id="392" name="직사각형 391"/>
            <p:cNvSpPr/>
            <p:nvPr/>
          </p:nvSpPr>
          <p:spPr>
            <a:xfrm>
              <a:off x="1576426" y="3689043"/>
              <a:ext cx="1283515" cy="3439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CPU</a:t>
              </a:r>
              <a:endParaRPr lang="en-US" altLang="ko-KR" sz="1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3" name="Rectangle 50"/>
            <p:cNvSpPr>
              <a:spLocks noChangeArrowheads="1"/>
            </p:cNvSpPr>
            <p:nvPr/>
          </p:nvSpPr>
          <p:spPr bwMode="auto">
            <a:xfrm>
              <a:off x="2821918" y="3706178"/>
              <a:ext cx="1291155" cy="285618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 lIns="96130" tIns="49988" rIns="96130" bIns="499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 dirty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Xeon E5-2630</a:t>
              </a:r>
            </a:p>
          </p:txBody>
        </p:sp>
        <p:sp>
          <p:nvSpPr>
            <p:cNvPr id="394" name="직사각형 393"/>
            <p:cNvSpPr/>
            <p:nvPr/>
          </p:nvSpPr>
          <p:spPr>
            <a:xfrm>
              <a:off x="4451163" y="3689043"/>
              <a:ext cx="1283515" cy="3439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RAM</a:t>
              </a:r>
              <a:endParaRPr lang="ko-KR" altLang="en-US" sz="1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5" name="Rectangle 50"/>
            <p:cNvSpPr>
              <a:spLocks noChangeArrowheads="1"/>
            </p:cNvSpPr>
            <p:nvPr/>
          </p:nvSpPr>
          <p:spPr bwMode="auto">
            <a:xfrm>
              <a:off x="5707287" y="3695545"/>
              <a:ext cx="1291155" cy="285618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 lIns="96130" tIns="49988" rIns="96130" bIns="499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 dirty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16GB</a:t>
              </a:r>
            </a:p>
          </p:txBody>
        </p:sp>
        <p:cxnSp>
          <p:nvCxnSpPr>
            <p:cNvPr id="396" name="직선 연결선 395"/>
            <p:cNvCxnSpPr/>
            <p:nvPr/>
          </p:nvCxnSpPr>
          <p:spPr>
            <a:xfrm>
              <a:off x="6881415" y="2585917"/>
              <a:ext cx="0" cy="1440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직사각형 396"/>
            <p:cNvSpPr/>
            <p:nvPr/>
          </p:nvSpPr>
          <p:spPr>
            <a:xfrm>
              <a:off x="1576426" y="4235645"/>
              <a:ext cx="1283515" cy="3439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모듈설치경</a:t>
              </a:r>
              <a:r>
                <a:rPr lang="ko-KR" altLang="en-US" sz="1200" b="1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로</a:t>
              </a:r>
            </a:p>
          </p:txBody>
        </p:sp>
        <p:sp>
          <p:nvSpPr>
            <p:cNvPr id="398" name="직사각형 397"/>
            <p:cNvSpPr/>
            <p:nvPr/>
          </p:nvSpPr>
          <p:spPr>
            <a:xfrm>
              <a:off x="1576426" y="4811725"/>
              <a:ext cx="1283515" cy="3439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비고</a:t>
              </a:r>
              <a:endParaRPr lang="ko-KR" altLang="en-US" sz="1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9" name="Rectangle 50"/>
            <p:cNvSpPr>
              <a:spLocks noChangeArrowheads="1"/>
            </p:cNvSpPr>
            <p:nvPr/>
          </p:nvSpPr>
          <p:spPr bwMode="auto">
            <a:xfrm>
              <a:off x="2821917" y="4259655"/>
              <a:ext cx="6904043" cy="285618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 lIns="96130" tIns="49988" rIns="96130" bIns="499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 dirty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/</a:t>
              </a:r>
              <a:r>
                <a:rPr lang="en-US" altLang="ko-KR" sz="1200" dirty="0" smtClean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usr/local/</a:t>
              </a:r>
              <a:r>
                <a:rPr lang="en-US" altLang="ko-KR" sz="1200" dirty="0" err="1" smtClean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councilOpenApi</a:t>
              </a:r>
              <a:r>
                <a:rPr lang="en-US" altLang="ko-KR" sz="1200" dirty="0" smtClean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/usr/local/</a:t>
              </a:r>
              <a:r>
                <a:rPr lang="en-US" altLang="ko-KR" sz="1200" dirty="0" err="1" smtClean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councilOpenApi</a:t>
              </a:r>
              <a:r>
                <a:rPr lang="en-US" altLang="ko-KR" sz="1200" dirty="0" smtClean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/usr/local/</a:t>
              </a:r>
              <a:r>
                <a:rPr lang="en-US" altLang="ko-KR" sz="1200" dirty="0" err="1" smtClean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councilOpenApi</a:t>
              </a:r>
              <a:endPara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00" name="Rectangle 50"/>
            <p:cNvSpPr>
              <a:spLocks noChangeArrowheads="1"/>
            </p:cNvSpPr>
            <p:nvPr/>
          </p:nvSpPr>
          <p:spPr bwMode="auto">
            <a:xfrm>
              <a:off x="2821918" y="4835735"/>
              <a:ext cx="1291155" cy="285618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 lIns="96130" tIns="49988" rIns="96130" bIns="499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200" dirty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없음</a:t>
              </a:r>
              <a:endPara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1576426" y="5401182"/>
              <a:ext cx="2484000" cy="100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수집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API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구</a:t>
              </a:r>
              <a:r>
                <a:rPr lang="ko-KR" altLang="en-US" sz="1200" b="1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동</a:t>
              </a:r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4318186" y="5401182"/>
              <a:ext cx="2484000" cy="100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수집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API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종</a:t>
              </a:r>
              <a:r>
                <a:rPr lang="ko-KR" altLang="en-US" sz="1200" b="1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</a:p>
          </p:txBody>
        </p:sp>
        <p:sp>
          <p:nvSpPr>
            <p:cNvPr id="403" name="직사각형 402"/>
            <p:cNvSpPr/>
            <p:nvPr/>
          </p:nvSpPr>
          <p:spPr>
            <a:xfrm>
              <a:off x="7059946" y="5401182"/>
              <a:ext cx="2484000" cy="100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업데이트</a:t>
              </a:r>
              <a:endParaRPr lang="en-US" altLang="ko-KR" sz="12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요</a:t>
              </a:r>
              <a:r>
                <a:rPr lang="ko-KR" altLang="en-US" sz="1200" b="1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청</a:t>
              </a: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7091718" y="3689043"/>
              <a:ext cx="1283515" cy="3439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최종수집일</a:t>
              </a:r>
              <a:endParaRPr lang="en-US" altLang="ko-KR" sz="1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05" name="Rectangle 50"/>
            <p:cNvSpPr>
              <a:spLocks noChangeArrowheads="1"/>
            </p:cNvSpPr>
            <p:nvPr/>
          </p:nvSpPr>
          <p:spPr bwMode="auto">
            <a:xfrm>
              <a:off x="8379742" y="3695545"/>
              <a:ext cx="1291155" cy="285618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 lIns="96130" tIns="49988" rIns="96130" bIns="499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 dirty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2016.05.10</a:t>
              </a:r>
            </a:p>
          </p:txBody>
        </p:sp>
        <p:cxnSp>
          <p:nvCxnSpPr>
            <p:cNvPr id="406" name="직선 연결선 405"/>
            <p:cNvCxnSpPr/>
            <p:nvPr/>
          </p:nvCxnSpPr>
          <p:spPr>
            <a:xfrm>
              <a:off x="1443003" y="6771793"/>
              <a:ext cx="8208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tangle 101"/>
            <p:cNvSpPr>
              <a:spLocks noChangeArrowheads="1"/>
            </p:cNvSpPr>
            <p:nvPr/>
          </p:nvSpPr>
          <p:spPr bwMode="auto">
            <a:xfrm>
              <a:off x="4534216" y="6930324"/>
              <a:ext cx="864000" cy="32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1000" dirty="0" smtClean="0">
                  <a:latin typeface="돋움" pitchFamily="50" charset="-127"/>
                  <a:ea typeface="돋움" pitchFamily="50" charset="-127"/>
                </a:rPr>
                <a:t>수정</a:t>
              </a:r>
              <a:endParaRPr lang="en-US" altLang="ko-KR" sz="10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08" name="Rectangle 101"/>
            <p:cNvSpPr>
              <a:spLocks noChangeArrowheads="1"/>
            </p:cNvSpPr>
            <p:nvPr/>
          </p:nvSpPr>
          <p:spPr bwMode="auto">
            <a:xfrm>
              <a:off x="5622160" y="6930324"/>
              <a:ext cx="864000" cy="32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1000" dirty="0" smtClean="0">
                  <a:latin typeface="돋움" pitchFamily="50" charset="-127"/>
                  <a:ea typeface="돋움" pitchFamily="50" charset="-127"/>
                </a:rPr>
                <a:t>확인</a:t>
              </a:r>
              <a:endParaRPr lang="en-US" altLang="ko-KR" sz="1000" dirty="0">
                <a:latin typeface="돋움" pitchFamily="50" charset="-127"/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9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표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87701"/>
              </p:ext>
            </p:extLst>
          </p:nvPr>
        </p:nvGraphicFramePr>
        <p:xfrm>
          <a:off x="76200" y="724570"/>
          <a:ext cx="1584000" cy="811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00"/>
                <a:gridCol w="792000"/>
              </a:tblGrid>
              <a:tr h="391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의회별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지역별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22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⊙ 광역의회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○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기초의회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2905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⊙회의록 ○부록 ○의안 ○의원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56000">
                <a:tc gridSpan="2">
                  <a:txBody>
                    <a:bodyPr/>
                    <a:lstStyle/>
                    <a:p>
                      <a:pPr marL="0" marR="0" indent="0" algn="l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□ 광역의회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ㄴ▶□ 서울특별시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ㄴ□ 서울특별시의회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부산광역시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 ㄴ□ 부산광역시의회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대구광역시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indent="0" algn="l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 ㄴ□ 대구광역시의회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인천광역시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광주광역시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대전광역시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울산광역시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세종특별자치시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경기도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강원도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충청북도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충청남도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전라북도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전라남도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경상북도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경상남도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제주특별자치도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2" name="Rectangle 50"/>
          <p:cNvSpPr>
            <a:spLocks noChangeArrowheads="1"/>
          </p:cNvSpPr>
          <p:nvPr/>
        </p:nvSpPr>
        <p:spPr bwMode="auto">
          <a:xfrm>
            <a:off x="77270" y="211864"/>
            <a:ext cx="1531260" cy="47028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지방의회 표준연계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API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모니터링 시스템</a:t>
            </a:r>
            <a:endParaRPr kumimoji="0"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3" name="Rectangle 101"/>
          <p:cNvSpPr>
            <a:spLocks noChangeArrowheads="1"/>
          </p:cNvSpPr>
          <p:nvPr/>
        </p:nvSpPr>
        <p:spPr bwMode="auto">
          <a:xfrm>
            <a:off x="10033770" y="115044"/>
            <a:ext cx="504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Logout</a:t>
            </a:r>
            <a:endParaRPr lang="en-US" altLang="ko-KR" sz="8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13008"/>
              </p:ext>
            </p:extLst>
          </p:nvPr>
        </p:nvGraphicFramePr>
        <p:xfrm>
          <a:off x="1661490" y="342169"/>
          <a:ext cx="8892000" cy="2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000"/>
              </a:tblGrid>
              <a:tr h="288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통계 관리         임계값 설정          메일링 관리          메타데이터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5" name="직사각형 174"/>
          <p:cNvSpPr/>
          <p:nvPr/>
        </p:nvSpPr>
        <p:spPr bwMode="auto">
          <a:xfrm>
            <a:off x="1727274" y="722413"/>
            <a:ext cx="8784000" cy="1764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6162720" y="2527076"/>
            <a:ext cx="4356000" cy="20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2752843" y="992267"/>
            <a:ext cx="864000" cy="576000"/>
          </a:xfrm>
          <a:prstGeom prst="rect">
            <a:avLst/>
          </a:prstGeom>
          <a:solidFill>
            <a:srgbClr val="FF0000"/>
          </a:solidFill>
          <a:ln w="31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3731261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4709679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5688097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6666515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7644933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9601770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8623351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6162720" y="4585279"/>
            <a:ext cx="4356000" cy="219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4" name="Rectangle 50"/>
          <p:cNvSpPr>
            <a:spLocks noChangeArrowheads="1"/>
          </p:cNvSpPr>
          <p:nvPr/>
        </p:nvSpPr>
        <p:spPr bwMode="auto">
          <a:xfrm>
            <a:off x="1651365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서울특별시의회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5" name="Rectangle 50"/>
          <p:cNvSpPr>
            <a:spLocks noChangeArrowheads="1"/>
          </p:cNvSpPr>
          <p:nvPr/>
        </p:nvSpPr>
        <p:spPr bwMode="auto">
          <a:xfrm>
            <a:off x="2628445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부산광역시의회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6" name="Rectangle 50"/>
          <p:cNvSpPr>
            <a:spLocks noChangeArrowheads="1"/>
          </p:cNvSpPr>
          <p:nvPr/>
        </p:nvSpPr>
        <p:spPr bwMode="auto">
          <a:xfrm>
            <a:off x="359509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대구광역시의회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7" name="Rectangle 50"/>
          <p:cNvSpPr>
            <a:spLocks noChangeArrowheads="1"/>
          </p:cNvSpPr>
          <p:nvPr/>
        </p:nvSpPr>
        <p:spPr bwMode="auto">
          <a:xfrm>
            <a:off x="457217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인천광역시의회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8" name="Rectangle 50"/>
          <p:cNvSpPr>
            <a:spLocks noChangeArrowheads="1"/>
          </p:cNvSpPr>
          <p:nvPr/>
        </p:nvSpPr>
        <p:spPr bwMode="auto">
          <a:xfrm>
            <a:off x="555531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광주광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9" name="Rectangle 50"/>
          <p:cNvSpPr>
            <a:spLocks noChangeArrowheads="1"/>
          </p:cNvSpPr>
          <p:nvPr/>
        </p:nvSpPr>
        <p:spPr bwMode="auto">
          <a:xfrm>
            <a:off x="653239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대전광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0" name="Rectangle 50"/>
          <p:cNvSpPr>
            <a:spLocks noChangeArrowheads="1"/>
          </p:cNvSpPr>
          <p:nvPr/>
        </p:nvSpPr>
        <p:spPr bwMode="auto">
          <a:xfrm>
            <a:off x="7499035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울산광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1" name="Rectangle 50"/>
          <p:cNvSpPr>
            <a:spLocks noChangeArrowheads="1"/>
          </p:cNvSpPr>
          <p:nvPr/>
        </p:nvSpPr>
        <p:spPr bwMode="auto">
          <a:xfrm>
            <a:off x="8476115" y="1532535"/>
            <a:ext cx="1116000" cy="22406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세종특별자</a:t>
            </a:r>
            <a:r>
              <a:rPr lang="ko-KR" altLang="en-US" sz="8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치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8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2" name="Rectangle 50"/>
          <p:cNvSpPr>
            <a:spLocks noChangeArrowheads="1"/>
          </p:cNvSpPr>
          <p:nvPr/>
        </p:nvSpPr>
        <p:spPr bwMode="auto">
          <a:xfrm>
            <a:off x="947892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경기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도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13" name="그룹 212"/>
          <p:cNvGrpSpPr/>
          <p:nvPr/>
        </p:nvGrpSpPr>
        <p:grpSpPr>
          <a:xfrm>
            <a:off x="6238562" y="4975703"/>
            <a:ext cx="4227208" cy="1666109"/>
            <a:chOff x="6238562" y="4869600"/>
            <a:chExt cx="4227208" cy="1666109"/>
          </a:xfrm>
        </p:grpSpPr>
        <p:pic>
          <p:nvPicPr>
            <p:cNvPr id="2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2390" y="5070761"/>
              <a:ext cx="3762638" cy="128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직사각형 214"/>
            <p:cNvSpPr/>
            <p:nvPr/>
          </p:nvSpPr>
          <p:spPr>
            <a:xfrm>
              <a:off x="6238562" y="4983004"/>
              <a:ext cx="303353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50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40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30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20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</a:t>
              </a:r>
              <a:endParaRPr lang="ko-KR" altLang="en-US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6425278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00:00</a:t>
              </a:r>
              <a:endParaRPr lang="ko-KR" altLang="en-US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7237084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04:00</a:t>
              </a: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8159160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08:00</a:t>
              </a: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9118772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12:00</a:t>
              </a: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10008594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16:00</a:t>
              </a: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6461775" y="4869600"/>
              <a:ext cx="3823483" cy="153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sz="80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서울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chemeClr val="accent6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chemeClr val="accent6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부산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chemeClr val="accent5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chemeClr val="accent5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대구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chemeClr val="accent2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인천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FFC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FFC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광주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대전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울산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세종  </a:t>
              </a:r>
              <a:r>
                <a:rPr lang="en-US" altLang="ko-KR" sz="800" dirty="0" smtClean="0">
                  <a:solidFill>
                    <a:srgbClr val="92D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92D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경기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00B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00B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강원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34" name="직사각형 233"/>
          <p:cNvSpPr/>
          <p:nvPr/>
        </p:nvSpPr>
        <p:spPr>
          <a:xfrm>
            <a:off x="10040675" y="2767535"/>
            <a:ext cx="4219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1493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3" name="직사각형 242"/>
          <p:cNvSpPr/>
          <p:nvPr/>
        </p:nvSpPr>
        <p:spPr bwMode="auto">
          <a:xfrm>
            <a:off x="1727274" y="6841182"/>
            <a:ext cx="8784000" cy="2052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44" name="차트 243"/>
          <p:cNvGraphicFramePr/>
          <p:nvPr>
            <p:extLst>
              <p:ext uri="{D42A27DB-BD31-4B8C-83A1-F6EECF244321}">
                <p14:modId xmlns:p14="http://schemas.microsoft.com/office/powerpoint/2010/main" val="3199266193"/>
              </p:ext>
            </p:extLst>
          </p:nvPr>
        </p:nvGraphicFramePr>
        <p:xfrm>
          <a:off x="1072382" y="7052841"/>
          <a:ext cx="10081400" cy="1766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8" name="그룹 317"/>
          <p:cNvGrpSpPr/>
          <p:nvPr/>
        </p:nvGrpSpPr>
        <p:grpSpPr>
          <a:xfrm>
            <a:off x="9357183" y="6884341"/>
            <a:ext cx="1117845" cy="144000"/>
            <a:chOff x="7199155" y="3226334"/>
            <a:chExt cx="1117845" cy="144000"/>
          </a:xfrm>
        </p:grpSpPr>
        <p:sp>
          <p:nvSpPr>
            <p:cNvPr id="319" name="Rectangle 101"/>
            <p:cNvSpPr>
              <a:spLocks noChangeArrowheads="1"/>
            </p:cNvSpPr>
            <p:nvPr/>
          </p:nvSpPr>
          <p:spPr bwMode="auto">
            <a:xfrm>
              <a:off x="7199155" y="3226334"/>
              <a:ext cx="360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800" dirty="0" smtClean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일간</a:t>
              </a:r>
              <a:endParaRPr lang="en-US" altLang="ko-KR" sz="800" dirty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20" name="Rectangle 101"/>
            <p:cNvSpPr>
              <a:spLocks noChangeArrowheads="1"/>
            </p:cNvSpPr>
            <p:nvPr/>
          </p:nvSpPr>
          <p:spPr bwMode="auto">
            <a:xfrm>
              <a:off x="7578078" y="3226334"/>
              <a:ext cx="360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800" dirty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주</a:t>
              </a:r>
              <a:r>
                <a:rPr lang="ko-KR" altLang="en-US" sz="800" dirty="0" smtClean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간</a:t>
              </a:r>
              <a:endParaRPr lang="en-US" altLang="ko-KR" sz="800" dirty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21" name="Rectangle 101"/>
            <p:cNvSpPr>
              <a:spLocks noChangeArrowheads="1"/>
            </p:cNvSpPr>
            <p:nvPr/>
          </p:nvSpPr>
          <p:spPr bwMode="auto">
            <a:xfrm>
              <a:off x="7957000" y="3226334"/>
              <a:ext cx="360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800" dirty="0" smtClean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월간</a:t>
              </a:r>
              <a:endParaRPr lang="en-US" altLang="ko-KR" sz="800" dirty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322" name="직사각형 321"/>
          <p:cNvSpPr/>
          <p:nvPr/>
        </p:nvSpPr>
        <p:spPr>
          <a:xfrm>
            <a:off x="189234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238208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2871814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3361548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6" name="직사각형 325"/>
          <p:cNvSpPr/>
          <p:nvPr/>
        </p:nvSpPr>
        <p:spPr>
          <a:xfrm>
            <a:off x="3851282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7" name="직사각형 326"/>
          <p:cNvSpPr/>
          <p:nvPr/>
        </p:nvSpPr>
        <p:spPr>
          <a:xfrm>
            <a:off x="434101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8" name="직사각형 327"/>
          <p:cNvSpPr/>
          <p:nvPr/>
        </p:nvSpPr>
        <p:spPr>
          <a:xfrm>
            <a:off x="483075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9" name="직사각형 328"/>
          <p:cNvSpPr/>
          <p:nvPr/>
        </p:nvSpPr>
        <p:spPr>
          <a:xfrm>
            <a:off x="5320484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5810218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1" name="직사각형 330"/>
          <p:cNvSpPr/>
          <p:nvPr/>
        </p:nvSpPr>
        <p:spPr>
          <a:xfrm>
            <a:off x="6299952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2" name="직사각형 331"/>
          <p:cNvSpPr/>
          <p:nvPr/>
        </p:nvSpPr>
        <p:spPr>
          <a:xfrm>
            <a:off x="678968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3" name="직사각형 332"/>
          <p:cNvSpPr/>
          <p:nvPr/>
        </p:nvSpPr>
        <p:spPr>
          <a:xfrm>
            <a:off x="727942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7769154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5" name="직사각형 334"/>
          <p:cNvSpPr/>
          <p:nvPr/>
        </p:nvSpPr>
        <p:spPr>
          <a:xfrm>
            <a:off x="8258888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8748622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923835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8" name="직사각형 337"/>
          <p:cNvSpPr/>
          <p:nvPr/>
        </p:nvSpPr>
        <p:spPr>
          <a:xfrm>
            <a:off x="972809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9" name="직사각형 338"/>
          <p:cNvSpPr/>
          <p:nvPr/>
        </p:nvSpPr>
        <p:spPr>
          <a:xfrm>
            <a:off x="4901940" y="7736190"/>
            <a:ext cx="2704587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업데이트 날짜 및 현황</a:t>
            </a:r>
            <a:endParaRPr lang="en-US" altLang="ko-KR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340" name="차트 339"/>
          <p:cNvGraphicFramePr/>
          <p:nvPr>
            <p:extLst>
              <p:ext uri="{D42A27DB-BD31-4B8C-83A1-F6EECF244321}">
                <p14:modId xmlns:p14="http://schemas.microsoft.com/office/powerpoint/2010/main" val="1121333289"/>
              </p:ext>
            </p:extLst>
          </p:nvPr>
        </p:nvGraphicFramePr>
        <p:xfrm>
          <a:off x="6068512" y="2674708"/>
          <a:ext cx="5360220" cy="1982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2" name="Rectangle 101"/>
          <p:cNvSpPr>
            <a:spLocks noChangeArrowheads="1"/>
          </p:cNvSpPr>
          <p:nvPr/>
        </p:nvSpPr>
        <p:spPr bwMode="auto">
          <a:xfrm>
            <a:off x="1767410" y="770902"/>
            <a:ext cx="504000" cy="1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8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광역의회</a:t>
            </a:r>
            <a:endParaRPr lang="en-US" altLang="ko-KR" sz="8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3" name="Rectangle 101"/>
          <p:cNvSpPr>
            <a:spLocks noChangeArrowheads="1"/>
          </p:cNvSpPr>
          <p:nvPr/>
        </p:nvSpPr>
        <p:spPr bwMode="auto">
          <a:xfrm>
            <a:off x="2290600" y="770902"/>
            <a:ext cx="50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800" dirty="0" smtClean="0">
                <a:solidFill>
                  <a:schemeClr val="accent4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기</a:t>
            </a:r>
            <a:r>
              <a:rPr lang="ko-KR" altLang="en-US" sz="800" dirty="0">
                <a:solidFill>
                  <a:schemeClr val="accent4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초</a:t>
            </a:r>
            <a:r>
              <a:rPr lang="ko-KR" altLang="en-US" sz="800" dirty="0" smtClean="0">
                <a:solidFill>
                  <a:schemeClr val="accent4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의회</a:t>
            </a:r>
            <a:endParaRPr lang="en-US" altLang="ko-KR" sz="800" dirty="0">
              <a:solidFill>
                <a:schemeClr val="accent4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8" name="직사각형 347"/>
          <p:cNvSpPr/>
          <p:nvPr/>
        </p:nvSpPr>
        <p:spPr bwMode="auto">
          <a:xfrm>
            <a:off x="9601770" y="1747312"/>
            <a:ext cx="864000" cy="576000"/>
          </a:xfrm>
          <a:prstGeom prst="rect">
            <a:avLst/>
          </a:prstGeom>
          <a:solidFill>
            <a:srgbClr val="0070C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+</a:t>
            </a:r>
            <a:endParaRPr lang="ko-KR" altLang="en-US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9" name="직사각형 348"/>
          <p:cNvSpPr/>
          <p:nvPr/>
        </p:nvSpPr>
        <p:spPr bwMode="auto">
          <a:xfrm>
            <a:off x="1774425" y="992267"/>
            <a:ext cx="864000" cy="576000"/>
          </a:xfrm>
          <a:prstGeom prst="rect">
            <a:avLst/>
          </a:prstGeom>
          <a:solidFill>
            <a:srgbClr val="FF0000"/>
          </a:solidFill>
          <a:ln w="31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0" name="직사각형 349"/>
          <p:cNvSpPr/>
          <p:nvPr/>
        </p:nvSpPr>
        <p:spPr bwMode="auto">
          <a:xfrm>
            <a:off x="91919" y="116167"/>
            <a:ext cx="10476000" cy="87480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6" name="직사각형 245"/>
          <p:cNvSpPr/>
          <p:nvPr/>
        </p:nvSpPr>
        <p:spPr bwMode="auto">
          <a:xfrm>
            <a:off x="1733500" y="1332952"/>
            <a:ext cx="7668000" cy="597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9078520" y="1332953"/>
            <a:ext cx="2984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X</a:t>
            </a:r>
            <a:endParaRPr lang="ko-KR" altLang="en-US" sz="1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8" name="Rectangle 50"/>
          <p:cNvSpPr>
            <a:spLocks noChangeArrowheads="1"/>
          </p:cNvSpPr>
          <p:nvPr/>
        </p:nvSpPr>
        <p:spPr bwMode="auto">
          <a:xfrm>
            <a:off x="1781702" y="1407517"/>
            <a:ext cx="2691421" cy="40872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Agent </a:t>
            </a:r>
            <a:r>
              <a:rPr lang="ko-KR" altLang="en-US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서버정보 추가</a:t>
            </a:r>
            <a:endParaRPr kumimoji="0" lang="en-US" altLang="ko-KR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49" name="직선 연결선 248"/>
          <p:cNvCxnSpPr/>
          <p:nvPr/>
        </p:nvCxnSpPr>
        <p:spPr>
          <a:xfrm>
            <a:off x="1803053" y="6591824"/>
            <a:ext cx="75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101"/>
          <p:cNvSpPr>
            <a:spLocks noChangeArrowheads="1"/>
          </p:cNvSpPr>
          <p:nvPr/>
        </p:nvSpPr>
        <p:spPr bwMode="auto">
          <a:xfrm>
            <a:off x="4894266" y="6771894"/>
            <a:ext cx="864000" cy="3240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등록</a:t>
            </a:r>
            <a:endParaRPr lang="en-US" altLang="ko-KR" sz="10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1" name="Rectangle 101"/>
          <p:cNvSpPr>
            <a:spLocks noChangeArrowheads="1"/>
          </p:cNvSpPr>
          <p:nvPr/>
        </p:nvSpPr>
        <p:spPr bwMode="auto">
          <a:xfrm>
            <a:off x="5982210" y="6771894"/>
            <a:ext cx="864000" cy="3240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취소</a:t>
            </a:r>
            <a:endParaRPr lang="en-US" altLang="ko-KR" sz="10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52" name="표 2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86072"/>
              </p:ext>
            </p:extLst>
          </p:nvPr>
        </p:nvGraphicFramePr>
        <p:xfrm>
          <a:off x="1936476" y="1996864"/>
          <a:ext cx="7308000" cy="43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000"/>
                <a:gridCol w="2232000"/>
                <a:gridCol w="1260000"/>
                <a:gridCol w="2232000"/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latin typeface="돋움" pitchFamily="50" charset="-127"/>
                          <a:ea typeface="돋움" pitchFamily="50" charset="-127"/>
                        </a:rPr>
                        <a:t>기관유형</a:t>
                      </a:r>
                      <a:endParaRPr lang="ko-KR" altLang="en-US" sz="10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2995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latin typeface="돋움" pitchFamily="50" charset="-127"/>
                          <a:ea typeface="돋움" pitchFamily="50" charset="-127"/>
                        </a:rPr>
                        <a:t>비밀번호</a:t>
                      </a:r>
                      <a:endParaRPr lang="ko-KR" altLang="en-US" sz="10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2995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</a:t>
                      </a:r>
                      <a:r>
                        <a:rPr lang="en-US" altLang="ko-KR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URL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사이트내회의록</a:t>
                      </a:r>
                      <a:r>
                        <a:rPr lang="en-US" altLang="ko-KR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URL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사이트내의안</a:t>
                      </a:r>
                      <a:r>
                        <a:rPr lang="en-US" altLang="ko-KR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URL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사이트내의원</a:t>
                      </a:r>
                      <a:r>
                        <a:rPr lang="en-US" altLang="ko-KR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URL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OPENAPI</a:t>
                      </a:r>
                      <a:r>
                        <a:rPr lang="en-US" altLang="ko-KR" sz="1000" b="1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b="1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정보정공여부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서버</a:t>
                      </a:r>
                      <a:r>
                        <a:rPr lang="en-US" altLang="ko-KR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IP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게시여부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지방의회상태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설치년도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서버명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OS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WAS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CPU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RAM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모듈설치경로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3" name="직사각형 252"/>
          <p:cNvSpPr/>
          <p:nvPr/>
        </p:nvSpPr>
        <p:spPr bwMode="auto">
          <a:xfrm>
            <a:off x="3575254" y="2033928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기관선택      ▼</a:t>
            </a:r>
          </a:p>
        </p:txBody>
      </p:sp>
      <p:sp>
        <p:nvSpPr>
          <p:cNvPr id="254" name="직사각형 253"/>
          <p:cNvSpPr/>
          <p:nvPr/>
        </p:nvSpPr>
        <p:spPr bwMode="auto">
          <a:xfrm>
            <a:off x="4900006" y="2033928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기관유형선택  ▼</a:t>
            </a:r>
          </a:p>
        </p:txBody>
      </p:sp>
      <p:sp>
        <p:nvSpPr>
          <p:cNvPr id="255" name="직사각형 254"/>
          <p:cNvSpPr/>
          <p:nvPr/>
        </p:nvSpPr>
        <p:spPr bwMode="auto">
          <a:xfrm>
            <a:off x="6224758" y="2033928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지</a:t>
            </a:r>
            <a:r>
              <a:rPr lang="ko-KR" altLang="en-US" sz="9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역</a:t>
            </a:r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선택      ▼</a:t>
            </a:r>
          </a:p>
        </p:txBody>
      </p:sp>
      <p:sp>
        <p:nvSpPr>
          <p:cNvPr id="256" name="직사각형 255"/>
          <p:cNvSpPr/>
          <p:nvPr/>
        </p:nvSpPr>
        <p:spPr bwMode="auto">
          <a:xfrm>
            <a:off x="7549511" y="2033928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소</a:t>
            </a:r>
            <a:r>
              <a:rPr lang="ko-KR" altLang="en-US" sz="9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속</a:t>
            </a:r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선택      ▼</a:t>
            </a:r>
          </a:p>
        </p:txBody>
      </p:sp>
      <p:sp>
        <p:nvSpPr>
          <p:cNvPr id="257" name="직사각형 256"/>
          <p:cNvSpPr/>
          <p:nvPr/>
        </p:nvSpPr>
        <p:spPr bwMode="auto">
          <a:xfrm>
            <a:off x="3575254" y="2324419"/>
            <a:ext cx="2124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8" name="직사각형 257"/>
          <p:cNvSpPr/>
          <p:nvPr/>
        </p:nvSpPr>
        <p:spPr bwMode="auto">
          <a:xfrm>
            <a:off x="3575254" y="2610038"/>
            <a:ext cx="540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9" name="직사각형 258"/>
          <p:cNvSpPr/>
          <p:nvPr/>
        </p:nvSpPr>
        <p:spPr bwMode="auto">
          <a:xfrm>
            <a:off x="3575254" y="2900499"/>
            <a:ext cx="540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0" name="직사각형 259"/>
          <p:cNvSpPr/>
          <p:nvPr/>
        </p:nvSpPr>
        <p:spPr bwMode="auto">
          <a:xfrm>
            <a:off x="3575254" y="3186118"/>
            <a:ext cx="540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1" name="직사각형 260"/>
          <p:cNvSpPr/>
          <p:nvPr/>
        </p:nvSpPr>
        <p:spPr bwMode="auto">
          <a:xfrm>
            <a:off x="3575254" y="3465946"/>
            <a:ext cx="540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2" name="직사각형 261"/>
          <p:cNvSpPr/>
          <p:nvPr/>
        </p:nvSpPr>
        <p:spPr bwMode="auto">
          <a:xfrm>
            <a:off x="3575254" y="3756407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회의</a:t>
            </a:r>
            <a:r>
              <a:rPr lang="ko-KR" altLang="en-US" sz="9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록</a:t>
            </a:r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     ▼</a:t>
            </a:r>
          </a:p>
        </p:txBody>
      </p:sp>
      <p:sp>
        <p:nvSpPr>
          <p:cNvPr id="263" name="직사각형 262"/>
          <p:cNvSpPr/>
          <p:nvPr/>
        </p:nvSpPr>
        <p:spPr bwMode="auto">
          <a:xfrm>
            <a:off x="3575254" y="4050208"/>
            <a:ext cx="2124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4" name="직사각형 263"/>
          <p:cNvSpPr/>
          <p:nvPr/>
        </p:nvSpPr>
        <p:spPr bwMode="auto">
          <a:xfrm>
            <a:off x="3575254" y="4338278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게시        ▼</a:t>
            </a:r>
          </a:p>
        </p:txBody>
      </p:sp>
      <p:sp>
        <p:nvSpPr>
          <p:cNvPr id="265" name="직사각형 264"/>
          <p:cNvSpPr/>
          <p:nvPr/>
        </p:nvSpPr>
        <p:spPr bwMode="auto">
          <a:xfrm>
            <a:off x="3575254" y="4615685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운영        ▼</a:t>
            </a:r>
          </a:p>
        </p:txBody>
      </p:sp>
      <p:sp>
        <p:nvSpPr>
          <p:cNvPr id="266" name="직사각형 265"/>
          <p:cNvSpPr/>
          <p:nvPr/>
        </p:nvSpPr>
        <p:spPr bwMode="auto">
          <a:xfrm>
            <a:off x="3575254" y="4916779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2016</a:t>
            </a:r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       ▼</a:t>
            </a:r>
          </a:p>
        </p:txBody>
      </p:sp>
      <p:sp>
        <p:nvSpPr>
          <p:cNvPr id="267" name="직사각형 266"/>
          <p:cNvSpPr/>
          <p:nvPr/>
        </p:nvSpPr>
        <p:spPr bwMode="auto">
          <a:xfrm>
            <a:off x="3575254" y="5202368"/>
            <a:ext cx="2124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8" name="직사각형 267"/>
          <p:cNvSpPr/>
          <p:nvPr/>
        </p:nvSpPr>
        <p:spPr bwMode="auto">
          <a:xfrm>
            <a:off x="3575254" y="5492859"/>
            <a:ext cx="2124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9" name="직사각형 268"/>
          <p:cNvSpPr/>
          <p:nvPr/>
        </p:nvSpPr>
        <p:spPr bwMode="auto">
          <a:xfrm>
            <a:off x="7063044" y="5199947"/>
            <a:ext cx="1908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0" name="직사각형 269"/>
          <p:cNvSpPr/>
          <p:nvPr/>
        </p:nvSpPr>
        <p:spPr bwMode="auto">
          <a:xfrm>
            <a:off x="7063044" y="5490438"/>
            <a:ext cx="1908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1" name="직사각형 270"/>
          <p:cNvSpPr/>
          <p:nvPr/>
        </p:nvSpPr>
        <p:spPr bwMode="auto">
          <a:xfrm>
            <a:off x="7063044" y="4911907"/>
            <a:ext cx="1908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2" name="직사각형 271"/>
          <p:cNvSpPr/>
          <p:nvPr/>
        </p:nvSpPr>
        <p:spPr bwMode="auto">
          <a:xfrm>
            <a:off x="3575254" y="5770266"/>
            <a:ext cx="540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3" name="직사각형 272"/>
          <p:cNvSpPr/>
          <p:nvPr/>
        </p:nvSpPr>
        <p:spPr bwMode="auto">
          <a:xfrm>
            <a:off x="3575254" y="6055885"/>
            <a:ext cx="540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9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표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97243"/>
              </p:ext>
            </p:extLst>
          </p:nvPr>
        </p:nvGraphicFramePr>
        <p:xfrm>
          <a:off x="76200" y="724570"/>
          <a:ext cx="1584000" cy="811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00"/>
                <a:gridCol w="792000"/>
              </a:tblGrid>
              <a:tr h="391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의회별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지역별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22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⊙ 광역의회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○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기초의회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2905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⊙회의록 ○부록 ○의안 ○의원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56000">
                <a:tc gridSpan="2">
                  <a:txBody>
                    <a:bodyPr/>
                    <a:lstStyle/>
                    <a:p>
                      <a:pPr marL="0" marR="0" indent="0" algn="l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□ 광역의회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ㄴ▶□ 서울특별시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ㄴ□ 서울특별시의회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부산광역시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 ㄴ□ 부산광역시의회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대구광역시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indent="0" algn="l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 ㄴ□ 대구광역시의회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인천광역시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광주광역시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대전광역시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울산광역시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세종특별자치시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경기도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강원도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충청북도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충청남도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전라북도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전라남도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경상북도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경상남도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▶□ 제주특별자치도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2" name="Rectangle 50"/>
          <p:cNvSpPr>
            <a:spLocks noChangeArrowheads="1"/>
          </p:cNvSpPr>
          <p:nvPr/>
        </p:nvSpPr>
        <p:spPr bwMode="auto">
          <a:xfrm>
            <a:off x="77270" y="211864"/>
            <a:ext cx="1531260" cy="47028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지방의회 표준연계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API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모니터링 시스템</a:t>
            </a:r>
            <a:endParaRPr kumimoji="0"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3" name="Rectangle 101"/>
          <p:cNvSpPr>
            <a:spLocks noChangeArrowheads="1"/>
          </p:cNvSpPr>
          <p:nvPr/>
        </p:nvSpPr>
        <p:spPr bwMode="auto">
          <a:xfrm>
            <a:off x="10033770" y="115044"/>
            <a:ext cx="504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Logout</a:t>
            </a:r>
            <a:endParaRPr lang="en-US" altLang="ko-KR" sz="8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80965"/>
              </p:ext>
            </p:extLst>
          </p:nvPr>
        </p:nvGraphicFramePr>
        <p:xfrm>
          <a:off x="1661490" y="342169"/>
          <a:ext cx="8892000" cy="2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000"/>
              </a:tblGrid>
              <a:tr h="288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통계 관리         임계값 설정          메일링 관리          메타데이터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5" name="직사각형 174"/>
          <p:cNvSpPr/>
          <p:nvPr/>
        </p:nvSpPr>
        <p:spPr bwMode="auto">
          <a:xfrm>
            <a:off x="1727274" y="722413"/>
            <a:ext cx="8784000" cy="1764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6162720" y="2527076"/>
            <a:ext cx="4356000" cy="20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2752843" y="992267"/>
            <a:ext cx="864000" cy="576000"/>
          </a:xfrm>
          <a:prstGeom prst="rect">
            <a:avLst/>
          </a:prstGeom>
          <a:solidFill>
            <a:srgbClr val="FF0000"/>
          </a:solidFill>
          <a:ln w="31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3731261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4709679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5688097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6666515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7644933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9601770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8623351" y="992267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6162720" y="4585279"/>
            <a:ext cx="4356000" cy="219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6" name="직사각형 185"/>
          <p:cNvSpPr/>
          <p:nvPr/>
        </p:nvSpPr>
        <p:spPr bwMode="auto">
          <a:xfrm>
            <a:off x="1767410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2745828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3724246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4702664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5681082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6659500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7637918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8616336" y="1747312"/>
            <a:ext cx="864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4" name="Rectangle 50"/>
          <p:cNvSpPr>
            <a:spLocks noChangeArrowheads="1"/>
          </p:cNvSpPr>
          <p:nvPr/>
        </p:nvSpPr>
        <p:spPr bwMode="auto">
          <a:xfrm>
            <a:off x="1651365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서울특별시의회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5" name="Rectangle 50"/>
          <p:cNvSpPr>
            <a:spLocks noChangeArrowheads="1"/>
          </p:cNvSpPr>
          <p:nvPr/>
        </p:nvSpPr>
        <p:spPr bwMode="auto">
          <a:xfrm>
            <a:off x="2628445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부산광역시의회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6" name="Rectangle 50"/>
          <p:cNvSpPr>
            <a:spLocks noChangeArrowheads="1"/>
          </p:cNvSpPr>
          <p:nvPr/>
        </p:nvSpPr>
        <p:spPr bwMode="auto">
          <a:xfrm>
            <a:off x="359509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대구광역시의회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7" name="Rectangle 50"/>
          <p:cNvSpPr>
            <a:spLocks noChangeArrowheads="1"/>
          </p:cNvSpPr>
          <p:nvPr/>
        </p:nvSpPr>
        <p:spPr bwMode="auto">
          <a:xfrm>
            <a:off x="457217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인천광역시의회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8" name="Rectangle 50"/>
          <p:cNvSpPr>
            <a:spLocks noChangeArrowheads="1"/>
          </p:cNvSpPr>
          <p:nvPr/>
        </p:nvSpPr>
        <p:spPr bwMode="auto">
          <a:xfrm>
            <a:off x="555531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광주광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9" name="Rectangle 50"/>
          <p:cNvSpPr>
            <a:spLocks noChangeArrowheads="1"/>
          </p:cNvSpPr>
          <p:nvPr/>
        </p:nvSpPr>
        <p:spPr bwMode="auto">
          <a:xfrm>
            <a:off x="653239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대전광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0" name="Rectangle 50"/>
          <p:cNvSpPr>
            <a:spLocks noChangeArrowheads="1"/>
          </p:cNvSpPr>
          <p:nvPr/>
        </p:nvSpPr>
        <p:spPr bwMode="auto">
          <a:xfrm>
            <a:off x="7499035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울산광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1" name="Rectangle 50"/>
          <p:cNvSpPr>
            <a:spLocks noChangeArrowheads="1"/>
          </p:cNvSpPr>
          <p:nvPr/>
        </p:nvSpPr>
        <p:spPr bwMode="auto">
          <a:xfrm>
            <a:off x="8476115" y="1532535"/>
            <a:ext cx="1116000" cy="22406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세종특별자</a:t>
            </a:r>
            <a:r>
              <a:rPr lang="ko-KR" altLang="en-US" sz="8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치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시의회</a:t>
            </a:r>
            <a:endParaRPr kumimoji="0" lang="en-US" altLang="ko-KR" sz="8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2" name="Rectangle 50"/>
          <p:cNvSpPr>
            <a:spLocks noChangeArrowheads="1"/>
          </p:cNvSpPr>
          <p:nvPr/>
        </p:nvSpPr>
        <p:spPr bwMode="auto">
          <a:xfrm>
            <a:off x="9478920" y="1532535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경기</a:t>
            </a:r>
            <a:r>
              <a:rPr lang="ko-KR" altLang="en-US" sz="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도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3" name="Rectangle 50"/>
          <p:cNvSpPr>
            <a:spLocks noChangeArrowheads="1"/>
          </p:cNvSpPr>
          <p:nvPr/>
        </p:nvSpPr>
        <p:spPr bwMode="auto">
          <a:xfrm>
            <a:off x="1651965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강원도의회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4" name="Rectangle 50"/>
          <p:cNvSpPr>
            <a:spLocks noChangeArrowheads="1"/>
          </p:cNvSpPr>
          <p:nvPr/>
        </p:nvSpPr>
        <p:spPr bwMode="auto">
          <a:xfrm>
            <a:off x="2629045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충청북도의회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5" name="Rectangle 50"/>
          <p:cNvSpPr>
            <a:spLocks noChangeArrowheads="1"/>
          </p:cNvSpPr>
          <p:nvPr/>
        </p:nvSpPr>
        <p:spPr bwMode="auto">
          <a:xfrm>
            <a:off x="3595690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충청남도의회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6" name="Rectangle 50"/>
          <p:cNvSpPr>
            <a:spLocks noChangeArrowheads="1"/>
          </p:cNvSpPr>
          <p:nvPr/>
        </p:nvSpPr>
        <p:spPr bwMode="auto">
          <a:xfrm>
            <a:off x="4572770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전라북도의회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7" name="Rectangle 50"/>
          <p:cNvSpPr>
            <a:spLocks noChangeArrowheads="1"/>
          </p:cNvSpPr>
          <p:nvPr/>
        </p:nvSpPr>
        <p:spPr bwMode="auto">
          <a:xfrm>
            <a:off x="5555910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전라남도의회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8" name="Rectangle 50"/>
          <p:cNvSpPr>
            <a:spLocks noChangeArrowheads="1"/>
          </p:cNvSpPr>
          <p:nvPr/>
        </p:nvSpPr>
        <p:spPr bwMode="auto">
          <a:xfrm>
            <a:off x="6532990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경상북도의회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9" name="Rectangle 50"/>
          <p:cNvSpPr>
            <a:spLocks noChangeArrowheads="1"/>
          </p:cNvSpPr>
          <p:nvPr/>
        </p:nvSpPr>
        <p:spPr bwMode="auto">
          <a:xfrm>
            <a:off x="7499635" y="2263880"/>
            <a:ext cx="111600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경상남도의회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0" name="Rectangle 50"/>
          <p:cNvSpPr>
            <a:spLocks noChangeArrowheads="1"/>
          </p:cNvSpPr>
          <p:nvPr/>
        </p:nvSpPr>
        <p:spPr bwMode="auto">
          <a:xfrm>
            <a:off x="8476715" y="2263880"/>
            <a:ext cx="1116000" cy="22406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제주특별자치도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의회</a:t>
            </a:r>
            <a:endParaRPr kumimoji="0" lang="en-US" altLang="ko-KR" sz="8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5168494" y="1579219"/>
            <a:ext cx="153920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Agent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상태 </a:t>
            </a:r>
          </a:p>
        </p:txBody>
      </p:sp>
      <p:sp>
        <p:nvSpPr>
          <p:cNvPr id="212" name="직사각형 211"/>
          <p:cNvSpPr/>
          <p:nvPr/>
        </p:nvSpPr>
        <p:spPr>
          <a:xfrm>
            <a:off x="6143410" y="4585279"/>
            <a:ext cx="7809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트랜잭션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13" name="그룹 212"/>
          <p:cNvGrpSpPr/>
          <p:nvPr/>
        </p:nvGrpSpPr>
        <p:grpSpPr>
          <a:xfrm>
            <a:off x="6238562" y="4975703"/>
            <a:ext cx="4227208" cy="1666109"/>
            <a:chOff x="6238562" y="4869600"/>
            <a:chExt cx="4227208" cy="1666109"/>
          </a:xfrm>
        </p:grpSpPr>
        <p:pic>
          <p:nvPicPr>
            <p:cNvPr id="2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2390" y="5070761"/>
              <a:ext cx="3762638" cy="128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직사각형 214"/>
            <p:cNvSpPr/>
            <p:nvPr/>
          </p:nvSpPr>
          <p:spPr>
            <a:xfrm>
              <a:off x="6238562" y="4983004"/>
              <a:ext cx="303353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50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40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30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20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</a:t>
              </a:r>
              <a:endParaRPr lang="ko-KR" altLang="en-US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6425278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00:00</a:t>
              </a:r>
              <a:endParaRPr lang="ko-KR" altLang="en-US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7237084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04:00</a:t>
              </a: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8159160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08:00</a:t>
              </a: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9118772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12:00</a:t>
              </a: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10008594" y="6379769"/>
              <a:ext cx="457176" cy="1559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50000"/>
                </a:lnSpc>
              </a:pP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16:00</a:t>
              </a: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6461775" y="4869600"/>
              <a:ext cx="3823483" cy="153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sz="80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서울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chemeClr val="accent6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chemeClr val="accent6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부산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chemeClr val="accent5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chemeClr val="accent5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대구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chemeClr val="accent2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인천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FFC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FFC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광주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대전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울산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세종  </a:t>
              </a:r>
              <a:r>
                <a:rPr lang="en-US" altLang="ko-KR" sz="800" dirty="0" smtClean="0">
                  <a:solidFill>
                    <a:srgbClr val="92D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92D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경기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r>
                <a:rPr lang="en-US" altLang="ko-KR" sz="800" dirty="0" smtClean="0">
                  <a:solidFill>
                    <a:srgbClr val="00B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800" dirty="0" smtClean="0">
                  <a:solidFill>
                    <a:srgbClr val="00B05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강원</a:t>
              </a: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22" name="직사각형 221"/>
          <p:cNvSpPr/>
          <p:nvPr/>
        </p:nvSpPr>
        <p:spPr bwMode="auto">
          <a:xfrm>
            <a:off x="1727274" y="2527076"/>
            <a:ext cx="4356000" cy="20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3" name="직사각형 222"/>
          <p:cNvSpPr/>
          <p:nvPr/>
        </p:nvSpPr>
        <p:spPr bwMode="auto">
          <a:xfrm>
            <a:off x="1727274" y="4585279"/>
            <a:ext cx="4356000" cy="219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1727274" y="2527076"/>
            <a:ext cx="10759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평균 응답시간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2034139" y="2715326"/>
            <a:ext cx="3425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서울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부산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대구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인천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광주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대전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울산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세종  </a:t>
            </a:r>
            <a:r>
              <a:rPr lang="en-US" altLang="ko-KR" sz="800" dirty="0" smtClean="0">
                <a:solidFill>
                  <a:srgbClr val="92D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92D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경기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800" dirty="0" smtClean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강원</a:t>
            </a:r>
            <a:r>
              <a:rPr lang="en-US" altLang="ko-KR" sz="800" dirty="0" smtClean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충북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충남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전북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전남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경북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경남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</a:t>
            </a:r>
            <a:r>
              <a:rPr lang="ko-KR" altLang="en-US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제주도</a:t>
            </a:r>
            <a:endParaRPr lang="en-US" altLang="ko-KR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1810926" y="3044355"/>
            <a:ext cx="4117020" cy="1506478"/>
            <a:chOff x="1810926" y="2799010"/>
            <a:chExt cx="4117020" cy="1550653"/>
          </a:xfrm>
        </p:grpSpPr>
        <p:sp>
          <p:nvSpPr>
            <p:cNvPr id="227" name="직사각형 226"/>
            <p:cNvSpPr/>
            <p:nvPr/>
          </p:nvSpPr>
          <p:spPr>
            <a:xfrm>
              <a:off x="1810926" y="2799010"/>
              <a:ext cx="303353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25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15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5</a:t>
              </a:r>
            </a:p>
            <a:p>
              <a:pPr algn="r"/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en-US" altLang="ko-KR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</a:t>
              </a:r>
              <a:endParaRPr lang="ko-KR" altLang="en-US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2062785" y="4195775"/>
              <a:ext cx="3865161" cy="153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ko-KR" altLang="en-US" sz="8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월                화              수               목               금               토              일</a:t>
              </a:r>
              <a:endParaRPr lang="ko-KR" altLang="en-US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pic>
          <p:nvPicPr>
            <p:cNvPr id="22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926" y="2818062"/>
              <a:ext cx="3793020" cy="13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0" name="직사각형 229"/>
          <p:cNvSpPr/>
          <p:nvPr/>
        </p:nvSpPr>
        <p:spPr>
          <a:xfrm>
            <a:off x="6143410" y="2527076"/>
            <a:ext cx="18774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연계파일 저장용량 모니터링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1727274" y="4585279"/>
            <a:ext cx="15392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금일 시간당 호출 건수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8924779" y="3033858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821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8616840" y="3132187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672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040675" y="2767535"/>
            <a:ext cx="4219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1493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7393715" y="3499514"/>
            <a:ext cx="303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60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7409366" y="3607368"/>
            <a:ext cx="303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86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7562120" y="3384069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147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7509160" y="4080370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120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7369330" y="3979199"/>
            <a:ext cx="303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60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8291095" y="3869089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492</a:t>
            </a: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241" name="차트 240"/>
          <p:cNvGraphicFramePr/>
          <p:nvPr>
            <p:extLst>
              <p:ext uri="{D42A27DB-BD31-4B8C-83A1-F6EECF244321}">
                <p14:modId xmlns:p14="http://schemas.microsoft.com/office/powerpoint/2010/main" val="1705926215"/>
              </p:ext>
            </p:extLst>
          </p:nvPr>
        </p:nvGraphicFramePr>
        <p:xfrm>
          <a:off x="1586822" y="4869600"/>
          <a:ext cx="4838456" cy="182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2" name="직사각형 241"/>
          <p:cNvSpPr/>
          <p:nvPr/>
        </p:nvSpPr>
        <p:spPr>
          <a:xfrm>
            <a:off x="2034360" y="4851730"/>
            <a:ext cx="3158237" cy="155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ko-KR" sz="80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■00:00~05:59 </a:t>
            </a:r>
            <a:r>
              <a:rPr lang="en-US" altLang="ko-KR" sz="8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■06:00~11:59 </a:t>
            </a:r>
            <a:r>
              <a:rPr lang="en-US" altLang="ko-KR" sz="800" dirty="0" smtClean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■12:00~17:59</a:t>
            </a:r>
            <a:r>
              <a:rPr lang="ko-KR" altLang="en-US" sz="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800" dirty="0" smtClean="0">
                <a:solidFill>
                  <a:schemeClr val="accent4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■18:00~23:59</a:t>
            </a:r>
            <a:endParaRPr lang="en-US" altLang="ko-KR" sz="800" dirty="0">
              <a:solidFill>
                <a:schemeClr val="accent4">
                  <a:lumMod val="7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3" name="직사각형 242"/>
          <p:cNvSpPr/>
          <p:nvPr/>
        </p:nvSpPr>
        <p:spPr bwMode="auto">
          <a:xfrm>
            <a:off x="1727274" y="6841182"/>
            <a:ext cx="8784000" cy="2052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44" name="차트 243"/>
          <p:cNvGraphicFramePr/>
          <p:nvPr>
            <p:extLst>
              <p:ext uri="{D42A27DB-BD31-4B8C-83A1-F6EECF244321}">
                <p14:modId xmlns:p14="http://schemas.microsoft.com/office/powerpoint/2010/main" val="2803816220"/>
              </p:ext>
            </p:extLst>
          </p:nvPr>
        </p:nvGraphicFramePr>
        <p:xfrm>
          <a:off x="1072382" y="7052841"/>
          <a:ext cx="10081400" cy="1766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5" name="직사각형 244"/>
          <p:cNvSpPr/>
          <p:nvPr/>
        </p:nvSpPr>
        <p:spPr>
          <a:xfrm>
            <a:off x="1707320" y="6833231"/>
            <a:ext cx="17203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▪ 업데이트 현황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단위 </a:t>
            </a:r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</a:t>
            </a:r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18" name="그룹 317"/>
          <p:cNvGrpSpPr/>
          <p:nvPr/>
        </p:nvGrpSpPr>
        <p:grpSpPr>
          <a:xfrm>
            <a:off x="9357183" y="6884341"/>
            <a:ext cx="1117845" cy="144000"/>
            <a:chOff x="7199155" y="3226334"/>
            <a:chExt cx="1117845" cy="144000"/>
          </a:xfrm>
        </p:grpSpPr>
        <p:sp>
          <p:nvSpPr>
            <p:cNvPr id="319" name="Rectangle 101"/>
            <p:cNvSpPr>
              <a:spLocks noChangeArrowheads="1"/>
            </p:cNvSpPr>
            <p:nvPr/>
          </p:nvSpPr>
          <p:spPr bwMode="auto">
            <a:xfrm>
              <a:off x="7199155" y="3226334"/>
              <a:ext cx="360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800" dirty="0" smtClean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일간</a:t>
              </a:r>
              <a:endParaRPr lang="en-US" altLang="ko-KR" sz="800" dirty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20" name="Rectangle 101"/>
            <p:cNvSpPr>
              <a:spLocks noChangeArrowheads="1"/>
            </p:cNvSpPr>
            <p:nvPr/>
          </p:nvSpPr>
          <p:spPr bwMode="auto">
            <a:xfrm>
              <a:off x="7578078" y="3226334"/>
              <a:ext cx="360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800" dirty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주</a:t>
              </a:r>
              <a:r>
                <a:rPr lang="ko-KR" altLang="en-US" sz="800" dirty="0" smtClean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간</a:t>
              </a:r>
              <a:endParaRPr lang="en-US" altLang="ko-KR" sz="800" dirty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21" name="Rectangle 101"/>
            <p:cNvSpPr>
              <a:spLocks noChangeArrowheads="1"/>
            </p:cNvSpPr>
            <p:nvPr/>
          </p:nvSpPr>
          <p:spPr bwMode="auto">
            <a:xfrm>
              <a:off x="7957000" y="3226334"/>
              <a:ext cx="360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800" dirty="0" smtClean="0">
                  <a:solidFill>
                    <a:srgbClr val="FFFFFF"/>
                  </a:solidFill>
                  <a:latin typeface="돋움" pitchFamily="50" charset="-127"/>
                  <a:ea typeface="돋움" pitchFamily="50" charset="-127"/>
                </a:rPr>
                <a:t>월간</a:t>
              </a:r>
              <a:endParaRPr lang="en-US" altLang="ko-KR" sz="800" dirty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322" name="직사각형 321"/>
          <p:cNvSpPr/>
          <p:nvPr/>
        </p:nvSpPr>
        <p:spPr>
          <a:xfrm>
            <a:off x="189234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238208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2871814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3361548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6" name="직사각형 325"/>
          <p:cNvSpPr/>
          <p:nvPr/>
        </p:nvSpPr>
        <p:spPr>
          <a:xfrm>
            <a:off x="3851282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7" name="직사각형 326"/>
          <p:cNvSpPr/>
          <p:nvPr/>
        </p:nvSpPr>
        <p:spPr>
          <a:xfrm>
            <a:off x="434101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8" name="직사각형 327"/>
          <p:cNvSpPr/>
          <p:nvPr/>
        </p:nvSpPr>
        <p:spPr>
          <a:xfrm>
            <a:off x="483075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9" name="직사각형 328"/>
          <p:cNvSpPr/>
          <p:nvPr/>
        </p:nvSpPr>
        <p:spPr>
          <a:xfrm>
            <a:off x="5320484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5810218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1" name="직사각형 330"/>
          <p:cNvSpPr/>
          <p:nvPr/>
        </p:nvSpPr>
        <p:spPr>
          <a:xfrm>
            <a:off x="6299952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2" name="직사각형 331"/>
          <p:cNvSpPr/>
          <p:nvPr/>
        </p:nvSpPr>
        <p:spPr>
          <a:xfrm>
            <a:off x="678968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3" name="직사각형 332"/>
          <p:cNvSpPr/>
          <p:nvPr/>
        </p:nvSpPr>
        <p:spPr>
          <a:xfrm>
            <a:off x="727942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7769154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5" name="직사각형 334"/>
          <p:cNvSpPr/>
          <p:nvPr/>
        </p:nvSpPr>
        <p:spPr>
          <a:xfrm>
            <a:off x="8258888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8748622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9238356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8" name="직사각형 337"/>
          <p:cNvSpPr/>
          <p:nvPr/>
        </p:nvSpPr>
        <p:spPr>
          <a:xfrm>
            <a:off x="9728090" y="8668036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2016.05.12</a:t>
            </a:r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9" name="직사각형 338"/>
          <p:cNvSpPr/>
          <p:nvPr/>
        </p:nvSpPr>
        <p:spPr>
          <a:xfrm>
            <a:off x="4901940" y="7736190"/>
            <a:ext cx="2704587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업데이트 날짜 및 현황</a:t>
            </a:r>
            <a:endParaRPr lang="en-US" altLang="ko-KR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340" name="차트 339"/>
          <p:cNvGraphicFramePr/>
          <p:nvPr>
            <p:extLst>
              <p:ext uri="{D42A27DB-BD31-4B8C-83A1-F6EECF244321}">
                <p14:modId xmlns:p14="http://schemas.microsoft.com/office/powerpoint/2010/main" val="156577802"/>
              </p:ext>
            </p:extLst>
          </p:nvPr>
        </p:nvGraphicFramePr>
        <p:xfrm>
          <a:off x="6068512" y="2674708"/>
          <a:ext cx="5360220" cy="1982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41" name="표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61548"/>
              </p:ext>
            </p:extLst>
          </p:nvPr>
        </p:nvGraphicFramePr>
        <p:xfrm>
          <a:off x="1735065" y="6624484"/>
          <a:ext cx="4356000" cy="14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465"/>
                <a:gridCol w="3960550"/>
                <a:gridCol w="180985"/>
              </a:tblGrid>
              <a:tr h="144000"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◀</a:t>
                      </a:r>
                    </a:p>
                  </a:txBody>
                  <a:tcPr marL="36000" marR="36000" marT="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▶</a:t>
                      </a:r>
                    </a:p>
                  </a:txBody>
                  <a:tcPr marL="36000" marR="36000" marT="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2" name="Rectangle 101"/>
          <p:cNvSpPr>
            <a:spLocks noChangeArrowheads="1"/>
          </p:cNvSpPr>
          <p:nvPr/>
        </p:nvSpPr>
        <p:spPr bwMode="auto">
          <a:xfrm>
            <a:off x="1767410" y="770902"/>
            <a:ext cx="504000" cy="1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8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광역의회</a:t>
            </a:r>
            <a:endParaRPr lang="en-US" altLang="ko-KR" sz="8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3" name="Rectangle 101"/>
          <p:cNvSpPr>
            <a:spLocks noChangeArrowheads="1"/>
          </p:cNvSpPr>
          <p:nvPr/>
        </p:nvSpPr>
        <p:spPr bwMode="auto">
          <a:xfrm>
            <a:off x="2290600" y="770902"/>
            <a:ext cx="50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800" dirty="0" smtClean="0">
                <a:solidFill>
                  <a:schemeClr val="accent4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기</a:t>
            </a:r>
            <a:r>
              <a:rPr lang="ko-KR" altLang="en-US" sz="800" dirty="0">
                <a:solidFill>
                  <a:schemeClr val="accent4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초</a:t>
            </a:r>
            <a:r>
              <a:rPr lang="ko-KR" altLang="en-US" sz="800" dirty="0" smtClean="0">
                <a:solidFill>
                  <a:schemeClr val="accent4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의회</a:t>
            </a:r>
            <a:endParaRPr lang="en-US" altLang="ko-KR" sz="800" dirty="0">
              <a:solidFill>
                <a:schemeClr val="accent4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4" name="직사각형 343"/>
          <p:cNvSpPr/>
          <p:nvPr/>
        </p:nvSpPr>
        <p:spPr>
          <a:xfrm>
            <a:off x="7549252" y="5612327"/>
            <a:ext cx="1527982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트랜잭션 뷰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6990230" y="3457297"/>
            <a:ext cx="2579552" cy="3231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500" b="1" dirty="0">
                <a:latin typeface="돋움" panose="020B0600000101010101" pitchFamily="50" charset="-127"/>
                <a:ea typeface="돋움" panose="020B0600000101010101" pitchFamily="50" charset="-127"/>
              </a:rPr>
              <a:t>연계파일 저장용량 모니터링</a:t>
            </a:r>
            <a:endParaRPr lang="ko-KR" altLang="en-US" sz="1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3079005" y="3457297"/>
            <a:ext cx="1822935" cy="3231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주간 평균 응답시간</a:t>
            </a:r>
            <a:endParaRPr lang="ko-KR" altLang="en-US" sz="1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7" name="직사각형 346"/>
          <p:cNvSpPr/>
          <p:nvPr/>
        </p:nvSpPr>
        <p:spPr>
          <a:xfrm>
            <a:off x="3057265" y="5630440"/>
            <a:ext cx="2074607" cy="3231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금일 시간당 호출 건수</a:t>
            </a:r>
            <a:endParaRPr lang="ko-KR" altLang="en-US" sz="1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8" name="직사각형 347"/>
          <p:cNvSpPr/>
          <p:nvPr/>
        </p:nvSpPr>
        <p:spPr bwMode="auto">
          <a:xfrm>
            <a:off x="9601770" y="1747312"/>
            <a:ext cx="864000" cy="576000"/>
          </a:xfrm>
          <a:prstGeom prst="rect">
            <a:avLst/>
          </a:prstGeom>
          <a:solidFill>
            <a:srgbClr val="0070C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+</a:t>
            </a:r>
            <a:endParaRPr lang="ko-KR" altLang="en-US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9" name="직사각형 348"/>
          <p:cNvSpPr/>
          <p:nvPr/>
        </p:nvSpPr>
        <p:spPr bwMode="auto">
          <a:xfrm>
            <a:off x="1774425" y="992267"/>
            <a:ext cx="864000" cy="576000"/>
          </a:xfrm>
          <a:prstGeom prst="rect">
            <a:avLst/>
          </a:prstGeom>
          <a:solidFill>
            <a:srgbClr val="FF0000"/>
          </a:solidFill>
          <a:ln w="31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0" name="직사각형 349"/>
          <p:cNvSpPr/>
          <p:nvPr/>
        </p:nvSpPr>
        <p:spPr bwMode="auto">
          <a:xfrm>
            <a:off x="91919" y="116167"/>
            <a:ext cx="10476000" cy="87480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1507030" y="1944892"/>
            <a:ext cx="8363600" cy="4932000"/>
            <a:chOff x="1013400" y="753901"/>
            <a:chExt cx="8363600" cy="4932000"/>
          </a:xfrm>
        </p:grpSpPr>
        <p:sp>
          <p:nvSpPr>
            <p:cNvPr id="145" name="직사각형 144"/>
            <p:cNvSpPr/>
            <p:nvPr/>
          </p:nvSpPr>
          <p:spPr bwMode="auto">
            <a:xfrm>
              <a:off x="1013400" y="753901"/>
              <a:ext cx="8352000" cy="49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9078520" y="753901"/>
              <a:ext cx="29848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5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X</a:t>
              </a:r>
              <a:endParaRPr lang="ko-KR" altLang="en-US" sz="15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47" name="Rectangle 50"/>
            <p:cNvSpPr>
              <a:spLocks noChangeArrowheads="1"/>
            </p:cNvSpPr>
            <p:nvPr/>
          </p:nvSpPr>
          <p:spPr bwMode="auto">
            <a:xfrm>
              <a:off x="1061603" y="828465"/>
              <a:ext cx="1872380" cy="40872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 lIns="96130" tIns="49988" rIns="96130" bIns="499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b="1" dirty="0" smtClean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로그 데이터</a:t>
              </a:r>
              <a:endParaRPr kumimoji="0"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1216376" y="1417812"/>
              <a:ext cx="1283515" cy="3439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의회명</a:t>
              </a:r>
              <a:endParaRPr lang="ko-KR" altLang="en-US" sz="1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091113" y="1417812"/>
              <a:ext cx="1283515" cy="3439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의회코드</a:t>
              </a: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6731795" y="1417812"/>
              <a:ext cx="1283515" cy="3439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서버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IP</a:t>
              </a:r>
              <a:endParaRPr lang="ko-KR" altLang="en-US" sz="1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51" name="Rectangle 50"/>
            <p:cNvSpPr>
              <a:spLocks noChangeArrowheads="1"/>
            </p:cNvSpPr>
            <p:nvPr/>
          </p:nvSpPr>
          <p:spPr bwMode="auto">
            <a:xfrm>
              <a:off x="8019819" y="1424314"/>
              <a:ext cx="1291155" cy="285618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 lIns="96130" tIns="49988" rIns="96130" bIns="499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 dirty="0" smtClean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210.178.102.3</a:t>
              </a:r>
              <a:endPara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3880746" y="1466846"/>
              <a:ext cx="0" cy="864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/>
            <p:cNvSpPr/>
            <p:nvPr/>
          </p:nvSpPr>
          <p:spPr>
            <a:xfrm>
              <a:off x="1216376" y="1993892"/>
              <a:ext cx="1283515" cy="3439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요청코드</a:t>
              </a: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091113" y="1993892"/>
              <a:ext cx="1283515" cy="3439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요청일자</a:t>
              </a: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6731795" y="1993892"/>
              <a:ext cx="1283515" cy="3439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결과코드</a:t>
              </a:r>
              <a:endParaRPr lang="en-US" altLang="ko-KR" sz="1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56" name="Rectangle 50"/>
            <p:cNvSpPr>
              <a:spLocks noChangeArrowheads="1"/>
            </p:cNvSpPr>
            <p:nvPr/>
          </p:nvSpPr>
          <p:spPr bwMode="auto">
            <a:xfrm>
              <a:off x="8019819" y="2000394"/>
              <a:ext cx="1291155" cy="285618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 lIns="96130" tIns="49988" rIns="96130" bIns="499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 dirty="0" smtClean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104</a:t>
              </a:r>
              <a:endPara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216376" y="2569972"/>
              <a:ext cx="1283515" cy="3439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결과메세지</a:t>
              </a:r>
              <a:endParaRPr lang="en-US" altLang="ko-KR" sz="1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6521365" y="1466846"/>
              <a:ext cx="0" cy="864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1082953" y="5004632"/>
              <a:ext cx="8208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01"/>
            <p:cNvSpPr>
              <a:spLocks noChangeArrowheads="1"/>
            </p:cNvSpPr>
            <p:nvPr/>
          </p:nvSpPr>
          <p:spPr bwMode="auto">
            <a:xfrm>
              <a:off x="4830050" y="5148652"/>
              <a:ext cx="864000" cy="32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1000" dirty="0" smtClean="0">
                  <a:latin typeface="돋움" pitchFamily="50" charset="-127"/>
                  <a:ea typeface="돋움" pitchFamily="50" charset="-127"/>
                </a:rPr>
                <a:t>확인</a:t>
              </a:r>
              <a:endParaRPr lang="en-US" altLang="ko-KR" sz="10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61" name="Rectangle 50"/>
            <p:cNvSpPr>
              <a:spLocks noChangeArrowheads="1"/>
            </p:cNvSpPr>
            <p:nvPr/>
          </p:nvSpPr>
          <p:spPr bwMode="auto">
            <a:xfrm>
              <a:off x="2461868" y="1434947"/>
              <a:ext cx="1291155" cy="285618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 lIns="96130" tIns="49988" rIns="96130" bIns="499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200" dirty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서울특별시의회</a:t>
              </a:r>
            </a:p>
          </p:txBody>
        </p:sp>
        <p:sp>
          <p:nvSpPr>
            <p:cNvPr id="162" name="Rectangle 50"/>
            <p:cNvSpPr>
              <a:spLocks noChangeArrowheads="1"/>
            </p:cNvSpPr>
            <p:nvPr/>
          </p:nvSpPr>
          <p:spPr bwMode="auto">
            <a:xfrm>
              <a:off x="5347237" y="1424314"/>
              <a:ext cx="1291155" cy="285618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 lIns="96130" tIns="49988" rIns="96130" bIns="499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200" dirty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서울의회</a:t>
              </a:r>
              <a:endPara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63" name="Rectangle 50"/>
            <p:cNvSpPr>
              <a:spLocks noChangeArrowheads="1"/>
            </p:cNvSpPr>
            <p:nvPr/>
          </p:nvSpPr>
          <p:spPr bwMode="auto">
            <a:xfrm>
              <a:off x="2461868" y="2011027"/>
              <a:ext cx="1291155" cy="285618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 lIns="96130" tIns="49988" rIns="96130" bIns="499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 dirty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REQ301</a:t>
              </a:r>
            </a:p>
          </p:txBody>
        </p:sp>
        <p:sp>
          <p:nvSpPr>
            <p:cNvPr id="164" name="Rectangle 50"/>
            <p:cNvSpPr>
              <a:spLocks noChangeArrowheads="1"/>
            </p:cNvSpPr>
            <p:nvPr/>
          </p:nvSpPr>
          <p:spPr bwMode="auto">
            <a:xfrm>
              <a:off x="5347237" y="2000394"/>
              <a:ext cx="1291155" cy="285618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 lIns="96130" tIns="49988" rIns="96130" bIns="4998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 dirty="0" smtClean="0">
                  <a:solidFill>
                    <a:srgbClr val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2016.05.10</a:t>
              </a:r>
              <a:endPara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216376" y="2922133"/>
              <a:ext cx="8011384" cy="18539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27112220150314002REQ301RES3050410012015031401273620150314012736104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전송 데이터 에러</a:t>
              </a:r>
              <a:r>
                <a:rPr lang="en-US" altLang="ko-KR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. DATA_TYPE : 'E'2014-10-24 16:21:10.00410011q2w3e210.95.181.199fdc0f0128688c189f7143d0e1ea667f1318ec4784c38337257ac3d40bded3ca@DataType:Clob:&lt;?xml version="1.0" encoding="UTF-8"?&gt;&lt;INFO&gt;    &lt;HEAD&gt;        &lt;COUNCIL_ID&gt;054001&lt;/COUNCIL_ID&gt;   </a:t>
              </a:r>
              <a:r>
                <a:rPr lang="en-US" altLang="ko-KR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5AAAA8TAALAAADkSAAA</a:t>
              </a:r>
            </a:p>
            <a:p>
              <a:endPara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/>
          <p:cNvSpPr/>
          <p:nvPr/>
        </p:nvSpPr>
        <p:spPr bwMode="auto">
          <a:xfrm>
            <a:off x="63156" y="760922"/>
            <a:ext cx="10512000" cy="8136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7" name="Rectangle 50"/>
          <p:cNvSpPr>
            <a:spLocks noChangeArrowheads="1"/>
          </p:cNvSpPr>
          <p:nvPr/>
        </p:nvSpPr>
        <p:spPr bwMode="auto">
          <a:xfrm>
            <a:off x="77270" y="211864"/>
            <a:ext cx="1531260" cy="47028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지방의회 표준연계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API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모니터링 시스템</a:t>
            </a:r>
            <a:endParaRPr kumimoji="0"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8" name="Rectangle 101"/>
          <p:cNvSpPr>
            <a:spLocks noChangeArrowheads="1"/>
          </p:cNvSpPr>
          <p:nvPr/>
        </p:nvSpPr>
        <p:spPr bwMode="auto">
          <a:xfrm>
            <a:off x="10033770" y="115044"/>
            <a:ext cx="504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Logout</a:t>
            </a:r>
            <a:endParaRPr lang="en-US" altLang="ko-KR" sz="8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49" name="표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33939"/>
              </p:ext>
            </p:extLst>
          </p:nvPr>
        </p:nvGraphicFramePr>
        <p:xfrm>
          <a:off x="1661490" y="342169"/>
          <a:ext cx="8892000" cy="2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000"/>
              </a:tblGrid>
              <a:tr h="288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통계 관리         임계값 설정          메일링 관리          메타데이터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9" name="Rectangle 50"/>
          <p:cNvSpPr>
            <a:spLocks noChangeArrowheads="1"/>
          </p:cNvSpPr>
          <p:nvPr/>
        </p:nvSpPr>
        <p:spPr bwMode="auto">
          <a:xfrm>
            <a:off x="299234" y="878796"/>
            <a:ext cx="3780000" cy="40872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96130" tIns="49988" rIns="96130" bIns="4998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b="1" dirty="0" smtClean="0">
                <a:solidFill>
                  <a:srgbClr val="000000"/>
                </a:solidFill>
                <a:latin typeface="+mj-lt"/>
                <a:ea typeface="맑은 고딕" pitchFamily="50" charset="-127"/>
              </a:rPr>
              <a:t>통계 관리</a:t>
            </a:r>
            <a:endParaRPr kumimoji="0" lang="en-US" altLang="ko-KR" b="1" dirty="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95628" y="1287565"/>
            <a:ext cx="9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67260"/>
              </p:ext>
            </p:extLst>
          </p:nvPr>
        </p:nvGraphicFramePr>
        <p:xfrm>
          <a:off x="474301" y="1908202"/>
          <a:ext cx="9360000" cy="3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000"/>
                <a:gridCol w="784800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돋움" pitchFamily="50" charset="-127"/>
                          <a:ea typeface="돋움" pitchFamily="50" charset="-127"/>
                        </a:rPr>
                        <a:t>지방의회</a:t>
                      </a:r>
                      <a:endParaRPr lang="ko-KR" altLang="en-US" sz="10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2995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6" name="Rectangle 101"/>
          <p:cNvSpPr>
            <a:spLocks noChangeArrowheads="1"/>
          </p:cNvSpPr>
          <p:nvPr/>
        </p:nvSpPr>
        <p:spPr bwMode="auto">
          <a:xfrm>
            <a:off x="9204756" y="2329629"/>
            <a:ext cx="612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검색</a:t>
            </a:r>
            <a:endParaRPr lang="en-US" altLang="ko-KR" sz="10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72837"/>
              </p:ext>
            </p:extLst>
          </p:nvPr>
        </p:nvGraphicFramePr>
        <p:xfrm>
          <a:off x="474301" y="3109521"/>
          <a:ext cx="9360000" cy="4345200"/>
        </p:xfrm>
        <a:graphic>
          <a:graphicData uri="http://schemas.openxmlformats.org/drawingml/2006/table">
            <a:tbl>
              <a:tblPr/>
              <a:tblGrid>
                <a:gridCol w="540000"/>
                <a:gridCol w="828000"/>
                <a:gridCol w="432000"/>
                <a:gridCol w="432000"/>
                <a:gridCol w="468000"/>
                <a:gridCol w="468000"/>
                <a:gridCol w="468000"/>
                <a:gridCol w="540000"/>
                <a:gridCol w="540000"/>
                <a:gridCol w="468000"/>
                <a:gridCol w="468000"/>
                <a:gridCol w="468000"/>
                <a:gridCol w="540000"/>
                <a:gridCol w="468000"/>
                <a:gridCol w="540000"/>
                <a:gridCol w="540000"/>
                <a:gridCol w="540000"/>
                <a:gridCol w="612000"/>
              </a:tblGrid>
              <a:tr h="288000"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지방의회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선거구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회의명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의원활동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의원직위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회의록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안건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발언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발언답변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의안정보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발의의원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의안파일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의안회의록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서울특별시의회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latin typeface="돋움"/>
                        </a:rPr>
                        <a:t>10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latin typeface="돋움"/>
                        </a:rPr>
                        <a:t>234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latin typeface="돋움"/>
                        </a:rPr>
                        <a:t>1000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latin typeface="돋움"/>
                        </a:rPr>
                        <a:t>2000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부산광역시의회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대구광역시의회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인천광역시의회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광주광역시의회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대전광역시의회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울산광역시의회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세종특별자치시의회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경기도의회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강원도의회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 gridSpan="18"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en-US" altLang="ko-KR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시의회</a:t>
                      </a:r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전라남도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순천시의회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시의회</a:t>
                      </a:r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경상북도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상주시의회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시의회</a:t>
                      </a:r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경상남도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거제시의회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시의회</a:t>
                      </a:r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경상남도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김해시의회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8" name="Rectangle 101"/>
          <p:cNvSpPr>
            <a:spLocks noChangeArrowheads="1"/>
          </p:cNvSpPr>
          <p:nvPr/>
        </p:nvSpPr>
        <p:spPr bwMode="auto">
          <a:xfrm>
            <a:off x="9139897" y="2853268"/>
            <a:ext cx="684000" cy="216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엑셀 저장</a:t>
            </a:r>
            <a:endParaRPr lang="en-US" altLang="ko-KR" sz="10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30923" y="1404132"/>
            <a:ext cx="4680000" cy="396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의회별 전송 </a:t>
            </a:r>
            <a:r>
              <a:rPr lang="ko-KR" altLang="en-US" sz="15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데이터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5175866" y="1404132"/>
            <a:ext cx="4680000" cy="39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항목별 최종전송 </a:t>
            </a:r>
            <a:r>
              <a:rPr lang="ko-KR" altLang="en-US" sz="1500" b="1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데이터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2087011" y="1958946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전체        ▼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3385799" y="1958946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지역선택      ▼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4681979" y="1958946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지방의회선택   ▼</a:t>
            </a:r>
          </a:p>
        </p:txBody>
      </p:sp>
      <p:pic>
        <p:nvPicPr>
          <p:cNvPr id="25" name="Picture 3" descr="C:\Users\park\Documents\카카오톡 받은 파일\KakaoTalk_20160406_15075733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0" y="1091745"/>
            <a:ext cx="135575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7780189" y="1029280"/>
            <a:ext cx="22131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&gt; 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통</a:t>
            </a:r>
            <a:r>
              <a:rPr lang="ko-KR" altLang="en-US" sz="900" dirty="0">
                <a:latin typeface="돋움" panose="020B0600000101010101" pitchFamily="50" charset="-127"/>
                <a:ea typeface="돋움" panose="020B0600000101010101" pitchFamily="50" charset="-127"/>
              </a:rPr>
              <a:t>계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관리 </a:t>
            </a:r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&gt; 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의회별 전송 데이터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0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/>
          <p:cNvSpPr/>
          <p:nvPr/>
        </p:nvSpPr>
        <p:spPr bwMode="auto">
          <a:xfrm>
            <a:off x="63156" y="760922"/>
            <a:ext cx="10512000" cy="8136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7" name="Rectangle 50"/>
          <p:cNvSpPr>
            <a:spLocks noChangeArrowheads="1"/>
          </p:cNvSpPr>
          <p:nvPr/>
        </p:nvSpPr>
        <p:spPr bwMode="auto">
          <a:xfrm>
            <a:off x="77270" y="211864"/>
            <a:ext cx="1531260" cy="47028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지방의회 표준연계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API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모니터링 시스템</a:t>
            </a:r>
            <a:endParaRPr kumimoji="0"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8" name="Rectangle 101"/>
          <p:cNvSpPr>
            <a:spLocks noChangeArrowheads="1"/>
          </p:cNvSpPr>
          <p:nvPr/>
        </p:nvSpPr>
        <p:spPr bwMode="auto">
          <a:xfrm>
            <a:off x="10033770" y="115044"/>
            <a:ext cx="504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Logout</a:t>
            </a:r>
            <a:endParaRPr lang="en-US" altLang="ko-KR" sz="8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49" name="표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55412"/>
              </p:ext>
            </p:extLst>
          </p:nvPr>
        </p:nvGraphicFramePr>
        <p:xfrm>
          <a:off x="1661490" y="342169"/>
          <a:ext cx="8892000" cy="2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000"/>
              </a:tblGrid>
              <a:tr h="288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통계 관리         임계값 설정          메일링 관리          메타데이터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9" name="Rectangle 50"/>
          <p:cNvSpPr>
            <a:spLocks noChangeArrowheads="1"/>
          </p:cNvSpPr>
          <p:nvPr/>
        </p:nvSpPr>
        <p:spPr bwMode="auto">
          <a:xfrm>
            <a:off x="299234" y="878796"/>
            <a:ext cx="3780000" cy="40872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96130" tIns="49988" rIns="96130" bIns="4998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b="1" dirty="0" smtClean="0">
                <a:solidFill>
                  <a:srgbClr val="000000"/>
                </a:solidFill>
                <a:latin typeface="+mj-lt"/>
                <a:ea typeface="맑은 고딕" pitchFamily="50" charset="-127"/>
              </a:rPr>
              <a:t>통계 관리</a:t>
            </a:r>
            <a:endParaRPr kumimoji="0" lang="en-US" altLang="ko-KR" b="1" dirty="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95628" y="1287565"/>
            <a:ext cx="9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44212"/>
              </p:ext>
            </p:extLst>
          </p:nvPr>
        </p:nvGraphicFramePr>
        <p:xfrm>
          <a:off x="474301" y="3100585"/>
          <a:ext cx="9360000" cy="4345200"/>
        </p:xfrm>
        <a:graphic>
          <a:graphicData uri="http://schemas.openxmlformats.org/drawingml/2006/table">
            <a:tbl>
              <a:tblPr/>
              <a:tblGrid>
                <a:gridCol w="1080000"/>
                <a:gridCol w="1800000"/>
                <a:gridCol w="1080000"/>
                <a:gridCol w="1080000"/>
                <a:gridCol w="1080000"/>
                <a:gridCol w="1152000"/>
                <a:gridCol w="1044000"/>
                <a:gridCol w="1044000"/>
              </a:tblGrid>
              <a:tr h="288000"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지방의회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회의록 최종일자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안건 최종일자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발언 최종일자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발언답변 최종일자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부록 최종일자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의안 최종일자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서울특별시의회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 smtClean="0">
                          <a:latin typeface="돋움"/>
                        </a:rPr>
                        <a:t>2016.05.10</a:t>
                      </a:r>
                      <a:endParaRPr lang="en-US" altLang="ko-KR" sz="900" b="0" i="0" u="none" strike="noStrike" dirty="0">
                        <a:latin typeface="돋움"/>
                      </a:endParaRP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latin typeface="돋움"/>
                        </a:rPr>
                        <a:t>2016.05.10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latin typeface="돋움"/>
                        </a:rPr>
                        <a:t>2016.05.10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latin typeface="돋움"/>
                        </a:rPr>
                        <a:t>2016.05.10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dirty="0" smtClean="0">
                          <a:latin typeface="돋움"/>
                        </a:rPr>
                        <a:t>2016.05.10</a:t>
                      </a:r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dirty="0" smtClean="0">
                          <a:latin typeface="돋움"/>
                        </a:rPr>
                        <a:t>2016.05.10</a:t>
                      </a:r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부산광역시의회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대구광역시의회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인천광역시의회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광주광역시의회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대전광역시의회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울산광역시의회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세종특별자치시의회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경기도의회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강원도의회</a:t>
                      </a: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en-US" altLang="ko-KR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ko-KR" altLang="en-US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시의회</a:t>
                      </a:r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전라남도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순천시의회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시의회</a:t>
                      </a:r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경상북도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상주시의회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시의회</a:t>
                      </a:r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경상남도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거제시의회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시의회</a:t>
                      </a:r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경상남도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김해시의회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85" marR="8085" marT="808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8" name="Rectangle 101"/>
          <p:cNvSpPr>
            <a:spLocks noChangeArrowheads="1"/>
          </p:cNvSpPr>
          <p:nvPr/>
        </p:nvSpPr>
        <p:spPr bwMode="auto">
          <a:xfrm>
            <a:off x="9139897" y="2844332"/>
            <a:ext cx="684000" cy="216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엑셀 저장</a:t>
            </a:r>
            <a:endParaRPr lang="en-US" altLang="ko-KR" sz="10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175866" y="1404132"/>
            <a:ext cx="4680000" cy="396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항목별 최종전송 </a:t>
            </a:r>
            <a:r>
              <a:rPr lang="ko-KR" altLang="en-US" sz="15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데이터</a:t>
            </a:r>
            <a:endParaRPr lang="ko-KR" altLang="en-US" sz="15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30922" y="1404132"/>
            <a:ext cx="4680000" cy="39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의회별 전송 </a:t>
            </a:r>
            <a:r>
              <a:rPr lang="ko-KR" altLang="en-US" sz="1500" b="1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데이터</a:t>
            </a:r>
            <a:endParaRPr lang="ko-KR" altLang="en-US" sz="1500" b="1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24084"/>
              </p:ext>
            </p:extLst>
          </p:nvPr>
        </p:nvGraphicFramePr>
        <p:xfrm>
          <a:off x="474301" y="1908202"/>
          <a:ext cx="9360000" cy="3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000"/>
                <a:gridCol w="784800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돋움" pitchFamily="50" charset="-127"/>
                          <a:ea typeface="돋움" pitchFamily="50" charset="-127"/>
                        </a:rPr>
                        <a:t>지방의회</a:t>
                      </a:r>
                      <a:endParaRPr lang="ko-KR" altLang="en-US" sz="10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2995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2087011" y="1969579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전체        ▼</a:t>
            </a:r>
          </a:p>
        </p:txBody>
      </p:sp>
      <p:sp>
        <p:nvSpPr>
          <p:cNvPr id="38" name="Rectangle 101"/>
          <p:cNvSpPr>
            <a:spLocks noChangeArrowheads="1"/>
          </p:cNvSpPr>
          <p:nvPr/>
        </p:nvSpPr>
        <p:spPr bwMode="auto">
          <a:xfrm>
            <a:off x="9204756" y="2329629"/>
            <a:ext cx="612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검색</a:t>
            </a:r>
            <a:endParaRPr lang="en-US" altLang="ko-KR" sz="10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385799" y="1969579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지역선택      ▼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4681979" y="1969579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지방의회선택   ▼</a:t>
            </a:r>
          </a:p>
        </p:txBody>
      </p:sp>
      <p:pic>
        <p:nvPicPr>
          <p:cNvPr id="49" name="Picture 3" descr="C:\Users\park\Documents\카카오톡 받은 파일\KakaoTalk_20160406_15075733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330" y="1091745"/>
            <a:ext cx="135575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7780189" y="1029280"/>
            <a:ext cx="22131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&gt; 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통</a:t>
            </a:r>
            <a:r>
              <a:rPr lang="ko-KR" altLang="en-US" sz="900" dirty="0">
                <a:latin typeface="돋움" panose="020B0600000101010101" pitchFamily="50" charset="-127"/>
                <a:ea typeface="돋움" panose="020B0600000101010101" pitchFamily="50" charset="-127"/>
              </a:rPr>
              <a:t>계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관리 </a:t>
            </a:r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&gt; 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항목</a:t>
            </a:r>
            <a:r>
              <a:rPr lang="ko-KR" altLang="en-US" sz="900" dirty="0">
                <a:latin typeface="돋움" panose="020B0600000101010101" pitchFamily="50" charset="-127"/>
                <a:ea typeface="돋움" panose="020B0600000101010101" pitchFamily="50" charset="-127"/>
              </a:rPr>
              <a:t>별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최종전송 데이터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/>
          <p:cNvSpPr/>
          <p:nvPr/>
        </p:nvSpPr>
        <p:spPr bwMode="auto">
          <a:xfrm>
            <a:off x="63156" y="760922"/>
            <a:ext cx="10512000" cy="8136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7" name="Rectangle 50"/>
          <p:cNvSpPr>
            <a:spLocks noChangeArrowheads="1"/>
          </p:cNvSpPr>
          <p:nvPr/>
        </p:nvSpPr>
        <p:spPr bwMode="auto">
          <a:xfrm>
            <a:off x="77270" y="211864"/>
            <a:ext cx="1531260" cy="47028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지방의회 표준연계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API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모니터링 시스템</a:t>
            </a:r>
            <a:endParaRPr kumimoji="0"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8" name="Rectangle 101"/>
          <p:cNvSpPr>
            <a:spLocks noChangeArrowheads="1"/>
          </p:cNvSpPr>
          <p:nvPr/>
        </p:nvSpPr>
        <p:spPr bwMode="auto">
          <a:xfrm>
            <a:off x="10033770" y="115044"/>
            <a:ext cx="504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Logout</a:t>
            </a:r>
            <a:endParaRPr lang="en-US" altLang="ko-KR" sz="8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49" name="표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01290"/>
              </p:ext>
            </p:extLst>
          </p:nvPr>
        </p:nvGraphicFramePr>
        <p:xfrm>
          <a:off x="1661490" y="342169"/>
          <a:ext cx="8892000" cy="2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000"/>
              </a:tblGrid>
              <a:tr h="288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  통계 관리         임계값 설정          메일링 관리          메타데이터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9" name="Rectangle 50"/>
          <p:cNvSpPr>
            <a:spLocks noChangeArrowheads="1"/>
          </p:cNvSpPr>
          <p:nvPr/>
        </p:nvSpPr>
        <p:spPr bwMode="auto">
          <a:xfrm>
            <a:off x="299234" y="878796"/>
            <a:ext cx="3780000" cy="40872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96130" tIns="49988" rIns="96130" bIns="4998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b="1" dirty="0" smtClean="0">
                <a:solidFill>
                  <a:srgbClr val="000000"/>
                </a:solidFill>
                <a:latin typeface="+mj-lt"/>
                <a:ea typeface="맑은 고딕" pitchFamily="50" charset="-127"/>
              </a:rPr>
              <a:t>임계값 설정</a:t>
            </a:r>
            <a:endParaRPr kumimoji="0" lang="en-US" altLang="ko-KR" b="1" dirty="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95628" y="1287565"/>
            <a:ext cx="9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84876"/>
              </p:ext>
            </p:extLst>
          </p:nvPr>
        </p:nvGraphicFramePr>
        <p:xfrm>
          <a:off x="474301" y="1473721"/>
          <a:ext cx="9360000" cy="6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000"/>
                <a:gridCol w="784800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돋움" pitchFamily="50" charset="-127"/>
                          <a:ea typeface="돋움" pitchFamily="50" charset="-127"/>
                        </a:rPr>
                        <a:t>지방의회</a:t>
                      </a:r>
                      <a:endParaRPr lang="ko-KR" altLang="en-US" sz="10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2995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10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돋움" pitchFamily="50" charset="-127"/>
                          <a:ea typeface="돋움" pitchFamily="50" charset="-127"/>
                        </a:rPr>
                        <a:t>                                  ~</a:t>
                      </a:r>
                      <a:endParaRPr lang="ko-KR" altLang="en-US" sz="10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00898"/>
              </p:ext>
            </p:extLst>
          </p:nvPr>
        </p:nvGraphicFramePr>
        <p:xfrm>
          <a:off x="474301" y="3132762"/>
          <a:ext cx="9360000" cy="4364640"/>
        </p:xfrm>
        <a:graphic>
          <a:graphicData uri="http://schemas.openxmlformats.org/drawingml/2006/table">
            <a:tbl>
              <a:tblPr/>
              <a:tblGrid>
                <a:gridCol w="2448000"/>
                <a:gridCol w="2448000"/>
                <a:gridCol w="1476000"/>
                <a:gridCol w="1476000"/>
                <a:gridCol w="1512000"/>
              </a:tblGrid>
              <a:tr h="288000"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의회 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지방의회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응답시간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요청 처리율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최종 수정일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서울특별시의회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90%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2016.04.15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0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부산광역시의회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90%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2016.03.31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0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대구광역시의회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90%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2016.01.04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0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인천광역시의회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90%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2015.10.19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광주광역</a:t>
                      </a:r>
                      <a:r>
                        <a:rPr kumimoji="0" lang="ko-KR" altLang="en-US" sz="10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시의회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90%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2015.10.08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대전광역</a:t>
                      </a:r>
                      <a:r>
                        <a:rPr kumimoji="0" lang="ko-KR" altLang="en-US" sz="10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시의회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90%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2015.06.30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울산광역</a:t>
                      </a:r>
                      <a:r>
                        <a:rPr kumimoji="0" lang="ko-KR" altLang="en-US" sz="10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시의회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90%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2015.06.15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경기도</a:t>
                      </a:r>
                      <a:r>
                        <a:rPr kumimoji="0" lang="ko-KR" altLang="en-US" sz="10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의회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90%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2015.04.27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강원도의회</a:t>
                      </a:r>
                      <a:endParaRPr lang="ko-KR" altLang="en-US" sz="1000" b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90%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2015.04.07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충청북도의회</a:t>
                      </a:r>
                      <a:endParaRPr lang="ko-KR" altLang="en-US" sz="1000" b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90%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2015.04.07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충청남도의회</a:t>
                      </a:r>
                      <a:endParaRPr lang="ko-KR" altLang="en-US" sz="1000" b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90%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2015.04.07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전라북도의회</a:t>
                      </a:r>
                      <a:endParaRPr lang="ko-KR" altLang="en-US" sz="1000" b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90%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2015.04.07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전라남도의회</a:t>
                      </a:r>
                      <a:endParaRPr lang="ko-KR" altLang="en-US" sz="1000" b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90%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2015.04.07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광역의회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41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경상북도의회</a:t>
                      </a:r>
                      <a:endParaRPr lang="ko-KR" altLang="en-US" sz="1000" b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90%</a:t>
                      </a:r>
                      <a:endParaRPr lang="ko-KR" altLang="en-US" sz="10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2015.04.07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 bwMode="auto">
          <a:xfrm>
            <a:off x="2087011" y="1535098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전체        ▼</a:t>
            </a:r>
          </a:p>
        </p:txBody>
      </p:sp>
      <p:sp>
        <p:nvSpPr>
          <p:cNvPr id="54" name="Rectangle 101"/>
          <p:cNvSpPr>
            <a:spLocks noChangeArrowheads="1"/>
          </p:cNvSpPr>
          <p:nvPr/>
        </p:nvSpPr>
        <p:spPr bwMode="auto">
          <a:xfrm>
            <a:off x="9204756" y="2193821"/>
            <a:ext cx="612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검색</a:t>
            </a:r>
            <a:endParaRPr lang="en-US" altLang="ko-KR" sz="10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385799" y="1535098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지역선택      ▼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4681979" y="1535098"/>
            <a:ext cx="126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지방의회선택   ▼</a:t>
            </a:r>
          </a:p>
        </p:txBody>
      </p:sp>
      <p:grpSp>
        <p:nvGrpSpPr>
          <p:cNvPr id="61" name="그룹 12"/>
          <p:cNvGrpSpPr/>
          <p:nvPr/>
        </p:nvGrpSpPr>
        <p:grpSpPr>
          <a:xfrm>
            <a:off x="2091129" y="1814926"/>
            <a:ext cx="1512000" cy="251795"/>
            <a:chOff x="2734088" y="2611355"/>
            <a:chExt cx="1064215" cy="251795"/>
          </a:xfrm>
        </p:grpSpPr>
        <p:sp>
          <p:nvSpPr>
            <p:cNvPr id="62" name="직사각형 10"/>
            <p:cNvSpPr/>
            <p:nvPr/>
          </p:nvSpPr>
          <p:spPr bwMode="auto">
            <a:xfrm>
              <a:off x="2734088" y="2641467"/>
              <a:ext cx="850940" cy="216000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3" name="TextBox 11"/>
            <p:cNvSpPr txBox="1"/>
            <p:nvPr/>
          </p:nvSpPr>
          <p:spPr>
            <a:xfrm>
              <a:off x="3582415" y="2611355"/>
              <a:ext cx="215888" cy="251795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0000"/>
                  </a:solidFill>
                  <a:latin typeface="맑은 고딕"/>
                  <a:sym typeface="Webdings"/>
                </a:rPr>
                <a:t></a:t>
              </a:r>
              <a:endParaRPr lang="ko-KR" altLang="en-US" sz="1400" dirty="0" smtClean="0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64" name="그룹 13"/>
          <p:cNvGrpSpPr/>
          <p:nvPr/>
        </p:nvGrpSpPr>
        <p:grpSpPr>
          <a:xfrm>
            <a:off x="3647838" y="1814926"/>
            <a:ext cx="1512000" cy="251795"/>
            <a:chOff x="2419767" y="2611355"/>
            <a:chExt cx="1253751" cy="251795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2419767" y="2641467"/>
              <a:ext cx="1044000" cy="216000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57630" y="2611355"/>
              <a:ext cx="215888" cy="251795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0000"/>
                  </a:solidFill>
                  <a:latin typeface="맑은 고딕"/>
                  <a:sym typeface="Webdings"/>
                </a:rPr>
                <a:t></a:t>
              </a:r>
              <a:endParaRPr lang="ko-KR" altLang="en-US" sz="1400" dirty="0" smtClean="0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84155" y="2872062"/>
            <a:ext cx="13067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총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50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건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(1/10 page)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9269253" y="2876509"/>
            <a:ext cx="540000" cy="216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9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2</a:t>
            </a:r>
            <a:r>
              <a:rPr lang="en-US" altLang="ko-KR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 </a:t>
            </a:r>
            <a:r>
              <a:rPr lang="ko-KR" altLang="en-US" sz="90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▼</a:t>
            </a:r>
          </a:p>
        </p:txBody>
      </p:sp>
      <p:sp>
        <p:nvSpPr>
          <p:cNvPr id="73" name="Rectangle 50"/>
          <p:cNvSpPr>
            <a:spLocks noChangeArrowheads="1"/>
          </p:cNvSpPr>
          <p:nvPr/>
        </p:nvSpPr>
        <p:spPr bwMode="auto">
          <a:xfrm>
            <a:off x="8608119" y="2871654"/>
            <a:ext cx="742080" cy="2394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6130" tIns="49988" rIns="96130" bIns="4998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ko-KR" altLang="en-US" sz="9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출력건수</a:t>
            </a:r>
            <a:endParaRPr kumimoji="0" lang="en-US" altLang="ko-KR" sz="9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18915" y="7624722"/>
            <a:ext cx="3174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◀  ◀◀ 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1 | </a:t>
            </a:r>
            <a:r>
              <a:rPr lang="en-US" altLang="ko-KR" sz="900" b="1" dirty="0" smtClean="0">
                <a:latin typeface="돋움" pitchFamily="50" charset="-127"/>
                <a:ea typeface="돋움" pitchFamily="50" charset="-127"/>
              </a:rPr>
              <a:t>2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| 3 | 4 | 5 | 6 | 7 | 8 | 9 | 10 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▶▶  ▶</a:t>
            </a:r>
          </a:p>
        </p:txBody>
      </p:sp>
      <p:sp>
        <p:nvSpPr>
          <p:cNvPr id="75" name="Rectangle 101"/>
          <p:cNvSpPr>
            <a:spLocks noChangeArrowheads="1"/>
          </p:cNvSpPr>
          <p:nvPr/>
        </p:nvSpPr>
        <p:spPr bwMode="auto">
          <a:xfrm>
            <a:off x="9204756" y="7561255"/>
            <a:ext cx="612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등록</a:t>
            </a:r>
            <a:endParaRPr lang="en-US" altLang="ko-KR" sz="10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5" name="Picture 3" descr="C:\Users\park\Documents\카카오톡 받은 파일\KakaoTalk_20160406_15075733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423" y="1091745"/>
            <a:ext cx="135575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직사각형 96"/>
          <p:cNvSpPr/>
          <p:nvPr/>
        </p:nvSpPr>
        <p:spPr>
          <a:xfrm>
            <a:off x="7780189" y="1029280"/>
            <a:ext cx="22131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&gt; 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임계값 설정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Rectangle 101"/>
          <p:cNvSpPr>
            <a:spLocks noChangeArrowheads="1"/>
          </p:cNvSpPr>
          <p:nvPr/>
        </p:nvSpPr>
        <p:spPr bwMode="auto">
          <a:xfrm>
            <a:off x="5165775" y="1872222"/>
            <a:ext cx="432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당일</a:t>
            </a:r>
            <a:endParaRPr lang="en-US" altLang="ko-KR" sz="10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Rectangle 101"/>
          <p:cNvSpPr>
            <a:spLocks noChangeArrowheads="1"/>
          </p:cNvSpPr>
          <p:nvPr/>
        </p:nvSpPr>
        <p:spPr bwMode="auto">
          <a:xfrm>
            <a:off x="5635310" y="1872222"/>
            <a:ext cx="432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0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주일</a:t>
            </a:r>
            <a:endParaRPr lang="en-US" altLang="ko-KR" sz="10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Rectangle 101"/>
          <p:cNvSpPr>
            <a:spLocks noChangeArrowheads="1"/>
          </p:cNvSpPr>
          <p:nvPr/>
        </p:nvSpPr>
        <p:spPr bwMode="auto">
          <a:xfrm>
            <a:off x="6104844" y="1872222"/>
            <a:ext cx="432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000" dirty="0" smtClean="0">
                <a:solidFill>
                  <a:srgbClr val="FFFFFF"/>
                </a:solidFill>
                <a:latin typeface="돋움" pitchFamily="50" charset="-127"/>
                <a:ea typeface="돋움" pitchFamily="50" charset="-127"/>
              </a:rPr>
              <a:t>개월</a:t>
            </a:r>
            <a:endParaRPr lang="en-US" altLang="ko-KR" sz="1000" dirty="0">
              <a:solidFill>
                <a:srgbClr val="FFFFFF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7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71450" indent="-171450">
          <a:buFont typeface="Arial" panose="020B0604020202020204" pitchFamily="34" charset="0"/>
          <a:buChar char="•"/>
          <a:defRPr sz="900" dirty="0">
            <a:latin typeface="돋움" panose="020B0600000101010101" pitchFamily="50" charset="-127"/>
            <a:ea typeface="돋움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71450" indent="-171450">
          <a:buFont typeface="Arial" panose="020B0604020202020204" pitchFamily="34" charset="0"/>
          <a:buChar char="•"/>
          <a:defRPr sz="900" dirty="0">
            <a:latin typeface="돋움" panose="020B0600000101010101" pitchFamily="50" charset="-127"/>
            <a:ea typeface="돋움" panose="020B0600000101010101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67707</TotalTime>
  <Words>2120</Words>
  <Application>Microsoft Office PowerPoint</Application>
  <PresentationFormat>사용자 지정</PresentationFormat>
  <Paragraphs>1009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디자인 사용자 지정</vt:lpstr>
      <vt:lpstr>1_디자인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Fred</dc:creator>
  <cp:lastModifiedBy>park</cp:lastModifiedBy>
  <cp:revision>3221</cp:revision>
  <cp:lastPrinted>2012-08-07T06:43:54Z</cp:lastPrinted>
  <dcterms:created xsi:type="dcterms:W3CDTF">2010-12-13T08:03:06Z</dcterms:created>
  <dcterms:modified xsi:type="dcterms:W3CDTF">2016-05-16T00:29:17Z</dcterms:modified>
</cp:coreProperties>
</file>