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9BA64-5B5B-431B-B930-8D5659709C7D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26FBC-9E0F-41B8-84C3-EB49DB540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852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분석에 사용되지 않은 컬럼은 제외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26FBC-9E0F-41B8-84C3-EB49DB540F2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6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B94F5-57E7-DE63-0D1F-C7B7F846C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B2AF97-1262-A111-B568-598D650A8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419C4-29C5-E6AD-E18B-D045985C3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D9A5-43F5-408A-BC4C-2BD96D9535BD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264231-FF49-DCEC-0ED6-4EEEB891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26425-3AC8-3E3F-C015-AB4F2242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5CEE-2A34-483A-BEB2-D035C8D02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49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33345-8D54-5A85-1462-3466FBE2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9E423E-32BF-A9D0-27A3-6667E2AF9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FC9EBA-862B-679C-07B9-60E10A2B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D9A5-43F5-408A-BC4C-2BD96D9535BD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E47552-0197-FFCB-5E5C-9C079B7A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A15694-55E7-8C5A-877E-F8CB1BB4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5CEE-2A34-483A-BEB2-D035C8D02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EC74B5-B6CF-42E7-FE18-10EE85BA5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545485-0025-97CE-2F12-7301316CF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63A779-A63F-6518-4642-5D82FEDE7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D9A5-43F5-408A-BC4C-2BD96D9535BD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69CBF4-4CE1-02D1-D1C0-A3E6E1834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0BEFFA-04CF-4725-BB81-8D8FF5EE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5CEE-2A34-483A-BEB2-D035C8D02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62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DC7F4-9922-14E9-18B7-08B5755DA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2C4EC1-339F-2F89-4453-34E248DAC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50921C-3D7F-D7A7-3286-B44180F3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D9A5-43F5-408A-BC4C-2BD96D9535BD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2500AB-901B-7B00-7025-8097B87B7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416B9-7760-9BC7-4198-9F4B6CFEC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5CEE-2A34-483A-BEB2-D035C8D02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669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DF7AE-8255-AEB3-0329-A23B55E66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D29212-9D4C-59D9-3251-99D98004C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3C1509-7626-726F-9EF1-5D61B34C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D9A5-43F5-408A-BC4C-2BD96D9535BD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B969C5-D3A3-C384-A3EE-8A60A9F3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4AC95-6841-6584-8BB5-0D222163E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5CEE-2A34-483A-BEB2-D035C8D02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662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AABAF-475C-F3EE-1F62-C71344BF1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D805B5-1B06-4DB9-E1A4-2C904D8BA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CE8B25-4D3B-33A4-6BAD-127F4A747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301B84-299F-B9EA-9101-092BE6FA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D9A5-43F5-408A-BC4C-2BD96D9535BD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E2A272-32C1-68DA-FAD6-26CF080D4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C24BCB-5A07-8A0B-C90C-6DEA3B84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5CEE-2A34-483A-BEB2-D035C8D02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61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1AAD3-F64E-8337-0797-0B01694D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BA595B-1D82-FDE2-A32A-FF933B27D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A892BB-9D99-3044-11B8-03A0B6A49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9263AC-F5C8-7C73-106F-9D042EF69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2351B6-344C-2A74-0FF3-560D24DDE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52EB82-0630-E262-E59C-0D6E0F7F4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D9A5-43F5-408A-BC4C-2BD96D9535BD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16C15A-19C5-E0B0-9BF6-754768166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97C50A-3F71-FB1D-4AF9-8EE56E7EA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5CEE-2A34-483A-BEB2-D035C8D02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16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3C53C-FF95-EC15-1432-F31D38F8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6DE77A-EB67-9A1F-7A85-9C3E3B59B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D9A5-43F5-408A-BC4C-2BD96D9535BD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102299-B00F-3DA6-0086-166B7DDA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59F9AE-08CF-D31D-6372-5E673D4A4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5CEE-2A34-483A-BEB2-D035C8D02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75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7CDA8B-42EA-0891-DD12-F8510614D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D9A5-43F5-408A-BC4C-2BD96D9535BD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713F02-BFB8-8607-4422-B0C439420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A1C14D-DA18-0776-3779-2D1F9ECE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5CEE-2A34-483A-BEB2-D035C8D02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865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0A0D7-F235-29F5-2AF1-B5401B7F9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E1C6F9-02CC-0428-F039-0E5B9FAE8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F9F9D5-3DBB-9EB1-5879-C5D0DC3EC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44089E-20B5-2703-CFB2-00A7E234F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D9A5-43F5-408A-BC4C-2BD96D9535BD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F13349-CB53-DB35-09B3-B66DC32F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008FA8-BC9E-5E58-6112-2A8FC662B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5CEE-2A34-483A-BEB2-D035C8D02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34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8980B-0119-F3DB-CCF2-F3FDBEBCE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5BDEC7-ABA0-C6CA-A67B-4A64519D2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5E56D6-90D0-5294-3347-4FEA0F7CC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219DC7-BAC9-8472-208A-852E0A6F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D9A5-43F5-408A-BC4C-2BD96D9535BD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27FC6A-5B62-8E8C-346F-F75325DF7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02B4EB-5CFE-5DB3-A5B1-ACA492A3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5CEE-2A34-483A-BEB2-D035C8D02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010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5AB67D-AD7E-DB2A-7AB4-E4FD2D97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965D5E-CBEF-2849-D11A-9A5621D68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84645-0E59-3774-BD42-47E3C9186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CD9A5-43F5-408A-BC4C-2BD96D9535BD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51980-E68B-6A98-EEA2-77B699BD8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6033BC-CE34-FA1E-0174-AD0EB026C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D5CEE-2A34-483A-BEB2-D035C8D02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32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47A3A-D968-08BF-5C8C-79B3958129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스타트업 성공 예측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131FDC-59D8-EA96-0250-936AAF516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김영호 </a:t>
            </a:r>
            <a:r>
              <a:rPr lang="en-US" altLang="ko-KR" dirty="0"/>
              <a:t>(2020215729)</a:t>
            </a:r>
          </a:p>
          <a:p>
            <a:r>
              <a:rPr lang="ko-KR" altLang="en-US" dirty="0"/>
              <a:t>길민준 </a:t>
            </a:r>
            <a:r>
              <a:rPr lang="en-US" altLang="ko-KR" dirty="0"/>
              <a:t>(2022211736)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808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ED95442-B31E-2D1F-86C6-EFE92E694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/>
              <a:t>실험 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27879-9EFA-9194-7270-5CB1FF5E32DE}"/>
              </a:ext>
            </a:extLst>
          </p:cNvPr>
          <p:cNvSpPr txBox="1"/>
          <p:nvPr/>
        </p:nvSpPr>
        <p:spPr>
          <a:xfrm>
            <a:off x="4399990" y="1321356"/>
            <a:ext cx="339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>
                <a:solidFill>
                  <a:srgbClr val="1F1F1F"/>
                </a:solidFill>
                <a:effectLst/>
                <a:latin typeface="Google Sans Text"/>
              </a:rPr>
              <a:t>SMOTE </a:t>
            </a:r>
            <a:r>
              <a:rPr lang="ko-KR" altLang="en-US" b="1" i="0" dirty="0">
                <a:solidFill>
                  <a:srgbClr val="1F1F1F"/>
                </a:solidFill>
                <a:effectLst/>
                <a:latin typeface="Google Sans Text"/>
              </a:rPr>
              <a:t>적용 전후의 클래스 분포</a:t>
            </a:r>
            <a:endParaRPr lang="ko-KR" altLang="en-US" b="1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18FA4610-8EEC-67FF-3AB5-41DEBEBA4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825625"/>
            <a:ext cx="942975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56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BAF25-5C74-629D-98EE-0564395A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Predicting Startup Success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722A2-1240-5F3B-AE4F-7945B402A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목적</a:t>
            </a:r>
          </a:p>
          <a:p>
            <a:pPr>
              <a:buFontTx/>
              <a:buChar char="-"/>
            </a:pPr>
            <a:r>
              <a:rPr lang="ko-KR" altLang="en-US" sz="1600" dirty="0"/>
              <a:t>벤처 캐피탈은 막대한 자금을 소수의 </a:t>
            </a:r>
            <a:r>
              <a:rPr lang="ko-KR" altLang="en-US" sz="1600" dirty="0" err="1"/>
              <a:t>스타트업에</a:t>
            </a:r>
            <a:r>
              <a:rPr lang="ko-KR" altLang="en-US" sz="1600" dirty="0"/>
              <a:t> 집중 투자하므로</a:t>
            </a:r>
            <a:r>
              <a:rPr lang="en-US" altLang="ko-KR" sz="1600" dirty="0"/>
              <a:t>,</a:t>
            </a:r>
          </a:p>
          <a:p>
            <a:pPr marL="0" indent="0">
              <a:buNone/>
            </a:pPr>
            <a:r>
              <a:rPr lang="en-US" altLang="ko-KR" sz="1600" dirty="0"/>
              <a:t>   </a:t>
            </a:r>
            <a:r>
              <a:rPr lang="ko-KR" altLang="en-US" sz="1600" dirty="0"/>
              <a:t>사전에 성공 가능성을 예측할 수 있는 모델의 수요가 높음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>
              <a:buFontTx/>
              <a:buChar char="-"/>
            </a:pPr>
            <a:r>
              <a:rPr lang="en-US" altLang="ko-KR" sz="16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Crunchbase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데이터를 활용하여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ko-KR" altLang="en-US" sz="1600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스타트업의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상태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(status)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를 분류</a:t>
            </a:r>
            <a:endParaRPr lang="en-US" altLang="ko-KR" sz="1600" b="0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altLang="ko-KR" sz="1600" b="0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ko-KR" altLang="en-US" b="1" dirty="0"/>
              <a:t>데이터</a:t>
            </a:r>
          </a:p>
          <a:p>
            <a:pPr>
              <a:buFontTx/>
              <a:buChar char="-"/>
            </a:pPr>
            <a:r>
              <a:rPr lang="ko-KR" altLang="en-US" sz="1600" dirty="0"/>
              <a:t>시장 분야</a:t>
            </a:r>
            <a:r>
              <a:rPr lang="en-US" altLang="ko-KR" sz="1600" dirty="0"/>
              <a:t>, </a:t>
            </a:r>
            <a:r>
              <a:rPr lang="ko-KR" altLang="en-US" sz="1600" dirty="0"/>
              <a:t>투자 금액</a:t>
            </a:r>
            <a:r>
              <a:rPr lang="en-US" altLang="ko-KR" sz="1600" dirty="0"/>
              <a:t>, </a:t>
            </a:r>
            <a:r>
              <a:rPr lang="ko-KR" altLang="en-US" sz="1600" dirty="0"/>
              <a:t>국가 코드 등 총 </a:t>
            </a:r>
            <a:r>
              <a:rPr lang="en-US" altLang="ko-KR" sz="1600" dirty="0"/>
              <a:t>39</a:t>
            </a:r>
            <a:r>
              <a:rPr lang="ko-KR" altLang="en-US" sz="1600" dirty="0"/>
              <a:t>개의 변수로 구성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총 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54,294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개의 데이터로 구성</a:t>
            </a:r>
            <a:endParaRPr lang="en-US" altLang="ko-KR" sz="1600" b="0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642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723D7-37B2-3B59-D28C-8D7255CC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소개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1678948-6457-1C87-0D60-04BF74AD8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061178"/>
              </p:ext>
            </p:extLst>
          </p:nvPr>
        </p:nvGraphicFramePr>
        <p:xfrm>
          <a:off x="2674457" y="1690688"/>
          <a:ext cx="6843085" cy="423550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68617">
                  <a:extLst>
                    <a:ext uri="{9D8B030D-6E8A-4147-A177-3AD203B41FA5}">
                      <a16:colId xmlns:a16="http://schemas.microsoft.com/office/drawing/2014/main" val="800411290"/>
                    </a:ext>
                  </a:extLst>
                </a:gridCol>
                <a:gridCol w="1368617">
                  <a:extLst>
                    <a:ext uri="{9D8B030D-6E8A-4147-A177-3AD203B41FA5}">
                      <a16:colId xmlns:a16="http://schemas.microsoft.com/office/drawing/2014/main" val="1429611685"/>
                    </a:ext>
                  </a:extLst>
                </a:gridCol>
                <a:gridCol w="1368617">
                  <a:extLst>
                    <a:ext uri="{9D8B030D-6E8A-4147-A177-3AD203B41FA5}">
                      <a16:colId xmlns:a16="http://schemas.microsoft.com/office/drawing/2014/main" val="275653297"/>
                    </a:ext>
                  </a:extLst>
                </a:gridCol>
                <a:gridCol w="1368617">
                  <a:extLst>
                    <a:ext uri="{9D8B030D-6E8A-4147-A177-3AD203B41FA5}">
                      <a16:colId xmlns:a16="http://schemas.microsoft.com/office/drawing/2014/main" val="2110027863"/>
                    </a:ext>
                  </a:extLst>
                </a:gridCol>
                <a:gridCol w="1368617">
                  <a:extLst>
                    <a:ext uri="{9D8B030D-6E8A-4147-A177-3AD203B41FA5}">
                      <a16:colId xmlns:a16="http://schemas.microsoft.com/office/drawing/2014/main" val="1518699970"/>
                    </a:ext>
                  </a:extLst>
                </a:gridCol>
              </a:tblGrid>
              <a:tr h="21578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effectLst/>
                        </a:rPr>
                        <a:t>컬럼명</a:t>
                      </a:r>
                      <a:endParaRPr lang="en-US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effectLst/>
                        </a:rPr>
                        <a:t>수치형 컬럼</a:t>
                      </a:r>
                      <a:endParaRPr lang="en-US" altLang="ko-KR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effectLst/>
                        </a:rPr>
                        <a:t>범주형 컬럼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effectLst/>
                        </a:rPr>
                        <a:t>고유값</a:t>
                      </a:r>
                      <a:r>
                        <a:rPr lang="ko-KR" altLang="en-US" sz="1200" b="0" dirty="0">
                          <a:effectLst/>
                        </a:rPr>
                        <a:t> 개수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/>
                        <a:t>결측치</a:t>
                      </a:r>
                      <a:r>
                        <a:rPr lang="ko-KR" altLang="en-US" sz="1200" b="0" dirty="0"/>
                        <a:t> 비율 </a:t>
                      </a:r>
                      <a:r>
                        <a:rPr lang="en-US" altLang="ko-KR" sz="1200" b="0" dirty="0"/>
                        <a:t>(%)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2752983531"/>
                  </a:ext>
                </a:extLst>
              </a:tr>
              <a:tr h="21578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effectLst/>
                        </a:rPr>
                        <a:t>permalink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O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</a:rPr>
                        <a:t>49436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</a:rPr>
                        <a:t>8.94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2007593264"/>
                  </a:ext>
                </a:extLst>
              </a:tr>
              <a:tr h="21578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effectLst/>
                        </a:rPr>
                        <a:t>name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O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</a:rPr>
                        <a:t>49350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effectLst/>
                        </a:rPr>
                        <a:t>8.95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459086138"/>
                  </a:ext>
                </a:extLst>
              </a:tr>
              <a:tr h="21578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effectLst/>
                        </a:rPr>
                        <a:t>market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O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</a:rPr>
                        <a:t>753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</a:rPr>
                        <a:t>16.25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1513269476"/>
                  </a:ext>
                </a:extLst>
              </a:tr>
              <a:tr h="21578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err="1">
                          <a:effectLst/>
                        </a:rPr>
                        <a:t>funding_total_usd</a:t>
                      </a:r>
                      <a:endParaRPr lang="en-US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O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effectLst/>
                        </a:rPr>
                        <a:t>14617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</a:rPr>
                        <a:t>8.94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219836148"/>
                  </a:ext>
                </a:extLst>
              </a:tr>
              <a:tr h="215784">
                <a:tc>
                  <a:txBody>
                    <a:bodyPr/>
                    <a:lstStyle/>
                    <a:p>
                      <a:pPr algn="l"/>
                      <a:r>
                        <a:rPr lang="en-US" sz="1200" b="0">
                          <a:effectLst/>
                        </a:rPr>
                        <a:t>status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O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</a:rPr>
                        <a:t>3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</a:rPr>
                        <a:t>11.36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987804893"/>
                  </a:ext>
                </a:extLst>
              </a:tr>
              <a:tr h="21578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err="1">
                          <a:effectLst/>
                        </a:rPr>
                        <a:t>country_code</a:t>
                      </a:r>
                      <a:endParaRPr lang="en-US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O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effectLst/>
                        </a:rPr>
                        <a:t>115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</a:rPr>
                        <a:t>18.66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1876783539"/>
                  </a:ext>
                </a:extLst>
              </a:tr>
              <a:tr h="21578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err="1">
                          <a:effectLst/>
                        </a:rPr>
                        <a:t>funding_rounds</a:t>
                      </a:r>
                      <a:endParaRPr lang="en-US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O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effectLst/>
                        </a:rPr>
                        <a:t>17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</a:rPr>
                        <a:t>8.94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411403537"/>
                  </a:ext>
                </a:extLst>
              </a:tr>
              <a:tr h="21578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err="1">
                          <a:effectLst/>
                        </a:rPr>
                        <a:t>founded_at</a:t>
                      </a:r>
                      <a:endParaRPr lang="en-US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</a:rPr>
                        <a:t>3368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</a:rPr>
                        <a:t>28.99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2922145898"/>
                  </a:ext>
                </a:extLst>
              </a:tr>
              <a:tr h="21578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err="1">
                          <a:effectLst/>
                        </a:rPr>
                        <a:t>first_funding_at</a:t>
                      </a:r>
                      <a:endParaRPr lang="en-US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</a:rPr>
                        <a:t>3904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</a:rPr>
                        <a:t>8.96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4047046812"/>
                  </a:ext>
                </a:extLst>
              </a:tr>
              <a:tr h="215784">
                <a:tc>
                  <a:txBody>
                    <a:bodyPr/>
                    <a:lstStyle/>
                    <a:p>
                      <a:pPr algn="l"/>
                      <a:r>
                        <a:rPr lang="en-US" sz="1200" b="0">
                          <a:effectLst/>
                        </a:rPr>
                        <a:t>last_funding_at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</a:rPr>
                        <a:t>3651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</a:rPr>
                        <a:t>8.95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465653116"/>
                  </a:ext>
                </a:extLst>
              </a:tr>
              <a:tr h="215784">
                <a:tc>
                  <a:txBody>
                    <a:bodyPr/>
                    <a:lstStyle/>
                    <a:p>
                      <a:pPr algn="l"/>
                      <a:r>
                        <a:rPr lang="en-US" sz="1200" b="0">
                          <a:effectLst/>
                        </a:rPr>
                        <a:t>seed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O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</a:rPr>
                        <a:t>3337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</a:rPr>
                        <a:t>8.94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1298806412"/>
                  </a:ext>
                </a:extLst>
              </a:tr>
              <a:tr h="215784">
                <a:tc>
                  <a:txBody>
                    <a:bodyPr/>
                    <a:lstStyle/>
                    <a:p>
                      <a:pPr algn="l"/>
                      <a:r>
                        <a:rPr lang="en-US" sz="1200" b="0">
                          <a:effectLst/>
                        </a:rPr>
                        <a:t>venture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O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effectLst/>
                        </a:rPr>
                        <a:t>9300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</a:rPr>
                        <a:t>8.94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418448831"/>
                  </a:ext>
                </a:extLst>
              </a:tr>
              <a:tr h="215784">
                <a:tc>
                  <a:txBody>
                    <a:bodyPr/>
                    <a:lstStyle/>
                    <a:p>
                      <a:pPr algn="l"/>
                      <a:r>
                        <a:rPr lang="en-US" sz="1200" b="0">
                          <a:effectLst/>
                        </a:rPr>
                        <a:t>round_A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O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</a:rPr>
                        <a:t>2035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</a:rPr>
                        <a:t>8.94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4173683578"/>
                  </a:ext>
                </a:extLst>
              </a:tr>
              <a:tr h="215784">
                <a:tc>
                  <a:txBody>
                    <a:bodyPr/>
                    <a:lstStyle/>
                    <a:p>
                      <a:pPr algn="l"/>
                      <a:r>
                        <a:rPr lang="en-US" sz="1200" b="0">
                          <a:effectLst/>
                        </a:rPr>
                        <a:t>round_B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</a:rPr>
                        <a:t>O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</a:rPr>
                        <a:t>1269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</a:rPr>
                        <a:t>8.94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2618439294"/>
                  </a:ext>
                </a:extLst>
              </a:tr>
              <a:tr h="21578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err="1">
                          <a:effectLst/>
                        </a:rPr>
                        <a:t>round_C</a:t>
                      </a:r>
                      <a:endParaRPr lang="en-US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O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</a:rPr>
                        <a:t>740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</a:rPr>
                        <a:t>8.94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2214951604"/>
                  </a:ext>
                </a:extLst>
              </a:tr>
              <a:tr h="21578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err="1">
                          <a:effectLst/>
                        </a:rPr>
                        <a:t>total_investment</a:t>
                      </a:r>
                      <a:endParaRPr lang="en-US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effectLst/>
                        </a:rPr>
                        <a:t>O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</a:rPr>
                        <a:t>14617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</a:rPr>
                        <a:t>8.94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836654154"/>
                  </a:ext>
                </a:extLst>
              </a:tr>
              <a:tr h="21578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0" dirty="0">
                          <a:effectLst/>
                        </a:rPr>
                        <a:t>∙∙∙</a:t>
                      </a:r>
                      <a:endParaRPr lang="en-US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effectLst/>
                        </a:rPr>
                        <a:t>∙∙∙</a:t>
                      </a:r>
                      <a:endParaRPr lang="en-US" altLang="ko-KR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effectLst/>
                        </a:rPr>
                        <a:t>∙∙∙</a:t>
                      </a:r>
                      <a:endParaRPr lang="en-US" altLang="ko-KR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effectLst/>
                        </a:rPr>
                        <a:t>∙∙∙</a:t>
                      </a:r>
                      <a:endParaRPr lang="en-US" altLang="ko-KR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effectLst/>
                        </a:rPr>
                        <a:t>∙∙∙</a:t>
                      </a:r>
                      <a:endParaRPr lang="en-US" altLang="ko-KR" sz="1200" b="0" dirty="0">
                        <a:effectLst/>
                      </a:endParaRP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324310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338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E3578-262B-C8AA-81E0-1ECBFB47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EDA </a:t>
            </a:r>
            <a:r>
              <a:rPr lang="ko-KR" altLang="en-US" b="1" dirty="0"/>
              <a:t>및 전처리</a:t>
            </a:r>
            <a:r>
              <a:rPr lang="en-US" altLang="ko-KR" b="1" dirty="0"/>
              <a:t>(</a:t>
            </a:r>
            <a:r>
              <a:rPr lang="ko-KR" altLang="en-US" b="1" dirty="0"/>
              <a:t>수치형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F89F2B8-1BBE-2B8F-8AB5-0794C8970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309881"/>
              </p:ext>
            </p:extLst>
          </p:nvPr>
        </p:nvGraphicFramePr>
        <p:xfrm>
          <a:off x="2385060" y="1690688"/>
          <a:ext cx="7421880" cy="471641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305967054"/>
                    </a:ext>
                  </a:extLst>
                </a:gridCol>
                <a:gridCol w="4526280">
                  <a:extLst>
                    <a:ext uri="{9D8B030D-6E8A-4147-A177-3AD203B41FA5}">
                      <a16:colId xmlns:a16="http://schemas.microsoft.com/office/drawing/2014/main" val="210195110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677824550"/>
                    </a:ext>
                  </a:extLst>
                </a:gridCol>
              </a:tblGrid>
              <a:tr h="2620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 err="1">
                          <a:effectLst/>
                        </a:rPr>
                        <a:t>컬럼명</a:t>
                      </a:r>
                      <a:endParaRPr lang="ko-KR" altLang="en-US" sz="1200" b="1" dirty="0">
                        <a:effectLst/>
                      </a:endParaRP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effectLst/>
                        </a:rPr>
                        <a:t>비고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 err="1">
                          <a:effectLst/>
                        </a:rPr>
                        <a:t>결측치</a:t>
                      </a:r>
                      <a:r>
                        <a:rPr lang="ko-KR" altLang="en-US" sz="1200" b="1" dirty="0">
                          <a:effectLst/>
                        </a:rPr>
                        <a:t> 비율</a:t>
                      </a:r>
                    </a:p>
                  </a:txBody>
                  <a:tcPr marL="35377" marR="35377" marT="17688" marB="17688" anchor="ctr"/>
                </a:tc>
                <a:extLst>
                  <a:ext uri="{0D108BD9-81ED-4DB2-BD59-A6C34878D82A}">
                    <a16:rowId xmlns:a16="http://schemas.microsoft.com/office/drawing/2014/main" val="2678385821"/>
                  </a:ext>
                </a:extLst>
              </a:tr>
              <a:tr h="262023"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 err="1">
                          <a:effectLst/>
                        </a:rPr>
                        <a:t>founded_year</a:t>
                      </a:r>
                      <a:endParaRPr lang="en-US" sz="1200" dirty="0">
                        <a:effectLst/>
                      </a:endParaRP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 dirty="0">
                          <a:effectLst/>
                        </a:rPr>
                        <a:t>2001~2023</a:t>
                      </a:r>
                      <a:r>
                        <a:rPr lang="ko-KR" altLang="en-US" sz="1200" dirty="0">
                          <a:effectLst/>
                        </a:rPr>
                        <a:t>년 설립 연도 포함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 err="1">
                          <a:effectLst/>
                        </a:rPr>
                        <a:t>결측은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ko-KR" altLang="en-US" sz="1200" dirty="0" err="1">
                          <a:effectLst/>
                        </a:rPr>
                        <a:t>산업군</a:t>
                      </a:r>
                      <a:r>
                        <a:rPr lang="ko-KR" altLang="en-US" sz="1200" dirty="0">
                          <a:effectLst/>
                        </a:rPr>
                        <a:t> 평균값으로 대체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>
                          <a:effectLst/>
                        </a:rPr>
                        <a:t>29.12%</a:t>
                      </a:r>
                    </a:p>
                  </a:txBody>
                  <a:tcPr marL="35377" marR="35377" marT="17688" marB="17688" anchor="ctr"/>
                </a:tc>
                <a:extLst>
                  <a:ext uri="{0D108BD9-81ED-4DB2-BD59-A6C34878D82A}">
                    <a16:rowId xmlns:a16="http://schemas.microsoft.com/office/drawing/2014/main" val="191913631"/>
                  </a:ext>
                </a:extLst>
              </a:tr>
              <a:tr h="262023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funding_rounds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>
                          <a:effectLst/>
                        </a:rPr>
                        <a:t>전체 투자 라운드 수</a:t>
                      </a:r>
                      <a:r>
                        <a:rPr lang="en-US" altLang="ko-KR" sz="1200">
                          <a:effectLst/>
                        </a:rPr>
                        <a:t>, </a:t>
                      </a:r>
                      <a:r>
                        <a:rPr lang="ko-KR" altLang="en-US" sz="1200">
                          <a:effectLst/>
                        </a:rPr>
                        <a:t>결측은 평균값으로 대체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>
                          <a:effectLst/>
                        </a:rPr>
                        <a:t>8.94%</a:t>
                      </a:r>
                    </a:p>
                  </a:txBody>
                  <a:tcPr marL="35377" marR="35377" marT="17688" marB="17688" anchor="ctr"/>
                </a:tc>
                <a:extLst>
                  <a:ext uri="{0D108BD9-81ED-4DB2-BD59-A6C34878D82A}">
                    <a16:rowId xmlns:a16="http://schemas.microsoft.com/office/drawing/2014/main" val="1131179147"/>
                  </a:ext>
                </a:extLst>
              </a:tr>
              <a:tr h="262023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seed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 dirty="0">
                          <a:effectLst/>
                        </a:rPr>
                        <a:t>Seed </a:t>
                      </a:r>
                      <a:r>
                        <a:rPr lang="ko-KR" altLang="en-US" sz="1200" dirty="0">
                          <a:effectLst/>
                        </a:rPr>
                        <a:t>투자 유치 금액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 err="1">
                          <a:effectLst/>
                        </a:rPr>
                        <a:t>미유치</a:t>
                      </a:r>
                      <a:r>
                        <a:rPr lang="ko-KR" altLang="en-US" sz="1200" dirty="0">
                          <a:effectLst/>
                        </a:rPr>
                        <a:t> 시 </a:t>
                      </a:r>
                      <a:r>
                        <a:rPr lang="en-US" altLang="ko-KR" sz="1200" dirty="0">
                          <a:effectLst/>
                        </a:rPr>
                        <a:t>0</a:t>
                      </a:r>
                      <a:r>
                        <a:rPr lang="ko-KR" altLang="en-US" sz="1200" dirty="0">
                          <a:effectLst/>
                        </a:rPr>
                        <a:t>으로 처리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>
                          <a:effectLst/>
                        </a:rPr>
                        <a:t>8.94%</a:t>
                      </a:r>
                    </a:p>
                  </a:txBody>
                  <a:tcPr marL="35377" marR="35377" marT="17688" marB="17688" anchor="ctr"/>
                </a:tc>
                <a:extLst>
                  <a:ext uri="{0D108BD9-81ED-4DB2-BD59-A6C34878D82A}">
                    <a16:rowId xmlns:a16="http://schemas.microsoft.com/office/drawing/2014/main" val="1137879442"/>
                  </a:ext>
                </a:extLst>
              </a:tr>
              <a:tr h="262023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venture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Venture </a:t>
                      </a:r>
                      <a:r>
                        <a:rPr lang="ko-KR" altLang="en-US" sz="1200">
                          <a:effectLst/>
                        </a:rPr>
                        <a:t>투자 유치 금액</a:t>
                      </a:r>
                      <a:r>
                        <a:rPr lang="en-US" altLang="ko-KR" sz="1200">
                          <a:effectLst/>
                        </a:rPr>
                        <a:t>, </a:t>
                      </a:r>
                      <a:r>
                        <a:rPr lang="ko-KR" altLang="en-US" sz="1200">
                          <a:effectLst/>
                        </a:rPr>
                        <a:t>미유치 시 </a:t>
                      </a:r>
                      <a:r>
                        <a:rPr lang="en-US" altLang="ko-KR" sz="1200">
                          <a:effectLst/>
                        </a:rPr>
                        <a:t>0</a:t>
                      </a:r>
                      <a:r>
                        <a:rPr lang="ko-KR" altLang="en-US" sz="1200">
                          <a:effectLst/>
                        </a:rPr>
                        <a:t>으로 처리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>
                          <a:effectLst/>
                        </a:rPr>
                        <a:t>8.94%</a:t>
                      </a:r>
                    </a:p>
                  </a:txBody>
                  <a:tcPr marL="35377" marR="35377" marT="17688" marB="17688" anchor="ctr"/>
                </a:tc>
                <a:extLst>
                  <a:ext uri="{0D108BD9-81ED-4DB2-BD59-A6C34878D82A}">
                    <a16:rowId xmlns:a16="http://schemas.microsoft.com/office/drawing/2014/main" val="2268987436"/>
                  </a:ext>
                </a:extLst>
              </a:tr>
              <a:tr h="262023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equity_crowdfunding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 dirty="0" err="1">
                          <a:effectLst/>
                        </a:rPr>
                        <a:t>크라우드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ko-KR" altLang="en-US" sz="1200" dirty="0" err="1">
                          <a:effectLst/>
                        </a:rPr>
                        <a:t>펀딩</a:t>
                      </a:r>
                      <a:r>
                        <a:rPr lang="ko-KR" altLang="en-US" sz="1200" dirty="0">
                          <a:effectLst/>
                        </a:rPr>
                        <a:t> 금액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 err="1">
                          <a:effectLst/>
                        </a:rPr>
                        <a:t>미참여</a:t>
                      </a:r>
                      <a:r>
                        <a:rPr lang="ko-KR" altLang="en-US" sz="1200" dirty="0">
                          <a:effectLst/>
                        </a:rPr>
                        <a:t> 기업은 </a:t>
                      </a:r>
                      <a:r>
                        <a:rPr lang="en-US" altLang="ko-KR" sz="1200" dirty="0">
                          <a:effectLst/>
                        </a:rPr>
                        <a:t>0</a:t>
                      </a:r>
                      <a:r>
                        <a:rPr lang="ko-KR" altLang="en-US" sz="1200" dirty="0">
                          <a:effectLst/>
                        </a:rPr>
                        <a:t>으로 대체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>
                          <a:effectLst/>
                        </a:rPr>
                        <a:t>8.94%</a:t>
                      </a:r>
                    </a:p>
                  </a:txBody>
                  <a:tcPr marL="35377" marR="35377" marT="17688" marB="17688" anchor="ctr"/>
                </a:tc>
                <a:extLst>
                  <a:ext uri="{0D108BD9-81ED-4DB2-BD59-A6C34878D82A}">
                    <a16:rowId xmlns:a16="http://schemas.microsoft.com/office/drawing/2014/main" val="715623960"/>
                  </a:ext>
                </a:extLst>
              </a:tr>
              <a:tr h="262023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undisclosed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>
                          <a:effectLst/>
                        </a:rPr>
                        <a:t>금액 비공개 투자 유치</a:t>
                      </a:r>
                      <a:r>
                        <a:rPr lang="en-US" altLang="ko-KR" sz="1200">
                          <a:effectLst/>
                        </a:rPr>
                        <a:t>, </a:t>
                      </a:r>
                      <a:r>
                        <a:rPr lang="ko-KR" altLang="en-US" sz="1200">
                          <a:effectLst/>
                        </a:rPr>
                        <a:t>미기재 시 </a:t>
                      </a:r>
                      <a:r>
                        <a:rPr lang="en-US" altLang="ko-KR" sz="1200">
                          <a:effectLst/>
                        </a:rPr>
                        <a:t>0</a:t>
                      </a:r>
                      <a:r>
                        <a:rPr lang="ko-KR" altLang="en-US" sz="1200">
                          <a:effectLst/>
                        </a:rPr>
                        <a:t>으로 대체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>
                          <a:effectLst/>
                        </a:rPr>
                        <a:t>8.94%</a:t>
                      </a:r>
                    </a:p>
                  </a:txBody>
                  <a:tcPr marL="35377" marR="35377" marT="17688" marB="17688" anchor="ctr"/>
                </a:tc>
                <a:extLst>
                  <a:ext uri="{0D108BD9-81ED-4DB2-BD59-A6C34878D82A}">
                    <a16:rowId xmlns:a16="http://schemas.microsoft.com/office/drawing/2014/main" val="3292087290"/>
                  </a:ext>
                </a:extLst>
              </a:tr>
              <a:tr h="262023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convertible_note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>
                          <a:effectLst/>
                        </a:rPr>
                        <a:t>전환사채 형태 투자</a:t>
                      </a:r>
                      <a:r>
                        <a:rPr lang="en-US" altLang="ko-KR" sz="1200">
                          <a:effectLst/>
                        </a:rPr>
                        <a:t>, </a:t>
                      </a:r>
                      <a:r>
                        <a:rPr lang="ko-KR" altLang="en-US" sz="1200">
                          <a:effectLst/>
                        </a:rPr>
                        <a:t>결측은 </a:t>
                      </a:r>
                      <a:r>
                        <a:rPr lang="en-US" altLang="ko-KR" sz="1200">
                          <a:effectLst/>
                        </a:rPr>
                        <a:t>0</a:t>
                      </a:r>
                      <a:r>
                        <a:rPr lang="ko-KR" altLang="en-US" sz="1200">
                          <a:effectLst/>
                        </a:rPr>
                        <a:t>으로 처리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>
                          <a:effectLst/>
                        </a:rPr>
                        <a:t>8.94%</a:t>
                      </a:r>
                    </a:p>
                  </a:txBody>
                  <a:tcPr marL="35377" marR="35377" marT="17688" marB="17688" anchor="ctr"/>
                </a:tc>
                <a:extLst>
                  <a:ext uri="{0D108BD9-81ED-4DB2-BD59-A6C34878D82A}">
                    <a16:rowId xmlns:a16="http://schemas.microsoft.com/office/drawing/2014/main" val="1961513613"/>
                  </a:ext>
                </a:extLst>
              </a:tr>
              <a:tr h="262023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debt_financing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 dirty="0">
                          <a:effectLst/>
                        </a:rPr>
                        <a:t>부채 기반 투자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 err="1">
                          <a:effectLst/>
                        </a:rPr>
                        <a:t>결측은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en-US" altLang="ko-KR" sz="1200" dirty="0">
                          <a:effectLst/>
                        </a:rPr>
                        <a:t>0 </a:t>
                      </a:r>
                      <a:r>
                        <a:rPr lang="ko-KR" altLang="en-US" sz="1200" dirty="0">
                          <a:effectLst/>
                        </a:rPr>
                        <a:t>으로 처리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>
                          <a:effectLst/>
                        </a:rPr>
                        <a:t>8.94%</a:t>
                      </a:r>
                    </a:p>
                  </a:txBody>
                  <a:tcPr marL="35377" marR="35377" marT="17688" marB="17688" anchor="ctr"/>
                </a:tc>
                <a:extLst>
                  <a:ext uri="{0D108BD9-81ED-4DB2-BD59-A6C34878D82A}">
                    <a16:rowId xmlns:a16="http://schemas.microsoft.com/office/drawing/2014/main" val="2275126964"/>
                  </a:ext>
                </a:extLst>
              </a:tr>
              <a:tr h="262023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angel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>
                          <a:effectLst/>
                        </a:rPr>
                        <a:t>엔젤 투자 유치 금액</a:t>
                      </a:r>
                      <a:r>
                        <a:rPr lang="en-US" altLang="ko-KR" sz="1200">
                          <a:effectLst/>
                        </a:rPr>
                        <a:t>, </a:t>
                      </a:r>
                      <a:r>
                        <a:rPr lang="ko-KR" altLang="en-US" sz="1200">
                          <a:effectLst/>
                        </a:rPr>
                        <a:t>미유치 시 </a:t>
                      </a:r>
                      <a:r>
                        <a:rPr lang="en-US" altLang="ko-KR" sz="1200">
                          <a:effectLst/>
                        </a:rPr>
                        <a:t>0</a:t>
                      </a:r>
                      <a:r>
                        <a:rPr lang="ko-KR" altLang="en-US" sz="1200">
                          <a:effectLst/>
                        </a:rPr>
                        <a:t>으로 대체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>
                          <a:effectLst/>
                        </a:rPr>
                        <a:t>8.94%</a:t>
                      </a:r>
                    </a:p>
                  </a:txBody>
                  <a:tcPr marL="35377" marR="35377" marT="17688" marB="17688" anchor="ctr"/>
                </a:tc>
                <a:extLst>
                  <a:ext uri="{0D108BD9-81ED-4DB2-BD59-A6C34878D82A}">
                    <a16:rowId xmlns:a16="http://schemas.microsoft.com/office/drawing/2014/main" val="2765495358"/>
                  </a:ext>
                </a:extLst>
              </a:tr>
              <a:tr h="262023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grant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>
                          <a:effectLst/>
                        </a:rPr>
                        <a:t>정부지원금</a:t>
                      </a:r>
                      <a:r>
                        <a:rPr lang="en-US" altLang="ko-KR" sz="1200">
                          <a:effectLst/>
                        </a:rPr>
                        <a:t>(Grant), </a:t>
                      </a:r>
                      <a:r>
                        <a:rPr lang="ko-KR" altLang="en-US" sz="1200">
                          <a:effectLst/>
                        </a:rPr>
                        <a:t>결측은 </a:t>
                      </a:r>
                      <a:r>
                        <a:rPr lang="en-US" altLang="ko-KR" sz="1200">
                          <a:effectLst/>
                        </a:rPr>
                        <a:t>0</a:t>
                      </a:r>
                      <a:r>
                        <a:rPr lang="ko-KR" altLang="en-US" sz="1200">
                          <a:effectLst/>
                        </a:rPr>
                        <a:t>으로 간주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>
                          <a:effectLst/>
                        </a:rPr>
                        <a:t>8.94%</a:t>
                      </a:r>
                    </a:p>
                  </a:txBody>
                  <a:tcPr marL="35377" marR="35377" marT="17688" marB="17688" anchor="ctr"/>
                </a:tc>
                <a:extLst>
                  <a:ext uri="{0D108BD9-81ED-4DB2-BD59-A6C34878D82A}">
                    <a16:rowId xmlns:a16="http://schemas.microsoft.com/office/drawing/2014/main" val="2839194319"/>
                  </a:ext>
                </a:extLst>
              </a:tr>
              <a:tr h="262023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private_equity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 dirty="0">
                          <a:effectLst/>
                        </a:rPr>
                        <a:t>PE </a:t>
                      </a:r>
                      <a:r>
                        <a:rPr lang="ko-KR" altLang="en-US" sz="1200" dirty="0">
                          <a:effectLst/>
                        </a:rPr>
                        <a:t>투자 유치 금액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 err="1">
                          <a:effectLst/>
                        </a:rPr>
                        <a:t>결측은</a:t>
                      </a:r>
                      <a:r>
                        <a:rPr lang="ko-KR" altLang="en-US" sz="1200" dirty="0">
                          <a:effectLst/>
                        </a:rPr>
                        <a:t> 업종</a:t>
                      </a:r>
                      <a:r>
                        <a:rPr lang="en-US" altLang="ko-KR" sz="1200" dirty="0">
                          <a:effectLst/>
                        </a:rPr>
                        <a:t>/</a:t>
                      </a:r>
                      <a:r>
                        <a:rPr lang="ko-KR" altLang="en-US" sz="1200" dirty="0" err="1">
                          <a:effectLst/>
                        </a:rPr>
                        <a:t>시장별</a:t>
                      </a:r>
                      <a:r>
                        <a:rPr lang="ko-KR" altLang="en-US" sz="1200" dirty="0">
                          <a:effectLst/>
                        </a:rPr>
                        <a:t> 중앙값으로 대체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>
                          <a:effectLst/>
                        </a:rPr>
                        <a:t>8.94%</a:t>
                      </a:r>
                    </a:p>
                  </a:txBody>
                  <a:tcPr marL="35377" marR="35377" marT="17688" marB="17688" anchor="ctr"/>
                </a:tc>
                <a:extLst>
                  <a:ext uri="{0D108BD9-81ED-4DB2-BD59-A6C34878D82A}">
                    <a16:rowId xmlns:a16="http://schemas.microsoft.com/office/drawing/2014/main" val="2519461568"/>
                  </a:ext>
                </a:extLst>
              </a:tr>
              <a:tr h="262023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post_ipo_equity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IPO </a:t>
                      </a:r>
                      <a:r>
                        <a:rPr lang="ko-KR" altLang="en-US" sz="1200">
                          <a:effectLst/>
                        </a:rPr>
                        <a:t>이후 주식 발행금</a:t>
                      </a:r>
                      <a:r>
                        <a:rPr lang="en-US" altLang="ko-KR" sz="1200">
                          <a:effectLst/>
                        </a:rPr>
                        <a:t>, </a:t>
                      </a:r>
                      <a:r>
                        <a:rPr lang="ko-KR" altLang="en-US" sz="1200">
                          <a:effectLst/>
                        </a:rPr>
                        <a:t>결측은 </a:t>
                      </a:r>
                      <a:r>
                        <a:rPr lang="en-US" altLang="ko-KR" sz="1200">
                          <a:effectLst/>
                        </a:rPr>
                        <a:t>0</a:t>
                      </a:r>
                      <a:r>
                        <a:rPr lang="ko-KR" altLang="en-US" sz="1200">
                          <a:effectLst/>
                        </a:rPr>
                        <a:t>으로 대체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>
                          <a:effectLst/>
                        </a:rPr>
                        <a:t>8.94%</a:t>
                      </a:r>
                    </a:p>
                  </a:txBody>
                  <a:tcPr marL="35377" marR="35377" marT="17688" marB="17688" anchor="ctr"/>
                </a:tc>
                <a:extLst>
                  <a:ext uri="{0D108BD9-81ED-4DB2-BD59-A6C34878D82A}">
                    <a16:rowId xmlns:a16="http://schemas.microsoft.com/office/drawing/2014/main" val="3614999444"/>
                  </a:ext>
                </a:extLst>
              </a:tr>
              <a:tr h="262023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post_ipo_debt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 dirty="0">
                          <a:effectLst/>
                        </a:rPr>
                        <a:t>IPO </a:t>
                      </a:r>
                      <a:r>
                        <a:rPr lang="ko-KR" altLang="en-US" sz="1200" dirty="0">
                          <a:effectLst/>
                        </a:rPr>
                        <a:t>이후 부채 투자금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 err="1">
                          <a:effectLst/>
                        </a:rPr>
                        <a:t>결측은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en-US" altLang="ko-KR" sz="1200" dirty="0">
                          <a:effectLst/>
                        </a:rPr>
                        <a:t>0</a:t>
                      </a:r>
                      <a:r>
                        <a:rPr lang="ko-KR" altLang="en-US" sz="1200" dirty="0">
                          <a:effectLst/>
                        </a:rPr>
                        <a:t>으로 대체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>
                          <a:effectLst/>
                        </a:rPr>
                        <a:t>8.94%</a:t>
                      </a:r>
                    </a:p>
                  </a:txBody>
                  <a:tcPr marL="35377" marR="35377" marT="17688" marB="17688" anchor="ctr"/>
                </a:tc>
                <a:extLst>
                  <a:ext uri="{0D108BD9-81ED-4DB2-BD59-A6C34878D82A}">
                    <a16:rowId xmlns:a16="http://schemas.microsoft.com/office/drawing/2014/main" val="1635861080"/>
                  </a:ext>
                </a:extLst>
              </a:tr>
              <a:tr h="262023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secondary_market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 dirty="0">
                          <a:effectLst/>
                        </a:rPr>
                        <a:t>2</a:t>
                      </a:r>
                      <a:r>
                        <a:rPr lang="ko-KR" altLang="en-US" sz="1200" dirty="0">
                          <a:effectLst/>
                        </a:rPr>
                        <a:t>차 시장에서 유치된 금액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 err="1">
                          <a:effectLst/>
                        </a:rPr>
                        <a:t>결측은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en-US" altLang="ko-KR" sz="1200" dirty="0">
                          <a:effectLst/>
                        </a:rPr>
                        <a:t>0</a:t>
                      </a:r>
                      <a:r>
                        <a:rPr lang="ko-KR" altLang="en-US" sz="1200" dirty="0">
                          <a:effectLst/>
                        </a:rPr>
                        <a:t>으로 대체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>
                          <a:effectLst/>
                        </a:rPr>
                        <a:t>8.94%</a:t>
                      </a:r>
                    </a:p>
                  </a:txBody>
                  <a:tcPr marL="35377" marR="35377" marT="17688" marB="17688" anchor="ctr"/>
                </a:tc>
                <a:extLst>
                  <a:ext uri="{0D108BD9-81ED-4DB2-BD59-A6C34878D82A}">
                    <a16:rowId xmlns:a16="http://schemas.microsoft.com/office/drawing/2014/main" val="538321496"/>
                  </a:ext>
                </a:extLst>
              </a:tr>
              <a:tr h="262023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product_crowdfunding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 dirty="0">
                          <a:effectLst/>
                        </a:rPr>
                        <a:t>제품형 </a:t>
                      </a:r>
                      <a:r>
                        <a:rPr lang="ko-KR" altLang="en-US" sz="1200" dirty="0" err="1">
                          <a:effectLst/>
                        </a:rPr>
                        <a:t>크라우드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ko-KR" altLang="en-US" sz="1200" dirty="0" err="1">
                          <a:effectLst/>
                        </a:rPr>
                        <a:t>펀딩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 err="1">
                          <a:effectLst/>
                        </a:rPr>
                        <a:t>결측은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en-US" altLang="ko-KR" sz="1200" dirty="0">
                          <a:effectLst/>
                        </a:rPr>
                        <a:t>0</a:t>
                      </a:r>
                      <a:r>
                        <a:rPr lang="ko-KR" altLang="en-US" sz="1200" dirty="0">
                          <a:effectLst/>
                        </a:rPr>
                        <a:t>으로 대체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>
                          <a:effectLst/>
                        </a:rPr>
                        <a:t>8.94%</a:t>
                      </a:r>
                    </a:p>
                  </a:txBody>
                  <a:tcPr marL="35377" marR="35377" marT="17688" marB="17688" anchor="ctr"/>
                </a:tc>
                <a:extLst>
                  <a:ext uri="{0D108BD9-81ED-4DB2-BD59-A6C34878D82A}">
                    <a16:rowId xmlns:a16="http://schemas.microsoft.com/office/drawing/2014/main" val="8096269"/>
                  </a:ext>
                </a:extLst>
              </a:tr>
              <a:tr h="262023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round_A~H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 dirty="0">
                          <a:effectLst/>
                        </a:rPr>
                        <a:t>Series A~H </a:t>
                      </a:r>
                      <a:r>
                        <a:rPr lang="ko-KR" altLang="en-US" sz="1200" dirty="0">
                          <a:effectLst/>
                        </a:rPr>
                        <a:t>투자 금액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 err="1">
                          <a:effectLst/>
                        </a:rPr>
                        <a:t>결측은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en-US" altLang="ko-KR" sz="1200" dirty="0">
                          <a:effectLst/>
                        </a:rPr>
                        <a:t>0</a:t>
                      </a:r>
                      <a:r>
                        <a:rPr lang="ko-KR" altLang="en-US" sz="1200" dirty="0">
                          <a:effectLst/>
                        </a:rPr>
                        <a:t>으로 대체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>
                          <a:effectLst/>
                        </a:rPr>
                        <a:t>8.94%</a:t>
                      </a:r>
                    </a:p>
                  </a:txBody>
                  <a:tcPr marL="35377" marR="35377" marT="17688" marB="17688" anchor="ctr"/>
                </a:tc>
                <a:extLst>
                  <a:ext uri="{0D108BD9-81ED-4DB2-BD59-A6C34878D82A}">
                    <a16:rowId xmlns:a16="http://schemas.microsoft.com/office/drawing/2014/main" val="4072332259"/>
                  </a:ext>
                </a:extLst>
              </a:tr>
              <a:tr h="262023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funding_total_usd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>
                          <a:effectLst/>
                        </a:rPr>
                        <a:t>총 투자금</a:t>
                      </a:r>
                      <a:r>
                        <a:rPr lang="en-US" altLang="ko-KR" sz="1200">
                          <a:effectLst/>
                        </a:rPr>
                        <a:t>(USD), log </a:t>
                      </a:r>
                      <a:r>
                        <a:rPr lang="ko-KR" altLang="en-US" sz="1200">
                          <a:effectLst/>
                        </a:rPr>
                        <a:t>변환 고려</a:t>
                      </a:r>
                      <a:r>
                        <a:rPr lang="en-US" altLang="ko-KR" sz="1200">
                          <a:effectLst/>
                        </a:rPr>
                        <a:t>, </a:t>
                      </a:r>
                      <a:r>
                        <a:rPr lang="ko-KR" altLang="en-US" sz="1200">
                          <a:effectLst/>
                        </a:rPr>
                        <a:t>결측은 </a:t>
                      </a:r>
                      <a:r>
                        <a:rPr lang="en-US" altLang="ko-KR" sz="1200">
                          <a:effectLst/>
                        </a:rPr>
                        <a:t>0</a:t>
                      </a:r>
                      <a:r>
                        <a:rPr lang="ko-KR" altLang="en-US" sz="1200">
                          <a:effectLst/>
                        </a:rPr>
                        <a:t>으로 대체</a:t>
                      </a:r>
                    </a:p>
                  </a:txBody>
                  <a:tcPr marL="35377" marR="35377" marT="17688" marB="1768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>
                          <a:effectLst/>
                        </a:rPr>
                        <a:t>8.94%</a:t>
                      </a:r>
                    </a:p>
                  </a:txBody>
                  <a:tcPr marL="35377" marR="35377" marT="17688" marB="17688" anchor="ctr"/>
                </a:tc>
                <a:extLst>
                  <a:ext uri="{0D108BD9-81ED-4DB2-BD59-A6C34878D82A}">
                    <a16:rowId xmlns:a16="http://schemas.microsoft.com/office/drawing/2014/main" val="1485790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115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346A9-2DFC-05A6-4AE0-B505D5509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EDA </a:t>
            </a:r>
            <a:r>
              <a:rPr lang="ko-KR" altLang="en-US" b="1" dirty="0"/>
              <a:t>및 전처리</a:t>
            </a:r>
            <a:r>
              <a:rPr lang="en-US" altLang="ko-KR" b="1" dirty="0"/>
              <a:t>(</a:t>
            </a:r>
            <a:r>
              <a:rPr lang="ko-KR" altLang="en-US" b="1" dirty="0"/>
              <a:t>범주형</a:t>
            </a:r>
            <a:r>
              <a:rPr lang="en-US" altLang="ko-KR" b="1" dirty="0"/>
              <a:t>/</a:t>
            </a:r>
            <a:r>
              <a:rPr lang="ko-KR" altLang="en-US" b="1" dirty="0"/>
              <a:t>문자열 및 날짜형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F4BC173-C076-F78E-E419-72D4E869A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328514"/>
              </p:ext>
            </p:extLst>
          </p:nvPr>
        </p:nvGraphicFramePr>
        <p:xfrm>
          <a:off x="2255526" y="2094604"/>
          <a:ext cx="7680948" cy="266879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19188">
                  <a:extLst>
                    <a:ext uri="{9D8B030D-6E8A-4147-A177-3AD203B41FA5}">
                      <a16:colId xmlns:a16="http://schemas.microsoft.com/office/drawing/2014/main" val="1603187161"/>
                    </a:ext>
                  </a:extLst>
                </a:gridCol>
                <a:gridCol w="5448300">
                  <a:extLst>
                    <a:ext uri="{9D8B030D-6E8A-4147-A177-3AD203B41FA5}">
                      <a16:colId xmlns:a16="http://schemas.microsoft.com/office/drawing/2014/main" val="1224837538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val="1468544897"/>
                    </a:ext>
                  </a:extLst>
                </a:gridCol>
              </a:tblGrid>
              <a:tr h="381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 err="1">
                          <a:effectLst/>
                        </a:rPr>
                        <a:t>컬럼명</a:t>
                      </a:r>
                      <a:endParaRPr lang="ko-KR" altLang="en-US" sz="1200" b="1" dirty="0">
                        <a:effectLst/>
                      </a:endParaRP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effectLst/>
                        </a:rPr>
                        <a:t>비고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 err="1">
                          <a:effectLst/>
                        </a:rPr>
                        <a:t>결측치</a:t>
                      </a:r>
                      <a:r>
                        <a:rPr lang="ko-KR" altLang="en-US" sz="1200" b="1" dirty="0">
                          <a:effectLst/>
                        </a:rPr>
                        <a:t> 비율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2678609293"/>
                  </a:ext>
                </a:extLst>
              </a:tr>
              <a:tr h="381256"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</a:rPr>
                        <a:t>market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 dirty="0">
                          <a:effectLst/>
                        </a:rPr>
                        <a:t>시장 분야 </a:t>
                      </a:r>
                      <a:r>
                        <a:rPr lang="en-US" altLang="ko-KR" sz="1200" dirty="0">
                          <a:effectLst/>
                        </a:rPr>
                        <a:t>(</a:t>
                      </a:r>
                      <a:r>
                        <a:rPr lang="ko-KR" altLang="en-US" sz="1200" dirty="0">
                          <a:effectLst/>
                        </a:rPr>
                        <a:t>공백 제거</a:t>
                      </a:r>
                      <a:r>
                        <a:rPr lang="en-US" altLang="ko-KR" sz="1200" dirty="0">
                          <a:effectLst/>
                        </a:rPr>
                        <a:t>), </a:t>
                      </a:r>
                      <a:r>
                        <a:rPr lang="ko-KR" altLang="en-US" sz="1200" dirty="0" err="1">
                          <a:effectLst/>
                        </a:rPr>
                        <a:t>결측치</a:t>
                      </a:r>
                      <a:r>
                        <a:rPr lang="ko-KR" altLang="en-US" sz="1200" dirty="0">
                          <a:effectLst/>
                        </a:rPr>
                        <a:t> 다수 존재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en-US" altLang="ko-KR" sz="1200" dirty="0" err="1">
                          <a:effectLst/>
                        </a:rPr>
                        <a:t>Industry_Group</a:t>
                      </a:r>
                      <a:r>
                        <a:rPr lang="en-US" altLang="ko-KR" sz="1200" dirty="0">
                          <a:effectLst/>
                        </a:rPr>
                        <a:t> </a:t>
                      </a:r>
                      <a:r>
                        <a:rPr lang="ko-KR" altLang="en-US" sz="1200" dirty="0">
                          <a:effectLst/>
                        </a:rPr>
                        <a:t>파생에 사용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>
                          <a:effectLst/>
                        </a:rPr>
                        <a:t>16.25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1384983262"/>
                  </a:ext>
                </a:extLst>
              </a:tr>
              <a:tr h="381256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status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 dirty="0">
                          <a:effectLst/>
                        </a:rPr>
                        <a:t>회사 상태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 err="1">
                          <a:effectLst/>
                        </a:rPr>
                        <a:t>결측치</a:t>
                      </a:r>
                      <a:r>
                        <a:rPr lang="ko-KR" altLang="en-US" sz="1200" dirty="0">
                          <a:effectLst/>
                        </a:rPr>
                        <a:t> 일부 존재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주요 타겟 변수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숫자형으로 라벨 인코딩 </a:t>
                      </a:r>
                      <a:r>
                        <a:rPr lang="en-US" altLang="ko-KR" sz="1200" dirty="0">
                          <a:effectLst/>
                        </a:rPr>
                        <a:t>(0, 1, 2)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>
                          <a:effectLst/>
                        </a:rPr>
                        <a:t>11.36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1268899568"/>
                  </a:ext>
                </a:extLst>
              </a:tr>
              <a:tr h="381256"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 err="1">
                          <a:effectLst/>
                        </a:rPr>
                        <a:t>country_code</a:t>
                      </a:r>
                      <a:endParaRPr lang="en-US" sz="1200" dirty="0">
                        <a:effectLst/>
                      </a:endParaRP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>
                          <a:effectLst/>
                        </a:rPr>
                        <a:t>국가 코드</a:t>
                      </a:r>
                      <a:r>
                        <a:rPr lang="en-US" altLang="ko-KR" sz="1200">
                          <a:effectLst/>
                        </a:rPr>
                        <a:t>, </a:t>
                      </a:r>
                      <a:r>
                        <a:rPr lang="ko-KR" altLang="en-US" sz="1200">
                          <a:effectLst/>
                        </a:rPr>
                        <a:t>결측치 다수 존재</a:t>
                      </a:r>
                      <a:r>
                        <a:rPr lang="en-US" altLang="ko-KR" sz="1200">
                          <a:effectLst/>
                        </a:rPr>
                        <a:t>, Continent_Name </a:t>
                      </a:r>
                      <a:r>
                        <a:rPr lang="ko-KR" altLang="en-US" sz="1200">
                          <a:effectLst/>
                        </a:rPr>
                        <a:t>파생에 사용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>
                          <a:effectLst/>
                        </a:rPr>
                        <a:t>18.66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9832719"/>
                  </a:ext>
                </a:extLst>
              </a:tr>
              <a:tr h="381256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founded_at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 dirty="0">
                          <a:effectLst/>
                        </a:rPr>
                        <a:t>회사 설립일 </a:t>
                      </a:r>
                      <a:r>
                        <a:rPr lang="en-US" altLang="ko-KR" sz="1200" dirty="0">
                          <a:effectLst/>
                        </a:rPr>
                        <a:t>(</a:t>
                      </a:r>
                      <a:r>
                        <a:rPr lang="ko-KR" altLang="en-US" sz="1200" dirty="0">
                          <a:effectLst/>
                        </a:rPr>
                        <a:t>날짜 형식</a:t>
                      </a:r>
                      <a:r>
                        <a:rPr lang="en-US" altLang="ko-KR" sz="1200" dirty="0">
                          <a:effectLst/>
                        </a:rPr>
                        <a:t>), </a:t>
                      </a:r>
                      <a:r>
                        <a:rPr lang="ko-KR" altLang="en-US" sz="1200" dirty="0" err="1">
                          <a:effectLst/>
                        </a:rPr>
                        <a:t>결측치</a:t>
                      </a:r>
                      <a:r>
                        <a:rPr lang="ko-KR" altLang="en-US" sz="1200" dirty="0">
                          <a:effectLst/>
                        </a:rPr>
                        <a:t> 다수 존재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기간 파생에 사용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>
                          <a:effectLst/>
                        </a:rPr>
                        <a:t>28.99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1505849180"/>
                  </a:ext>
                </a:extLst>
              </a:tr>
              <a:tr h="381256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first_funding_at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 dirty="0">
                          <a:effectLst/>
                        </a:rPr>
                        <a:t>첫 투자 날짜 </a:t>
                      </a:r>
                      <a:r>
                        <a:rPr lang="en-US" altLang="ko-KR" sz="1200" dirty="0">
                          <a:effectLst/>
                        </a:rPr>
                        <a:t>(</a:t>
                      </a:r>
                      <a:r>
                        <a:rPr lang="ko-KR" altLang="en-US" sz="1200" dirty="0">
                          <a:effectLst/>
                        </a:rPr>
                        <a:t>날짜 형식</a:t>
                      </a:r>
                      <a:r>
                        <a:rPr lang="en-US" altLang="ko-KR" sz="1200" dirty="0">
                          <a:effectLst/>
                        </a:rPr>
                        <a:t>), </a:t>
                      </a:r>
                      <a:r>
                        <a:rPr lang="ko-KR" altLang="en-US" sz="1200" dirty="0" err="1">
                          <a:effectLst/>
                        </a:rPr>
                        <a:t>결측치</a:t>
                      </a:r>
                      <a:r>
                        <a:rPr lang="ko-KR" altLang="en-US" sz="1200" dirty="0">
                          <a:effectLst/>
                        </a:rPr>
                        <a:t> 일부 존재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기간 파생에 사용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>
                          <a:effectLst/>
                        </a:rPr>
                        <a:t>8.96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1439972271"/>
                  </a:ext>
                </a:extLst>
              </a:tr>
              <a:tr h="381256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last_funding_at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 dirty="0">
                          <a:effectLst/>
                        </a:rPr>
                        <a:t>마지막 투자 날짜 </a:t>
                      </a:r>
                      <a:r>
                        <a:rPr lang="en-US" altLang="ko-KR" sz="1200" dirty="0">
                          <a:effectLst/>
                        </a:rPr>
                        <a:t>(</a:t>
                      </a:r>
                      <a:r>
                        <a:rPr lang="ko-KR" altLang="en-US" sz="1200" dirty="0">
                          <a:effectLst/>
                        </a:rPr>
                        <a:t>날짜 형식</a:t>
                      </a:r>
                      <a:r>
                        <a:rPr lang="en-US" altLang="ko-KR" sz="1200" dirty="0">
                          <a:effectLst/>
                        </a:rPr>
                        <a:t>), </a:t>
                      </a:r>
                      <a:r>
                        <a:rPr lang="ko-KR" altLang="en-US" sz="1200" dirty="0" err="1">
                          <a:effectLst/>
                        </a:rPr>
                        <a:t>결측치</a:t>
                      </a:r>
                      <a:r>
                        <a:rPr lang="ko-KR" altLang="en-US" sz="1200" dirty="0">
                          <a:effectLst/>
                        </a:rPr>
                        <a:t> 일부 존재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기간 파생에 사용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>
                          <a:effectLst/>
                        </a:rPr>
                        <a:t>8.95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4088408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84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7F937-A852-8998-3D8D-20C35070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EDA </a:t>
            </a:r>
            <a:r>
              <a:rPr lang="ko-KR" altLang="en-US" b="1" dirty="0"/>
              <a:t>및 전처리</a:t>
            </a:r>
            <a:r>
              <a:rPr lang="en-US" altLang="ko-KR" b="1" dirty="0"/>
              <a:t>(</a:t>
            </a:r>
            <a:r>
              <a:rPr lang="ko-KR" altLang="en-US" b="1" dirty="0"/>
              <a:t>파생변수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DBA2E66-C038-DC35-2340-6ED01647C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011236"/>
              </p:ext>
            </p:extLst>
          </p:nvPr>
        </p:nvGraphicFramePr>
        <p:xfrm>
          <a:off x="1809750" y="2305446"/>
          <a:ext cx="8572500" cy="22471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23060">
                  <a:extLst>
                    <a:ext uri="{9D8B030D-6E8A-4147-A177-3AD203B41FA5}">
                      <a16:colId xmlns:a16="http://schemas.microsoft.com/office/drawing/2014/main" val="1340698818"/>
                    </a:ext>
                  </a:extLst>
                </a:gridCol>
                <a:gridCol w="2948940">
                  <a:extLst>
                    <a:ext uri="{9D8B030D-6E8A-4147-A177-3AD203B41FA5}">
                      <a16:colId xmlns:a16="http://schemas.microsoft.com/office/drawing/2014/main" val="4014630253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3853373965"/>
                    </a:ext>
                  </a:extLst>
                </a:gridCol>
              </a:tblGrid>
              <a:tr h="3745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 err="1">
                          <a:effectLst/>
                        </a:rPr>
                        <a:t>컬럼명</a:t>
                      </a:r>
                      <a:endParaRPr lang="ko-KR" altLang="en-US" sz="12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effectLst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dirty="0">
                          <a:effectLst/>
                        </a:rPr>
                        <a:t>수식 </a:t>
                      </a:r>
                      <a:r>
                        <a:rPr lang="en-US" altLang="ko-KR" sz="1200" b="1" dirty="0">
                          <a:effectLst/>
                        </a:rPr>
                        <a:t>/ </a:t>
                      </a:r>
                      <a:r>
                        <a:rPr lang="ko-KR" altLang="en-US" sz="1200" b="1" dirty="0">
                          <a:effectLst/>
                        </a:rPr>
                        <a:t>생성 방식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8553111"/>
                  </a:ext>
                </a:extLst>
              </a:tr>
              <a:tr h="374518"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 err="1">
                          <a:effectLst/>
                        </a:rPr>
                        <a:t>total_investment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 dirty="0">
                          <a:effectLst/>
                        </a:rPr>
                        <a:t>총 투자금 </a:t>
                      </a:r>
                      <a:r>
                        <a:rPr lang="en-US" altLang="ko-KR" sz="1200" dirty="0">
                          <a:effectLst/>
                        </a:rPr>
                        <a:t>(</a:t>
                      </a:r>
                      <a:r>
                        <a:rPr lang="ko-KR" altLang="en-US" sz="1200" dirty="0">
                          <a:effectLst/>
                        </a:rPr>
                        <a:t>모든 투자 유형 합산</a:t>
                      </a:r>
                      <a:r>
                        <a:rPr lang="en-US" altLang="ko-KR" sz="1200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seed + venture + equity_crowdfunding + 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5286630"/>
                  </a:ext>
                </a:extLst>
              </a:tr>
              <a:tr h="374518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diff_funding_months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 dirty="0">
                          <a:effectLst/>
                        </a:rPr>
                        <a:t>첫 투자 </a:t>
                      </a:r>
                      <a:r>
                        <a:rPr lang="en-US" altLang="ko-KR" sz="1200" dirty="0">
                          <a:effectLst/>
                        </a:rPr>
                        <a:t>~ </a:t>
                      </a:r>
                      <a:r>
                        <a:rPr lang="ko-KR" altLang="en-US" sz="1200" dirty="0">
                          <a:effectLst/>
                        </a:rPr>
                        <a:t>마지막 투자 기간 </a:t>
                      </a:r>
                      <a:r>
                        <a:rPr lang="en-US" altLang="ko-KR" sz="1200" dirty="0">
                          <a:effectLst/>
                        </a:rPr>
                        <a:t>(</a:t>
                      </a:r>
                      <a:r>
                        <a:rPr lang="ko-KR" altLang="en-US" sz="1200" dirty="0">
                          <a:effectLst/>
                        </a:rPr>
                        <a:t>개월</a:t>
                      </a:r>
                      <a:r>
                        <a:rPr lang="en-US" altLang="ko-KR" sz="1200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last_funding_at</a:t>
                      </a:r>
                      <a:r>
                        <a:rPr lang="en-US" sz="1200" dirty="0">
                          <a:effectLst/>
                        </a:rPr>
                        <a:t> - </a:t>
                      </a:r>
                      <a:r>
                        <a:rPr lang="en-US" sz="1200" dirty="0" err="1">
                          <a:effectLst/>
                        </a:rPr>
                        <a:t>first_funding_at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r>
                        <a:rPr lang="ko-KR" altLang="en-US" sz="1200" dirty="0">
                          <a:effectLst/>
                        </a:rPr>
                        <a:t>의 월 단위 차이 계산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570748"/>
                  </a:ext>
                </a:extLst>
              </a:tr>
              <a:tr h="374518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diff_funding_year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 dirty="0">
                          <a:effectLst/>
                        </a:rPr>
                        <a:t>첫 투자 </a:t>
                      </a:r>
                      <a:r>
                        <a:rPr lang="en-US" altLang="ko-KR" sz="1200" dirty="0">
                          <a:effectLst/>
                        </a:rPr>
                        <a:t>~ </a:t>
                      </a:r>
                      <a:r>
                        <a:rPr lang="ko-KR" altLang="en-US" sz="1200" dirty="0">
                          <a:effectLst/>
                        </a:rPr>
                        <a:t>마지막 투자 기간 </a:t>
                      </a:r>
                      <a:r>
                        <a:rPr lang="en-US" altLang="ko-KR" sz="1200" dirty="0">
                          <a:effectLst/>
                        </a:rPr>
                        <a:t>(</a:t>
                      </a:r>
                      <a:r>
                        <a:rPr lang="ko-KR" altLang="en-US" sz="1200" dirty="0">
                          <a:effectLst/>
                        </a:rPr>
                        <a:t>연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반올림</a:t>
                      </a:r>
                      <a:r>
                        <a:rPr lang="en-US" altLang="ko-KR" sz="1200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 err="1">
                          <a:effectLst/>
                        </a:rPr>
                        <a:t>diff_funding_months</a:t>
                      </a:r>
                      <a:r>
                        <a:rPr lang="en-US" sz="1200" dirty="0">
                          <a:effectLst/>
                        </a:rPr>
                        <a:t> / 12 </a:t>
                      </a:r>
                      <a:r>
                        <a:rPr lang="ko-KR" altLang="en-US" sz="1200" dirty="0">
                          <a:effectLst/>
                        </a:rPr>
                        <a:t>계산 후 반올림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1287532"/>
                  </a:ext>
                </a:extLst>
              </a:tr>
              <a:tr h="374518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Industry_Group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>
                          <a:effectLst/>
                        </a:rPr>
                        <a:t>시장</a:t>
                      </a:r>
                      <a:r>
                        <a:rPr lang="en-US" altLang="ko-KR" sz="1200">
                          <a:effectLst/>
                        </a:rPr>
                        <a:t>(market)</a:t>
                      </a:r>
                      <a:r>
                        <a:rPr lang="ko-KR" altLang="en-US" sz="1200">
                          <a:effectLst/>
                        </a:rPr>
                        <a:t>을 그룹화한 산업 분야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 dirty="0">
                          <a:effectLst/>
                        </a:rPr>
                        <a:t>market </a:t>
                      </a:r>
                      <a:r>
                        <a:rPr lang="ko-KR" altLang="en-US" sz="1200" dirty="0">
                          <a:effectLst/>
                        </a:rPr>
                        <a:t>컬럼 값 패턴 매칭 후 산업 그룹 분류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4294321"/>
                  </a:ext>
                </a:extLst>
              </a:tr>
              <a:tr h="374518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Continent_Name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 dirty="0">
                          <a:effectLst/>
                        </a:rPr>
                        <a:t>국가 코드 기반 </a:t>
                      </a:r>
                      <a:r>
                        <a:rPr lang="ko-KR" altLang="en-US" sz="1200" dirty="0" err="1">
                          <a:effectLst/>
                        </a:rPr>
                        <a:t>대륙명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 dirty="0" err="1">
                          <a:effectLst/>
                        </a:rPr>
                        <a:t>country_code</a:t>
                      </a:r>
                      <a:r>
                        <a:rPr lang="ko-KR" altLang="en-US" sz="1200" dirty="0">
                          <a:effectLst/>
                        </a:rPr>
                        <a:t>와 외부 국가 데이터 병합 후 </a:t>
                      </a:r>
                      <a:r>
                        <a:rPr lang="ko-KR" altLang="en-US" sz="1200" dirty="0" err="1">
                          <a:effectLst/>
                        </a:rPr>
                        <a:t>대륙명</a:t>
                      </a:r>
                      <a:r>
                        <a:rPr lang="ko-KR" altLang="en-US" sz="1200" dirty="0">
                          <a:effectLst/>
                        </a:rPr>
                        <a:t> 추출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516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520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26C80-9AF7-9683-9000-A70D77847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주요 변수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5EE3F8F1-896A-9086-C5AD-DF0DB3EA6D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645407"/>
              </p:ext>
            </p:extLst>
          </p:nvPr>
        </p:nvGraphicFramePr>
        <p:xfrm>
          <a:off x="2719958" y="1767115"/>
          <a:ext cx="6752083" cy="332377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433323">
                  <a:extLst>
                    <a:ext uri="{9D8B030D-6E8A-4147-A177-3AD203B41FA5}">
                      <a16:colId xmlns:a16="http://schemas.microsoft.com/office/drawing/2014/main" val="3829390788"/>
                    </a:ext>
                  </a:extLst>
                </a:gridCol>
                <a:gridCol w="1264920">
                  <a:extLst>
                    <a:ext uri="{9D8B030D-6E8A-4147-A177-3AD203B41FA5}">
                      <a16:colId xmlns:a16="http://schemas.microsoft.com/office/drawing/2014/main" val="390684965"/>
                    </a:ext>
                  </a:extLst>
                </a:gridCol>
                <a:gridCol w="4053840">
                  <a:extLst>
                    <a:ext uri="{9D8B030D-6E8A-4147-A177-3AD203B41FA5}">
                      <a16:colId xmlns:a16="http://schemas.microsoft.com/office/drawing/2014/main" val="1258393352"/>
                    </a:ext>
                  </a:extLst>
                </a:gridCol>
              </a:tblGrid>
              <a:tr h="332377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 b="1" dirty="0" err="1">
                          <a:effectLst/>
                        </a:rPr>
                        <a:t>변수명</a:t>
                      </a:r>
                      <a:endParaRPr lang="ko-KR" altLang="en-US" sz="1200" b="1" dirty="0">
                        <a:effectLst/>
                      </a:endParaRP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 b="1" dirty="0">
                          <a:effectLst/>
                        </a:rPr>
                        <a:t>변수 설명</a:t>
                      </a: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 b="1" dirty="0">
                          <a:effectLst/>
                        </a:rPr>
                        <a:t>자료 설명</a:t>
                      </a:r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218004018"/>
                  </a:ext>
                </a:extLst>
              </a:tr>
              <a:tr h="332377"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</a:rPr>
                        <a:t>permalink</a:t>
                      </a: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 dirty="0">
                          <a:effectLst/>
                        </a:rPr>
                        <a:t>회사 고유 링크</a:t>
                      </a: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>
                          <a:effectLst/>
                        </a:rPr>
                        <a:t>고유 식별자 역할을 하는 회사 </a:t>
                      </a:r>
                      <a:r>
                        <a:rPr lang="en-US" altLang="ko-KR" sz="1200">
                          <a:effectLst/>
                        </a:rPr>
                        <a:t>URL</a:t>
                      </a:r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3404102080"/>
                  </a:ext>
                </a:extLst>
              </a:tr>
              <a:tr h="332377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name</a:t>
                      </a: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 dirty="0">
                          <a:effectLst/>
                        </a:rPr>
                        <a:t>회사명</a:t>
                      </a: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>
                          <a:effectLst/>
                        </a:rPr>
                        <a:t>스타트업의 이름</a:t>
                      </a:r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1192421704"/>
                  </a:ext>
                </a:extLst>
              </a:tr>
              <a:tr h="332377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category_list</a:t>
                      </a: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 dirty="0" err="1">
                          <a:effectLst/>
                        </a:rPr>
                        <a:t>산업군</a:t>
                      </a:r>
                      <a:r>
                        <a:rPr lang="ko-KR" altLang="en-US" sz="1200" dirty="0">
                          <a:effectLst/>
                        </a:rPr>
                        <a:t> 목록</a:t>
                      </a: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software, biotech </a:t>
                      </a:r>
                      <a:r>
                        <a:rPr lang="ko-KR" altLang="en-US" sz="1200">
                          <a:effectLst/>
                        </a:rPr>
                        <a:t>등 복수 산업군 포함</a:t>
                      </a:r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3799734233"/>
                  </a:ext>
                </a:extLst>
              </a:tr>
              <a:tr h="332377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market</a:t>
                      </a: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>
                          <a:effectLst/>
                        </a:rPr>
                        <a:t>주요 시장분류</a:t>
                      </a: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 dirty="0">
                          <a:effectLst/>
                        </a:rPr>
                        <a:t>해당 기업의 핵심 시장</a:t>
                      </a:r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203646370"/>
                  </a:ext>
                </a:extLst>
              </a:tr>
              <a:tr h="332377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funding_total_usd</a:t>
                      </a: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>
                          <a:effectLst/>
                        </a:rPr>
                        <a:t>총 투자금액</a:t>
                      </a: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 dirty="0">
                          <a:effectLst/>
                        </a:rPr>
                        <a:t>누적 투자 유치 금액 </a:t>
                      </a:r>
                      <a:r>
                        <a:rPr lang="en-US" altLang="ko-KR" sz="1200" dirty="0">
                          <a:effectLst/>
                        </a:rPr>
                        <a:t>(USD </a:t>
                      </a:r>
                      <a:r>
                        <a:rPr lang="ko-KR" altLang="en-US" sz="1200" dirty="0">
                          <a:effectLst/>
                        </a:rPr>
                        <a:t>기준</a:t>
                      </a:r>
                      <a:r>
                        <a:rPr lang="en-US" altLang="ko-KR" sz="1200" dirty="0">
                          <a:effectLst/>
                        </a:rPr>
                        <a:t>)</a:t>
                      </a:r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2735533237"/>
                  </a:ext>
                </a:extLst>
              </a:tr>
              <a:tr h="332377"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 err="1">
                          <a:effectLst/>
                        </a:rPr>
                        <a:t>funding_rounds</a:t>
                      </a:r>
                      <a:endParaRPr lang="en-US" sz="1200" dirty="0">
                        <a:effectLst/>
                      </a:endParaRP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>
                          <a:effectLst/>
                        </a:rPr>
                        <a:t>펀딩 횟수</a:t>
                      </a: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>
                          <a:effectLst/>
                        </a:rPr>
                        <a:t>기업이 받은 총 투자 라운드 수</a:t>
                      </a:r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3735076620"/>
                  </a:ext>
                </a:extLst>
              </a:tr>
              <a:tr h="332377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country_code</a:t>
                      </a: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>
                          <a:effectLst/>
                        </a:rPr>
                        <a:t>국가 코드</a:t>
                      </a: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</a:rPr>
                        <a:t>ISO 3166-1 alpha-3 </a:t>
                      </a:r>
                      <a:r>
                        <a:rPr lang="ko-KR" altLang="en-US" sz="1200" dirty="0">
                          <a:effectLst/>
                        </a:rPr>
                        <a:t>형식</a:t>
                      </a:r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592481869"/>
                  </a:ext>
                </a:extLst>
              </a:tr>
              <a:tr h="332377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state_code</a:t>
                      </a: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>
                          <a:effectLst/>
                        </a:rPr>
                        <a:t>미국 주 코드</a:t>
                      </a: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 dirty="0">
                          <a:effectLst/>
                        </a:rPr>
                        <a:t>미국 내 기업의 지역 정보</a:t>
                      </a:r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1354098248"/>
                  </a:ext>
                </a:extLst>
              </a:tr>
              <a:tr h="332377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status</a:t>
                      </a: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 dirty="0">
                          <a:effectLst/>
                        </a:rPr>
                        <a:t>기업 상태</a:t>
                      </a: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</a:rPr>
                        <a:t>Operating / Acquired / Closed (</a:t>
                      </a:r>
                      <a:r>
                        <a:rPr lang="ko-KR" altLang="en-US" sz="1200" dirty="0">
                          <a:effectLst/>
                        </a:rPr>
                        <a:t>분류 대상 변수</a:t>
                      </a:r>
                      <a:r>
                        <a:rPr lang="en-US" altLang="ko-KR" sz="1200" dirty="0">
                          <a:effectLst/>
                        </a:rPr>
                        <a:t>)</a:t>
                      </a:r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3364350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573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522C18B-3661-EFF5-ADB7-BB083DA81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840462"/>
              </p:ext>
            </p:extLst>
          </p:nvPr>
        </p:nvGraphicFramePr>
        <p:xfrm>
          <a:off x="1760220" y="1697006"/>
          <a:ext cx="8671559" cy="2743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47439">
                  <a:extLst>
                    <a:ext uri="{9D8B030D-6E8A-4147-A177-3AD203B41FA5}">
                      <a16:colId xmlns:a16="http://schemas.microsoft.com/office/drawing/2014/main" val="1353723222"/>
                    </a:ext>
                  </a:extLst>
                </a:gridCol>
                <a:gridCol w="1041580">
                  <a:extLst>
                    <a:ext uri="{9D8B030D-6E8A-4147-A177-3AD203B41FA5}">
                      <a16:colId xmlns:a16="http://schemas.microsoft.com/office/drawing/2014/main" val="2495826793"/>
                    </a:ext>
                  </a:extLst>
                </a:gridCol>
                <a:gridCol w="1565760">
                  <a:extLst>
                    <a:ext uri="{9D8B030D-6E8A-4147-A177-3AD203B41FA5}">
                      <a16:colId xmlns:a16="http://schemas.microsoft.com/office/drawing/2014/main" val="343539968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267177541"/>
                    </a:ext>
                  </a:extLst>
                </a:gridCol>
                <a:gridCol w="1592580">
                  <a:extLst>
                    <a:ext uri="{9D8B030D-6E8A-4147-A177-3AD203B41FA5}">
                      <a16:colId xmlns:a16="http://schemas.microsoft.com/office/drawing/2014/main" val="1518753905"/>
                    </a:ext>
                  </a:extLst>
                </a:gridCol>
                <a:gridCol w="1844040">
                  <a:extLst>
                    <a:ext uri="{9D8B030D-6E8A-4147-A177-3AD203B41FA5}">
                      <a16:colId xmlns:a16="http://schemas.microsoft.com/office/drawing/2014/main" val="2782501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 b="1">
                          <a:effectLst/>
                        </a:rPr>
                        <a:t>모델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 b="1">
                          <a:effectLst/>
                        </a:rPr>
                        <a:t>클래스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 b="1">
                          <a:effectLst/>
                        </a:rPr>
                        <a:t>정밀도 </a:t>
                      </a:r>
                      <a:r>
                        <a:rPr lang="en-US" altLang="ko-KR" sz="1200" b="1">
                          <a:effectLst/>
                        </a:rPr>
                        <a:t>(</a:t>
                      </a:r>
                      <a:r>
                        <a:rPr lang="en-US" sz="1200" b="1">
                          <a:effectLst/>
                        </a:rPr>
                        <a:t>Precision)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 b="1">
                          <a:effectLst/>
                        </a:rPr>
                        <a:t>재현율 </a:t>
                      </a:r>
                      <a:r>
                        <a:rPr lang="en-US" altLang="ko-KR" sz="1200" b="1">
                          <a:effectLst/>
                        </a:rPr>
                        <a:t>(</a:t>
                      </a:r>
                      <a:r>
                        <a:rPr lang="en-US" sz="1200" b="1">
                          <a:effectLst/>
                        </a:rPr>
                        <a:t>Recall)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effectLst/>
                        </a:rPr>
                        <a:t>F1 </a:t>
                      </a:r>
                      <a:r>
                        <a:rPr lang="ko-KR" altLang="en-US" sz="1200" b="1">
                          <a:effectLst/>
                        </a:rPr>
                        <a:t>점수 </a:t>
                      </a:r>
                      <a:r>
                        <a:rPr lang="en-US" altLang="ko-KR" sz="1200" b="1">
                          <a:effectLst/>
                        </a:rPr>
                        <a:t>(</a:t>
                      </a:r>
                      <a:r>
                        <a:rPr lang="en-US" sz="1200" b="1">
                          <a:effectLst/>
                        </a:rPr>
                        <a:t>F1-score)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200" b="1">
                          <a:effectLst/>
                        </a:rPr>
                        <a:t>지원 개수 </a:t>
                      </a:r>
                      <a:r>
                        <a:rPr lang="en-US" altLang="ko-KR" sz="1200" b="1">
                          <a:effectLst/>
                        </a:rPr>
                        <a:t>(</a:t>
                      </a:r>
                      <a:r>
                        <a:rPr lang="en-US" sz="1200" b="1">
                          <a:effectLst/>
                        </a:rPr>
                        <a:t>Support)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897772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</a:rPr>
                        <a:t>Decision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Closed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411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13329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fontAlgn="ctr"/>
                      <a:endParaRPr lang="ko-KR" alt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Operating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0.87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 dirty="0">
                          <a:effectLst/>
                        </a:rPr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7,013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2147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fontAlgn="ctr"/>
                      <a:endParaRPr lang="ko-KR" alt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Acquired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666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10817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</a:rPr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Closed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411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8452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fontAlgn="ctr"/>
                      <a:endParaRPr lang="ko-KR" alt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Operating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0.87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7,013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2792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fontAlgn="ctr"/>
                      <a:endParaRPr lang="ko-KR" alt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Acquired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 dirty="0">
                          <a:effectLst/>
                        </a:rPr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 dirty="0">
                          <a:effectLst/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666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9933654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fontAlgn="ctr"/>
                      <a:r>
                        <a:rPr lang="en-US" sz="1200" dirty="0" err="1">
                          <a:effectLst/>
                        </a:rPr>
                        <a:t>XGBoost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Closed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0.09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640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29579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fontAlgn="ctr"/>
                      <a:endParaRPr lang="ko-KR" alt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Operating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0.89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10,499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47573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fontAlgn="ctr"/>
                      <a:endParaRPr lang="ko-KR" alt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Acquired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0.31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>
                          <a:effectLst/>
                        </a:rPr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200" dirty="0">
                          <a:effectLst/>
                        </a:rPr>
                        <a:t>996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0200228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71D0B2D9-972D-D499-CCD8-9C0D7A619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/>
              <a:t>성능 비교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8A4BC1-5F44-4A90-F3B1-C21C61E0024C}"/>
              </a:ext>
            </a:extLst>
          </p:cNvPr>
          <p:cNvSpPr txBox="1"/>
          <p:nvPr/>
        </p:nvSpPr>
        <p:spPr>
          <a:xfrm>
            <a:off x="4936066" y="4873752"/>
            <a:ext cx="2319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Decision Tree: 0.87</a:t>
            </a:r>
          </a:p>
          <a:p>
            <a:r>
              <a:rPr lang="en-US" altLang="ko-KR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Random Forest: 0.85</a:t>
            </a:r>
          </a:p>
          <a:p>
            <a:r>
              <a:rPr lang="en-US" altLang="ko-KR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XGBoost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: 0.67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530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CDF5C-53B4-FB8F-9540-9432E9F1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실험 결과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CD51E1F-2DD5-D21B-3937-15F52B0683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9"/>
          <a:stretch/>
        </p:blipFill>
        <p:spPr bwMode="auto">
          <a:xfrm>
            <a:off x="2805112" y="1741170"/>
            <a:ext cx="6581775" cy="495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249949-6CA9-5BC9-74F5-7A5BC049CB5F}"/>
              </a:ext>
            </a:extLst>
          </p:cNvPr>
          <p:cNvSpPr txBox="1"/>
          <p:nvPr/>
        </p:nvSpPr>
        <p:spPr>
          <a:xfrm>
            <a:off x="4270248" y="1346597"/>
            <a:ext cx="3911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0" dirty="0" err="1">
                <a:solidFill>
                  <a:srgbClr val="1F1F1F"/>
                </a:solidFill>
                <a:effectLst/>
                <a:latin typeface="Google Sans Text"/>
              </a:rPr>
              <a:t>모델별</a:t>
            </a:r>
            <a:r>
              <a:rPr lang="ko-KR" altLang="en-US" b="1" i="0" dirty="0">
                <a:solidFill>
                  <a:srgbClr val="1F1F1F"/>
                </a:solidFill>
                <a:effectLst/>
                <a:latin typeface="Google Sans Text"/>
              </a:rPr>
              <a:t> 평균 예측 정확도 비교 그래프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52503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881</Words>
  <Application>Microsoft Office PowerPoint</Application>
  <PresentationFormat>와이드스크린</PresentationFormat>
  <Paragraphs>277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Google Sans Text</vt:lpstr>
      <vt:lpstr>맑은 고딕</vt:lpstr>
      <vt:lpstr>Arial</vt:lpstr>
      <vt:lpstr>Roboto</vt:lpstr>
      <vt:lpstr>Office 테마</vt:lpstr>
      <vt:lpstr>스타트업 성공 예측</vt:lpstr>
      <vt:lpstr>Predicting Startup Success</vt:lpstr>
      <vt:lpstr>데이터 소개</vt:lpstr>
      <vt:lpstr>EDA 및 전처리(수치형)</vt:lpstr>
      <vt:lpstr>EDA 및 전처리(범주형/문자열 및 날짜형)</vt:lpstr>
      <vt:lpstr>EDA 및 전처리(파생변수)</vt:lpstr>
      <vt:lpstr>주요 변수</vt:lpstr>
      <vt:lpstr>성능 비교</vt:lpstr>
      <vt:lpstr>실험 결과</vt:lpstr>
      <vt:lpstr>실험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길민준</dc:creator>
  <cp:lastModifiedBy>길민준</cp:lastModifiedBy>
  <cp:revision>2</cp:revision>
  <dcterms:created xsi:type="dcterms:W3CDTF">2025-06-02T08:20:55Z</dcterms:created>
  <dcterms:modified xsi:type="dcterms:W3CDTF">2025-06-02T11:44:13Z</dcterms:modified>
</cp:coreProperties>
</file>