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BA64-5B5B-431B-B930-8D5659709C7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26FBC-9E0F-41B8-84C3-EB49DB540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분석에 사용되지 않은 컬럼은 제외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26FBC-9E0F-41B8-84C3-EB49DB540F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94F5-57E7-DE63-0D1F-C7B7F846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2AF97-1262-A111-B568-598D650A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19C4-29C5-E6AD-E18B-D045985C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64231-FF49-DCEC-0ED6-4EEEB891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6425-3AC8-3E3F-C015-AB4F224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3345-8D54-5A85-1462-3466FBE2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E423E-32BF-A9D0-27A3-6667E2AF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C9EBA-862B-679C-07B9-60E10A2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47552-0197-FFCB-5E5C-9C079B7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15694-55E7-8C5A-877E-F8CB1BB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C74B5-B6CF-42E7-FE18-10EE85BA5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45485-0025-97CE-2F12-7301316C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3A779-A63F-6518-4642-5D82FEDE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9CBF4-4CE1-02D1-D1C0-A3E6E183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BEFFA-04CF-4725-BB81-8D8FF5EE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C7F4-9922-14E9-18B7-08B5755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C4EC1-339F-2F89-4453-34E248DA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0921C-3D7F-D7A7-3286-B44180F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500AB-901B-7B00-7025-8097B87B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416B9-7760-9BC7-4198-9F4B6CFE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DF7AE-8255-AEB3-0329-A23B55E6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29212-9D4C-59D9-3251-99D98004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C1509-7626-726F-9EF1-5D61B34C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969C5-D3A3-C384-A3EE-8A60A9F3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AC95-6841-6584-8BB5-0D222163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AABAF-475C-F3EE-1F62-C71344BF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05B5-1B06-4DB9-E1A4-2C904D8B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E8B25-4D3B-33A4-6BAD-127F4A74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01B84-299F-B9EA-9101-092BE6FA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2A272-32C1-68DA-FAD6-26CF080D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24BCB-5A07-8A0B-C90C-6DEA3B8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1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1AAD3-F64E-8337-0797-0B01694D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A595B-1D82-FDE2-A32A-FF933B27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892BB-9D99-3044-11B8-03A0B6A4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63AC-F5C8-7C73-106F-9D042EF6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351B6-344C-2A74-0FF3-560D24DD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52EB82-0630-E262-E59C-0D6E0F7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16C15A-19C5-E0B0-9BF6-75476816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7C50A-3F71-FB1D-4AF9-8EE56E7E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6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3C53C-FF95-EC15-1432-F31D38F8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DE77A-EB67-9A1F-7A85-9C3E3B59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02299-B00F-3DA6-0086-166B7DDA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9F9AE-08CF-D31D-6372-5E673D4A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CDA8B-42EA-0891-DD12-F8510614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713F02-BFB8-8607-4422-B0C43942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1C14D-DA18-0776-3779-2D1F9EC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6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A0D7-F235-29F5-2AF1-B5401B7F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1C6F9-02CC-0428-F039-0E5B9FAE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9F9D5-3DBB-9EB1-5879-C5D0DC3E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4089E-20B5-2703-CFB2-00A7E234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13349-CB53-DB35-09B3-B66DC32F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08FA8-BC9E-5E58-6112-2A8FC662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980B-0119-F3DB-CCF2-F3FDBEBC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BDEC7-ABA0-C6CA-A67B-4A64519D2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E56D6-90D0-5294-3347-4FEA0F7C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19DC7-BAC9-8472-208A-852E0A6F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FC6A-5B62-8E8C-346F-F75325DF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2B4EB-5CFE-5DB3-A5B1-ACA492A3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AB67D-AD7E-DB2A-7AB4-E4FD2D9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65D5E-CBEF-2849-D11A-9A5621D6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84645-0E59-3774-BD42-47E3C9186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51980-E68B-6A98-EEA2-77B699BD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033BC-CE34-FA1E-0174-AD0EB026C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7A3A-D968-08BF-5C8C-79B395812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스타트업 성공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31FDC-59D8-EA96-0250-936AAF516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김영호 </a:t>
            </a:r>
            <a:r>
              <a:rPr lang="en-US" altLang="ko-KR" dirty="0"/>
              <a:t>(2020215729)</a:t>
            </a:r>
          </a:p>
          <a:p>
            <a:r>
              <a:rPr lang="ko-KR" altLang="en-US" dirty="0"/>
              <a:t>길민준 </a:t>
            </a:r>
            <a:r>
              <a:rPr lang="en-US" altLang="ko-KR" dirty="0"/>
              <a:t>(2022211736)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08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ED95442-B31E-2D1F-86C6-EFE92E69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실험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7879-9EFA-9194-7270-5CB1FF5E32DE}"/>
              </a:ext>
            </a:extLst>
          </p:cNvPr>
          <p:cNvSpPr txBox="1"/>
          <p:nvPr/>
        </p:nvSpPr>
        <p:spPr>
          <a:xfrm>
            <a:off x="4399990" y="1321356"/>
            <a:ext cx="339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1F1F1F"/>
                </a:solidFill>
                <a:effectLst/>
                <a:latin typeface="Google Sans Text"/>
              </a:rPr>
              <a:t>SMOTE </a:t>
            </a:r>
            <a:r>
              <a:rPr lang="ko-KR" altLang="en-US" b="1" i="0" dirty="0">
                <a:solidFill>
                  <a:srgbClr val="1F1F1F"/>
                </a:solidFill>
                <a:effectLst/>
                <a:latin typeface="Google Sans Text"/>
              </a:rPr>
              <a:t>적용 전후의 클래스 분포</a:t>
            </a:r>
            <a:endParaRPr lang="ko-KR" altLang="en-US" b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8FA4610-8EEC-67FF-3AB5-41DEBEBA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25625"/>
            <a:ext cx="9429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6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CDA82-F28F-5CBC-85C5-94242C98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056" y="2162238"/>
            <a:ext cx="1389888" cy="253352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4900" b="1" dirty="0"/>
              <a:t>2</a:t>
            </a:r>
            <a:endParaRPr lang="ko-KR" altLang="en-US" sz="14900" b="1" dirty="0"/>
          </a:p>
        </p:txBody>
      </p:sp>
    </p:spTree>
    <p:extLst>
      <p:ext uri="{BB962C8B-B14F-4D97-AF65-F5344CB8AC3E}">
        <p14:creationId xmlns:p14="http://schemas.microsoft.com/office/powerpoint/2010/main" val="406952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12F13-CABF-9C43-5961-BF1A40EC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 Text"/>
              </a:rPr>
              <a:t>스타트업은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 혁신과 경제 성장의 동력이지만 실패율이 높아 투자 의사결정이 어려움</a:t>
            </a:r>
            <a:endParaRPr lang="en-US" altLang="ko-KR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이에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 Text"/>
              </a:rPr>
              <a:t>스타트업의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 성공 가능성을 예측하는 모델의 필요성이 커지고 있</a:t>
            </a:r>
            <a:r>
              <a:rPr lang="ko-KR" altLang="en-US" dirty="0">
                <a:solidFill>
                  <a:srgbClr val="1F1F1F"/>
                </a:solidFill>
                <a:latin typeface="Google Sans Text"/>
              </a:rPr>
              <a:t>음</a:t>
            </a:r>
            <a:endParaRPr lang="en-US" altLang="ko-KR" dirty="0">
              <a:solidFill>
                <a:srgbClr val="1F1F1F"/>
              </a:solidFill>
              <a:latin typeface="Google Sans Text"/>
            </a:endParaRPr>
          </a:p>
          <a:p>
            <a:pPr marL="0" indent="0">
              <a:buNone/>
            </a:pPr>
            <a:endParaRPr lang="en-US" altLang="ko-KR" dirty="0">
              <a:solidFill>
                <a:srgbClr val="1F1F1F"/>
              </a:solidFill>
              <a:latin typeface="Google Sans Text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 Text"/>
              </a:rPr>
              <a:t>Crunchbase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스타트업 데이터를 활용하여 기업의 상태를 예측하는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 Text"/>
              </a:rPr>
              <a:t>머신러닝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 기반 다중 분류 모델을 구축하는 것</a:t>
            </a:r>
            <a:endParaRPr lang="en-US" altLang="ko-KR" dirty="0">
              <a:solidFill>
                <a:srgbClr val="1F1F1F"/>
              </a:solidFill>
              <a:latin typeface="Google Sans Text"/>
            </a:endParaRPr>
          </a:p>
          <a:p>
            <a:pPr marL="0" indent="0">
              <a:buNone/>
            </a:pPr>
            <a:endParaRPr lang="en-US" altLang="ko-KR" dirty="0">
              <a:solidFill>
                <a:srgbClr val="1F1F1F"/>
              </a:solidFill>
              <a:latin typeface="Google Sans Tex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E54D6-1395-D13A-8647-801DB0958F66}"/>
              </a:ext>
            </a:extLst>
          </p:cNvPr>
          <p:cNvSpPr txBox="1"/>
          <p:nvPr/>
        </p:nvSpPr>
        <p:spPr>
          <a:xfrm>
            <a:off x="838200" y="68103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80304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4417-6206-BF01-3837-13D808D6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Kaggle</a:t>
            </a:r>
            <a:r>
              <a:rPr lang="ko-KR" altLang="en-US" dirty="0"/>
              <a:t>의 </a:t>
            </a:r>
            <a:r>
              <a:rPr lang="en-US" altLang="ko-KR" dirty="0"/>
              <a:t>Crunchbase </a:t>
            </a:r>
            <a:r>
              <a:rPr lang="ko-KR" altLang="en-US" dirty="0"/>
              <a:t>스타트업 투자 데이터와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외교부 국가표준코드 데이터를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39</a:t>
            </a:r>
            <a:r>
              <a:rPr lang="ko-KR" altLang="en-US" dirty="0"/>
              <a:t>개 변수</a:t>
            </a:r>
            <a:r>
              <a:rPr lang="en-US" altLang="ko-KR" dirty="0"/>
              <a:t>, 54294</a:t>
            </a:r>
            <a:r>
              <a:rPr lang="ko-KR" altLang="en-US" dirty="0"/>
              <a:t>개 데이터로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status </a:t>
            </a:r>
            <a:r>
              <a:rPr lang="ko-KR" altLang="en-US" dirty="0"/>
              <a:t>변수가 예측 대상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분석 변수는 </a:t>
            </a:r>
            <a:r>
              <a:rPr lang="en-US" altLang="ko-KR" dirty="0" err="1"/>
              <a:t>category_list</a:t>
            </a:r>
            <a:r>
              <a:rPr lang="en-US" altLang="ko-KR" dirty="0"/>
              <a:t>, market, </a:t>
            </a:r>
            <a:r>
              <a:rPr lang="en-US" altLang="ko-KR" dirty="0" err="1"/>
              <a:t>funding_total_usd</a:t>
            </a:r>
            <a:r>
              <a:rPr lang="en-US" altLang="ko-KR" dirty="0"/>
              <a:t>, </a:t>
            </a:r>
            <a:r>
              <a:rPr lang="en-US" altLang="ko-KR" dirty="0" err="1"/>
              <a:t>funding_rounds</a:t>
            </a:r>
            <a:r>
              <a:rPr lang="en-US" altLang="ko-KR" dirty="0"/>
              <a:t>, </a:t>
            </a:r>
            <a:r>
              <a:rPr lang="en-US" altLang="ko-KR" dirty="0" err="1"/>
              <a:t>country_code</a:t>
            </a:r>
            <a:r>
              <a:rPr lang="en-US" altLang="ko-KR" dirty="0"/>
              <a:t>, </a:t>
            </a:r>
            <a:r>
              <a:rPr lang="en-US" altLang="ko-KR" dirty="0" err="1"/>
              <a:t>state_code</a:t>
            </a:r>
            <a:r>
              <a:rPr lang="en-US" altLang="ko-KR" dirty="0"/>
              <a:t>, status </a:t>
            </a:r>
            <a:r>
              <a:rPr lang="ko-KR" altLang="en-US" dirty="0"/>
              <a:t>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5E874-ED19-278C-29E0-06A704BDCC25}"/>
              </a:ext>
            </a:extLst>
          </p:cNvPr>
          <p:cNvSpPr txBox="1"/>
          <p:nvPr/>
        </p:nvSpPr>
        <p:spPr>
          <a:xfrm>
            <a:off x="838200" y="68103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/>
              <a:t>데이터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899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072C1-CD77-FAA3-6C0C-1EF1E864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주요 변수 기준 </a:t>
            </a:r>
            <a:r>
              <a:rPr lang="ko-KR" altLang="en-US" dirty="0" err="1"/>
              <a:t>결측치를</a:t>
            </a:r>
            <a:r>
              <a:rPr lang="ko-KR" altLang="en-US" dirty="0"/>
              <a:t> 제거하고</a:t>
            </a:r>
            <a:r>
              <a:rPr lang="en-US" altLang="ko-KR" dirty="0"/>
              <a:t>,</a:t>
            </a:r>
            <a:r>
              <a:rPr lang="ko-KR" altLang="en-US" dirty="0"/>
              <a:t>분석에 사용하지 않는 식별자 변수</a:t>
            </a:r>
            <a:r>
              <a:rPr lang="en-US" altLang="ko-KR" dirty="0"/>
              <a:t>(</a:t>
            </a:r>
            <a:r>
              <a:rPr lang="en-US" altLang="ko-KR" dirty="0" err="1"/>
              <a:t>homepage_url</a:t>
            </a:r>
            <a:r>
              <a:rPr lang="en-US" altLang="ko-KR" dirty="0"/>
              <a:t>, permalink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제거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문자열 형태의 투자 금액</a:t>
            </a:r>
            <a:r>
              <a:rPr lang="en-US" altLang="ko-KR" dirty="0"/>
              <a:t>(</a:t>
            </a:r>
            <a:r>
              <a:rPr lang="en-US" altLang="ko-KR" dirty="0" err="1"/>
              <a:t>funding_total_usd</a:t>
            </a:r>
            <a:r>
              <a:rPr lang="en-US" altLang="ko-KR" dirty="0"/>
              <a:t>)</a:t>
            </a:r>
            <a:r>
              <a:rPr lang="ko-KR" altLang="en-US" dirty="0"/>
              <a:t>을 숫자형으로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funding_total_usd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 err="1"/>
              <a:t>total_investment</a:t>
            </a:r>
            <a:r>
              <a:rPr lang="en-US" altLang="ko-KR" dirty="0"/>
              <a:t> </a:t>
            </a:r>
            <a:r>
              <a:rPr lang="ko-KR" altLang="en-US" dirty="0"/>
              <a:t>변수는 구간별 범주형으로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3B75-7BEA-EB4B-37D5-DF45990B4975}"/>
              </a:ext>
            </a:extLst>
          </p:cNvPr>
          <p:cNvSpPr txBox="1"/>
          <p:nvPr/>
        </p:nvSpPr>
        <p:spPr>
          <a:xfrm>
            <a:off x="838200" y="68103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39732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1722C-7722-F4F4-D2BE-19FAD2B9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40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country_code</a:t>
            </a:r>
            <a:r>
              <a:rPr lang="en-US" altLang="ko-KR" dirty="0"/>
              <a:t>, </a:t>
            </a:r>
            <a:r>
              <a:rPr lang="en-US" altLang="ko-KR" dirty="0" err="1"/>
              <a:t>state_code</a:t>
            </a:r>
            <a:r>
              <a:rPr lang="en-US" altLang="ko-KR" dirty="0"/>
              <a:t>, </a:t>
            </a:r>
            <a:r>
              <a:rPr lang="en-US" altLang="ko-KR" dirty="0" err="1"/>
              <a:t>category_list</a:t>
            </a:r>
            <a:r>
              <a:rPr lang="en-US" altLang="ko-KR" dirty="0"/>
              <a:t>, market, </a:t>
            </a:r>
            <a:r>
              <a:rPr lang="en-US" altLang="ko-KR" dirty="0" err="1"/>
              <a:t>funding_round_type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 err="1"/>
              <a:t>LabelEncoder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타겟 변수 </a:t>
            </a:r>
            <a:r>
              <a:rPr lang="en-US" altLang="ko-KR" dirty="0"/>
              <a:t>status</a:t>
            </a:r>
            <a:r>
              <a:rPr lang="ko-KR" altLang="en-US" dirty="0"/>
              <a:t>는 </a:t>
            </a:r>
            <a:r>
              <a:rPr lang="en-US" altLang="ko-KR" dirty="0"/>
              <a:t>Closed(0), Operating(1), Acquired(2)</a:t>
            </a:r>
            <a:r>
              <a:rPr lang="ko-KR" altLang="en-US" dirty="0"/>
              <a:t>로 라벨 인코딩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513A4-9458-1DB5-BA12-7B8DC7023341}"/>
              </a:ext>
            </a:extLst>
          </p:cNvPr>
          <p:cNvSpPr txBox="1"/>
          <p:nvPr/>
        </p:nvSpPr>
        <p:spPr>
          <a:xfrm>
            <a:off x="838200" y="681037"/>
            <a:ext cx="5096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범주형 변수 인코딩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2BB69-1667-E154-FF1D-218011CCC33D}"/>
              </a:ext>
            </a:extLst>
          </p:cNvPr>
          <p:cNvSpPr txBox="1"/>
          <p:nvPr/>
        </p:nvSpPr>
        <p:spPr>
          <a:xfrm>
            <a:off x="838199" y="4318634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데이터 분할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F31C9D-CD11-FAB5-17CB-26B858F60F0F}"/>
              </a:ext>
            </a:extLst>
          </p:cNvPr>
          <p:cNvSpPr txBox="1">
            <a:spLocks/>
          </p:cNvSpPr>
          <p:nvPr/>
        </p:nvSpPr>
        <p:spPr>
          <a:xfrm>
            <a:off x="838199" y="5088075"/>
            <a:ext cx="10515600" cy="151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48FD0-3282-05FA-42DA-768180D2DDDA}"/>
              </a:ext>
            </a:extLst>
          </p:cNvPr>
          <p:cNvSpPr txBox="1"/>
          <p:nvPr/>
        </p:nvSpPr>
        <p:spPr>
          <a:xfrm>
            <a:off x="920495" y="5483266"/>
            <a:ext cx="1092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train_test_split</a:t>
            </a:r>
            <a:r>
              <a:rPr lang="ko-KR" altLang="en-US" sz="2800" dirty="0"/>
              <a:t>을 사용하여 학습용</a:t>
            </a:r>
            <a:r>
              <a:rPr lang="en-US" altLang="ko-KR" sz="2800" dirty="0"/>
              <a:t>(70%)</a:t>
            </a:r>
            <a:r>
              <a:rPr lang="ko-KR" altLang="en-US" sz="2800" dirty="0"/>
              <a:t>과 테스트용</a:t>
            </a:r>
            <a:r>
              <a:rPr lang="en-US" altLang="ko-KR" sz="2800" dirty="0"/>
              <a:t>(30%)</a:t>
            </a:r>
            <a:r>
              <a:rPr lang="ko-KR" altLang="en-US" sz="2800" dirty="0"/>
              <a:t>으로 분할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4085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94A0-484D-2B92-3237-B80E646A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1F1F1F"/>
                </a:solidFill>
                <a:effectLst/>
                <a:latin typeface="Google Sans Text"/>
              </a:rPr>
              <a:t>모델 및 훈련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5C1F0-5743-96FC-C963-E0CBC4D7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DecisionTreeClassifier</a:t>
            </a:r>
            <a:r>
              <a:rPr lang="en-US" altLang="ko-KR" dirty="0"/>
              <a:t>, </a:t>
            </a:r>
            <a:r>
              <a:rPr lang="en-US" altLang="ko-KR" dirty="0" err="1"/>
              <a:t>RandomForestClassifier</a:t>
            </a:r>
            <a:r>
              <a:rPr lang="en-US" altLang="ko-KR" dirty="0"/>
              <a:t>, </a:t>
            </a:r>
            <a:r>
              <a:rPr lang="en-US" altLang="ko-KR" dirty="0" err="1"/>
              <a:t>XGBoostClassifier</a:t>
            </a:r>
            <a:r>
              <a:rPr lang="ko-KR" altLang="en-US" dirty="0"/>
              <a:t>의 트리 기반 모델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클래스 불균형 해소를 위해 </a:t>
            </a:r>
            <a:r>
              <a:rPr lang="en-US" altLang="ko-KR" dirty="0"/>
              <a:t>SMOTE </a:t>
            </a:r>
            <a:r>
              <a:rPr lang="ko-KR" altLang="en-US" dirty="0"/>
              <a:t>적용하여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소수 클래스 데이터 증강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모델 학습 및 평가에는 정확도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 Text"/>
              </a:rPr>
              <a:t>(Accuracy), Precision, Recall, F1-score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 Text"/>
              </a:rPr>
              <a:t>등 지표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4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0747-CABC-B4AA-0DDA-08007EFB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B5E12-E8ED-65D6-62A3-0DBF6497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667250"/>
          </a:xfrm>
        </p:spPr>
        <p:txBody>
          <a:bodyPr>
            <a:noAutofit/>
          </a:bodyPr>
          <a:lstStyle/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b="1" i="0" dirty="0">
                <a:solidFill>
                  <a:srgbClr val="1F1F1F"/>
                </a:solidFill>
                <a:effectLst/>
              </a:rPr>
              <a:t>Decision Tree</a:t>
            </a:r>
            <a:r>
              <a:rPr lang="en-US" altLang="ko-KR" b="0" i="0" dirty="0">
                <a:solidFill>
                  <a:srgbClr val="1F1F1F"/>
                </a:solidFill>
                <a:effectLst/>
              </a:rPr>
              <a:t>:</a:t>
            </a: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Operating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클래스 예측에는 강했지만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, Closed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와 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Acquired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클래스는 전혀 예측하지 못하며 클래스 불균형에 매우 취약함을 보임</a:t>
            </a:r>
            <a:endParaRPr lang="en-US" altLang="ko-KR" sz="2400" b="0" i="0" dirty="0">
              <a:solidFill>
                <a:srgbClr val="1F1F1F"/>
              </a:solidFill>
              <a:effectLst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b="1" i="0" dirty="0">
                <a:solidFill>
                  <a:srgbClr val="1F1F1F"/>
                </a:solidFill>
                <a:effectLst/>
              </a:rPr>
              <a:t>Random Forest</a:t>
            </a:r>
            <a:r>
              <a:rPr lang="en-US" altLang="ko-KR" b="0" i="0" dirty="0">
                <a:solidFill>
                  <a:srgbClr val="1F1F1F"/>
                </a:solidFill>
                <a:effectLst/>
              </a:rPr>
              <a:t>:</a:t>
            </a: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Operating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클래스에서 높은 성능을 유지했으나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, Acquired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및 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Closed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클래스 예측은 여전히 미흡</a:t>
            </a:r>
            <a:endParaRPr lang="en-US" altLang="ko-KR" sz="2400" b="0" i="0" dirty="0">
              <a:solidFill>
                <a:srgbClr val="1F1F1F"/>
              </a:solidFill>
              <a:effectLst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b="1" i="0" dirty="0" err="1">
                <a:solidFill>
                  <a:srgbClr val="1F1F1F"/>
                </a:solidFill>
                <a:effectLst/>
              </a:rPr>
              <a:t>XGBoost</a:t>
            </a:r>
            <a:r>
              <a:rPr lang="en-US" altLang="ko-KR" b="0" i="0" dirty="0">
                <a:solidFill>
                  <a:srgbClr val="1F1F1F"/>
                </a:solidFill>
                <a:effectLst/>
              </a:rPr>
              <a:t>:</a:t>
            </a: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Closed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와 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Acquired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클래스의 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F1-score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가 다른 모델 대비 유의미하게 개선</a:t>
            </a:r>
            <a:endParaRPr lang="en-US" altLang="ko-KR" sz="2400" dirty="0">
              <a:solidFill>
                <a:srgbClr val="1F1F1F"/>
              </a:solidFill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Operating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클래스 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F1-score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는 다소 감소했지만</a:t>
            </a:r>
            <a:r>
              <a:rPr lang="en-US" altLang="ko-KR" sz="2400" b="0" i="0" dirty="0">
                <a:solidFill>
                  <a:srgbClr val="1F1F1F"/>
                </a:solidFill>
                <a:effectLst/>
              </a:rPr>
              <a:t>,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전반적으로 클래스 간 예측 성능 균형을 가장 잘 확보함</a:t>
            </a:r>
            <a:endParaRPr lang="en-US" altLang="ko-KR" sz="2400" b="0" i="0" dirty="0">
              <a:solidFill>
                <a:srgbClr val="1F1F1F"/>
              </a:solidFill>
              <a:effectLst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투자 회수 성공</a:t>
            </a:r>
            <a:r>
              <a:rPr lang="en-US" altLang="ko-KR" sz="2400" dirty="0">
                <a:solidFill>
                  <a:srgbClr val="1F1F1F"/>
                </a:solidFill>
              </a:rPr>
              <a:t> </a:t>
            </a:r>
            <a:r>
              <a:rPr lang="ko-KR" altLang="en-US" sz="2400" b="0" i="0" dirty="0">
                <a:solidFill>
                  <a:srgbClr val="1F1F1F"/>
                </a:solidFill>
                <a:effectLst/>
              </a:rPr>
              <a:t>예측력 향상에 가장 효과적인 모델이었음</a:t>
            </a:r>
            <a:endParaRPr lang="en-US" altLang="ko-KR" sz="2400" b="0" i="0" dirty="0">
              <a:solidFill>
                <a:srgbClr val="1F1F1F"/>
              </a:solidFill>
              <a:effectLst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AF25-5C74-629D-98EE-0564395A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Predicting Startup Success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722A2-1240-5F3B-AE4F-7945B402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목적</a:t>
            </a:r>
          </a:p>
          <a:p>
            <a:pPr>
              <a:buFontTx/>
              <a:buChar char="-"/>
            </a:pPr>
            <a:r>
              <a:rPr lang="ko-KR" altLang="en-US" sz="1600" dirty="0"/>
              <a:t>벤처 캐피탈은 막대한 자금을 소수의 </a:t>
            </a:r>
            <a:r>
              <a:rPr lang="ko-KR" altLang="en-US" sz="1600" dirty="0" err="1"/>
              <a:t>스타트업에</a:t>
            </a:r>
            <a:r>
              <a:rPr lang="ko-KR" altLang="en-US" sz="1600" dirty="0"/>
              <a:t> 집중 투자하므로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사전에 성공 가능성을 예측할 수 있는 모델의 수요가 높음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Crunchbase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데이터를 활용하여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스타트업의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상태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(status)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를 분류</a:t>
            </a:r>
            <a:endParaRPr lang="en-US" altLang="ko-K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ko-KR" altLang="en-US" b="1" dirty="0"/>
              <a:t>데이터</a:t>
            </a:r>
          </a:p>
          <a:p>
            <a:pPr>
              <a:buFontTx/>
              <a:buChar char="-"/>
            </a:pPr>
            <a:r>
              <a:rPr lang="ko-KR" altLang="en-US" sz="1600" dirty="0"/>
              <a:t>시장 분야</a:t>
            </a:r>
            <a:r>
              <a:rPr lang="en-US" altLang="ko-KR" sz="1600" dirty="0"/>
              <a:t>, </a:t>
            </a:r>
            <a:r>
              <a:rPr lang="ko-KR" altLang="en-US" sz="1600" dirty="0"/>
              <a:t>투자 금액</a:t>
            </a:r>
            <a:r>
              <a:rPr lang="en-US" altLang="ko-KR" sz="1600" dirty="0"/>
              <a:t>, </a:t>
            </a:r>
            <a:r>
              <a:rPr lang="ko-KR" altLang="en-US" sz="1600" dirty="0"/>
              <a:t>국가 코드 등 총 </a:t>
            </a:r>
            <a:r>
              <a:rPr lang="en-US" altLang="ko-KR" sz="1600" dirty="0"/>
              <a:t>39</a:t>
            </a:r>
            <a:r>
              <a:rPr lang="ko-KR" altLang="en-US" sz="1600" dirty="0"/>
              <a:t>개의 변수로 구성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54,294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개의 데이터로 구성</a:t>
            </a:r>
            <a:endParaRPr lang="en-US" altLang="ko-K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4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723D7-37B2-3B59-D28C-8D7255C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소개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678948-6457-1C87-0D60-04BF74AD8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61178"/>
              </p:ext>
            </p:extLst>
          </p:nvPr>
        </p:nvGraphicFramePr>
        <p:xfrm>
          <a:off x="2674457" y="1690688"/>
          <a:ext cx="6843085" cy="42355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8617">
                  <a:extLst>
                    <a:ext uri="{9D8B030D-6E8A-4147-A177-3AD203B41FA5}">
                      <a16:colId xmlns:a16="http://schemas.microsoft.com/office/drawing/2014/main" val="800411290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1429611685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275653297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2110027863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1518699970"/>
                    </a:ext>
                  </a:extLst>
                </a:gridCol>
              </a:tblGrid>
              <a:tr h="2157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effectLst/>
                        </a:rPr>
                        <a:t>컬럼명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수치형 컬럼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범주형 컬럼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effectLst/>
                        </a:rPr>
                        <a:t>고유값</a:t>
                      </a:r>
                      <a:r>
                        <a:rPr lang="ko-KR" altLang="en-US" sz="1200" b="0" dirty="0">
                          <a:effectLst/>
                        </a:rPr>
                        <a:t> 개수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결측치</a:t>
                      </a:r>
                      <a:r>
                        <a:rPr lang="ko-KR" altLang="en-US" sz="1200" b="0" dirty="0"/>
                        <a:t> 비율 </a:t>
                      </a:r>
                      <a:r>
                        <a:rPr lang="en-US" altLang="ko-KR" sz="1200" b="0" dirty="0"/>
                        <a:t>(%)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52983531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permalink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49436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00759326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name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49350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8.95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5908613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market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753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16.25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513269476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funding_total_usd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14617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1983614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status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11.36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987804893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country_code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115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18.66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876783539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funding_rounds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17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11403537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founded_at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3368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28.99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92214589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first_funding_at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3904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047046812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last_funding_at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3651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8.95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65653116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seed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3337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298806412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venture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9300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18448831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round_A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2035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17368357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round_B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1269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61843929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round_C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740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21495160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total_investment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14617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83665415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2431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3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E3578-262B-C8AA-81E0-1ECBFB47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r>
              <a:rPr lang="ko-KR" altLang="en-US" b="1" dirty="0"/>
              <a:t>및 전처리</a:t>
            </a:r>
            <a:r>
              <a:rPr lang="en-US" altLang="ko-KR" b="1" dirty="0"/>
              <a:t>(</a:t>
            </a:r>
            <a:r>
              <a:rPr lang="ko-KR" altLang="en-US" b="1" dirty="0"/>
              <a:t>수치형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89F2B8-1BBE-2B8F-8AB5-0794C897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09881"/>
              </p:ext>
            </p:extLst>
          </p:nvPr>
        </p:nvGraphicFramePr>
        <p:xfrm>
          <a:off x="2385060" y="1690688"/>
          <a:ext cx="7421880" cy="47164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05967054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1019511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77824550"/>
                    </a:ext>
                  </a:extLst>
                </a:gridCol>
              </a:tblGrid>
              <a:tr h="2620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결측치</a:t>
                      </a:r>
                      <a:r>
                        <a:rPr lang="ko-KR" altLang="en-US" sz="1200" b="1" dirty="0">
                          <a:effectLst/>
                        </a:rPr>
                        <a:t> 비율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678385821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founded_year</a:t>
                      </a:r>
                      <a:endParaRPr lang="en-US" sz="1200" dirty="0">
                        <a:effectLst/>
                      </a:endParaRP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2001~2023</a:t>
                      </a:r>
                      <a:r>
                        <a:rPr lang="ko-KR" altLang="en-US" sz="1200" dirty="0">
                          <a:effectLst/>
                        </a:rPr>
                        <a:t>년 설립 연도 포함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산업군</a:t>
                      </a:r>
                      <a:r>
                        <a:rPr lang="ko-KR" altLang="en-US" sz="1200" dirty="0">
                          <a:effectLst/>
                        </a:rPr>
                        <a:t> 평균값으로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29.12%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91913631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funding_rounds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전체 투자 라운드 수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평균값으로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131179147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seed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Seed </a:t>
                      </a:r>
                      <a:r>
                        <a:rPr lang="ko-KR" altLang="en-US" sz="1200" dirty="0">
                          <a:effectLst/>
                        </a:rPr>
                        <a:t>투자 유치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미유치</a:t>
                      </a:r>
                      <a:r>
                        <a:rPr lang="ko-KR" altLang="en-US" sz="1200" dirty="0">
                          <a:effectLst/>
                        </a:rPr>
                        <a:t> 시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137879442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venture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Venture </a:t>
                      </a:r>
                      <a:r>
                        <a:rPr lang="ko-KR" altLang="en-US" sz="1200">
                          <a:effectLst/>
                        </a:rPr>
                        <a:t>투자 유치 금액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미유치 시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268987436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equity_crowdfunding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 err="1">
                          <a:effectLst/>
                        </a:rPr>
                        <a:t>크라우드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펀딩</a:t>
                      </a:r>
                      <a:r>
                        <a:rPr lang="ko-KR" altLang="en-US" sz="1200" dirty="0">
                          <a:effectLst/>
                        </a:rPr>
                        <a:t>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미참여</a:t>
                      </a:r>
                      <a:r>
                        <a:rPr lang="ko-KR" altLang="en-US" sz="1200" dirty="0">
                          <a:effectLst/>
                        </a:rPr>
                        <a:t> 기업은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715623960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undisclosed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금액 비공개 투자 유치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미기재 시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3292087290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convertible_note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전환사채 형태 투자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961513613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debt_financing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부채 기반 투자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 </a:t>
                      </a:r>
                      <a:r>
                        <a:rPr lang="ko-KR" altLang="en-US" sz="1200" dirty="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275126964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angel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엔젤 투자 유치 금액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미유치 시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765495358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grant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정부지원금</a:t>
                      </a:r>
                      <a:r>
                        <a:rPr lang="en-US" altLang="ko-KR" sz="1200">
                          <a:effectLst/>
                        </a:rPr>
                        <a:t>(Grant),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간주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839194319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private_equity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PE </a:t>
                      </a:r>
                      <a:r>
                        <a:rPr lang="ko-KR" altLang="en-US" sz="1200" dirty="0">
                          <a:effectLst/>
                        </a:rPr>
                        <a:t>투자 유치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업종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 err="1">
                          <a:effectLst/>
                        </a:rPr>
                        <a:t>시장별</a:t>
                      </a:r>
                      <a:r>
                        <a:rPr lang="ko-KR" altLang="en-US" sz="1200" dirty="0">
                          <a:effectLst/>
                        </a:rPr>
                        <a:t> 중앙값으로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519461568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post_ipo_equity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IPO </a:t>
                      </a:r>
                      <a:r>
                        <a:rPr lang="ko-KR" altLang="en-US" sz="1200">
                          <a:effectLst/>
                        </a:rPr>
                        <a:t>이후 주식 발행금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3614999444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post_ipo_debt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IPO </a:t>
                      </a:r>
                      <a:r>
                        <a:rPr lang="ko-KR" altLang="en-US" sz="1200" dirty="0">
                          <a:effectLst/>
                        </a:rPr>
                        <a:t>이후 부채 투자금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635861080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secondary_market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  <a:r>
                        <a:rPr lang="ko-KR" altLang="en-US" sz="1200" dirty="0">
                          <a:effectLst/>
                        </a:rPr>
                        <a:t>차 시장에서 유치된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538321496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product_crowdfunding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제품형 </a:t>
                      </a:r>
                      <a:r>
                        <a:rPr lang="ko-KR" altLang="en-US" sz="1200" dirty="0" err="1">
                          <a:effectLst/>
                        </a:rPr>
                        <a:t>크라우드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펀딩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8096269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round_A~H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Series A~H </a:t>
                      </a:r>
                      <a:r>
                        <a:rPr lang="ko-KR" altLang="en-US" sz="1200" dirty="0">
                          <a:effectLst/>
                        </a:rPr>
                        <a:t>투자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4072332259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funding_total_usd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총 투자금</a:t>
                      </a:r>
                      <a:r>
                        <a:rPr lang="en-US" altLang="ko-KR" sz="1200">
                          <a:effectLst/>
                        </a:rPr>
                        <a:t>(USD), log </a:t>
                      </a:r>
                      <a:r>
                        <a:rPr lang="ko-KR" altLang="en-US" sz="1200">
                          <a:effectLst/>
                        </a:rPr>
                        <a:t>변환 고려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48579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346A9-2DFC-05A6-4AE0-B505D55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r>
              <a:rPr lang="ko-KR" altLang="en-US" b="1" dirty="0"/>
              <a:t>및 전처리</a:t>
            </a:r>
            <a:r>
              <a:rPr lang="en-US" altLang="ko-KR" b="1" dirty="0"/>
              <a:t>(</a:t>
            </a:r>
            <a:r>
              <a:rPr lang="ko-KR" altLang="en-US" b="1" dirty="0"/>
              <a:t>범주형</a:t>
            </a:r>
            <a:r>
              <a:rPr lang="en-US" altLang="ko-KR" b="1" dirty="0"/>
              <a:t>/</a:t>
            </a:r>
            <a:r>
              <a:rPr lang="ko-KR" altLang="en-US" b="1" dirty="0"/>
              <a:t>문자열 및 날짜형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4BC173-C076-F78E-E419-72D4E869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28514"/>
              </p:ext>
            </p:extLst>
          </p:nvPr>
        </p:nvGraphicFramePr>
        <p:xfrm>
          <a:off x="2255526" y="2094604"/>
          <a:ext cx="7680948" cy="2668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9188">
                  <a:extLst>
                    <a:ext uri="{9D8B030D-6E8A-4147-A177-3AD203B41FA5}">
                      <a16:colId xmlns:a16="http://schemas.microsoft.com/office/drawing/2014/main" val="160318716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1224837538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468544897"/>
                    </a:ext>
                  </a:extLst>
                </a:gridCol>
              </a:tblGrid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결측치</a:t>
                      </a:r>
                      <a:r>
                        <a:rPr lang="ko-KR" altLang="en-US" sz="1200" b="1" dirty="0">
                          <a:effectLst/>
                        </a:rPr>
                        <a:t> 비율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678609293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market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시장 분야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공백 제거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다수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en-US" altLang="ko-KR" sz="1200" dirty="0" err="1">
                          <a:effectLst/>
                        </a:rPr>
                        <a:t>Industry_Group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16.25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384983262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status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 상태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일부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주요 타겟 변수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숫자형으로 라벨 인코딩 </a:t>
                      </a:r>
                      <a:r>
                        <a:rPr lang="en-US" altLang="ko-KR" sz="1200" dirty="0">
                          <a:effectLst/>
                        </a:rPr>
                        <a:t>(0, 1, 2)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11.36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68899568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country_code</a:t>
                      </a:r>
                      <a:endParaRPr lang="en-US" sz="1200" dirty="0">
                        <a:effectLst/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국가 코드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결측치 다수 존재</a:t>
                      </a:r>
                      <a:r>
                        <a:rPr lang="en-US" altLang="ko-KR" sz="1200">
                          <a:effectLst/>
                        </a:rPr>
                        <a:t>, Continent_Name </a:t>
                      </a:r>
                      <a:r>
                        <a:rPr lang="ko-KR" altLang="en-US" sz="1200">
                          <a:effectLst/>
                        </a:rPr>
                        <a:t>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18.66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9832719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founded_at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 설립일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날짜 형식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다수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기간 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28.99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5849180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first_funding_at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첫 투자 날짜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날짜 형식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일부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기간 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39972271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last_funding_at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마지막 투자 날짜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날짜 형식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일부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기간 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8.95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408840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F937-A852-8998-3D8D-20C35070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r>
              <a:rPr lang="ko-KR" altLang="en-US" b="1" dirty="0"/>
              <a:t>및 전처리</a:t>
            </a:r>
            <a:r>
              <a:rPr lang="en-US" altLang="ko-KR" b="1" dirty="0"/>
              <a:t>(</a:t>
            </a:r>
            <a:r>
              <a:rPr lang="ko-KR" altLang="en-US" b="1" dirty="0"/>
              <a:t>파생변수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BA2E66-C038-DC35-2340-6ED01647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11236"/>
              </p:ext>
            </p:extLst>
          </p:nvPr>
        </p:nvGraphicFramePr>
        <p:xfrm>
          <a:off x="1809750" y="2305446"/>
          <a:ext cx="8572500" cy="22471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3060">
                  <a:extLst>
                    <a:ext uri="{9D8B030D-6E8A-4147-A177-3AD203B41FA5}">
                      <a16:colId xmlns:a16="http://schemas.microsoft.com/office/drawing/2014/main" val="1340698818"/>
                    </a:ext>
                  </a:extLst>
                </a:gridCol>
                <a:gridCol w="2948940">
                  <a:extLst>
                    <a:ext uri="{9D8B030D-6E8A-4147-A177-3AD203B41FA5}">
                      <a16:colId xmlns:a16="http://schemas.microsoft.com/office/drawing/2014/main" val="4014630253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853373965"/>
                    </a:ext>
                  </a:extLst>
                </a:gridCol>
              </a:tblGrid>
              <a:tr h="374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수식 </a:t>
                      </a:r>
                      <a:r>
                        <a:rPr lang="en-US" altLang="ko-KR" sz="1200" b="1" dirty="0">
                          <a:effectLst/>
                        </a:rPr>
                        <a:t>/ </a:t>
                      </a:r>
                      <a:r>
                        <a:rPr lang="ko-KR" altLang="en-US" sz="1200" b="1" dirty="0">
                          <a:effectLst/>
                        </a:rPr>
                        <a:t>생성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53111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total_investment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총 투자금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모든 투자 유형 합산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seed + venture + equity_crowdfunding +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286630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diff_funding_months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첫 투자 </a:t>
                      </a:r>
                      <a:r>
                        <a:rPr lang="en-US" altLang="ko-KR" sz="1200" dirty="0">
                          <a:effectLst/>
                        </a:rPr>
                        <a:t>~ </a:t>
                      </a:r>
                      <a:r>
                        <a:rPr lang="ko-KR" altLang="en-US" sz="1200" dirty="0">
                          <a:effectLst/>
                        </a:rPr>
                        <a:t>마지막 투자 기간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개월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last_funding_at</a:t>
                      </a:r>
                      <a:r>
                        <a:rPr lang="en-US" sz="1200" dirty="0">
                          <a:effectLst/>
                        </a:rPr>
                        <a:t> - </a:t>
                      </a:r>
                      <a:r>
                        <a:rPr lang="en-US" sz="1200" dirty="0" err="1">
                          <a:effectLst/>
                        </a:rPr>
                        <a:t>first_funding_at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ko-KR" altLang="en-US" sz="1200" dirty="0">
                          <a:effectLst/>
                        </a:rPr>
                        <a:t>의 월 단위 차이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70748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diff_funding_year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첫 투자 </a:t>
                      </a:r>
                      <a:r>
                        <a:rPr lang="en-US" altLang="ko-KR" sz="1200" dirty="0">
                          <a:effectLst/>
                        </a:rPr>
                        <a:t>~ </a:t>
                      </a:r>
                      <a:r>
                        <a:rPr lang="ko-KR" altLang="en-US" sz="1200" dirty="0">
                          <a:effectLst/>
                        </a:rPr>
                        <a:t>마지막 투자 기간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연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반올림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diff_funding_months</a:t>
                      </a:r>
                      <a:r>
                        <a:rPr lang="en-US" sz="1200" dirty="0">
                          <a:effectLst/>
                        </a:rPr>
                        <a:t> / 12 </a:t>
                      </a:r>
                      <a:r>
                        <a:rPr lang="ko-KR" altLang="en-US" sz="1200" dirty="0">
                          <a:effectLst/>
                        </a:rPr>
                        <a:t>계산 후 반올림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87532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Industry_Group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시장</a:t>
                      </a:r>
                      <a:r>
                        <a:rPr lang="en-US" altLang="ko-KR" sz="1200">
                          <a:effectLst/>
                        </a:rPr>
                        <a:t>(market)</a:t>
                      </a:r>
                      <a:r>
                        <a:rPr lang="ko-KR" altLang="en-US" sz="1200">
                          <a:effectLst/>
                        </a:rPr>
                        <a:t>을 그룹화한 산업 분야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market </a:t>
                      </a:r>
                      <a:r>
                        <a:rPr lang="ko-KR" altLang="en-US" sz="1200" dirty="0">
                          <a:effectLst/>
                        </a:rPr>
                        <a:t>컬럼 값 패턴 매칭 후 산업 그룹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294321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Continent_Name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국가 코드 기반 </a:t>
                      </a:r>
                      <a:r>
                        <a:rPr lang="ko-KR" altLang="en-US" sz="1200" dirty="0" err="1">
                          <a:effectLst/>
                        </a:rPr>
                        <a:t>대륙명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 err="1">
                          <a:effectLst/>
                        </a:rPr>
                        <a:t>country_code</a:t>
                      </a:r>
                      <a:r>
                        <a:rPr lang="ko-KR" altLang="en-US" sz="1200" dirty="0">
                          <a:effectLst/>
                        </a:rPr>
                        <a:t>와 외부 국가 데이터 병합 후 </a:t>
                      </a:r>
                      <a:r>
                        <a:rPr lang="ko-KR" altLang="en-US" sz="1200" dirty="0" err="1">
                          <a:effectLst/>
                        </a:rPr>
                        <a:t>대륙명</a:t>
                      </a:r>
                      <a:r>
                        <a:rPr lang="ko-KR" altLang="en-US" sz="1200" dirty="0">
                          <a:effectLst/>
                        </a:rPr>
                        <a:t>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51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6C80-9AF7-9683-9000-A70D7784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주요 변수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EE3F8F1-896A-9086-C5AD-DF0DB3EA6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5407"/>
              </p:ext>
            </p:extLst>
          </p:nvPr>
        </p:nvGraphicFramePr>
        <p:xfrm>
          <a:off x="2719958" y="1767115"/>
          <a:ext cx="6752083" cy="33237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33323">
                  <a:extLst>
                    <a:ext uri="{9D8B030D-6E8A-4147-A177-3AD203B41FA5}">
                      <a16:colId xmlns:a16="http://schemas.microsoft.com/office/drawing/2014/main" val="3829390788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90684965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1258393352"/>
                    </a:ext>
                  </a:extLst>
                </a:gridCol>
              </a:tblGrid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dirty="0" err="1">
                          <a:effectLst/>
                        </a:rPr>
                        <a:t>변수명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dirty="0">
                          <a:effectLst/>
                        </a:rPr>
                        <a:t>변수 설명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dirty="0">
                          <a:effectLst/>
                        </a:rPr>
                        <a:t>자료 설명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18004018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permalink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 고유 링크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고유 식별자 역할을 하는 회사 </a:t>
                      </a:r>
                      <a:r>
                        <a:rPr lang="en-US" altLang="ko-KR" sz="1200">
                          <a:effectLst/>
                        </a:rPr>
                        <a:t>URL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404102080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회사명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스타트업의 이름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192421704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category_list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 err="1">
                          <a:effectLst/>
                        </a:rPr>
                        <a:t>산업군</a:t>
                      </a:r>
                      <a:r>
                        <a:rPr lang="ko-KR" altLang="en-US" sz="1200" dirty="0">
                          <a:effectLst/>
                        </a:rPr>
                        <a:t> 목록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software, biotech </a:t>
                      </a:r>
                      <a:r>
                        <a:rPr lang="ko-KR" altLang="en-US" sz="1200">
                          <a:effectLst/>
                        </a:rPr>
                        <a:t>등 복수 산업군 포함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799734233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market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주요 시장분류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해당 기업의 핵심 시장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03646370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funding_total_usd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총 투자금액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누적 투자 유치 금액 </a:t>
                      </a:r>
                      <a:r>
                        <a:rPr lang="en-US" altLang="ko-KR" sz="1200" dirty="0">
                          <a:effectLst/>
                        </a:rPr>
                        <a:t>(USD </a:t>
                      </a:r>
                      <a:r>
                        <a:rPr lang="ko-KR" altLang="en-US" sz="1200" dirty="0">
                          <a:effectLst/>
                        </a:rPr>
                        <a:t>기준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735533237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funding_rounds</a:t>
                      </a:r>
                      <a:endParaRPr lang="en-US" sz="1200" dirty="0">
                        <a:effectLst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펀딩 횟수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기업이 받은 총 투자 라운드 수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735076620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country_code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국가 코드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ISO 3166-1 alpha-3 </a:t>
                      </a:r>
                      <a:r>
                        <a:rPr lang="ko-KR" altLang="en-US" sz="1200" dirty="0">
                          <a:effectLst/>
                        </a:rPr>
                        <a:t>형식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592481869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state_code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미국 주 코드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미국 내 기업의 지역 정보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354098248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status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기업 상태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Operating / Acquired / Closed (</a:t>
                      </a:r>
                      <a:r>
                        <a:rPr lang="ko-KR" altLang="en-US" sz="1200" dirty="0">
                          <a:effectLst/>
                        </a:rPr>
                        <a:t>분류 대상 변수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36435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5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22C18B-3661-EFF5-ADB7-BB083DA8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40462"/>
              </p:ext>
            </p:extLst>
          </p:nvPr>
        </p:nvGraphicFramePr>
        <p:xfrm>
          <a:off x="1760220" y="1697006"/>
          <a:ext cx="8671559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7439">
                  <a:extLst>
                    <a:ext uri="{9D8B030D-6E8A-4147-A177-3AD203B41FA5}">
                      <a16:colId xmlns:a16="http://schemas.microsoft.com/office/drawing/2014/main" val="1353723222"/>
                    </a:ext>
                  </a:extLst>
                </a:gridCol>
                <a:gridCol w="1041580">
                  <a:extLst>
                    <a:ext uri="{9D8B030D-6E8A-4147-A177-3AD203B41FA5}">
                      <a16:colId xmlns:a16="http://schemas.microsoft.com/office/drawing/2014/main" val="2495826793"/>
                    </a:ext>
                  </a:extLst>
                </a:gridCol>
                <a:gridCol w="1565760">
                  <a:extLst>
                    <a:ext uri="{9D8B030D-6E8A-4147-A177-3AD203B41FA5}">
                      <a16:colId xmlns:a16="http://schemas.microsoft.com/office/drawing/2014/main" val="34353996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6717754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1518753905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78250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정밀도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Precision)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재현율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Recall)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effectLst/>
                        </a:rPr>
                        <a:t>F1 </a:t>
                      </a:r>
                      <a:r>
                        <a:rPr lang="ko-KR" altLang="en-US" sz="1200" b="1">
                          <a:effectLst/>
                        </a:rPr>
                        <a:t>점수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F1-score)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지원 개수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Support)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9777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411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3329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Operating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7,013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214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081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411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452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Operating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7,013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79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93365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XGBoost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640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57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Operating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10,499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475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996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0022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71D0B2D9-972D-D499-CCD8-9C0D7A61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성능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4BC1-5F44-4A90-F3B1-C21C61E0024C}"/>
              </a:ext>
            </a:extLst>
          </p:cNvPr>
          <p:cNvSpPr txBox="1"/>
          <p:nvPr/>
        </p:nvSpPr>
        <p:spPr>
          <a:xfrm>
            <a:off x="4936066" y="487375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Decision Tree: 0.87</a:t>
            </a:r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Random Forest: 0.85</a:t>
            </a:r>
          </a:p>
          <a:p>
            <a:r>
              <a:rPr lang="en-US" altLang="ko-KR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0.67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5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CDF5C-53B4-FB8F-9540-9432E9F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실험 결과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D51E1F-2DD5-D21B-3937-15F52B068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/>
          <a:stretch/>
        </p:blipFill>
        <p:spPr bwMode="auto">
          <a:xfrm>
            <a:off x="2805112" y="1741170"/>
            <a:ext cx="6581775" cy="495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49949-6CA9-5BC9-74F5-7A5BC049CB5F}"/>
              </a:ext>
            </a:extLst>
          </p:cNvPr>
          <p:cNvSpPr txBox="1"/>
          <p:nvPr/>
        </p:nvSpPr>
        <p:spPr>
          <a:xfrm>
            <a:off x="4270248" y="1346597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>
                <a:solidFill>
                  <a:srgbClr val="1F1F1F"/>
                </a:solidFill>
                <a:effectLst/>
                <a:latin typeface="Google Sans Text"/>
              </a:rPr>
              <a:t>모델별</a:t>
            </a:r>
            <a:r>
              <a:rPr lang="ko-KR" altLang="en-US" b="1" i="0" dirty="0">
                <a:solidFill>
                  <a:srgbClr val="1F1F1F"/>
                </a:solidFill>
                <a:effectLst/>
                <a:latin typeface="Google Sans Text"/>
              </a:rPr>
              <a:t> 평균 예측 정확도 비교 그래프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250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1196</Words>
  <Application>Microsoft Office PowerPoint</Application>
  <PresentationFormat>와이드스크린</PresentationFormat>
  <Paragraphs>319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Google Sans Text</vt:lpstr>
      <vt:lpstr>맑은 고딕</vt:lpstr>
      <vt:lpstr>Arial</vt:lpstr>
      <vt:lpstr>Roboto</vt:lpstr>
      <vt:lpstr>Office 테마</vt:lpstr>
      <vt:lpstr>스타트업 성공 예측</vt:lpstr>
      <vt:lpstr>Predicting Startup Success</vt:lpstr>
      <vt:lpstr>데이터 소개</vt:lpstr>
      <vt:lpstr>EDA 및 전처리(수치형)</vt:lpstr>
      <vt:lpstr>EDA 및 전처리(범주형/문자열 및 날짜형)</vt:lpstr>
      <vt:lpstr>EDA 및 전처리(파생변수)</vt:lpstr>
      <vt:lpstr>주요 변수</vt:lpstr>
      <vt:lpstr>성능 비교</vt:lpstr>
      <vt:lpstr>실험 결과</vt:lpstr>
      <vt:lpstr>실험 결과</vt:lpstr>
      <vt:lpstr>2</vt:lpstr>
      <vt:lpstr>PowerPoint 프레젠테이션</vt:lpstr>
      <vt:lpstr>PowerPoint 프레젠테이션</vt:lpstr>
      <vt:lpstr>PowerPoint 프레젠테이션</vt:lpstr>
      <vt:lpstr>PowerPoint 프레젠테이션</vt:lpstr>
      <vt:lpstr>모델 및 훈련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길민준</dc:creator>
  <cp:lastModifiedBy>길민준</cp:lastModifiedBy>
  <cp:revision>3</cp:revision>
  <dcterms:created xsi:type="dcterms:W3CDTF">2025-06-02T08:20:55Z</dcterms:created>
  <dcterms:modified xsi:type="dcterms:W3CDTF">2025-06-02T13:37:25Z</dcterms:modified>
</cp:coreProperties>
</file>