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1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63A9-5D5B-43AF-AF86-53ED65A08FE5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DAD3-8B44-4580-AE6F-FDB63B06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234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T2I2T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Learning Text </a:t>
            </a:r>
            <a:r>
              <a:rPr lang="en-US" altLang="ko-KR" dirty="0"/>
              <a:t>T</a:t>
            </a:r>
            <a:r>
              <a:rPr lang="en-US" altLang="ko-KR" dirty="0" smtClean="0"/>
              <a:t>o </a:t>
            </a:r>
            <a:r>
              <a:rPr lang="en-US" altLang="ko-KR" dirty="0"/>
              <a:t>I</a:t>
            </a:r>
            <a:r>
              <a:rPr lang="en-US" altLang="ko-KR" dirty="0" smtClean="0"/>
              <a:t>mage  Using </a:t>
            </a:r>
            <a:r>
              <a:rPr lang="en-US" altLang="ko-KR" dirty="0"/>
              <a:t>T</a:t>
            </a:r>
            <a:r>
              <a:rPr lang="en-US" altLang="ko-KR" dirty="0" smtClean="0"/>
              <a:t>extual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8906" y="1340069"/>
            <a:ext cx="2333296" cy="145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r>
              <a:rPr lang="en-US" altLang="ko-KR" dirty="0" smtClean="0"/>
              <a:t>ext2image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34905" y="1340069"/>
            <a:ext cx="2333296" cy="145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image2text</a:t>
            </a:r>
          </a:p>
          <a:p>
            <a:pPr algn="ctr"/>
            <a:r>
              <a:rPr lang="en-US" altLang="ko-KR" dirty="0" smtClean="0"/>
              <a:t>(image captioning)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7584" y="1340069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Original</a:t>
            </a:r>
          </a:p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75885" y="1340069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21159" y="1340069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1506916" y="434027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Original text</a:t>
            </a:r>
            <a:r>
              <a:rPr lang="ko-KR" altLang="en-US" sz="4400" dirty="0" smtClean="0"/>
              <a:t>와 </a:t>
            </a:r>
            <a:r>
              <a:rPr lang="en-US" altLang="ko-KR" sz="4400" dirty="0" smtClean="0"/>
              <a:t>result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text</a:t>
            </a:r>
            <a:r>
              <a:rPr lang="ko-KR" altLang="en-US" sz="4400" dirty="0" smtClean="0"/>
              <a:t>의 차이를 </a:t>
            </a:r>
            <a:r>
              <a:rPr lang="en-US" altLang="ko-KR" sz="4400" dirty="0" smtClean="0"/>
              <a:t>text2image</a:t>
            </a:r>
            <a:r>
              <a:rPr lang="ko-KR" altLang="en-US" sz="4400" dirty="0" smtClean="0"/>
              <a:t>의 </a:t>
            </a:r>
            <a:r>
              <a:rPr lang="en-US" altLang="ko-KR" sz="4400" dirty="0" smtClean="0"/>
              <a:t>loss</a:t>
            </a:r>
            <a:r>
              <a:rPr lang="ko-KR" altLang="en-US" sz="4400" dirty="0" smtClean="0"/>
              <a:t>로써 사용</a:t>
            </a:r>
            <a:endParaRPr lang="ko-KR" altLang="en-US" sz="4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44426" y="2088930"/>
            <a:ext cx="43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959817" y="2081048"/>
            <a:ext cx="43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787215" y="2088930"/>
            <a:ext cx="43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84638" y="2088930"/>
            <a:ext cx="43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/>
          <p:cNvSpPr/>
          <p:nvPr/>
        </p:nvSpPr>
        <p:spPr>
          <a:xfrm>
            <a:off x="7052025" y="1119350"/>
            <a:ext cx="2896015" cy="1907629"/>
          </a:xfrm>
          <a:prstGeom prst="frame">
            <a:avLst>
              <a:gd name="adj1" fmla="val 24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257546" y="1119350"/>
            <a:ext cx="2896015" cy="1907629"/>
          </a:xfrm>
          <a:prstGeom prst="frame">
            <a:avLst>
              <a:gd name="adj1" fmla="val 24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39984" y="32344"/>
            <a:ext cx="3120096" cy="1004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이미 학습된 모델을</a:t>
            </a:r>
            <a:endParaRPr lang="en-US" altLang="ko-KR" sz="2000" dirty="0"/>
          </a:p>
          <a:p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검사용으로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257546" y="0"/>
            <a:ext cx="2845676" cy="1004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새로 학습시킴</a:t>
            </a:r>
            <a:endParaRPr lang="en-US" altLang="ko-KR" sz="20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322337" y="3791608"/>
            <a:ext cx="1773458" cy="86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Rnn</a:t>
            </a:r>
            <a:r>
              <a:rPr lang="en-US" altLang="ko-KR" dirty="0" smtClean="0"/>
              <a:t> vector</a:t>
            </a:r>
          </a:p>
          <a:p>
            <a:pPr algn="ctr"/>
            <a:r>
              <a:rPr lang="en-US" altLang="ko-KR" dirty="0" smtClean="0"/>
              <a:t>encoder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70615" y="2900856"/>
            <a:ext cx="0" cy="52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70615" y="3429000"/>
            <a:ext cx="443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941598" y="2900856"/>
            <a:ext cx="0" cy="52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646807" y="3429000"/>
            <a:ext cx="4294791" cy="2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809593" y="3429001"/>
            <a:ext cx="0" cy="3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646807" y="3451333"/>
            <a:ext cx="0" cy="3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809593" y="4653959"/>
            <a:ext cx="0" cy="3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646807" y="4653958"/>
            <a:ext cx="0" cy="3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620407" y="5080001"/>
            <a:ext cx="378372" cy="3153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>
            <a:off x="6480363" y="5080001"/>
            <a:ext cx="332888" cy="3153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뺄셈 기호 57"/>
          <p:cNvSpPr/>
          <p:nvPr/>
        </p:nvSpPr>
        <p:spPr>
          <a:xfrm>
            <a:off x="6042870" y="5125982"/>
            <a:ext cx="393402" cy="2487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등호 58"/>
          <p:cNvSpPr/>
          <p:nvPr/>
        </p:nvSpPr>
        <p:spPr>
          <a:xfrm>
            <a:off x="5115910" y="5125982"/>
            <a:ext cx="394138" cy="2399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25158" y="4990914"/>
            <a:ext cx="780393" cy="493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loss</a:t>
            </a:r>
            <a:endParaRPr lang="ko-KR" altLang="en-US" dirty="0"/>
          </a:p>
        </p:txBody>
      </p:sp>
      <p:cxnSp>
        <p:nvCxnSpPr>
          <p:cNvPr id="62" name="꺾인 연결선 61"/>
          <p:cNvCxnSpPr/>
          <p:nvPr/>
        </p:nvCxnSpPr>
        <p:spPr>
          <a:xfrm rot="10800000">
            <a:off x="1081716" y="2900857"/>
            <a:ext cx="3028708" cy="2345118"/>
          </a:xfrm>
          <a:prstGeom prst="bentConnector3">
            <a:avLst>
              <a:gd name="adj1" fmla="val 9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2" y="1659358"/>
            <a:ext cx="6208206" cy="19856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6" y="4258318"/>
            <a:ext cx="7486650" cy="177165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667001" y="98469"/>
            <a:ext cx="6989378" cy="117469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t</a:t>
            </a:r>
            <a:r>
              <a:rPr lang="en-US" altLang="ko-KR" sz="4400" dirty="0" smtClean="0"/>
              <a:t>ext2image</a:t>
            </a:r>
            <a:r>
              <a:rPr lang="ko-KR" altLang="en-US" sz="4400" dirty="0" smtClean="0"/>
              <a:t>의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구조 및 </a:t>
            </a:r>
            <a:r>
              <a:rPr lang="en-US" altLang="ko-KR" sz="4400" dirty="0" smtClean="0"/>
              <a:t>loss</a:t>
            </a:r>
            <a:endParaRPr lang="ko-KR" altLang="en-US" sz="4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563506" y="4169980"/>
            <a:ext cx="4185746" cy="1545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세가지 항의 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현재의 </a:t>
            </a:r>
            <a:r>
              <a:rPr lang="en-US" altLang="ko-KR" sz="2000" dirty="0" smtClean="0"/>
              <a:t>loss)</a:t>
            </a:r>
            <a:r>
              <a:rPr lang="ko-KR" altLang="en-US" sz="2000" dirty="0" smtClean="0"/>
              <a:t>에</a:t>
            </a:r>
            <a:endParaRPr lang="en-US" altLang="ko-KR" sz="2000" dirty="0" smtClean="0"/>
          </a:p>
          <a:p>
            <a:r>
              <a:rPr lang="en-US" altLang="ko-KR" sz="2000" dirty="0" smtClean="0"/>
              <a:t>text</a:t>
            </a:r>
            <a:r>
              <a:rPr lang="ko-KR" altLang="en-US" sz="2000" dirty="0" smtClean="0"/>
              <a:t>간의 차이도</a:t>
            </a:r>
            <a:endParaRPr lang="en-US" altLang="ko-KR" sz="2000" dirty="0" smtClean="0"/>
          </a:p>
          <a:p>
            <a:r>
              <a:rPr lang="ko-KR" altLang="en-US" sz="2000" dirty="0" smtClean="0"/>
              <a:t>고려할 수 있도록</a:t>
            </a:r>
            <a:endParaRPr lang="en-US" altLang="ko-KR" sz="2000" dirty="0" smtClean="0"/>
          </a:p>
          <a:p>
            <a:r>
              <a:rPr lang="ko-KR" altLang="en-US" sz="2000" dirty="0" smtClean="0"/>
              <a:t>새로운 항을 만들어 더함</a:t>
            </a:r>
            <a:endParaRPr lang="ko-KR" altLang="en-US" sz="20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748281" y="1659358"/>
            <a:ext cx="1816195" cy="472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ex) GAN-CLS</a:t>
            </a:r>
            <a:endParaRPr lang="ko-KR" altLang="en-US" sz="2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400659" y="2372709"/>
            <a:ext cx="2845676" cy="1004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GAN-CLS</a:t>
            </a:r>
            <a:r>
              <a:rPr lang="ko-KR" altLang="en-US" sz="2000" dirty="0" smtClean="0"/>
              <a:t>구현 이후</a:t>
            </a:r>
            <a:endParaRPr lang="en-US" altLang="ko-KR" sz="2000" dirty="0" smtClean="0"/>
          </a:p>
          <a:p>
            <a:r>
              <a:rPr lang="ko-KR" altLang="en-US" sz="2000" dirty="0" smtClean="0"/>
              <a:t>성공적일시에</a:t>
            </a:r>
            <a:endParaRPr lang="en-US" altLang="ko-KR" sz="2000" dirty="0" smtClean="0"/>
          </a:p>
          <a:p>
            <a:r>
              <a:rPr lang="en-US" altLang="ko-KR" sz="2000" dirty="0" smtClean="0"/>
              <a:t>stack-GAN </a:t>
            </a:r>
            <a:r>
              <a:rPr lang="ko-KR" altLang="en-US" sz="2000" dirty="0" smtClean="0"/>
              <a:t>고려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837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667001" y="98469"/>
            <a:ext cx="6989378" cy="1174695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image2text</a:t>
            </a:r>
            <a:r>
              <a:rPr lang="ko-KR" altLang="en-US" sz="4400" dirty="0" smtClean="0"/>
              <a:t>의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구조</a:t>
            </a:r>
            <a:endParaRPr lang="ko-KR" altLang="en-US" sz="4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361314" y="4012324"/>
            <a:ext cx="4394639" cy="1947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진짜 이미지를 대상으로</a:t>
            </a:r>
            <a:endParaRPr lang="en-US" altLang="ko-KR" sz="2000" dirty="0" smtClean="0"/>
          </a:p>
          <a:p>
            <a:r>
              <a:rPr lang="ko-KR" altLang="en-US" sz="2000" dirty="0" smtClean="0"/>
              <a:t>충분히 학습이 완료된</a:t>
            </a:r>
            <a:endParaRPr lang="en-US" altLang="ko-KR" sz="2000" dirty="0" smtClean="0"/>
          </a:p>
          <a:p>
            <a:r>
              <a:rPr lang="en-US" altLang="ko-KR" sz="2000" dirty="0" smtClean="0"/>
              <a:t>image2text</a:t>
            </a:r>
            <a:r>
              <a:rPr lang="ko-KR" altLang="en-US" sz="2000" dirty="0" smtClean="0"/>
              <a:t>모델을 사용</a:t>
            </a:r>
            <a:endParaRPr lang="en-US" altLang="ko-KR" sz="2000" dirty="0" smtClean="0"/>
          </a:p>
          <a:p>
            <a:r>
              <a:rPr lang="en-US" altLang="ko-KR" sz="2000" dirty="0" smtClean="0"/>
              <a:t>text2image</a:t>
            </a:r>
            <a:r>
              <a:rPr lang="ko-KR" altLang="en-US" sz="2000" dirty="0" smtClean="0"/>
              <a:t>가 만들어낸</a:t>
            </a:r>
            <a:endParaRPr lang="en-US" altLang="ko-KR" sz="2000" dirty="0" smtClean="0"/>
          </a:p>
          <a:p>
            <a:r>
              <a:rPr lang="ko-KR" altLang="en-US" sz="2000" dirty="0" smtClean="0"/>
              <a:t>가짜이미지에 대하여</a:t>
            </a:r>
            <a:endParaRPr lang="en-US" altLang="ko-KR" sz="2000" dirty="0" smtClean="0"/>
          </a:p>
          <a:p>
            <a:r>
              <a:rPr lang="en-US" altLang="ko-KR" sz="2000" dirty="0"/>
              <a:t>r</a:t>
            </a:r>
            <a:r>
              <a:rPr lang="en-US" altLang="ko-KR" sz="2000" dirty="0" smtClean="0"/>
              <a:t>esult text(caption)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552793" y="1638838"/>
            <a:ext cx="2011683" cy="493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ex) show and tell</a:t>
            </a:r>
            <a:endParaRPr lang="ko-KR" altLang="en-US" sz="2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237091" y="2336981"/>
            <a:ext cx="2643086" cy="123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show and tell</a:t>
            </a:r>
            <a:endParaRPr lang="en-US" altLang="ko-KR" sz="2000" dirty="0" smtClean="0"/>
          </a:p>
          <a:p>
            <a:r>
              <a:rPr lang="ko-KR" altLang="en-US" sz="2000" dirty="0" smtClean="0"/>
              <a:t>구현 이후</a:t>
            </a:r>
            <a:endParaRPr lang="en-US" altLang="ko-KR" sz="2000" dirty="0" smtClean="0"/>
          </a:p>
          <a:p>
            <a:r>
              <a:rPr lang="ko-KR" altLang="en-US" sz="2000" dirty="0" smtClean="0"/>
              <a:t>성공적일시에</a:t>
            </a:r>
            <a:endParaRPr lang="en-US" altLang="ko-KR" sz="2000" dirty="0" smtClean="0"/>
          </a:p>
          <a:p>
            <a:r>
              <a:rPr lang="en-US" altLang="ko-KR" sz="2000" dirty="0" smtClean="0"/>
              <a:t>attention </a:t>
            </a:r>
            <a:r>
              <a:rPr lang="ko-KR" altLang="en-US" sz="2000" dirty="0" smtClean="0"/>
              <a:t>고려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44" y="1638837"/>
            <a:ext cx="5891377" cy="38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29481" y="457199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Original</a:t>
            </a:r>
          </a:p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86752" y="457200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80393" y="2167757"/>
            <a:ext cx="10223937" cy="3909849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i</a:t>
            </a:r>
            <a:r>
              <a:rPr lang="en-US" altLang="ko-KR" sz="4400" dirty="0" smtClean="0"/>
              <a:t>mage2text</a:t>
            </a:r>
            <a:r>
              <a:rPr lang="ko-KR" altLang="en-US" sz="4400" dirty="0" smtClean="0"/>
              <a:t>가 충분히 학습되었다면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image</a:t>
            </a:r>
            <a:r>
              <a:rPr lang="ko-KR" altLang="en-US" sz="4400" dirty="0" smtClean="0"/>
              <a:t>를 제대로 생성하지 못했을 때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original text</a:t>
            </a:r>
            <a:r>
              <a:rPr lang="ko-KR" altLang="en-US" sz="4400" dirty="0" smtClean="0"/>
              <a:t>와 </a:t>
            </a:r>
            <a:r>
              <a:rPr lang="en-US" altLang="ko-KR" sz="4400" dirty="0" smtClean="0"/>
              <a:t>result text</a:t>
            </a:r>
            <a:r>
              <a:rPr lang="ko-KR" altLang="en-US" sz="4400" dirty="0" smtClean="0"/>
              <a:t>가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일치하거나 비슷하지 않을 것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(embedding</a:t>
            </a:r>
            <a:r>
              <a:rPr lang="ko-KR" altLang="en-US" sz="4400" dirty="0" smtClean="0"/>
              <a:t>벡터 간의 차이가 클 것</a:t>
            </a:r>
            <a:r>
              <a:rPr lang="en-US" altLang="ko-KR" sz="4400" dirty="0" smtClean="0"/>
              <a:t>)</a:t>
            </a:r>
            <a:br>
              <a:rPr lang="en-US" altLang="ko-KR" sz="4400" dirty="0" smtClean="0"/>
            </a:br>
            <a:r>
              <a:rPr lang="en-US" altLang="ko-KR" sz="4400" dirty="0" smtClean="0">
                <a:sym typeface="Wingdings" panose="05000000000000000000" pitchFamily="2" charset="2"/>
              </a:rPr>
              <a:t>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 </a:t>
            </a:r>
            <a:r>
              <a:rPr lang="ko-KR" altLang="en-US" sz="4400" dirty="0" smtClean="0"/>
              <a:t>이 </a:t>
            </a:r>
            <a:r>
              <a:rPr lang="ko-KR" altLang="en-US" sz="4400" dirty="0" err="1" smtClean="0"/>
              <a:t>차이을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loss</a:t>
            </a:r>
            <a:r>
              <a:rPr lang="ko-KR" altLang="en-US" sz="4400" dirty="0" smtClean="0"/>
              <a:t>로 사용하여 </a:t>
            </a:r>
            <a:r>
              <a:rPr lang="en-US" altLang="ko-KR" sz="4400" dirty="0" smtClean="0"/>
              <a:t>image</a:t>
            </a:r>
            <a:r>
              <a:rPr lang="ko-KR" altLang="en-US" sz="4400" dirty="0" smtClean="0"/>
              <a:t>를 개선함</a:t>
            </a:r>
            <a:endParaRPr lang="ko-KR" altLang="en-US" sz="4400" dirty="0"/>
          </a:p>
        </p:txBody>
      </p:sp>
      <p:sp>
        <p:nvSpPr>
          <p:cNvPr id="17" name="직사각형 16"/>
          <p:cNvSpPr/>
          <p:nvPr/>
        </p:nvSpPr>
        <p:spPr>
          <a:xfrm>
            <a:off x="5233002" y="457199"/>
            <a:ext cx="1206062" cy="1481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" y="2056622"/>
            <a:ext cx="3395169" cy="2231111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3368730" y="3172179"/>
            <a:ext cx="431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75866" y="2801689"/>
            <a:ext cx="1723367" cy="740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text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31" y="2129191"/>
            <a:ext cx="4581525" cy="20859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779174" y="4734135"/>
            <a:ext cx="2926834" cy="745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i</a:t>
            </a:r>
            <a:r>
              <a:rPr lang="en-US" altLang="ko-KR" sz="2000" dirty="0" smtClean="0"/>
              <a:t>mage2text</a:t>
            </a:r>
            <a:r>
              <a:rPr lang="ko-KR" altLang="en-US" sz="2000" dirty="0" smtClean="0"/>
              <a:t>가</a:t>
            </a:r>
            <a:endParaRPr lang="en-US" altLang="ko-KR" sz="2000" dirty="0" smtClean="0"/>
          </a:p>
          <a:p>
            <a:r>
              <a:rPr lang="ko-KR" altLang="en-US" sz="2000" dirty="0" smtClean="0"/>
              <a:t>상위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text</a:t>
            </a:r>
            <a:r>
              <a:rPr lang="ko-KR" altLang="en-US" sz="2000" dirty="0" smtClean="0"/>
              <a:t>를 생성</a:t>
            </a:r>
            <a:endParaRPr lang="en-US" altLang="ko-KR" sz="20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47484" y="4445876"/>
            <a:ext cx="2926834" cy="1033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이미지를 생성된 텍스트와 같은 </a:t>
            </a:r>
            <a:r>
              <a:rPr lang="en-US" altLang="ko-KR" sz="2000" dirty="0" smtClean="0"/>
              <a:t>vector space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mapping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453056" y="136148"/>
            <a:ext cx="9144000" cy="1103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I2T2I</a:t>
            </a:r>
            <a:r>
              <a:rPr lang="ko-KR" altLang="en-US" sz="4000" dirty="0" smtClean="0"/>
              <a:t>가 </a:t>
            </a:r>
            <a:r>
              <a:rPr lang="en-US" altLang="ko-KR" sz="4000" dirty="0" smtClean="0"/>
              <a:t>text2image</a:t>
            </a:r>
            <a:r>
              <a:rPr lang="ko-KR" altLang="en-US" sz="4000" dirty="0" smtClean="0"/>
              <a:t>를 개선한 방법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50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9" y="2577663"/>
            <a:ext cx="5638717" cy="245450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493061" y="2420008"/>
            <a:ext cx="5063063" cy="2164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해당 이미지와 비슷한 벡터를 가지는 여러</a:t>
            </a:r>
            <a:r>
              <a:rPr lang="en-US" altLang="ko-KR" sz="2000" dirty="0" smtClean="0"/>
              <a:t>(k)</a:t>
            </a:r>
            <a:r>
              <a:rPr lang="ko-KR" altLang="en-US" sz="2000" dirty="0" smtClean="0"/>
              <a:t> 개의 텍스트 확보</a:t>
            </a:r>
            <a:endParaRPr lang="en-US" altLang="ko-KR" sz="2000" dirty="0" smtClean="0"/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data augmentation </a:t>
            </a:r>
            <a:r>
              <a:rPr lang="ko-KR" altLang="en-US" sz="2000" dirty="0" smtClean="0">
                <a:sym typeface="Wingdings" panose="05000000000000000000" pitchFamily="2" charset="2"/>
              </a:rPr>
              <a:t>효과로 인한 성능 개선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Robust</a:t>
            </a:r>
            <a:r>
              <a:rPr lang="ko-KR" altLang="en-US" sz="2000" dirty="0" smtClean="0">
                <a:sym typeface="Wingdings" panose="05000000000000000000" pitchFamily="2" charset="2"/>
              </a:rPr>
              <a:t>함이 증가</a:t>
            </a:r>
            <a:endParaRPr lang="en-US" altLang="ko-KR" sz="2000" dirty="0" smtClean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453056" y="136148"/>
            <a:ext cx="9144000" cy="1103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I2T2I</a:t>
            </a:r>
            <a:r>
              <a:rPr lang="ko-KR" altLang="en-US" sz="4000" dirty="0" smtClean="0"/>
              <a:t>가 </a:t>
            </a:r>
            <a:r>
              <a:rPr lang="en-US" altLang="ko-KR" sz="4000" dirty="0" smtClean="0"/>
              <a:t>text2image</a:t>
            </a:r>
            <a:r>
              <a:rPr lang="ko-KR" altLang="en-US" sz="4000" dirty="0" smtClean="0"/>
              <a:t>를 개선한 방법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53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16421"/>
            <a:ext cx="9144000" cy="4942490"/>
          </a:xfrm>
        </p:spPr>
        <p:txBody>
          <a:bodyPr>
            <a:noAutofit/>
          </a:bodyPr>
          <a:lstStyle/>
          <a:p>
            <a:pPr algn="l"/>
            <a:r>
              <a:rPr lang="ko-KR" altLang="en-US" sz="1400" dirty="0" smtClean="0"/>
              <a:t>이미지 캡션 </a:t>
            </a:r>
            <a:r>
              <a:rPr lang="en-US" altLang="ko-KR" sz="1400" dirty="0" smtClean="0"/>
              <a:t>: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Oriol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Vinyals</a:t>
            </a:r>
            <a:r>
              <a:rPr lang="en-US" altLang="ko-KR" sz="1400" dirty="0" smtClean="0"/>
              <a:t>, Alexander </a:t>
            </a:r>
            <a:r>
              <a:rPr lang="en-US" altLang="ko-KR" sz="1400" dirty="0" err="1" smtClean="0"/>
              <a:t>Toshev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Samy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Bengio</a:t>
            </a:r>
            <a:r>
              <a:rPr lang="en-US" altLang="ko-KR" sz="1400" dirty="0" smtClean="0"/>
              <a:t>, and </a:t>
            </a:r>
            <a:r>
              <a:rPr lang="en-US" altLang="ko-KR" sz="1400" dirty="0" err="1" smtClean="0"/>
              <a:t>Dumitru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Erhan</a:t>
            </a:r>
            <a:r>
              <a:rPr lang="en-US" altLang="ko-KR" sz="1400" dirty="0" smtClean="0"/>
              <a:t>, “Show and tell: Lessons learned from the 2015 </a:t>
            </a:r>
            <a:r>
              <a:rPr lang="en-US" altLang="ko-KR" sz="1400" dirty="0" err="1" smtClean="0"/>
              <a:t>mscoco</a:t>
            </a:r>
            <a:r>
              <a:rPr lang="en-US" altLang="ko-KR" sz="1400" dirty="0" smtClean="0"/>
              <a:t> image captioning challenge,” IEEE Transactions on Pattern Analysis and Machine Intelligence, 2016.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이미지 캡션 개선 </a:t>
            </a:r>
            <a:r>
              <a:rPr lang="en-US" altLang="ko-KR" sz="1400" dirty="0" smtClean="0"/>
              <a:t>:</a:t>
            </a:r>
            <a:br>
              <a:rPr lang="en-US" altLang="ko-KR" sz="1400" dirty="0" smtClean="0"/>
            </a:br>
            <a:r>
              <a:rPr lang="en-US" altLang="ko-KR" sz="1400" dirty="0" smtClean="0"/>
              <a:t>Kelvin Xu, Jimmy Ba, </a:t>
            </a:r>
            <a:r>
              <a:rPr lang="ko-KR" altLang="en-US" sz="1400" dirty="0" err="1" smtClean="0"/>
              <a:t>꾜무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Kiros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Kyunghyun</a:t>
            </a:r>
            <a:r>
              <a:rPr lang="en-US" altLang="ko-KR" sz="1400" dirty="0" smtClean="0"/>
              <a:t> Cho, Aaron </a:t>
            </a:r>
            <a:r>
              <a:rPr lang="en-US" altLang="ko-KR" sz="1400" dirty="0" err="1" smtClean="0"/>
              <a:t>Courville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Ruslan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Salakhutdinov</a:t>
            </a:r>
            <a:r>
              <a:rPr lang="en-US" altLang="ko-KR" sz="1400" dirty="0" smtClean="0"/>
              <a:t>, Richard S </a:t>
            </a:r>
            <a:r>
              <a:rPr lang="en-US" altLang="ko-KR" sz="1400" dirty="0" err="1" smtClean="0"/>
              <a:t>Zemel</a:t>
            </a:r>
            <a:r>
              <a:rPr lang="en-US" altLang="ko-KR" sz="1400" dirty="0" smtClean="0"/>
              <a:t>, and </a:t>
            </a:r>
            <a:r>
              <a:rPr lang="en-US" altLang="ko-KR" sz="1400" dirty="0" err="1" smtClean="0"/>
              <a:t>Yoshua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Bengio</a:t>
            </a:r>
            <a:r>
              <a:rPr lang="en-US" altLang="ko-KR" sz="1400" dirty="0" smtClean="0"/>
              <a:t>, “Show, attend and tell: Neural image caption generation with visual attention,” ICML, 2015. 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image2text :</a:t>
            </a:r>
            <a:br>
              <a:rPr lang="en-US" altLang="ko-KR" sz="1400" dirty="0" smtClean="0"/>
            </a:br>
            <a:r>
              <a:rPr lang="en-US" altLang="ko-KR" sz="1400" dirty="0" smtClean="0"/>
              <a:t>Scott Reed, </a:t>
            </a:r>
            <a:r>
              <a:rPr lang="en-US" altLang="ko-KR" sz="1400" dirty="0" err="1" smtClean="0"/>
              <a:t>Zeynep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Akata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Xinchen</a:t>
            </a:r>
            <a:r>
              <a:rPr lang="en-US" altLang="ko-KR" sz="1400" dirty="0" smtClean="0"/>
              <a:t> Yan, </a:t>
            </a:r>
            <a:r>
              <a:rPr lang="en-US" altLang="ko-KR" sz="1400" dirty="0" err="1" smtClean="0"/>
              <a:t>Lajanugen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Logeswaran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Bernt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Schiele</a:t>
            </a:r>
            <a:r>
              <a:rPr lang="en-US" altLang="ko-KR" sz="1400" dirty="0" smtClean="0"/>
              <a:t>, and </a:t>
            </a:r>
            <a:r>
              <a:rPr lang="en-US" altLang="ko-KR" sz="1400" dirty="0" err="1" smtClean="0"/>
              <a:t>Honglak</a:t>
            </a:r>
            <a:r>
              <a:rPr lang="en-US" altLang="ko-KR" sz="1400" dirty="0" smtClean="0"/>
              <a:t> Lee, “Generative adversarial text to image synthesis,” ICML, 2016.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고해상도를 위한 </a:t>
            </a:r>
            <a:r>
              <a:rPr lang="en-US" altLang="ko-KR" sz="1400" dirty="0" smtClean="0"/>
              <a:t>image2text</a:t>
            </a:r>
            <a:r>
              <a:rPr lang="ko-KR" altLang="en-US" sz="1400" dirty="0" smtClean="0"/>
              <a:t>개선</a:t>
            </a:r>
            <a:r>
              <a:rPr lang="en-US" altLang="ko-KR" sz="1400" dirty="0" smtClean="0"/>
              <a:t> :</a:t>
            </a:r>
            <a:br>
              <a:rPr lang="en-US" altLang="ko-KR" sz="1400" dirty="0" smtClean="0"/>
            </a:br>
            <a:r>
              <a:rPr lang="en-US" altLang="ko-KR" sz="1400" dirty="0" smtClean="0"/>
              <a:t>Zhang</a:t>
            </a:r>
            <a:r>
              <a:rPr lang="en-US" altLang="ko-KR" sz="1400" dirty="0"/>
              <a:t>, H., Xu, T., Li, H., Zhang, S., Huang, X., Wang, X., &amp; Metaxas, D. (2017). </a:t>
            </a:r>
            <a:r>
              <a:rPr lang="en-US" altLang="ko-KR" sz="1400" dirty="0" err="1"/>
              <a:t>Stackgan</a:t>
            </a:r>
            <a:r>
              <a:rPr lang="en-US" altLang="ko-KR" sz="1400" dirty="0"/>
              <a:t>: Text to photo-realistic image synthesis with stacked generative adversarial networks.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고해상도를 위한 </a:t>
            </a:r>
            <a:r>
              <a:rPr lang="en-US" altLang="ko-KR" sz="1400" dirty="0" smtClean="0"/>
              <a:t>image2text</a:t>
            </a:r>
            <a:r>
              <a:rPr lang="ko-KR" altLang="en-US" sz="1400" dirty="0" smtClean="0"/>
              <a:t>개선</a:t>
            </a:r>
            <a:r>
              <a:rPr lang="en-US" altLang="ko-KR" sz="1400" dirty="0" smtClean="0"/>
              <a:t> :</a:t>
            </a:r>
            <a:br>
              <a:rPr lang="en-US" altLang="ko-KR" sz="1400" dirty="0" smtClean="0"/>
            </a:br>
            <a:r>
              <a:rPr lang="en-US" altLang="ko-KR" sz="1400" dirty="0" smtClean="0"/>
              <a:t>Zhang</a:t>
            </a:r>
            <a:r>
              <a:rPr lang="en-US" altLang="ko-KR" sz="1400" dirty="0"/>
              <a:t>, H., Xu, T., Li, H., Zhang, S., Wang, X., Huang, X., &amp; Metaxas, D. (2017). </a:t>
            </a:r>
            <a:r>
              <a:rPr lang="en-US" altLang="ko-KR" sz="1400" dirty="0" err="1"/>
              <a:t>Stackgan</a:t>
            </a:r>
            <a:r>
              <a:rPr lang="en-US" altLang="ko-KR" sz="1400" dirty="0"/>
              <a:t>++: Realistic image synthesis with stacked generative adversarial networks.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arXiv:1710.10916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이미지 품질 개선을 위한 </a:t>
            </a:r>
            <a:r>
              <a:rPr lang="en-US" altLang="ko-KR" sz="1400" dirty="0" smtClean="0"/>
              <a:t>i2t2i</a:t>
            </a:r>
            <a:r>
              <a:rPr lang="ko-KR" altLang="en-US" sz="1400" dirty="0" smtClean="0"/>
              <a:t>모델 </a:t>
            </a:r>
            <a:r>
              <a:rPr lang="en-US" altLang="ko-KR" sz="1400" dirty="0" smtClean="0"/>
              <a:t>:</a:t>
            </a:r>
            <a:br>
              <a:rPr lang="en-US" altLang="ko-KR" sz="1400" dirty="0" smtClean="0"/>
            </a:br>
            <a:r>
              <a:rPr lang="en-US" altLang="ko-KR" sz="1400" dirty="0" smtClean="0"/>
              <a:t>Dong</a:t>
            </a:r>
            <a:r>
              <a:rPr lang="en-US" altLang="ko-KR" sz="1400" dirty="0"/>
              <a:t>, H., Zhang, J., McIlwraith, D., &amp; </a:t>
            </a:r>
            <a:r>
              <a:rPr lang="en-US" altLang="ko-KR" sz="1400" dirty="0" err="1"/>
              <a:t>Guo</a:t>
            </a:r>
            <a:r>
              <a:rPr lang="en-US" altLang="ko-KR" sz="1400" dirty="0"/>
              <a:t>, Y. (2017, September). </a:t>
            </a:r>
            <a:r>
              <a:rPr lang="en-US" altLang="ko-KR" sz="1400" dirty="0" smtClean="0"/>
              <a:t>i2t2i</a:t>
            </a:r>
            <a:r>
              <a:rPr lang="en-US" altLang="ko-KR" sz="1400" dirty="0"/>
              <a:t>: Learning text to image synthesis with textual data augmentation. In </a:t>
            </a:r>
            <a:r>
              <a:rPr lang="en-US" altLang="ko-KR" sz="1400" i="1" dirty="0"/>
              <a:t>Image Processing (ICIP), 2017 IEEE International Conference on</a:t>
            </a:r>
            <a:r>
              <a:rPr lang="en-US" altLang="ko-KR" sz="1400" dirty="0"/>
              <a:t> (pp. 2015-2019). IEEE.</a:t>
            </a:r>
            <a:endParaRPr lang="ko-KR" altLang="en-US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24000" y="683562"/>
            <a:ext cx="9259614" cy="356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reference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69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168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T2I2T  Learning Text To Image  Using Textual Loss</vt:lpstr>
      <vt:lpstr>Original text와 result text의 차이를 text2image의 loss로써 사용</vt:lpstr>
      <vt:lpstr>text2image의 구조 및 loss</vt:lpstr>
      <vt:lpstr>image2text의 구조</vt:lpstr>
      <vt:lpstr>image2text가 충분히 학습되었다면 image를 제대로 생성하지 못했을 때 original text와 result text가 일치하거나 비슷하지 않을 것 (embedding벡터 간의 차이가 클 것)   이 차이을 loss로 사용하여 image를 개선함</vt:lpstr>
      <vt:lpstr>PowerPoint 프레젠테이션</vt:lpstr>
      <vt:lpstr>PowerPoint 프레젠테이션</vt:lpstr>
      <vt:lpstr>이미지 캡션 : Oriol Vinyals, Alexander Toshev, Samy Bengio, and Dumitru Erhan, “Show and tell: Lessons learned from the 2015 mscoco image captioning challenge,” IEEE Transactions on Pattern Analysis and Machine Intelligence, 2016.  이미지 캡션 개선 : Kelvin Xu, Jimmy Ba, 꾜무 Kiros, Kyunghyun Cho, Aaron Courville, Ruslan Salakhutdinov, Richard S Zemel, and Yoshua Bengio, “Show, attend and tell: Neural image caption generation with visual attention,” ICML, 2015.   image2text : Scott Reed, Zeynep Akata, Xinchen Yan, Lajanugen Logeswaran, Bernt Schiele, and Honglak Lee, “Generative adversarial text to image synthesis,” ICML, 2016.  고해상도를 위한 image2text개선 : Zhang, H., Xu, T., Li, H., Zhang, S., Huang, X., Wang, X., &amp; Metaxas, D. (2017). Stackgan: Text to photo-realistic image synthesis with stacked generative adversarial networks. arXiv preprint.  고해상도를 위한 image2text개선 : Zhang, H., Xu, T., Li, H., Zhang, S., Wang, X., Huang, X., &amp; Metaxas, D. (2017). Stackgan++: Realistic image synthesis with stacked generative adversarial networks. arXiv preprint arXiv:1710.10916.  이미지 품질 개선을 위한 i2t2i모델 : Dong, H., Zhang, J., McIlwraith, D., &amp; Guo, Y. (2017, September). i2t2i: Learning text to image synthesis with textual data augmentation. In Image Processing (ICIP), 2017 IEEE International Conference on (pp. 2015-2019). IEEE.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T2I2T learning text to image  using textual loss</dc:title>
  <dc:creator>user</dc:creator>
  <cp:lastModifiedBy>user</cp:lastModifiedBy>
  <cp:revision>15</cp:revision>
  <dcterms:created xsi:type="dcterms:W3CDTF">2018-08-03T01:28:53Z</dcterms:created>
  <dcterms:modified xsi:type="dcterms:W3CDTF">2018-08-03T07:08:20Z</dcterms:modified>
</cp:coreProperties>
</file>