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301" r:id="rId3"/>
    <p:sldId id="302" r:id="rId4"/>
    <p:sldId id="314" r:id="rId5"/>
    <p:sldId id="304" r:id="rId6"/>
    <p:sldId id="257" r:id="rId7"/>
    <p:sldId id="258" r:id="rId8"/>
    <p:sldId id="273" r:id="rId9"/>
    <p:sldId id="299" r:id="rId10"/>
    <p:sldId id="313" r:id="rId11"/>
    <p:sldId id="259" r:id="rId12"/>
    <p:sldId id="260" r:id="rId13"/>
    <p:sldId id="297" r:id="rId14"/>
    <p:sldId id="270" r:id="rId15"/>
    <p:sldId id="294" r:id="rId16"/>
    <p:sldId id="295" r:id="rId17"/>
    <p:sldId id="306" r:id="rId18"/>
    <p:sldId id="296" r:id="rId19"/>
    <p:sldId id="312" r:id="rId20"/>
    <p:sldId id="308" r:id="rId21"/>
    <p:sldId id="311" r:id="rId22"/>
    <p:sldId id="309" r:id="rId23"/>
    <p:sldId id="282" r:id="rId24"/>
    <p:sldId id="316" r:id="rId25"/>
    <p:sldId id="279" r:id="rId2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CEF"/>
          </a:solidFill>
        </a:fill>
      </a:tcStyle>
    </a:wholeTbl>
    <a:band2H>
      <a:tcTxStyle/>
      <a:tcStyle>
        <a:tcBdr/>
        <a:fill>
          <a:solidFill>
            <a:srgbClr val="EFF5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558"/>
  </p:normalViewPr>
  <p:slideViewPr>
    <p:cSldViewPr snapToGrid="0" snapToObjects="1">
      <p:cViewPr varScale="1">
        <p:scale>
          <a:sx n="91" d="100"/>
          <a:sy n="91" d="100"/>
        </p:scale>
        <p:origin x="19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1143000" y="685800"/>
            <a:ext cx="4572000" cy="3429000"/>
          </a:xfrm>
          <a:prstGeom prst="rect">
            <a:avLst/>
          </a:prstGeom>
        </p:spPr>
        <p:txBody>
          <a:bodyPr/>
          <a:lstStyle/>
          <a:p>
            <a:endParaRPr/>
          </a:p>
        </p:txBody>
      </p:sp>
      <p:sp>
        <p:nvSpPr>
          <p:cNvPr id="69" name="Shape 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35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58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1" name="Rectangle"/>
          <p:cNvSpPr/>
          <p:nvPr/>
        </p:nvSpPr>
        <p:spPr>
          <a:xfrm>
            <a:off x="1619250" y="1125537"/>
            <a:ext cx="28575" cy="5732463"/>
          </a:xfrm>
          <a:prstGeom prst="rect">
            <a:avLst/>
          </a:prstGeom>
          <a:solidFill>
            <a:srgbClr val="0039A6"/>
          </a:solidFill>
          <a:ln w="12700">
            <a:miter lim="400000"/>
          </a:ln>
        </p:spPr>
        <p:txBody>
          <a:bodyPr lIns="45719" rIns="45719" anchor="ctr"/>
          <a:lstStyle/>
          <a:p>
            <a:endParaRPr/>
          </a:p>
        </p:txBody>
      </p:sp>
      <p:sp>
        <p:nvSpPr>
          <p:cNvPr id="22"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endParaRPr/>
          </a:p>
        </p:txBody>
      </p:sp>
      <p:sp>
        <p:nvSpPr>
          <p:cNvPr id="23"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endParaRPr/>
          </a:p>
        </p:txBody>
      </p:sp>
      <p:sp>
        <p:nvSpPr>
          <p:cNvPr id="24" name="Rectangle"/>
          <p:cNvSpPr/>
          <p:nvPr/>
        </p:nvSpPr>
        <p:spPr>
          <a:xfrm>
            <a:off x="-1" y="0"/>
            <a:ext cx="9144002" cy="1125538"/>
          </a:xfrm>
          <a:prstGeom prst="rect">
            <a:avLst/>
          </a:prstGeom>
          <a:solidFill>
            <a:srgbClr val="7F7F7F"/>
          </a:solidFill>
          <a:ln w="12700">
            <a:miter lim="400000"/>
          </a:ln>
        </p:spPr>
        <p:txBody>
          <a:bodyPr lIns="45719" rIns="45719" anchor="ctr"/>
          <a:lstStyle/>
          <a:p>
            <a:endParaRPr/>
          </a:p>
        </p:txBody>
      </p:sp>
      <p:sp>
        <p:nvSpPr>
          <p:cNvPr id="25" name="Rectangle"/>
          <p:cNvSpPr/>
          <p:nvPr/>
        </p:nvSpPr>
        <p:spPr>
          <a:xfrm>
            <a:off x="-1" y="1125537"/>
            <a:ext cx="9144002" cy="17463"/>
          </a:xfrm>
          <a:prstGeom prst="rect">
            <a:avLst/>
          </a:prstGeom>
          <a:solidFill>
            <a:srgbClr val="FF0000"/>
          </a:solidFill>
          <a:ln w="12700">
            <a:miter lim="400000"/>
          </a:ln>
        </p:spPr>
        <p:txBody>
          <a:bodyPr lIns="45719" rIns="45719" anchor="ctr"/>
          <a:lstStyle/>
          <a:p>
            <a:endParaRPr/>
          </a:p>
        </p:txBody>
      </p:sp>
      <p:sp>
        <p:nvSpPr>
          <p:cNvPr id="26" name="Rectangle"/>
          <p:cNvSpPr/>
          <p:nvPr/>
        </p:nvSpPr>
        <p:spPr>
          <a:xfrm>
            <a:off x="1619250" y="549275"/>
            <a:ext cx="28575" cy="576263"/>
          </a:xfrm>
          <a:prstGeom prst="rect">
            <a:avLst/>
          </a:prstGeom>
          <a:solidFill>
            <a:srgbClr val="FFFFFF"/>
          </a:solidFill>
          <a:ln w="12700">
            <a:miter lim="400000"/>
          </a:ln>
        </p:spPr>
        <p:txBody>
          <a:bodyPr lIns="45719" rIns="45719" anchor="ctr"/>
          <a:lstStyle/>
          <a:p>
            <a:endParaRPr/>
          </a:p>
        </p:txBody>
      </p:sp>
      <p:pic>
        <p:nvPicPr>
          <p:cNvPr id="27"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30" name="Group"/>
          <p:cNvGrpSpPr/>
          <p:nvPr/>
        </p:nvGrpSpPr>
        <p:grpSpPr>
          <a:xfrm>
            <a:off x="1774824" y="104774"/>
            <a:ext cx="7167338" cy="843545"/>
            <a:chOff x="0" y="0"/>
            <a:chExt cx="7167336" cy="843543"/>
          </a:xfrm>
        </p:grpSpPr>
        <p:sp>
          <p:nvSpPr>
            <p:cNvPr id="28"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000" b="1">
                  <a:solidFill>
                    <a:srgbClr val="FFFFFF"/>
                  </a:solidFill>
                  <a:latin typeface="Corbel"/>
                  <a:ea typeface="Corbel"/>
                  <a:cs typeface="Corbel"/>
                  <a:sym typeface="Corbel"/>
                </a:defRPr>
              </a:lvl1pPr>
            </a:lstStyle>
            <a:p>
              <a:r>
                <a:t>COMPUTER ORGANIZATION AND DESIGN</a:t>
              </a:r>
            </a:p>
          </p:txBody>
        </p:sp>
        <p:sp>
          <p:nvSpPr>
            <p:cNvPr id="29"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000">
                  <a:solidFill>
                    <a:srgbClr val="FFFFFF"/>
                  </a:solidFill>
                </a:defRPr>
              </a:lvl1pPr>
            </a:lstStyle>
            <a:p>
              <a:r>
                <a:t>The Hardware/Software Interface</a:t>
              </a:r>
            </a:p>
          </p:txBody>
        </p:sp>
      </p:grpSp>
      <p:grpSp>
        <p:nvGrpSpPr>
          <p:cNvPr id="34" name="Group"/>
          <p:cNvGrpSpPr/>
          <p:nvPr/>
        </p:nvGrpSpPr>
        <p:grpSpPr>
          <a:xfrm>
            <a:off x="8004175" y="93662"/>
            <a:ext cx="935038" cy="948691"/>
            <a:chOff x="0" y="0"/>
            <a:chExt cx="935037" cy="948690"/>
          </a:xfrm>
        </p:grpSpPr>
        <p:sp>
          <p:nvSpPr>
            <p:cNvPr id="31"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32"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000">
                  <a:solidFill>
                    <a:srgbClr val="FFFFFF"/>
                  </a:solidFill>
                  <a:latin typeface="Arial Black"/>
                  <a:ea typeface="Arial Black"/>
                  <a:cs typeface="Arial Black"/>
                  <a:sym typeface="Arial Black"/>
                </a:defRPr>
              </a:pPr>
              <a:r>
                <a:t>5</a:t>
              </a:r>
              <a:r>
                <a:rPr baseline="30000"/>
                <a:t>th</a:t>
              </a:r>
            </a:p>
          </p:txBody>
        </p:sp>
        <p:sp>
          <p:nvSpPr>
            <p:cNvPr id="33" name="Edition"/>
            <p:cNvSpPr txBox="1"/>
            <p:nvPr/>
          </p:nvSpPr>
          <p:spPr>
            <a:xfrm>
              <a:off x="107949" y="400050"/>
              <a:ext cx="731839" cy="288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400">
                  <a:solidFill>
                    <a:srgbClr val="FFFFFF"/>
                  </a:solidFill>
                </a:defRPr>
              </a:lvl1pPr>
            </a:lstStyle>
            <a:p>
              <a:r>
                <a:t>Edition</a:t>
              </a:r>
            </a:p>
          </p:txBody>
        </p:sp>
      </p:gr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제목 및 내용">
    <p:spTree>
      <p:nvGrpSpPr>
        <p:cNvPr id="1" name=""/>
        <p:cNvGrpSpPr/>
        <p:nvPr/>
      </p:nvGrpSpPr>
      <p:grpSpPr>
        <a:xfrm>
          <a:off x="0" y="0"/>
          <a:ext cx="0" cy="0"/>
          <a:chOff x="0" y="0"/>
          <a:chExt cx="0" cy="0"/>
        </a:xfrm>
      </p:grpSpPr>
      <p:sp>
        <p:nvSpPr>
          <p:cNvPr id="51" name="Shape 2"/>
          <p:cNvSpPr/>
          <p:nvPr/>
        </p:nvSpPr>
        <p:spPr>
          <a:xfrm>
            <a:off x="344488" y="838200"/>
            <a:ext cx="8456612" cy="0"/>
          </a:xfrm>
          <a:prstGeom prst="line">
            <a:avLst/>
          </a:prstGeom>
          <a:ln w="762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52" name="Shape 4"/>
          <p:cNvSpPr txBox="1"/>
          <p:nvPr/>
        </p:nvSpPr>
        <p:spPr>
          <a:xfrm>
            <a:off x="6707188" y="6464300"/>
            <a:ext cx="971104" cy="199877"/>
          </a:xfrm>
          <a:prstGeom prst="rect">
            <a:avLst/>
          </a:prstGeom>
          <a:ln w="12700">
            <a:miter lim="400000"/>
          </a:ln>
          <a:extLst>
            <a:ext uri="{C572A759-6A51-4108-AA02-DFA0A04FC94B}">
              <ma14:wrappingTextBoxFlag xmlns:ma14="http://schemas.microsoft.com/office/mac/drawingml/2011/main" xmlns="" val="1"/>
            </a:ext>
          </a:extLst>
        </p:spPr>
        <p:txBody>
          <a:bodyPr wrap="none" lIns="44450" tIns="44450" rIns="44450" bIns="44450">
            <a:spAutoFit/>
          </a:bodyPr>
          <a:lstStyle>
            <a:lvl1pPr>
              <a:defRPr sz="800"/>
            </a:lvl1pPr>
          </a:lstStyle>
          <a:p>
            <a:r>
              <a:t>Kookmin University</a:t>
            </a:r>
          </a:p>
        </p:txBody>
      </p:sp>
      <p:sp>
        <p:nvSpPr>
          <p:cNvPr id="53" name="Title Text"/>
          <p:cNvSpPr txBox="1">
            <a:spLocks noGrp="1"/>
          </p:cNvSpPr>
          <p:nvPr>
            <p:ph type="title"/>
          </p:nvPr>
        </p:nvSpPr>
        <p:spPr>
          <a:xfrm>
            <a:off x="228600" y="152400"/>
            <a:ext cx="7620000" cy="609600"/>
          </a:xfrm>
          <a:prstGeom prst="rect">
            <a:avLst/>
          </a:prstGeom>
        </p:spPr>
        <p:txBody>
          <a:bodyPr lIns="44450" tIns="44450" rIns="44450" bIns="44450" anchor="ctr">
            <a:normAutofit/>
          </a:bodyPr>
          <a:lstStyle>
            <a:lvl1pPr>
              <a:defRPr sz="2800">
                <a:solidFill>
                  <a:srgbClr val="000000"/>
                </a:solidFill>
              </a:defRPr>
            </a:lvl1pPr>
          </a:lstStyle>
          <a:p>
            <a:r>
              <a:t>Title Text</a:t>
            </a:r>
          </a:p>
        </p:txBody>
      </p:sp>
      <p:sp>
        <p:nvSpPr>
          <p:cNvPr id="54" name="Body Level One…"/>
          <p:cNvSpPr txBox="1">
            <a:spLocks noGrp="1"/>
          </p:cNvSpPr>
          <p:nvPr>
            <p:ph type="body" idx="1"/>
          </p:nvPr>
        </p:nvSpPr>
        <p:spPr>
          <a:xfrm>
            <a:off x="228600" y="1143000"/>
            <a:ext cx="8382000" cy="4114800"/>
          </a:xfrm>
          <a:prstGeom prst="rect">
            <a:avLst/>
          </a:prstGeom>
        </p:spPr>
        <p:txBody>
          <a:bodyPr lIns="44450" tIns="44450" rIns="44450" bIns="44450">
            <a:normAutofit/>
          </a:bodyPr>
          <a:lstStyle>
            <a:lvl1pPr>
              <a:buClrTx/>
              <a:buSzPct val="100000"/>
              <a:buChar char="•"/>
              <a:defRPr b="1"/>
            </a:lvl1pPr>
            <a:lvl2pPr marL="783771" indent="-326571">
              <a:buClrTx/>
              <a:buSzPct val="100000"/>
              <a:buChar char="–"/>
              <a:defRPr b="1"/>
            </a:lvl2pPr>
            <a:lvl3pPr>
              <a:buClrTx/>
              <a:buSzPct val="100000"/>
              <a:buChar char="•"/>
              <a:defRPr b="1"/>
            </a:lvl3pPr>
            <a:lvl4pPr>
              <a:buClrTx/>
              <a:buSzPct val="100000"/>
              <a:buChar char="–"/>
              <a:defRPr b="1"/>
            </a:lvl4pPr>
            <a:lvl5pPr marL="2194560" indent="-365760">
              <a:buClrTx/>
              <a:buSzPct val="100000"/>
              <a:buChar char="•"/>
              <a:defRPr b="1"/>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8520113" y="6310312"/>
            <a:ext cx="406401" cy="418853"/>
          </a:xfrm>
          <a:prstGeom prst="rect">
            <a:avLst/>
          </a:prstGeom>
        </p:spPr>
        <p:txBody>
          <a:bodyPr lIns="44450" tIns="44450" rIns="44450" bIns="44450" anchor="t"/>
          <a:lstStyle>
            <a:lvl1pPr algn="l">
              <a:defRPr sz="2400">
                <a:latin typeface="+mn-lt"/>
                <a:ea typeface="+mn-ea"/>
                <a:cs typeface="+mn-cs"/>
                <a:sym typeface="Times New Roman"/>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E38027E-27E3-194D-B518-520805F105F0}"/>
              </a:ext>
            </a:extLst>
          </p:cNvPr>
          <p:cNvSpPr>
            <a:spLocks noGrp="1"/>
          </p:cNvSpPr>
          <p:nvPr>
            <p:ph type="dt" sz="half" idx="10"/>
          </p:nvPr>
        </p:nvSpPr>
        <p:spPr/>
        <p:txBody>
          <a:bodyPr/>
          <a:lstStyle>
            <a:lvl1pPr>
              <a:defRPr/>
            </a:lvl1pPr>
          </a:lstStyle>
          <a:p>
            <a:pPr>
              <a:defRPr/>
            </a:pPr>
            <a:fld id="{03B08D9C-F81F-F64C-BF5D-82FC4EB1CA25}" type="datetime1">
              <a:rPr lang="en-US"/>
              <a:pPr>
                <a:defRPr/>
              </a:pPr>
              <a:t>9/8/19</a:t>
            </a:fld>
            <a:endParaRPr lang="en-US"/>
          </a:p>
        </p:txBody>
      </p:sp>
      <p:sp>
        <p:nvSpPr>
          <p:cNvPr id="3" name="Footer Placeholder 4">
            <a:extLst>
              <a:ext uri="{FF2B5EF4-FFF2-40B4-BE49-F238E27FC236}">
                <a16:creationId xmlns:a16="http://schemas.microsoft.com/office/drawing/2014/main" id="{96AECBC9-6B0C-E94B-A4F9-124DB0B7080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FB14003-BAFE-8840-B01B-8264FCC4AAB1}"/>
              </a:ext>
            </a:extLst>
          </p:cNvPr>
          <p:cNvSpPr>
            <a:spLocks noGrp="1"/>
          </p:cNvSpPr>
          <p:nvPr>
            <p:ph type="sldNum" sz="quarter" idx="12"/>
          </p:nvPr>
        </p:nvSpPr>
        <p:spPr/>
        <p:txBody>
          <a:bodyPr/>
          <a:lstStyle>
            <a:lvl1pPr>
              <a:defRPr/>
            </a:lvl1pPr>
          </a:lstStyle>
          <a:p>
            <a:fld id="{DD8D0543-E331-064B-90E6-770AEB1D83E0}" type="slidenum">
              <a:rPr lang="en-US" altLang="en-US"/>
              <a:pPr/>
              <a:t>‹#›</a:t>
            </a:fld>
            <a:endParaRPr lang="en-US" altLang="en-US"/>
          </a:p>
        </p:txBody>
      </p:sp>
    </p:spTree>
    <p:extLst>
      <p:ext uri="{BB962C8B-B14F-4D97-AF65-F5344CB8AC3E}">
        <p14:creationId xmlns:p14="http://schemas.microsoft.com/office/powerpoint/2010/main" val="2116743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endParaRPr/>
          </a:p>
        </p:txBody>
      </p:sp>
      <p:sp>
        <p:nvSpPr>
          <p:cNvPr id="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endParaRPr/>
          </a:p>
        </p:txBody>
      </p:sp>
      <p:pic>
        <p:nvPicPr>
          <p:cNvPr id="4" name="MK Logo.jpg" descr="MK Logo.jpg"/>
          <p:cNvPicPr>
            <a:picLocks noChangeAspect="1"/>
          </p:cNvPicPr>
          <p:nvPr/>
        </p:nvPicPr>
        <p:blipFill>
          <a:blip r:embed="rId6"/>
          <a:stretch>
            <a:fillRect/>
          </a:stretch>
        </p:blipFill>
        <p:spPr>
          <a:xfrm>
            <a:off x="0" y="6270625"/>
            <a:ext cx="1619250" cy="590550"/>
          </a:xfrm>
          <a:prstGeom prst="rect">
            <a:avLst/>
          </a:prstGeom>
          <a:ln w="12700">
            <a:miter lim="400000"/>
          </a:ln>
        </p:spPr>
      </p:pic>
      <p:sp>
        <p:nvSpPr>
          <p:cNvPr id="5" name="Title Text"/>
          <p:cNvSpPr txBox="1">
            <a:spLocks noGrp="1"/>
          </p:cNvSpPr>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lstStyle/>
          <a:p>
            <a:r>
              <a:t>Title Text</a:t>
            </a:r>
          </a:p>
        </p:txBody>
      </p:sp>
      <p:sp>
        <p:nvSpPr>
          <p:cNvPr id="6"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transition spd="med"/>
  <p:txStyles>
    <p:title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mips.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hapter 2"/>
          <p:cNvSpPr txBox="1">
            <a:spLocks noGrp="1"/>
          </p:cNvSpPr>
          <p:nvPr>
            <p:ph type="title" idx="4294967295"/>
          </p:nvPr>
        </p:nvSpPr>
        <p:spPr>
          <a:xfrm>
            <a:off x="2409825" y="1844675"/>
            <a:ext cx="5832475" cy="762000"/>
          </a:xfrm>
          <a:prstGeom prst="rect">
            <a:avLst/>
          </a:prstGeom>
        </p:spPr>
        <p:txBody>
          <a:bodyPr anchor="t">
            <a:normAutofit/>
          </a:bodyPr>
          <a:lstStyle>
            <a:lvl1pPr defTabSz="777240">
              <a:defRPr sz="3740" b="0">
                <a:latin typeface="Arial Black"/>
                <a:ea typeface="Arial Black"/>
                <a:cs typeface="Arial Black"/>
                <a:sym typeface="Arial Black"/>
              </a:defRPr>
            </a:lvl1pPr>
          </a:lstStyle>
          <a:p>
            <a:r>
              <a:rPr dirty="0"/>
              <a:t>Chapter 2</a:t>
            </a:r>
          </a:p>
        </p:txBody>
      </p:sp>
      <p:sp>
        <p:nvSpPr>
          <p:cNvPr id="72" name="Instructions: Language of the Computer"/>
          <p:cNvSpPr txBox="1">
            <a:spLocks noGrp="1"/>
          </p:cNvSpPr>
          <p:nvPr>
            <p:ph type="body" sz="quarter" idx="4294967295"/>
          </p:nvPr>
        </p:nvSpPr>
        <p:spPr>
          <a:xfrm>
            <a:off x="2409825" y="2924175"/>
            <a:ext cx="5832475" cy="1066800"/>
          </a:xfrm>
          <a:prstGeom prst="rect">
            <a:avLst/>
          </a:prstGeom>
        </p:spPr>
        <p:txBody>
          <a:bodyPr>
            <a:normAutofit/>
          </a:bodyPr>
          <a:lstStyle>
            <a:lvl1pPr marL="0" indent="0" defTabSz="777240">
              <a:spcBef>
                <a:spcPts val="600"/>
              </a:spcBef>
              <a:buSzTx/>
              <a:buFont typeface="Wingdings"/>
              <a:buNone/>
              <a:defRPr sz="2720">
                <a:latin typeface="Arial Black"/>
                <a:ea typeface="Arial Black"/>
                <a:cs typeface="Arial Black"/>
                <a:sym typeface="Arial Black"/>
              </a:defRPr>
            </a:lvl1pPr>
          </a:lstStyle>
          <a:p>
            <a:r>
              <a:rPr lang="en-US" dirty="0"/>
              <a:t>Instructions : Language of the Computer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02D8AD-C81A-9F4B-B9C9-336BF81C17F5}"/>
              </a:ext>
            </a:extLst>
          </p:cNvPr>
          <p:cNvSpPr>
            <a:spLocks noGrp="1"/>
          </p:cNvSpPr>
          <p:nvPr>
            <p:ph type="body" idx="4294967295"/>
          </p:nvPr>
        </p:nvSpPr>
        <p:spPr>
          <a:xfrm>
            <a:off x="762000" y="1371600"/>
            <a:ext cx="7383517" cy="4114800"/>
          </a:xfrm>
        </p:spPr>
        <p:txBody>
          <a:bodyPr/>
          <a:lstStyle/>
          <a:p>
            <a:pPr marL="0" indent="0">
              <a:buNone/>
            </a:pPr>
            <a:r>
              <a:rPr lang="en-US" sz="4400" dirty="0"/>
              <a:t>1. MIPS </a:t>
            </a:r>
          </a:p>
          <a:p>
            <a:pPr marL="0" indent="0">
              <a:buNone/>
            </a:pPr>
            <a:r>
              <a:rPr lang="en-US" sz="4400" dirty="0"/>
              <a:t>Arithmetic Instructions</a:t>
            </a:r>
          </a:p>
        </p:txBody>
      </p:sp>
    </p:spTree>
    <p:extLst>
      <p:ext uri="{BB962C8B-B14F-4D97-AF65-F5344CB8AC3E}">
        <p14:creationId xmlns:p14="http://schemas.microsoft.com/office/powerpoint/2010/main" val="8186184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11</a:t>
            </a:fld>
            <a:endParaRPr/>
          </a:p>
        </p:txBody>
      </p:sp>
      <p:sp>
        <p:nvSpPr>
          <p:cNvPr id="84" name="Arithmetic Operations"/>
          <p:cNvSpPr txBox="1">
            <a:spLocks noGrp="1"/>
          </p:cNvSpPr>
          <p:nvPr>
            <p:ph type="title" idx="4294967295"/>
          </p:nvPr>
        </p:nvSpPr>
        <p:spPr>
          <a:xfrm>
            <a:off x="501825" y="181768"/>
            <a:ext cx="8259763" cy="762000"/>
          </a:xfrm>
          <a:prstGeom prst="rect">
            <a:avLst/>
          </a:prstGeom>
        </p:spPr>
        <p:txBody>
          <a:bodyPr>
            <a:normAutofit fontScale="90000"/>
          </a:bodyPr>
          <a:lstStyle/>
          <a:p>
            <a:r>
              <a:rPr lang="en-US" dirty="0"/>
              <a:t>1) MIPS </a:t>
            </a:r>
            <a:r>
              <a:rPr dirty="0"/>
              <a:t>Arithmetic </a:t>
            </a:r>
            <a:r>
              <a:rPr lang="en-US" dirty="0"/>
              <a:t>Instruc</a:t>
            </a:r>
            <a:r>
              <a:rPr dirty="0"/>
              <a:t>tions</a:t>
            </a:r>
          </a:p>
        </p:txBody>
      </p:sp>
      <p:sp>
        <p:nvSpPr>
          <p:cNvPr id="85" name="Add and subtract, three operands…"/>
          <p:cNvSpPr txBox="1">
            <a:spLocks noGrp="1"/>
          </p:cNvSpPr>
          <p:nvPr>
            <p:ph type="body" idx="4294967295"/>
          </p:nvPr>
        </p:nvSpPr>
        <p:spPr>
          <a:xfrm>
            <a:off x="684212" y="1125537"/>
            <a:ext cx="8270876" cy="5111751"/>
          </a:xfrm>
          <a:prstGeom prst="rect">
            <a:avLst/>
          </a:prstGeom>
        </p:spPr>
        <p:txBody>
          <a:bodyPr>
            <a:normAutofit/>
          </a:bodyPr>
          <a:lstStyle/>
          <a:p>
            <a:r>
              <a:rPr lang="ko-KR" altLang="en-US" dirty="0"/>
              <a:t>덧셈</a:t>
            </a:r>
            <a:r>
              <a:rPr lang="en-US" altLang="ko-KR" dirty="0"/>
              <a:t>,</a:t>
            </a:r>
            <a:r>
              <a:rPr lang="ko-KR" altLang="en-US" dirty="0"/>
              <a:t> 뺄셈</a:t>
            </a:r>
            <a:r>
              <a:rPr lang="en-US" altLang="ko-KR" dirty="0"/>
              <a:t>,</a:t>
            </a:r>
            <a:r>
              <a:rPr lang="ko-KR" altLang="en-US" dirty="0"/>
              <a:t> 곱셈</a:t>
            </a:r>
            <a:r>
              <a:rPr lang="en-US" altLang="ko-KR" dirty="0"/>
              <a:t>,</a:t>
            </a:r>
            <a:r>
              <a:rPr lang="ko-KR" altLang="en-US" dirty="0"/>
              <a:t> 나눗셈</a:t>
            </a:r>
            <a:r>
              <a:rPr lang="en-US" altLang="ko-KR" dirty="0"/>
              <a:t> </a:t>
            </a:r>
            <a:r>
              <a:rPr lang="ko-KR" altLang="en-US" dirty="0"/>
              <a:t>등의 산술 논리 연산 명령어들</a:t>
            </a:r>
            <a:endParaRPr lang="en-US" altLang="ko-KR" dirty="0"/>
          </a:p>
          <a:p>
            <a:pPr marL="0" indent="0">
              <a:buNone/>
            </a:pPr>
            <a:endParaRPr dirty="0"/>
          </a:p>
          <a:p>
            <a:pPr>
              <a:buSzTx/>
              <a:buFont typeface="Wingdings"/>
              <a:buNone/>
              <a:defRPr>
                <a:latin typeface="Lucida Console"/>
                <a:ea typeface="Lucida Console"/>
                <a:cs typeface="Lucida Console"/>
                <a:sym typeface="Lucida Console"/>
              </a:defRPr>
            </a:pPr>
            <a:r>
              <a:rPr dirty="0"/>
              <a:t>	</a:t>
            </a:r>
            <a:r>
              <a:rPr dirty="0">
                <a:latin typeface="Arial Black"/>
                <a:ea typeface="Arial Black"/>
                <a:cs typeface="Arial Black"/>
                <a:sym typeface="Arial Black"/>
              </a:rPr>
              <a:t>add </a:t>
            </a:r>
            <a:r>
              <a:rPr lang="ko-KR" altLang="en-US" dirty="0">
                <a:latin typeface="Arial Black"/>
                <a:ea typeface="Arial Black"/>
                <a:cs typeface="Arial Black"/>
                <a:sym typeface="Arial Black"/>
              </a:rPr>
              <a:t> </a:t>
            </a:r>
            <a:r>
              <a:rPr dirty="0">
                <a:latin typeface="Arial Black"/>
                <a:ea typeface="Arial Black"/>
                <a:cs typeface="Arial Black"/>
                <a:sym typeface="Arial Black"/>
              </a:rPr>
              <a:t>a, b, c  </a:t>
            </a:r>
            <a:r>
              <a:rPr lang="en-US" dirty="0">
                <a:latin typeface="Arial Black"/>
                <a:ea typeface="Arial Black"/>
                <a:cs typeface="Arial Black"/>
                <a:sym typeface="Arial Black"/>
              </a:rPr>
              <a:t> </a:t>
            </a:r>
            <a:r>
              <a:rPr dirty="0">
                <a:solidFill>
                  <a:srgbClr val="0070C0"/>
                </a:solidFill>
                <a:latin typeface="Arial Black"/>
                <a:ea typeface="Arial Black"/>
                <a:cs typeface="Arial Black"/>
                <a:sym typeface="Arial Black"/>
              </a:rPr>
              <a:t># a </a:t>
            </a:r>
            <a:r>
              <a:rPr lang="en-US" dirty="0">
                <a:solidFill>
                  <a:srgbClr val="0070C0"/>
                </a:solidFill>
                <a:latin typeface="Arial Black"/>
                <a:ea typeface="Arial Black"/>
                <a:cs typeface="Arial Black"/>
                <a:sym typeface="Arial Black"/>
              </a:rPr>
              <a:t>gets</a:t>
            </a:r>
            <a:r>
              <a:rPr dirty="0">
                <a:solidFill>
                  <a:srgbClr val="0070C0"/>
                </a:solidFill>
                <a:latin typeface="Arial Black"/>
                <a:ea typeface="Arial Black"/>
                <a:cs typeface="Arial Black"/>
                <a:sym typeface="Arial Black"/>
              </a:rPr>
              <a:t> b + c</a:t>
            </a:r>
            <a:r>
              <a:rPr lang="en-US" dirty="0">
                <a:solidFill>
                  <a:srgbClr val="0070C0"/>
                </a:solidFill>
                <a:latin typeface="Arial Black"/>
                <a:ea typeface="Arial Black"/>
                <a:cs typeface="Arial Black"/>
                <a:sym typeface="Arial Black"/>
              </a:rPr>
              <a:t> </a:t>
            </a:r>
          </a:p>
          <a:p>
            <a:pPr>
              <a:buSzTx/>
              <a:buFont typeface="Wingdings"/>
              <a:buNone/>
              <a:defRPr>
                <a:latin typeface="Lucida Console"/>
                <a:ea typeface="Lucida Console"/>
                <a:cs typeface="Lucida Console"/>
                <a:sym typeface="Lucida Console"/>
              </a:defRPr>
            </a:pPr>
            <a:endParaRPr lang="en-US" dirty="0">
              <a:solidFill>
                <a:srgbClr val="0070C0"/>
              </a:solidFill>
              <a:latin typeface="Arial Black"/>
              <a:ea typeface="Arial Black"/>
              <a:cs typeface="Arial Black"/>
              <a:sym typeface="Arial Black"/>
            </a:endParaRP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operation        source operands </a:t>
            </a: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           destination operand      comments</a:t>
            </a:r>
          </a:p>
        </p:txBody>
      </p:sp>
      <p:sp>
        <p:nvSpPr>
          <p:cNvPr id="86" name="§2.2 Operations of the Computer Hardware"/>
          <p:cNvSpPr txBox="1"/>
          <p:nvPr/>
        </p:nvSpPr>
        <p:spPr>
          <a:xfrm rot="5400000">
            <a:off x="6724695" y="2068642"/>
            <a:ext cx="4487948" cy="350663"/>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ECEAAC"/>
                </a:solidFill>
              </a:defRPr>
            </a:lvl1pPr>
          </a:lstStyle>
          <a:p>
            <a:r>
              <a:t>§2.2 Operations of the Computer Hardware</a:t>
            </a:r>
          </a:p>
        </p:txBody>
      </p:sp>
      <p:cxnSp>
        <p:nvCxnSpPr>
          <p:cNvPr id="3" name="Straight Arrow Connector 2">
            <a:extLst>
              <a:ext uri="{FF2B5EF4-FFF2-40B4-BE49-F238E27FC236}">
                <a16:creationId xmlns:a16="http://schemas.microsoft.com/office/drawing/2014/main" id="{65609EE8-9CE0-4E48-BB2E-3F777822F38D}"/>
              </a:ext>
            </a:extLst>
          </p:cNvPr>
          <p:cNvCxnSpPr/>
          <p:nvPr/>
        </p:nvCxnSpPr>
        <p:spPr>
          <a:xfrm flipV="1">
            <a:off x="1456252" y="3181865"/>
            <a:ext cx="0" cy="729048"/>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6E4359C8-6E52-F749-9FC2-B97DCDC57F62}"/>
              </a:ext>
            </a:extLst>
          </p:cNvPr>
          <p:cNvCxnSpPr/>
          <p:nvPr/>
        </p:nvCxnSpPr>
        <p:spPr>
          <a:xfrm flipH="1" flipV="1">
            <a:off x="2905417" y="3264358"/>
            <a:ext cx="939114" cy="778476"/>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22D3FDBF-7D0A-0D49-A094-382D709715DC}"/>
              </a:ext>
            </a:extLst>
          </p:cNvPr>
          <p:cNvCxnSpPr/>
          <p:nvPr/>
        </p:nvCxnSpPr>
        <p:spPr>
          <a:xfrm flipH="1" flipV="1">
            <a:off x="3435177" y="3207447"/>
            <a:ext cx="457200" cy="815546"/>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438A8CF-FC25-DA4C-A269-833FCCE3D57F}"/>
              </a:ext>
            </a:extLst>
          </p:cNvPr>
          <p:cNvCxnSpPr>
            <a:cxnSpLocks/>
          </p:cNvCxnSpPr>
          <p:nvPr/>
        </p:nvCxnSpPr>
        <p:spPr>
          <a:xfrm flipH="1" flipV="1">
            <a:off x="2335429" y="3153125"/>
            <a:ext cx="819461" cy="1518802"/>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FDDB7A51-9FA3-B242-B32F-F2F6EDE20D6B}"/>
              </a:ext>
            </a:extLst>
          </p:cNvPr>
          <p:cNvCxnSpPr/>
          <p:nvPr/>
        </p:nvCxnSpPr>
        <p:spPr>
          <a:xfrm flipH="1" flipV="1">
            <a:off x="5439684" y="3264358"/>
            <a:ext cx="1223317" cy="1396314"/>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554FAE11-3423-1B4C-AAE0-8840D465E668}"/>
              </a:ext>
            </a:extLst>
          </p:cNvPr>
          <p:cNvSpPr/>
          <p:nvPr/>
        </p:nvSpPr>
        <p:spPr>
          <a:xfrm>
            <a:off x="842353" y="2784111"/>
            <a:ext cx="2900855" cy="531668"/>
          </a:xfrm>
          <a:prstGeom prst="rect">
            <a:avLst/>
          </a:prstGeom>
          <a:noFill/>
          <a:ln w="381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8" name="Rounded Rectangular Callout 7">
            <a:extLst>
              <a:ext uri="{FF2B5EF4-FFF2-40B4-BE49-F238E27FC236}">
                <a16:creationId xmlns:a16="http://schemas.microsoft.com/office/drawing/2014/main" id="{E3300DF5-F5CC-614C-8B64-F67BCD9F3318}"/>
              </a:ext>
            </a:extLst>
          </p:cNvPr>
          <p:cNvSpPr/>
          <p:nvPr/>
        </p:nvSpPr>
        <p:spPr>
          <a:xfrm>
            <a:off x="3732751" y="2243973"/>
            <a:ext cx="1706933" cy="510776"/>
          </a:xfrm>
          <a:prstGeom prst="wedgeRoundRectCallout">
            <a:avLst>
              <a:gd name="adj1" fmla="val -79034"/>
              <a:gd name="adj2" fmla="val 44987"/>
              <a:gd name="adj3" fmla="val 16667"/>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i</a:t>
            </a:r>
            <a:r>
              <a:rPr kumimoji="0" lang="en-US" sz="2400" b="0" i="0" u="none" strike="noStrike" cap="none" spc="0" normalizeH="0" dirty="0">
                <a:ln>
                  <a:noFill/>
                </a:ln>
                <a:solidFill>
                  <a:srgbClr val="000000"/>
                </a:solidFill>
                <a:effectLst/>
                <a:uFillTx/>
                <a:latin typeface="Arial"/>
                <a:ea typeface="Arial"/>
                <a:cs typeface="Arial"/>
                <a:sym typeface="Arial"/>
              </a:rPr>
              <a:t>nstruction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12</a:t>
            </a:fld>
            <a:endParaRPr/>
          </a:p>
        </p:txBody>
      </p:sp>
      <p:sp>
        <p:nvSpPr>
          <p:cNvPr id="89" name="Arithmetic Example"/>
          <p:cNvSpPr txBox="1">
            <a:spLocks noGrp="1"/>
          </p:cNvSpPr>
          <p:nvPr>
            <p:ph type="title" idx="4294967295"/>
          </p:nvPr>
        </p:nvSpPr>
        <p:spPr>
          <a:xfrm>
            <a:off x="684212" y="146050"/>
            <a:ext cx="8259763" cy="762000"/>
          </a:xfrm>
          <a:prstGeom prst="rect">
            <a:avLst/>
          </a:prstGeom>
        </p:spPr>
        <p:txBody>
          <a:bodyPr>
            <a:normAutofit/>
          </a:bodyPr>
          <a:lstStyle/>
          <a:p>
            <a:r>
              <a:rPr lang="en-US" dirty="0"/>
              <a:t>MIPS </a:t>
            </a:r>
            <a:r>
              <a:rPr dirty="0"/>
              <a:t>Arithmetic </a:t>
            </a:r>
          </a:p>
        </p:txBody>
      </p:sp>
      <p:sp>
        <p:nvSpPr>
          <p:cNvPr id="90" name="C code:…"/>
          <p:cNvSpPr txBox="1">
            <a:spLocks noGrp="1"/>
          </p:cNvSpPr>
          <p:nvPr>
            <p:ph type="body" idx="4294967295"/>
          </p:nvPr>
        </p:nvSpPr>
        <p:spPr>
          <a:xfrm>
            <a:off x="490712" y="1212034"/>
            <a:ext cx="8270876" cy="5111751"/>
          </a:xfrm>
          <a:prstGeom prst="rect">
            <a:avLst/>
          </a:prstGeom>
        </p:spPr>
        <p:txBody>
          <a:bodyPr>
            <a:normAutofit/>
          </a:bodyPr>
          <a:lstStyle/>
          <a:p>
            <a:pPr marL="0" indent="0">
              <a:buNone/>
            </a:pPr>
            <a:r>
              <a:rPr dirty="0"/>
              <a:t>C code:</a:t>
            </a:r>
          </a:p>
          <a:p>
            <a:pPr>
              <a:spcBef>
                <a:spcPts val="1600"/>
              </a:spcBef>
              <a:buSzTx/>
              <a:buFont typeface="Wingdings"/>
              <a:buNone/>
              <a:defRPr sz="2800">
                <a:latin typeface="Lucida Console"/>
                <a:ea typeface="Lucida Console"/>
                <a:cs typeface="Lucida Console"/>
                <a:sym typeface="Lucida Console"/>
              </a:defRPr>
            </a:pPr>
            <a:r>
              <a:rPr lang="en-US" dirty="0"/>
              <a:t>  </a:t>
            </a:r>
            <a:r>
              <a:rPr dirty="0"/>
              <a:t>f = g + h</a:t>
            </a:r>
            <a:r>
              <a:rPr lang="en-US" dirty="0"/>
              <a:t>;</a:t>
            </a:r>
          </a:p>
          <a:p>
            <a:pPr>
              <a:spcBef>
                <a:spcPts val="1600"/>
              </a:spcBef>
              <a:buSzTx/>
              <a:buFont typeface="Wingdings"/>
              <a:buNone/>
              <a:defRPr sz="2800">
                <a:latin typeface="Lucida Console"/>
                <a:ea typeface="Lucida Console"/>
                <a:cs typeface="Lucida Console"/>
                <a:sym typeface="Lucida Console"/>
              </a:defRPr>
            </a:pPr>
            <a:endParaRPr dirty="0"/>
          </a:p>
        </p:txBody>
      </p:sp>
      <p:sp>
        <p:nvSpPr>
          <p:cNvPr id="5" name="C code:…">
            <a:extLst>
              <a:ext uri="{FF2B5EF4-FFF2-40B4-BE49-F238E27FC236}">
                <a16:creationId xmlns:a16="http://schemas.microsoft.com/office/drawing/2014/main" id="{512A88C6-F9F6-0C41-921B-5A09DB43FB78}"/>
              </a:ext>
            </a:extLst>
          </p:cNvPr>
          <p:cNvSpPr txBox="1">
            <a:spLocks/>
          </p:cNvSpPr>
          <p:nvPr/>
        </p:nvSpPr>
        <p:spPr>
          <a:xfrm>
            <a:off x="2287696" y="3824650"/>
            <a:ext cx="7444172" cy="277409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en-US" dirty="0"/>
              <a:t>Compiled MIPS code:</a:t>
            </a:r>
          </a:p>
          <a:p>
            <a:pPr hangingPunct="1">
              <a:spcBef>
                <a:spcPts val="1600"/>
              </a:spcBef>
              <a:buSzTx/>
              <a:buFont typeface="Wingdings"/>
              <a:buNone/>
              <a:defRPr sz="2800">
                <a:latin typeface="Lucida Console"/>
                <a:ea typeface="Lucida Console"/>
                <a:cs typeface="Lucida Console"/>
                <a:sym typeface="Lucida Console"/>
              </a:defRPr>
            </a:pPr>
            <a:r>
              <a:rPr lang="en-US" sz="2800" dirty="0">
                <a:latin typeface="Lucida Console"/>
                <a:ea typeface="Lucida Console"/>
                <a:cs typeface="Lucida Console"/>
                <a:sym typeface="Lucida Console"/>
              </a:rPr>
              <a:t>	  add </a:t>
            </a:r>
            <a:r>
              <a:rPr lang="en-US" sz="2800" dirty="0">
                <a:solidFill>
                  <a:srgbClr val="FF0000"/>
                </a:solidFill>
                <a:latin typeface="Lucida Console"/>
                <a:ea typeface="Lucida Console"/>
                <a:cs typeface="Lucida Console"/>
                <a:sym typeface="Lucida Console"/>
              </a:rPr>
              <a:t>f, g, h   </a:t>
            </a:r>
            <a:r>
              <a:rPr lang="en-US" sz="2800" dirty="0">
                <a:latin typeface="Lucida Console"/>
                <a:ea typeface="Lucida Console"/>
                <a:cs typeface="Lucida Console"/>
                <a:sym typeface="Lucida Console"/>
              </a:rPr>
              <a:t># f = g + h</a:t>
            </a:r>
          </a:p>
        </p:txBody>
      </p:sp>
      <p:cxnSp>
        <p:nvCxnSpPr>
          <p:cNvPr id="4" name="Straight Arrow Connector 3">
            <a:extLst>
              <a:ext uri="{FF2B5EF4-FFF2-40B4-BE49-F238E27FC236}">
                <a16:creationId xmlns:a16="http://schemas.microsoft.com/office/drawing/2014/main" id="{A9F890B6-A7C5-CE44-96C6-DBB895F25C0B}"/>
              </a:ext>
            </a:extLst>
          </p:cNvPr>
          <p:cNvCxnSpPr>
            <a:cxnSpLocks/>
          </p:cNvCxnSpPr>
          <p:nvPr/>
        </p:nvCxnSpPr>
        <p:spPr>
          <a:xfrm>
            <a:off x="2060028" y="2490952"/>
            <a:ext cx="2333296" cy="1333698"/>
          </a:xfrm>
          <a:prstGeom prst="straightConnector1">
            <a:avLst/>
          </a:prstGeom>
          <a:noFill/>
          <a:ln w="57150" cap="flat">
            <a:solidFill>
              <a:srgbClr val="C00000"/>
            </a:solidFill>
            <a:prstDash val="solid"/>
            <a:round/>
            <a:tailEnd type="triangle" w="lg" len="lg"/>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13</a:t>
            </a:fld>
            <a:endParaRPr/>
          </a:p>
        </p:txBody>
      </p:sp>
      <p:sp>
        <p:nvSpPr>
          <p:cNvPr id="93" name="Register Operands"/>
          <p:cNvSpPr txBox="1">
            <a:spLocks noGrp="1"/>
          </p:cNvSpPr>
          <p:nvPr>
            <p:ph type="title" idx="4294967295"/>
          </p:nvPr>
        </p:nvSpPr>
        <p:spPr>
          <a:xfrm>
            <a:off x="684212" y="146050"/>
            <a:ext cx="8259763" cy="762000"/>
          </a:xfrm>
          <a:prstGeom prst="rect">
            <a:avLst/>
          </a:prstGeom>
        </p:spPr>
        <p:txBody>
          <a:bodyPr>
            <a:normAutofit/>
          </a:bodyPr>
          <a:lstStyle/>
          <a:p>
            <a:r>
              <a:rPr sz="3200" dirty="0"/>
              <a:t>Operands</a:t>
            </a:r>
            <a:r>
              <a:rPr lang="en-US" sz="3200" dirty="0"/>
              <a:t> of Arithmetic Instructions</a:t>
            </a:r>
            <a:endParaRPr sz="3200" dirty="0"/>
          </a:p>
        </p:txBody>
      </p:sp>
      <p:sp>
        <p:nvSpPr>
          <p:cNvPr id="94" name="Arithmetic instructions use register operands…"/>
          <p:cNvSpPr txBox="1">
            <a:spLocks noGrp="1"/>
          </p:cNvSpPr>
          <p:nvPr>
            <p:ph type="body" idx="4294967295"/>
          </p:nvPr>
        </p:nvSpPr>
        <p:spPr>
          <a:xfrm>
            <a:off x="684212" y="1125537"/>
            <a:ext cx="8270876" cy="5111751"/>
          </a:xfrm>
          <a:prstGeom prst="rect">
            <a:avLst/>
          </a:prstGeom>
        </p:spPr>
        <p:txBody>
          <a:bodyPr>
            <a:normAutofit/>
          </a:bodyPr>
          <a:lstStyle/>
          <a:p>
            <a:pPr>
              <a:lnSpc>
                <a:spcPct val="90000"/>
              </a:lnSpc>
              <a:spcBef>
                <a:spcPts val="600"/>
              </a:spcBef>
              <a:defRPr sz="2800"/>
            </a:pPr>
            <a:r>
              <a:rPr lang="en-US" dirty="0"/>
              <a:t>3 operands : 1 destination, 2 sources</a:t>
            </a:r>
          </a:p>
          <a:p>
            <a:pPr>
              <a:lnSpc>
                <a:spcPct val="90000"/>
              </a:lnSpc>
              <a:spcBef>
                <a:spcPts val="600"/>
              </a:spcBef>
              <a:defRPr sz="2800"/>
            </a:pPr>
            <a:endParaRPr lang="en-US" dirty="0"/>
          </a:p>
          <a:p>
            <a:pPr>
              <a:lnSpc>
                <a:spcPct val="90000"/>
              </a:lnSpc>
              <a:spcBef>
                <a:spcPts val="600"/>
              </a:spcBef>
              <a:defRPr sz="2800"/>
            </a:pPr>
            <a:r>
              <a:rPr dirty="0"/>
              <a:t>Arithmetic instructions use</a:t>
            </a:r>
            <a:r>
              <a:rPr lang="en-US" dirty="0"/>
              <a:t> only</a:t>
            </a:r>
            <a:r>
              <a:rPr dirty="0"/>
              <a:t> </a:t>
            </a:r>
            <a:r>
              <a:rPr b="1" dirty="0">
                <a:solidFill>
                  <a:srgbClr val="FF0000"/>
                </a:solidFill>
              </a:rPr>
              <a:t>register</a:t>
            </a:r>
            <a:br>
              <a:rPr b="1" dirty="0"/>
            </a:br>
            <a:r>
              <a:rPr dirty="0"/>
              <a:t>operands</a:t>
            </a:r>
            <a:endParaRPr lang="en-US" dirty="0"/>
          </a:p>
          <a:p>
            <a:pPr>
              <a:lnSpc>
                <a:spcPct val="90000"/>
              </a:lnSpc>
              <a:spcBef>
                <a:spcPts val="600"/>
              </a:spcBef>
              <a:defRPr sz="2800"/>
            </a:pPr>
            <a:endParaRPr dirty="0"/>
          </a:p>
        </p:txBody>
      </p:sp>
      <p:sp>
        <p:nvSpPr>
          <p:cNvPr id="95" name="§2.3 Operands of the Computer Hardware"/>
          <p:cNvSpPr txBox="1"/>
          <p:nvPr/>
        </p:nvSpPr>
        <p:spPr>
          <a:xfrm rot="5400000">
            <a:off x="6781845" y="2011492"/>
            <a:ext cx="4373648" cy="350663"/>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ECEAAC"/>
                </a:solidFill>
              </a:defRPr>
            </a:lvl1pPr>
          </a:lstStyle>
          <a:p>
            <a:r>
              <a:t>§2.3 Operands of the Computer Hardware</a:t>
            </a:r>
          </a:p>
        </p:txBody>
      </p:sp>
    </p:spTree>
    <p:extLst>
      <p:ext uri="{BB962C8B-B14F-4D97-AF65-F5344CB8AC3E}">
        <p14:creationId xmlns:p14="http://schemas.microsoft.com/office/powerpoint/2010/main" val="26295694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14</a:t>
            </a:fld>
            <a:endParaRPr/>
          </a:p>
        </p:txBody>
      </p:sp>
      <p:sp>
        <p:nvSpPr>
          <p:cNvPr id="192" name="Registers vs. Memory"/>
          <p:cNvSpPr txBox="1">
            <a:spLocks noGrp="1"/>
          </p:cNvSpPr>
          <p:nvPr>
            <p:ph type="title" idx="4294967295"/>
          </p:nvPr>
        </p:nvSpPr>
        <p:spPr>
          <a:xfrm>
            <a:off x="684212" y="146050"/>
            <a:ext cx="8259763" cy="762000"/>
          </a:xfrm>
          <a:prstGeom prst="rect">
            <a:avLst/>
          </a:prstGeom>
        </p:spPr>
        <p:txBody>
          <a:bodyPr>
            <a:normAutofit/>
          </a:bodyPr>
          <a:lstStyle/>
          <a:p>
            <a:r>
              <a:rPr dirty="0"/>
              <a:t>Registers</a:t>
            </a:r>
          </a:p>
        </p:txBody>
      </p:sp>
      <p:sp>
        <p:nvSpPr>
          <p:cNvPr id="193" name="Registers are faster to access than memory…"/>
          <p:cNvSpPr txBox="1">
            <a:spLocks noGrp="1"/>
          </p:cNvSpPr>
          <p:nvPr>
            <p:ph type="body" idx="4294967295"/>
          </p:nvPr>
        </p:nvSpPr>
        <p:spPr>
          <a:xfrm>
            <a:off x="684212" y="1125537"/>
            <a:ext cx="8270876" cy="5111751"/>
          </a:xfrm>
          <a:prstGeom prst="rect">
            <a:avLst/>
          </a:prstGeom>
        </p:spPr>
        <p:txBody>
          <a:bodyPr>
            <a:normAutofit/>
          </a:bodyPr>
          <a:lstStyle/>
          <a:p>
            <a:pPr>
              <a:lnSpc>
                <a:spcPct val="90000"/>
              </a:lnSpc>
            </a:pPr>
            <a:r>
              <a:rPr lang="ko-KR" altLang="en-US" dirty="0"/>
              <a:t>레지스터 </a:t>
            </a:r>
            <a:r>
              <a:rPr lang="en-US" altLang="ko-KR" dirty="0"/>
              <a:t>:</a:t>
            </a:r>
            <a:r>
              <a:rPr lang="ko-KR" altLang="en-US" dirty="0"/>
              <a:t> 프로세서 내부에 있는</a:t>
            </a:r>
            <a:r>
              <a:rPr lang="en-US" altLang="ko-KR" dirty="0"/>
              <a:t>,</a:t>
            </a:r>
            <a:r>
              <a:rPr lang="ko-KR" altLang="en-US" dirty="0"/>
              <a:t> 작고 빠른 임시의 메모리</a:t>
            </a:r>
            <a:endParaRPr lang="en-US" altLang="ko-KR" dirty="0"/>
          </a:p>
          <a:p>
            <a:pPr>
              <a:lnSpc>
                <a:spcPct val="90000"/>
              </a:lnSpc>
            </a:pPr>
            <a:endParaRPr lang="en-US" altLang="ko-KR" dirty="0"/>
          </a:p>
          <a:p>
            <a:pPr>
              <a:lnSpc>
                <a:spcPct val="90000"/>
              </a:lnSpc>
              <a:spcBef>
                <a:spcPts val="600"/>
              </a:spcBef>
              <a:defRPr sz="2800"/>
            </a:pPr>
            <a:r>
              <a:rPr lang="en-US" dirty="0"/>
              <a:t>MIPS has a 32 × 32-bit register file ($0 ~ $31)</a:t>
            </a:r>
          </a:p>
          <a:p>
            <a:pPr marL="742950" lvl="1" indent="-285750">
              <a:lnSpc>
                <a:spcPct val="90000"/>
              </a:lnSpc>
              <a:spcBef>
                <a:spcPts val="0"/>
              </a:spcBef>
              <a:buClr>
                <a:srgbClr val="91AFBF"/>
              </a:buClr>
              <a:defRPr sz="2400"/>
            </a:pPr>
            <a:r>
              <a:rPr lang="en-US" dirty="0"/>
              <a:t>Use for frequently accessed data</a:t>
            </a:r>
          </a:p>
          <a:p>
            <a:pPr marL="742950" lvl="1" indent="-285750">
              <a:lnSpc>
                <a:spcPct val="90000"/>
              </a:lnSpc>
              <a:spcBef>
                <a:spcPts val="0"/>
              </a:spcBef>
              <a:buClr>
                <a:srgbClr val="91AFBF"/>
              </a:buClr>
              <a:defRPr sz="2400"/>
            </a:pPr>
            <a:r>
              <a:rPr lang="en-US" dirty="0"/>
              <a:t>Numbered 0 to 31</a:t>
            </a:r>
          </a:p>
          <a:p>
            <a:pPr marL="742950" lvl="1" indent="-285750">
              <a:lnSpc>
                <a:spcPct val="90000"/>
              </a:lnSpc>
              <a:spcBef>
                <a:spcPts val="0"/>
              </a:spcBef>
              <a:buClr>
                <a:srgbClr val="91AFBF"/>
              </a:buClr>
              <a:defRPr sz="2400"/>
            </a:pPr>
            <a:r>
              <a:rPr lang="en-US" dirty="0"/>
              <a:t>32-bit data called a “word”</a:t>
            </a:r>
          </a:p>
          <a:p>
            <a:pPr marL="457200" lvl="1" indent="0">
              <a:lnSpc>
                <a:spcPct val="90000"/>
              </a:lnSpc>
              <a:spcBef>
                <a:spcPts val="0"/>
              </a:spcBef>
              <a:buClr>
                <a:srgbClr val="91AFBF"/>
              </a:buClr>
              <a:buNone/>
              <a:defRPr sz="2400"/>
            </a:pPr>
            <a:endParaRPr lang="en-US" dirty="0"/>
          </a:p>
          <a:p>
            <a:pPr>
              <a:lnSpc>
                <a:spcPct val="90000"/>
              </a:lnSpc>
              <a:spcBef>
                <a:spcPts val="600"/>
              </a:spcBef>
              <a:defRPr sz="2800" i="1"/>
            </a:pPr>
            <a:r>
              <a:rPr lang="en-US" dirty="0"/>
              <a:t>Design Principle : Smaller is faster</a:t>
            </a:r>
          </a:p>
          <a:p>
            <a:pPr marL="742950" lvl="1" indent="-285750">
              <a:lnSpc>
                <a:spcPct val="90000"/>
              </a:lnSpc>
              <a:spcBef>
                <a:spcPts val="0"/>
              </a:spcBef>
              <a:buClr>
                <a:srgbClr val="91AFBF"/>
              </a:buClr>
              <a:defRPr sz="2400"/>
            </a:pPr>
            <a:r>
              <a:rPr lang="en-US" dirty="0"/>
              <a:t>c.f. main memory: millions of locations</a:t>
            </a:r>
          </a:p>
          <a:p>
            <a:pPr>
              <a:lnSpc>
                <a:spcPct val="90000"/>
              </a:lnSpc>
            </a:pPr>
            <a:endParaRPr lang="en-US" altLang="ko-K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val="1"/>
            </a:ext>
          </a:extLst>
        </p:spPr>
        <p:txBody>
          <a:bodyPr/>
          <a:lstStyle>
            <a:lvl1pPr>
              <a:defRPr>
                <a:solidFill>
                  <a:srgbClr val="000000"/>
                </a:solidFill>
              </a:defRPr>
            </a:lvl1pPr>
          </a:lstStyle>
          <a:p>
            <a:fld id="{86CB4B4D-7CA3-9044-876B-883B54F8677D}" type="slidenum">
              <a:t>15</a:t>
            </a:fld>
            <a:endParaRPr/>
          </a:p>
        </p:txBody>
      </p:sp>
      <p:sp>
        <p:nvSpPr>
          <p:cNvPr id="711"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712" name="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p:cNvSpPr txBox="1"/>
          <p:nvPr/>
        </p:nvSpPr>
        <p:spPr>
          <a:xfrm>
            <a:off x="685800" y="5646737"/>
            <a:ext cx="7772400" cy="6293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atin typeface="Calibri"/>
                <a:ea typeface="Calibri"/>
                <a:cs typeface="Calibri"/>
                <a:sym typeface="Calibri"/>
              </a:defRPr>
            </a:lvl1pPr>
          </a:lstStyle>
          <a:p>
            <a:r>
              <a:t>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a:t>
            </a:r>
          </a:p>
        </p:txBody>
      </p:sp>
      <p:pic>
        <p:nvPicPr>
          <p:cNvPr id="713" name="f01-05-9780124077263" descr="f01-05-9780124077263"/>
          <p:cNvPicPr>
            <a:picLocks noChangeAspect="1"/>
          </p:cNvPicPr>
          <p:nvPr/>
        </p:nvPicPr>
        <p:blipFill>
          <a:blip r:embed="rId2"/>
          <a:stretch>
            <a:fillRect/>
          </a:stretch>
        </p:blipFill>
        <p:spPr>
          <a:xfrm>
            <a:off x="1458912" y="228600"/>
            <a:ext cx="6226176" cy="5334000"/>
          </a:xfrm>
          <a:prstGeom prst="rect">
            <a:avLst/>
          </a:prstGeom>
          <a:ln w="12700">
            <a:miter lim="400000"/>
          </a:ln>
        </p:spPr>
      </p:pic>
      <p:sp>
        <p:nvSpPr>
          <p:cNvPr id="2" name="TextBox 1">
            <a:extLst>
              <a:ext uri="{FF2B5EF4-FFF2-40B4-BE49-F238E27FC236}">
                <a16:creationId xmlns:a16="http://schemas.microsoft.com/office/drawing/2014/main" id="{67E39A85-9380-604F-BCEF-6DC3C4AC36CD}"/>
              </a:ext>
            </a:extLst>
          </p:cNvPr>
          <p:cNvSpPr txBox="1"/>
          <p:nvPr/>
        </p:nvSpPr>
        <p:spPr>
          <a:xfrm>
            <a:off x="3558746" y="4473145"/>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FF0000"/>
                </a:solidFill>
                <a:effectLst/>
                <a:uFillTx/>
                <a:latin typeface="Arial"/>
                <a:ea typeface="Arial"/>
                <a:cs typeface="Arial"/>
                <a:sym typeface="Arial"/>
              </a:rPr>
              <a:t>register</a:t>
            </a:r>
          </a:p>
        </p:txBody>
      </p:sp>
      <p:sp>
        <p:nvSpPr>
          <p:cNvPr id="3" name="Rectangle 2">
            <a:extLst>
              <a:ext uri="{FF2B5EF4-FFF2-40B4-BE49-F238E27FC236}">
                <a16:creationId xmlns:a16="http://schemas.microsoft.com/office/drawing/2014/main" id="{1C53C45D-3722-0E43-A049-6592D95694C6}"/>
              </a:ext>
            </a:extLst>
          </p:cNvPr>
          <p:cNvSpPr/>
          <p:nvPr/>
        </p:nvSpPr>
        <p:spPr>
          <a:xfrm>
            <a:off x="5004487" y="2247178"/>
            <a:ext cx="1396314" cy="3190619"/>
          </a:xfrm>
          <a:prstGeom prst="rect">
            <a:avLst/>
          </a:prstGeom>
          <a:noFill/>
          <a:ln w="8255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8" name="Registers vs. Memory">
            <a:extLst>
              <a:ext uri="{FF2B5EF4-FFF2-40B4-BE49-F238E27FC236}">
                <a16:creationId xmlns:a16="http://schemas.microsoft.com/office/drawing/2014/main" id="{DBCA580A-3BCB-4C4A-8FFE-F2AAC9D38488}"/>
              </a:ext>
            </a:extLst>
          </p:cNvPr>
          <p:cNvSpPr txBox="1">
            <a:spLocks/>
          </p:cNvSpPr>
          <p:nvPr/>
        </p:nvSpPr>
        <p:spPr>
          <a:xfrm>
            <a:off x="684212" y="146050"/>
            <a:ext cx="8259763" cy="76200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a:lstStyle>
          <a:p>
            <a:pPr hangingPunct="1"/>
            <a:r>
              <a:rPr lang="en-US" dirty="0"/>
              <a:t>Registers vs.           Memory</a:t>
            </a:r>
          </a:p>
        </p:txBody>
      </p:sp>
      <p:sp>
        <p:nvSpPr>
          <p:cNvPr id="9" name="Rectangle 8">
            <a:extLst>
              <a:ext uri="{FF2B5EF4-FFF2-40B4-BE49-F238E27FC236}">
                <a16:creationId xmlns:a16="http://schemas.microsoft.com/office/drawing/2014/main" id="{DFE73B06-F14D-9A42-B046-A18D261CD173}"/>
              </a:ext>
            </a:extLst>
          </p:cNvPr>
          <p:cNvSpPr/>
          <p:nvPr/>
        </p:nvSpPr>
        <p:spPr>
          <a:xfrm>
            <a:off x="3479844" y="4473145"/>
            <a:ext cx="1129903" cy="369330"/>
          </a:xfrm>
          <a:prstGeom prst="rect">
            <a:avLst/>
          </a:prstGeom>
          <a:noFill/>
          <a:ln w="8255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5670044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16</a:t>
            </a:fld>
            <a:endParaRPr/>
          </a:p>
        </p:txBody>
      </p:sp>
      <p:sp>
        <p:nvSpPr>
          <p:cNvPr id="84" name="Arithmetic Operations"/>
          <p:cNvSpPr txBox="1">
            <a:spLocks noGrp="1"/>
          </p:cNvSpPr>
          <p:nvPr>
            <p:ph type="title" idx="4294967295"/>
          </p:nvPr>
        </p:nvSpPr>
        <p:spPr>
          <a:xfrm>
            <a:off x="684212" y="146050"/>
            <a:ext cx="8259763" cy="762000"/>
          </a:xfrm>
          <a:prstGeom prst="rect">
            <a:avLst/>
          </a:prstGeom>
        </p:spPr>
        <p:txBody>
          <a:bodyPr>
            <a:noAutofit/>
          </a:bodyPr>
          <a:lstStyle/>
          <a:p>
            <a:r>
              <a:rPr lang="en-US" sz="3200" dirty="0"/>
              <a:t>MIPS </a:t>
            </a:r>
            <a:r>
              <a:rPr sz="3200" dirty="0"/>
              <a:t>Arithmetic </a:t>
            </a:r>
            <a:r>
              <a:rPr lang="en-US" sz="3200" dirty="0"/>
              <a:t>Instruc</a:t>
            </a:r>
            <a:r>
              <a:rPr sz="3200" dirty="0"/>
              <a:t>tions</a:t>
            </a:r>
            <a:r>
              <a:rPr lang="en-US" sz="3200" dirty="0"/>
              <a:t> : revisited </a:t>
            </a:r>
            <a:endParaRPr sz="3200" dirty="0"/>
          </a:p>
        </p:txBody>
      </p:sp>
      <p:sp>
        <p:nvSpPr>
          <p:cNvPr id="85" name="Add and subtract, three operands…"/>
          <p:cNvSpPr txBox="1">
            <a:spLocks noGrp="1"/>
          </p:cNvSpPr>
          <p:nvPr>
            <p:ph type="body" idx="4294967295"/>
          </p:nvPr>
        </p:nvSpPr>
        <p:spPr>
          <a:xfrm>
            <a:off x="684212" y="1125537"/>
            <a:ext cx="8270876" cy="5111751"/>
          </a:xfrm>
          <a:prstGeom prst="rect">
            <a:avLst/>
          </a:prstGeom>
        </p:spPr>
        <p:txBody>
          <a:bodyPr>
            <a:normAutofit/>
          </a:bodyPr>
          <a:lstStyle/>
          <a:p>
            <a:pPr marL="0" indent="0">
              <a:buNone/>
            </a:pPr>
            <a:endParaRPr lang="en-US" dirty="0"/>
          </a:p>
          <a:p>
            <a:pPr marL="0" indent="0">
              <a:buNone/>
            </a:pPr>
            <a:endParaRPr dirty="0"/>
          </a:p>
          <a:p>
            <a:pPr>
              <a:buSzTx/>
              <a:buFont typeface="Wingdings"/>
              <a:buNone/>
              <a:defRPr>
                <a:latin typeface="Lucida Console"/>
                <a:ea typeface="Lucida Console"/>
                <a:cs typeface="Lucida Console"/>
                <a:sym typeface="Lucida Console"/>
              </a:defRPr>
            </a:pPr>
            <a:r>
              <a:rPr dirty="0"/>
              <a:t>	</a:t>
            </a:r>
            <a:r>
              <a:rPr dirty="0">
                <a:latin typeface="Arial Black"/>
                <a:ea typeface="Arial Black"/>
                <a:cs typeface="Arial Black"/>
                <a:sym typeface="Arial Black"/>
              </a:rPr>
              <a:t>add </a:t>
            </a:r>
            <a:r>
              <a:rPr lang="ko-KR" altLang="en-US" dirty="0">
                <a:latin typeface="Arial Black"/>
                <a:ea typeface="Arial Black"/>
                <a:cs typeface="Arial Black"/>
                <a:sym typeface="Arial Black"/>
              </a:rPr>
              <a:t> </a:t>
            </a:r>
            <a:r>
              <a:rPr dirty="0">
                <a:latin typeface="Arial Black"/>
                <a:ea typeface="Arial Black"/>
                <a:cs typeface="Arial Black"/>
                <a:sym typeface="Arial Black"/>
              </a:rPr>
              <a:t>a, b, c  </a:t>
            </a:r>
            <a:r>
              <a:rPr lang="en-US" dirty="0">
                <a:latin typeface="Arial Black"/>
                <a:ea typeface="Arial Black"/>
                <a:cs typeface="Arial Black"/>
                <a:sym typeface="Arial Black"/>
              </a:rPr>
              <a:t> </a:t>
            </a:r>
            <a:r>
              <a:rPr dirty="0">
                <a:solidFill>
                  <a:srgbClr val="0070C0"/>
                </a:solidFill>
                <a:latin typeface="Arial Black"/>
                <a:ea typeface="Arial Black"/>
                <a:cs typeface="Arial Black"/>
                <a:sym typeface="Arial Black"/>
              </a:rPr>
              <a:t># a </a:t>
            </a:r>
            <a:r>
              <a:rPr lang="en-US" dirty="0">
                <a:solidFill>
                  <a:srgbClr val="0070C0"/>
                </a:solidFill>
                <a:latin typeface="Arial Black"/>
                <a:ea typeface="Arial Black"/>
                <a:cs typeface="Arial Black"/>
                <a:sym typeface="Arial Black"/>
              </a:rPr>
              <a:t>gets</a:t>
            </a:r>
            <a:r>
              <a:rPr dirty="0">
                <a:solidFill>
                  <a:srgbClr val="0070C0"/>
                </a:solidFill>
                <a:latin typeface="Arial Black"/>
                <a:ea typeface="Arial Black"/>
                <a:cs typeface="Arial Black"/>
                <a:sym typeface="Arial Black"/>
              </a:rPr>
              <a:t> b + c</a:t>
            </a:r>
            <a:r>
              <a:rPr lang="en-US" dirty="0">
                <a:solidFill>
                  <a:srgbClr val="0070C0"/>
                </a:solidFill>
                <a:latin typeface="Arial Black"/>
                <a:ea typeface="Arial Black"/>
                <a:cs typeface="Arial Black"/>
                <a:sym typeface="Arial Black"/>
              </a:rPr>
              <a:t> </a:t>
            </a:r>
          </a:p>
          <a:p>
            <a:pPr>
              <a:buSzTx/>
              <a:buFont typeface="Wingdings"/>
              <a:buNone/>
              <a:defRPr>
                <a:latin typeface="Lucida Console"/>
                <a:ea typeface="Lucida Console"/>
                <a:cs typeface="Lucida Console"/>
                <a:sym typeface="Lucida Console"/>
              </a:defRPr>
            </a:pPr>
            <a:endParaRPr lang="en-US" dirty="0">
              <a:solidFill>
                <a:srgbClr val="0070C0"/>
              </a:solidFill>
              <a:latin typeface="Arial Black"/>
              <a:ea typeface="Arial Black"/>
              <a:cs typeface="Arial Black"/>
              <a:sym typeface="Arial Black"/>
            </a:endParaRP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operation      source operands </a:t>
            </a: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              destination operand      comments</a:t>
            </a:r>
          </a:p>
        </p:txBody>
      </p:sp>
      <p:sp>
        <p:nvSpPr>
          <p:cNvPr id="86" name="§2.2 Operations of the Computer Hardware"/>
          <p:cNvSpPr txBox="1"/>
          <p:nvPr/>
        </p:nvSpPr>
        <p:spPr>
          <a:xfrm rot="5400000">
            <a:off x="6724695" y="2068642"/>
            <a:ext cx="4487948" cy="350663"/>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ECEAAC"/>
                </a:solidFill>
              </a:defRPr>
            </a:lvl1pPr>
          </a:lstStyle>
          <a:p>
            <a:r>
              <a:t>§2.2 Operations of the Computer Hardware</a:t>
            </a:r>
          </a:p>
        </p:txBody>
      </p:sp>
      <p:cxnSp>
        <p:nvCxnSpPr>
          <p:cNvPr id="3" name="Straight Arrow Connector 2">
            <a:extLst>
              <a:ext uri="{FF2B5EF4-FFF2-40B4-BE49-F238E27FC236}">
                <a16:creationId xmlns:a16="http://schemas.microsoft.com/office/drawing/2014/main" id="{65609EE8-9CE0-4E48-BB2E-3F777822F38D}"/>
              </a:ext>
            </a:extLst>
          </p:cNvPr>
          <p:cNvCxnSpPr/>
          <p:nvPr/>
        </p:nvCxnSpPr>
        <p:spPr>
          <a:xfrm flipV="1">
            <a:off x="1445741" y="2817341"/>
            <a:ext cx="0" cy="729048"/>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6E4359C8-6E52-F749-9FC2-B97DCDC57F62}"/>
              </a:ext>
            </a:extLst>
          </p:cNvPr>
          <p:cNvCxnSpPr/>
          <p:nvPr/>
        </p:nvCxnSpPr>
        <p:spPr>
          <a:xfrm flipH="1" flipV="1">
            <a:off x="2842054" y="2780270"/>
            <a:ext cx="939114" cy="778476"/>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22D3FDBF-7D0A-0D49-A094-382D709715DC}"/>
              </a:ext>
            </a:extLst>
          </p:cNvPr>
          <p:cNvCxnSpPr/>
          <p:nvPr/>
        </p:nvCxnSpPr>
        <p:spPr>
          <a:xfrm flipH="1" flipV="1">
            <a:off x="3435178" y="2730843"/>
            <a:ext cx="457200" cy="815546"/>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438A8CF-FC25-DA4C-A269-833FCCE3D57F}"/>
              </a:ext>
            </a:extLst>
          </p:cNvPr>
          <p:cNvCxnSpPr/>
          <p:nvPr/>
        </p:nvCxnSpPr>
        <p:spPr>
          <a:xfrm flipH="1" flipV="1">
            <a:off x="2335427" y="2780270"/>
            <a:ext cx="506627" cy="1371600"/>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FDDB7A51-9FA3-B242-B32F-F2F6EDE20D6B}"/>
              </a:ext>
            </a:extLst>
          </p:cNvPr>
          <p:cNvCxnSpPr>
            <a:cxnSpLocks/>
          </p:cNvCxnSpPr>
          <p:nvPr/>
        </p:nvCxnSpPr>
        <p:spPr>
          <a:xfrm flipH="1" flipV="1">
            <a:off x="5251625" y="2780270"/>
            <a:ext cx="1800816" cy="1371600"/>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 name="Multiply 1">
            <a:extLst>
              <a:ext uri="{FF2B5EF4-FFF2-40B4-BE49-F238E27FC236}">
                <a16:creationId xmlns:a16="http://schemas.microsoft.com/office/drawing/2014/main" id="{2E5FDEFC-097C-7649-A399-9C53AF30995F}"/>
              </a:ext>
            </a:extLst>
          </p:cNvPr>
          <p:cNvSpPr/>
          <p:nvPr/>
        </p:nvSpPr>
        <p:spPr>
          <a:xfrm>
            <a:off x="1779375" y="2121651"/>
            <a:ext cx="2112995" cy="1000898"/>
          </a:xfrm>
          <a:prstGeom prst="mathMultiply">
            <a:avLst/>
          </a:prstGeom>
          <a:solidFill>
            <a:srgbClr val="FF0000">
              <a:alpha val="46000"/>
            </a:srgbClr>
          </a:solidFill>
          <a:ln w="25400" cap="flat" cmpd="sng">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4432502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17</a:t>
            </a:fld>
            <a:endParaRPr/>
          </a:p>
        </p:txBody>
      </p:sp>
      <p:sp>
        <p:nvSpPr>
          <p:cNvPr id="89" name="Arithmetic Example"/>
          <p:cNvSpPr txBox="1">
            <a:spLocks noGrp="1"/>
          </p:cNvSpPr>
          <p:nvPr>
            <p:ph type="title" idx="4294967295"/>
          </p:nvPr>
        </p:nvSpPr>
        <p:spPr>
          <a:xfrm>
            <a:off x="684212" y="146050"/>
            <a:ext cx="8259763" cy="762000"/>
          </a:xfrm>
          <a:prstGeom prst="rect">
            <a:avLst/>
          </a:prstGeom>
        </p:spPr>
        <p:txBody>
          <a:bodyPr>
            <a:normAutofit/>
          </a:bodyPr>
          <a:lstStyle/>
          <a:p>
            <a:r>
              <a:rPr lang="en-US" dirty="0"/>
              <a:t>MIPS </a:t>
            </a:r>
            <a:r>
              <a:rPr dirty="0"/>
              <a:t>Arithmetic </a:t>
            </a:r>
          </a:p>
        </p:txBody>
      </p:sp>
      <p:sp>
        <p:nvSpPr>
          <p:cNvPr id="90" name="C code:…"/>
          <p:cNvSpPr txBox="1">
            <a:spLocks noGrp="1"/>
          </p:cNvSpPr>
          <p:nvPr>
            <p:ph type="body" idx="4294967295"/>
          </p:nvPr>
        </p:nvSpPr>
        <p:spPr>
          <a:xfrm>
            <a:off x="490712" y="1212034"/>
            <a:ext cx="8270876" cy="5111751"/>
          </a:xfrm>
          <a:prstGeom prst="rect">
            <a:avLst/>
          </a:prstGeom>
        </p:spPr>
        <p:txBody>
          <a:bodyPr>
            <a:normAutofit/>
          </a:bodyPr>
          <a:lstStyle/>
          <a:p>
            <a:pPr marL="0" indent="0">
              <a:buNone/>
            </a:pPr>
            <a:r>
              <a:rPr dirty="0"/>
              <a:t>C code:</a:t>
            </a:r>
          </a:p>
          <a:p>
            <a:pPr>
              <a:spcBef>
                <a:spcPts val="1600"/>
              </a:spcBef>
              <a:buSzTx/>
              <a:buFont typeface="Wingdings"/>
              <a:buNone/>
              <a:defRPr sz="2800">
                <a:latin typeface="Lucida Console"/>
                <a:ea typeface="Lucida Console"/>
                <a:cs typeface="Lucida Console"/>
                <a:sym typeface="Lucida Console"/>
              </a:defRPr>
            </a:pPr>
            <a:r>
              <a:rPr lang="en-US" dirty="0"/>
              <a:t>  </a:t>
            </a:r>
            <a:r>
              <a:rPr dirty="0"/>
              <a:t>f = g + h</a:t>
            </a:r>
            <a:r>
              <a:rPr lang="en-US" dirty="0"/>
              <a:t>;</a:t>
            </a:r>
          </a:p>
          <a:p>
            <a:pPr>
              <a:spcBef>
                <a:spcPts val="1600"/>
              </a:spcBef>
              <a:buSzTx/>
              <a:buFont typeface="Wingdings"/>
              <a:buNone/>
              <a:defRPr sz="2800">
                <a:latin typeface="Lucida Console"/>
                <a:ea typeface="Lucida Console"/>
                <a:cs typeface="Lucida Console"/>
                <a:sym typeface="Lucida Console"/>
              </a:defRPr>
            </a:pPr>
            <a:endParaRPr dirty="0"/>
          </a:p>
        </p:txBody>
      </p:sp>
      <p:sp>
        <p:nvSpPr>
          <p:cNvPr id="5" name="C code:…">
            <a:extLst>
              <a:ext uri="{FF2B5EF4-FFF2-40B4-BE49-F238E27FC236}">
                <a16:creationId xmlns:a16="http://schemas.microsoft.com/office/drawing/2014/main" id="{512A88C6-F9F6-0C41-921B-5A09DB43FB78}"/>
              </a:ext>
            </a:extLst>
          </p:cNvPr>
          <p:cNvSpPr txBox="1">
            <a:spLocks/>
          </p:cNvSpPr>
          <p:nvPr/>
        </p:nvSpPr>
        <p:spPr>
          <a:xfrm>
            <a:off x="2287696" y="3824650"/>
            <a:ext cx="7444172" cy="277409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en-US" dirty="0"/>
              <a:t>Compiled MIPS code:</a:t>
            </a:r>
          </a:p>
          <a:p>
            <a:pPr hangingPunct="1">
              <a:spcBef>
                <a:spcPts val="1600"/>
              </a:spcBef>
              <a:buSzTx/>
              <a:buFont typeface="Wingdings"/>
              <a:buNone/>
              <a:defRPr sz="2800">
                <a:latin typeface="Lucida Console"/>
                <a:ea typeface="Lucida Console"/>
                <a:cs typeface="Lucida Console"/>
                <a:sym typeface="Lucida Console"/>
              </a:defRPr>
            </a:pPr>
            <a:r>
              <a:rPr lang="en-US" sz="2800" dirty="0">
                <a:latin typeface="Lucida Console"/>
                <a:ea typeface="Lucida Console"/>
                <a:cs typeface="Lucida Console"/>
                <a:sym typeface="Lucida Console"/>
              </a:rPr>
              <a:t>	  add </a:t>
            </a:r>
            <a:r>
              <a:rPr lang="en-US" sz="2800" dirty="0">
                <a:solidFill>
                  <a:srgbClr val="0070C0"/>
                </a:solidFill>
                <a:latin typeface="Lucida Console"/>
                <a:ea typeface="Lucida Console"/>
                <a:cs typeface="Lucida Console"/>
                <a:sym typeface="Lucida Console"/>
              </a:rPr>
              <a:t>$3, $4, $5</a:t>
            </a:r>
          </a:p>
        </p:txBody>
      </p:sp>
      <p:cxnSp>
        <p:nvCxnSpPr>
          <p:cNvPr id="4" name="Straight Arrow Connector 3">
            <a:extLst>
              <a:ext uri="{FF2B5EF4-FFF2-40B4-BE49-F238E27FC236}">
                <a16:creationId xmlns:a16="http://schemas.microsoft.com/office/drawing/2014/main" id="{A9F890B6-A7C5-CE44-96C6-DBB895F25C0B}"/>
              </a:ext>
            </a:extLst>
          </p:cNvPr>
          <p:cNvCxnSpPr>
            <a:cxnSpLocks/>
          </p:cNvCxnSpPr>
          <p:nvPr/>
        </p:nvCxnSpPr>
        <p:spPr>
          <a:xfrm>
            <a:off x="2060028" y="2490952"/>
            <a:ext cx="2333296" cy="1333698"/>
          </a:xfrm>
          <a:prstGeom prst="straightConnector1">
            <a:avLst/>
          </a:prstGeom>
          <a:noFill/>
          <a:ln w="57150" cap="flat">
            <a:solidFill>
              <a:srgbClr val="C00000"/>
            </a:solidFill>
            <a:prstDash val="solid"/>
            <a:round/>
            <a:tailEnd type="triangle" w="lg" len="lg"/>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187885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18</a:t>
            </a:fld>
            <a:endParaRPr/>
          </a:p>
        </p:txBody>
      </p:sp>
      <p:sp>
        <p:nvSpPr>
          <p:cNvPr id="89" name="Arithmetic Example"/>
          <p:cNvSpPr txBox="1">
            <a:spLocks noGrp="1"/>
          </p:cNvSpPr>
          <p:nvPr>
            <p:ph type="title" idx="4294967295"/>
          </p:nvPr>
        </p:nvSpPr>
        <p:spPr>
          <a:xfrm>
            <a:off x="684212" y="146050"/>
            <a:ext cx="8259763" cy="762000"/>
          </a:xfrm>
          <a:prstGeom prst="rect">
            <a:avLst/>
          </a:prstGeom>
        </p:spPr>
        <p:txBody>
          <a:bodyPr>
            <a:normAutofit/>
          </a:bodyPr>
          <a:lstStyle/>
          <a:p>
            <a:r>
              <a:rPr lang="en-US" dirty="0"/>
              <a:t>MIPS </a:t>
            </a:r>
            <a:r>
              <a:rPr dirty="0"/>
              <a:t>Arithmetic </a:t>
            </a:r>
          </a:p>
        </p:txBody>
      </p:sp>
      <p:sp>
        <p:nvSpPr>
          <p:cNvPr id="90" name="C code:…"/>
          <p:cNvSpPr txBox="1">
            <a:spLocks noGrp="1"/>
          </p:cNvSpPr>
          <p:nvPr>
            <p:ph type="body" idx="4294967295"/>
          </p:nvPr>
        </p:nvSpPr>
        <p:spPr>
          <a:xfrm>
            <a:off x="490712" y="1212034"/>
            <a:ext cx="8270876" cy="5111751"/>
          </a:xfrm>
          <a:prstGeom prst="rect">
            <a:avLst/>
          </a:prstGeom>
        </p:spPr>
        <p:txBody>
          <a:bodyPr>
            <a:normAutofit/>
          </a:bodyPr>
          <a:lstStyle/>
          <a:p>
            <a:pPr marL="0" indent="0">
              <a:buNone/>
            </a:pPr>
            <a:r>
              <a:rPr dirty="0"/>
              <a:t>C code:</a:t>
            </a:r>
          </a:p>
          <a:p>
            <a:pPr>
              <a:spcBef>
                <a:spcPts val="1600"/>
              </a:spcBef>
              <a:buSzTx/>
              <a:buFont typeface="Wingdings"/>
              <a:buNone/>
              <a:defRPr sz="2800">
                <a:latin typeface="Lucida Console"/>
                <a:ea typeface="Lucida Console"/>
                <a:cs typeface="Lucida Console"/>
                <a:sym typeface="Lucida Console"/>
              </a:defRPr>
            </a:pPr>
            <a:r>
              <a:rPr dirty="0"/>
              <a:t>f = (g + h) - (</a:t>
            </a:r>
            <a:r>
              <a:rPr dirty="0" err="1"/>
              <a:t>i</a:t>
            </a:r>
            <a:r>
              <a:rPr dirty="0"/>
              <a:t> + j);</a:t>
            </a:r>
            <a:endParaRPr lang="en-US" dirty="0"/>
          </a:p>
          <a:p>
            <a:pPr>
              <a:spcBef>
                <a:spcPts val="1600"/>
              </a:spcBef>
              <a:buSzTx/>
              <a:buFont typeface="Wingdings"/>
              <a:buNone/>
              <a:defRPr sz="2800">
                <a:latin typeface="Lucida Console"/>
                <a:ea typeface="Lucida Console"/>
                <a:cs typeface="Lucida Console"/>
                <a:sym typeface="Lucida Console"/>
              </a:defRPr>
            </a:pPr>
            <a:endParaRPr dirty="0"/>
          </a:p>
        </p:txBody>
      </p:sp>
      <p:sp>
        <p:nvSpPr>
          <p:cNvPr id="5" name="C code:…">
            <a:extLst>
              <a:ext uri="{FF2B5EF4-FFF2-40B4-BE49-F238E27FC236}">
                <a16:creationId xmlns:a16="http://schemas.microsoft.com/office/drawing/2014/main" id="{512A88C6-F9F6-0C41-921B-5A09DB43FB78}"/>
              </a:ext>
            </a:extLst>
          </p:cNvPr>
          <p:cNvSpPr txBox="1">
            <a:spLocks/>
          </p:cNvSpPr>
          <p:nvPr/>
        </p:nvSpPr>
        <p:spPr>
          <a:xfrm>
            <a:off x="1282262" y="3268363"/>
            <a:ext cx="7682351" cy="277409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2500"/>
          </a:bodyPr>
          <a:lst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en-US" dirty="0"/>
              <a:t>Compiled MIPS code:</a:t>
            </a:r>
          </a:p>
          <a:p>
            <a:pPr marL="0" indent="0" hangingPunct="1">
              <a:buNone/>
            </a:pPr>
            <a:r>
              <a:rPr lang="en-US" dirty="0"/>
              <a:t>(</a:t>
            </a:r>
            <a:r>
              <a:rPr lang="ko-KR" altLang="en-US" dirty="0"/>
              <a:t>가정</a:t>
            </a:r>
            <a:r>
              <a:rPr lang="en-US" altLang="ko-KR" dirty="0"/>
              <a:t>:</a:t>
            </a:r>
            <a:r>
              <a:rPr lang="en-US" dirty="0"/>
              <a:t> f</a:t>
            </a:r>
            <a:r>
              <a:rPr lang="ko-KR" altLang="en-US" dirty="0"/>
              <a:t> </a:t>
            </a:r>
            <a:r>
              <a:rPr lang="en-US" altLang="ko-KR" dirty="0"/>
              <a:t>in $2</a:t>
            </a:r>
            <a:r>
              <a:rPr lang="en-US" dirty="0"/>
              <a:t>, g in $3, h in $4, </a:t>
            </a:r>
            <a:r>
              <a:rPr lang="en-US" dirty="0" err="1"/>
              <a:t>i</a:t>
            </a:r>
            <a:r>
              <a:rPr lang="en-US" dirty="0"/>
              <a:t> in $5, j in $6)</a:t>
            </a:r>
          </a:p>
          <a:p>
            <a:pPr hangingPunct="1">
              <a:spcBef>
                <a:spcPts val="1600"/>
              </a:spcBef>
              <a:buSzTx/>
              <a:buFont typeface="Wingdings"/>
              <a:buNone/>
              <a:defRPr sz="2800">
                <a:latin typeface="Lucida Console"/>
                <a:ea typeface="Lucida Console"/>
                <a:cs typeface="Lucida Console"/>
                <a:sym typeface="Lucida Console"/>
              </a:defRPr>
            </a:pPr>
            <a:r>
              <a:rPr lang="en-US" sz="2800" dirty="0">
                <a:latin typeface="Lucida Console"/>
                <a:ea typeface="Lucida Console"/>
                <a:cs typeface="Lucida Console"/>
                <a:sym typeface="Lucida Console"/>
              </a:rPr>
              <a:t>	add </a:t>
            </a:r>
            <a:r>
              <a:rPr lang="en-US" sz="2800" dirty="0">
                <a:solidFill>
                  <a:srgbClr val="0433FF"/>
                </a:solidFill>
                <a:latin typeface="Lucida Console"/>
                <a:ea typeface="Lucida Console"/>
                <a:cs typeface="Lucida Console"/>
                <a:sym typeface="Lucida Console"/>
              </a:rPr>
              <a:t>$7, $3, $4</a:t>
            </a:r>
            <a:r>
              <a:rPr lang="en-US" sz="2800" dirty="0">
                <a:latin typeface="Lucida Console"/>
                <a:ea typeface="Lucida Console"/>
                <a:cs typeface="Lucida Console"/>
                <a:sym typeface="Lucida Console"/>
              </a:rPr>
              <a:t> # $7 = g + h</a:t>
            </a:r>
            <a:br>
              <a:rPr lang="en-US" sz="2800" dirty="0">
                <a:latin typeface="Lucida Console"/>
                <a:ea typeface="Lucida Console"/>
                <a:cs typeface="Lucida Console"/>
                <a:sym typeface="Lucida Console"/>
              </a:rPr>
            </a:br>
            <a:r>
              <a:rPr lang="en-US" sz="2800" dirty="0">
                <a:latin typeface="Lucida Console"/>
                <a:ea typeface="Lucida Console"/>
                <a:cs typeface="Lucida Console"/>
                <a:sym typeface="Lucida Console"/>
              </a:rPr>
              <a:t>add </a:t>
            </a:r>
            <a:r>
              <a:rPr lang="en-US" sz="2800" dirty="0">
                <a:solidFill>
                  <a:srgbClr val="0433FF"/>
                </a:solidFill>
                <a:latin typeface="Lucida Console"/>
                <a:ea typeface="Lucida Console"/>
                <a:cs typeface="Lucida Console"/>
                <a:sym typeface="Lucida Console"/>
              </a:rPr>
              <a:t>$8, $5, $6</a:t>
            </a:r>
            <a:r>
              <a:rPr lang="en-US" sz="2800" dirty="0">
                <a:latin typeface="Lucida Console"/>
                <a:ea typeface="Lucida Console"/>
                <a:cs typeface="Lucida Console"/>
                <a:sym typeface="Lucida Console"/>
              </a:rPr>
              <a:t> # $8 = </a:t>
            </a:r>
            <a:r>
              <a:rPr lang="en-US" sz="2800" dirty="0" err="1">
                <a:latin typeface="Lucida Console"/>
                <a:ea typeface="Lucida Console"/>
                <a:cs typeface="Lucida Console"/>
                <a:sym typeface="Lucida Console"/>
              </a:rPr>
              <a:t>i</a:t>
            </a:r>
            <a:r>
              <a:rPr lang="en-US" sz="2800" dirty="0">
                <a:latin typeface="Lucida Console"/>
                <a:ea typeface="Lucida Console"/>
                <a:cs typeface="Lucida Console"/>
                <a:sym typeface="Lucida Console"/>
              </a:rPr>
              <a:t> + j</a:t>
            </a:r>
            <a:br>
              <a:rPr lang="en-US" sz="2800" dirty="0">
                <a:latin typeface="Lucida Console"/>
                <a:ea typeface="Lucida Console"/>
                <a:cs typeface="Lucida Console"/>
                <a:sym typeface="Lucida Console"/>
              </a:rPr>
            </a:br>
            <a:r>
              <a:rPr lang="en-US" sz="2800" dirty="0">
                <a:latin typeface="Lucida Console"/>
                <a:ea typeface="Lucida Console"/>
                <a:cs typeface="Lucida Console"/>
                <a:sym typeface="Lucida Console"/>
              </a:rPr>
              <a:t>sub </a:t>
            </a:r>
            <a:r>
              <a:rPr lang="en-US" sz="2800" dirty="0">
                <a:solidFill>
                  <a:srgbClr val="0433FF"/>
                </a:solidFill>
                <a:latin typeface="Lucida Console"/>
                <a:ea typeface="Lucida Console"/>
                <a:cs typeface="Lucida Console"/>
                <a:sym typeface="Lucida Console"/>
              </a:rPr>
              <a:t>$2, $7, $8</a:t>
            </a:r>
            <a:r>
              <a:rPr lang="en-US" sz="2800" dirty="0">
                <a:latin typeface="Lucida Console"/>
                <a:ea typeface="Lucida Console"/>
                <a:cs typeface="Lucida Console"/>
                <a:sym typeface="Lucida Console"/>
              </a:rPr>
              <a:t>  # f = $7 - $8</a:t>
            </a:r>
          </a:p>
        </p:txBody>
      </p:sp>
      <p:cxnSp>
        <p:nvCxnSpPr>
          <p:cNvPr id="4" name="Straight Arrow Connector 3">
            <a:extLst>
              <a:ext uri="{FF2B5EF4-FFF2-40B4-BE49-F238E27FC236}">
                <a16:creationId xmlns:a16="http://schemas.microsoft.com/office/drawing/2014/main" id="{A9F890B6-A7C5-CE44-96C6-DBB895F25C0B}"/>
              </a:ext>
            </a:extLst>
          </p:cNvPr>
          <p:cNvCxnSpPr/>
          <p:nvPr/>
        </p:nvCxnSpPr>
        <p:spPr>
          <a:xfrm>
            <a:off x="2780270" y="2508422"/>
            <a:ext cx="580768" cy="759941"/>
          </a:xfrm>
          <a:prstGeom prst="straightConnector1">
            <a:avLst/>
          </a:prstGeom>
          <a:noFill/>
          <a:ln w="57150" cap="flat">
            <a:solidFill>
              <a:srgbClr val="C00000"/>
            </a:solidFill>
            <a:prstDash val="solid"/>
            <a:round/>
            <a:tailEnd type="triangle" w="lg" len="lg"/>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430980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02D8AD-C81A-9F4B-B9C9-336BF81C17F5}"/>
              </a:ext>
            </a:extLst>
          </p:cNvPr>
          <p:cNvSpPr>
            <a:spLocks noGrp="1"/>
          </p:cNvSpPr>
          <p:nvPr>
            <p:ph type="body" idx="4294967295"/>
          </p:nvPr>
        </p:nvSpPr>
        <p:spPr>
          <a:xfrm>
            <a:off x="762000" y="1371600"/>
            <a:ext cx="7383517" cy="4114800"/>
          </a:xfrm>
        </p:spPr>
        <p:txBody>
          <a:bodyPr/>
          <a:lstStyle/>
          <a:p>
            <a:pPr marL="0" indent="0">
              <a:buNone/>
            </a:pPr>
            <a:r>
              <a:rPr lang="en-US" sz="4400" dirty="0"/>
              <a:t>1-1. MIPS </a:t>
            </a:r>
          </a:p>
          <a:p>
            <a:pPr marL="0" indent="0">
              <a:buNone/>
            </a:pPr>
            <a:r>
              <a:rPr lang="en-US" sz="4400" dirty="0"/>
              <a:t>Immediate Arithmetic/Logic Instructions</a:t>
            </a:r>
          </a:p>
        </p:txBody>
      </p:sp>
    </p:spTree>
    <p:extLst>
      <p:ext uri="{BB962C8B-B14F-4D97-AF65-F5344CB8AC3E}">
        <p14:creationId xmlns:p14="http://schemas.microsoft.com/office/powerpoint/2010/main" val="31440608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2</a:t>
            </a:fld>
            <a:endParaRPr/>
          </a:p>
        </p:txBody>
      </p:sp>
      <p:sp>
        <p:nvSpPr>
          <p:cNvPr id="784" name="Levels of Program Code"/>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rPr lang="en-US" dirty="0"/>
              <a:t>Representation of a Program</a:t>
            </a:r>
            <a:endParaRPr dirty="0">
              <a:latin typeface="Lucida Console" panose="020B0609040504020204" pitchFamily="49" charset="0"/>
            </a:endParaRPr>
          </a:p>
        </p:txBody>
      </p:sp>
      <p:sp>
        <p:nvSpPr>
          <p:cNvPr id="785" name="High-level language…"/>
          <p:cNvSpPr txBox="1">
            <a:spLocks noGrp="1"/>
          </p:cNvSpPr>
          <p:nvPr>
            <p:ph type="body" sz="half" idx="4294967295"/>
          </p:nvPr>
        </p:nvSpPr>
        <p:spPr>
          <a:xfrm>
            <a:off x="684212" y="1125537"/>
            <a:ext cx="4751388" cy="5111751"/>
          </a:xfrm>
          <a:prstGeom prst="rect">
            <a:avLst/>
          </a:prstGeom>
        </p:spPr>
        <p:txBody>
          <a:bodyPr lIns="45719" tIns="45719" rIns="45719" bIns="45719">
            <a:normAutofit/>
          </a:bodyPr>
          <a:lstStyle/>
          <a:p>
            <a:pPr marL="342900" indent="-342900">
              <a:lnSpc>
                <a:spcPct val="90000"/>
              </a:lnSpc>
              <a:spcBef>
                <a:spcPts val="600"/>
              </a:spcBef>
              <a:buClr>
                <a:srgbClr val="ECEAAC"/>
              </a:buClr>
              <a:buSzPct val="60000"/>
              <a:buChar char="■"/>
              <a:defRPr sz="2800" b="0">
                <a:latin typeface="+mj-lt"/>
                <a:ea typeface="+mj-ea"/>
                <a:cs typeface="+mj-cs"/>
                <a:sym typeface="Arial"/>
              </a:defRPr>
            </a:pPr>
            <a:r>
              <a:rPr dirty="0"/>
              <a:t>High-level language</a:t>
            </a:r>
          </a:p>
          <a:p>
            <a:pPr marL="742950" lvl="1" indent="-285750">
              <a:lnSpc>
                <a:spcPct val="90000"/>
              </a:lnSpc>
              <a:spcBef>
                <a:spcPts val="0"/>
              </a:spcBef>
              <a:buClr>
                <a:srgbClr val="91AFBF"/>
              </a:buClr>
              <a:defRPr sz="2400" b="0">
                <a:latin typeface="+mj-lt"/>
                <a:ea typeface="+mj-ea"/>
                <a:cs typeface="+mj-cs"/>
                <a:sym typeface="Arial"/>
              </a:defRPr>
            </a:pPr>
            <a:r>
              <a:rPr dirty="0"/>
              <a:t>Level of abstraction closer to problem domain</a:t>
            </a:r>
          </a:p>
          <a:p>
            <a:pPr marL="742950" lvl="1" indent="-285750">
              <a:lnSpc>
                <a:spcPct val="90000"/>
              </a:lnSpc>
              <a:spcBef>
                <a:spcPts val="0"/>
              </a:spcBef>
              <a:buClr>
                <a:srgbClr val="91AFBF"/>
              </a:buClr>
              <a:buSzPct val="55000"/>
              <a:buChar char="■"/>
              <a:defRPr sz="2400" b="0">
                <a:latin typeface="+mj-lt"/>
                <a:ea typeface="+mj-ea"/>
                <a:cs typeface="+mj-cs"/>
                <a:sym typeface="Arial"/>
              </a:defRPr>
            </a:pPr>
            <a:r>
              <a:rPr dirty="0"/>
              <a:t>Provides for productivity and portability </a:t>
            </a:r>
          </a:p>
          <a:p>
            <a:pPr marL="342900" indent="-342900">
              <a:lnSpc>
                <a:spcPct val="90000"/>
              </a:lnSpc>
              <a:spcBef>
                <a:spcPts val="600"/>
              </a:spcBef>
              <a:buClr>
                <a:srgbClr val="ECEAAC"/>
              </a:buClr>
              <a:buSzPct val="60000"/>
              <a:buChar char="■"/>
              <a:defRPr sz="2800" b="0">
                <a:latin typeface="+mj-lt"/>
                <a:ea typeface="+mj-ea"/>
                <a:cs typeface="+mj-cs"/>
                <a:sym typeface="Arial"/>
              </a:defRPr>
            </a:pPr>
            <a:r>
              <a:rPr dirty="0"/>
              <a:t>Assembly language</a:t>
            </a:r>
          </a:p>
          <a:p>
            <a:pPr marL="742950" lvl="1" indent="-285750">
              <a:lnSpc>
                <a:spcPct val="90000"/>
              </a:lnSpc>
              <a:spcBef>
                <a:spcPts val="0"/>
              </a:spcBef>
              <a:buClr>
                <a:srgbClr val="91AFBF"/>
              </a:buClr>
              <a:buSzPct val="55000"/>
              <a:buChar char="■"/>
              <a:defRPr sz="2400" b="0">
                <a:latin typeface="+mj-lt"/>
                <a:ea typeface="+mj-ea"/>
                <a:cs typeface="+mj-cs"/>
                <a:sym typeface="Arial"/>
              </a:defRPr>
            </a:pPr>
            <a:r>
              <a:rPr dirty="0"/>
              <a:t>Textual representation of instructions</a:t>
            </a:r>
          </a:p>
          <a:p>
            <a:pPr marL="342900" indent="-342900">
              <a:lnSpc>
                <a:spcPct val="90000"/>
              </a:lnSpc>
              <a:spcBef>
                <a:spcPts val="600"/>
              </a:spcBef>
              <a:buClr>
                <a:srgbClr val="ECEAAC"/>
              </a:buClr>
              <a:buSzPct val="60000"/>
              <a:buChar char="■"/>
              <a:defRPr sz="2800" b="0">
                <a:latin typeface="+mj-lt"/>
                <a:ea typeface="+mj-ea"/>
                <a:cs typeface="+mj-cs"/>
                <a:sym typeface="Arial"/>
              </a:defRPr>
            </a:pPr>
            <a:r>
              <a:rPr dirty="0"/>
              <a:t>Hardware representation</a:t>
            </a:r>
          </a:p>
          <a:p>
            <a:pPr marL="742950" lvl="1" indent="-285750">
              <a:lnSpc>
                <a:spcPct val="90000"/>
              </a:lnSpc>
              <a:spcBef>
                <a:spcPts val="0"/>
              </a:spcBef>
              <a:buClr>
                <a:srgbClr val="91AFBF"/>
              </a:buClr>
              <a:buSzPct val="55000"/>
              <a:buChar char="■"/>
              <a:defRPr sz="2400" b="0">
                <a:latin typeface="+mj-lt"/>
                <a:ea typeface="+mj-ea"/>
                <a:cs typeface="+mj-cs"/>
                <a:sym typeface="Arial"/>
              </a:defRPr>
            </a:pPr>
            <a:r>
              <a:rPr dirty="0"/>
              <a:t>Binary digits (bits)</a:t>
            </a:r>
          </a:p>
          <a:p>
            <a:pPr marL="742950" lvl="1" indent="-285750">
              <a:lnSpc>
                <a:spcPct val="90000"/>
              </a:lnSpc>
              <a:spcBef>
                <a:spcPts val="0"/>
              </a:spcBef>
              <a:buClr>
                <a:srgbClr val="91AFBF"/>
              </a:buClr>
              <a:buSzPct val="55000"/>
              <a:buChar char="■"/>
              <a:defRPr sz="2400" b="0">
                <a:latin typeface="+mj-lt"/>
                <a:ea typeface="+mj-ea"/>
                <a:cs typeface="+mj-cs"/>
                <a:sym typeface="Arial"/>
              </a:defRPr>
            </a:pPr>
            <a:r>
              <a:rPr dirty="0"/>
              <a:t>Encoded instructions and data</a:t>
            </a:r>
          </a:p>
        </p:txBody>
      </p:sp>
      <p:pic>
        <p:nvPicPr>
          <p:cNvPr id="786" name="f01-03-P374493" descr="f01-03-P374493"/>
          <p:cNvPicPr>
            <a:picLocks noChangeAspect="1"/>
          </p:cNvPicPr>
          <p:nvPr/>
        </p:nvPicPr>
        <p:blipFill>
          <a:blip r:embed="rId2"/>
          <a:stretch>
            <a:fillRect/>
          </a:stretch>
        </p:blipFill>
        <p:spPr>
          <a:xfrm>
            <a:off x="5580062" y="1268412"/>
            <a:ext cx="3228976" cy="5053013"/>
          </a:xfrm>
          <a:prstGeom prst="rect">
            <a:avLst/>
          </a:prstGeom>
          <a:ln w="12700">
            <a:miter lim="400000"/>
          </a:ln>
        </p:spPr>
      </p:pic>
      <p:sp>
        <p:nvSpPr>
          <p:cNvPr id="6" name="Rectangle 5">
            <a:extLst>
              <a:ext uri="{FF2B5EF4-FFF2-40B4-BE49-F238E27FC236}">
                <a16:creationId xmlns:a16="http://schemas.microsoft.com/office/drawing/2014/main" id="{A7A2715A-2D7B-7A4E-AB91-DBCA1D9186FD}"/>
              </a:ext>
            </a:extLst>
          </p:cNvPr>
          <p:cNvSpPr/>
          <p:nvPr/>
        </p:nvSpPr>
        <p:spPr>
          <a:xfrm>
            <a:off x="6516413" y="5265682"/>
            <a:ext cx="2427561" cy="1101881"/>
          </a:xfrm>
          <a:prstGeom prst="rect">
            <a:avLst/>
          </a:prstGeom>
          <a:noFill/>
          <a:ln w="8255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98168450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20</a:t>
            </a:fld>
            <a:endParaRPr/>
          </a:p>
        </p:txBody>
      </p:sp>
      <p:sp>
        <p:nvSpPr>
          <p:cNvPr id="89" name="Arithmetic Example"/>
          <p:cNvSpPr txBox="1">
            <a:spLocks noGrp="1"/>
          </p:cNvSpPr>
          <p:nvPr>
            <p:ph type="title" idx="4294967295"/>
          </p:nvPr>
        </p:nvSpPr>
        <p:spPr>
          <a:xfrm>
            <a:off x="684212" y="146050"/>
            <a:ext cx="8259763" cy="762000"/>
          </a:xfrm>
          <a:prstGeom prst="rect">
            <a:avLst/>
          </a:prstGeom>
        </p:spPr>
        <p:txBody>
          <a:bodyPr>
            <a:normAutofit/>
          </a:bodyPr>
          <a:lstStyle/>
          <a:p>
            <a:r>
              <a:rPr lang="en-US" sz="3200" dirty="0"/>
              <a:t>MIPS </a:t>
            </a:r>
            <a:r>
              <a:rPr lang="en-US" sz="3200" dirty="0">
                <a:solidFill>
                  <a:srgbClr val="FF0000"/>
                </a:solidFill>
              </a:rPr>
              <a:t>Immediate</a:t>
            </a:r>
            <a:r>
              <a:rPr lang="en-US" sz="3200" dirty="0"/>
              <a:t> </a:t>
            </a:r>
            <a:r>
              <a:rPr sz="3200" dirty="0"/>
              <a:t>Arithmetic</a:t>
            </a:r>
            <a:r>
              <a:rPr lang="en-US" sz="3200" dirty="0"/>
              <a:t> Instructions</a:t>
            </a:r>
            <a:r>
              <a:rPr sz="3200" dirty="0"/>
              <a:t> </a:t>
            </a:r>
          </a:p>
        </p:txBody>
      </p:sp>
      <p:sp>
        <p:nvSpPr>
          <p:cNvPr id="5" name="C code:…">
            <a:extLst>
              <a:ext uri="{FF2B5EF4-FFF2-40B4-BE49-F238E27FC236}">
                <a16:creationId xmlns:a16="http://schemas.microsoft.com/office/drawing/2014/main" id="{FADE754C-64A9-164B-A955-AF91F6F060A2}"/>
              </a:ext>
            </a:extLst>
          </p:cNvPr>
          <p:cNvSpPr txBox="1">
            <a:spLocks/>
          </p:cNvSpPr>
          <p:nvPr/>
        </p:nvSpPr>
        <p:spPr>
          <a:xfrm>
            <a:off x="693737" y="1259331"/>
            <a:ext cx="8270876" cy="51117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0" indent="0" hangingPunct="1">
              <a:buFontTx/>
              <a:buNone/>
            </a:pPr>
            <a:r>
              <a:rPr lang="en-US" dirty="0"/>
              <a:t>C code:</a:t>
            </a:r>
          </a:p>
          <a:p>
            <a:pPr hangingPunct="1">
              <a:spcBef>
                <a:spcPts val="1600"/>
              </a:spcBef>
              <a:buSzTx/>
              <a:buFont typeface="Wingdings"/>
              <a:buNone/>
              <a:defRPr sz="2800">
                <a:latin typeface="Lucida Console"/>
                <a:ea typeface="Lucida Console"/>
                <a:cs typeface="Lucida Console"/>
                <a:sym typeface="Lucida Console"/>
              </a:defRPr>
            </a:pPr>
            <a:r>
              <a:rPr lang="en-US" sz="2800" dirty="0">
                <a:latin typeface="Lucida Console"/>
                <a:ea typeface="Lucida Console"/>
                <a:cs typeface="Lucida Console"/>
                <a:sym typeface="Lucida Console"/>
              </a:rPr>
              <a:t>f = g + </a:t>
            </a:r>
            <a:r>
              <a:rPr lang="en-US" altLang="ko-KR" sz="2800" dirty="0">
                <a:latin typeface="Lucida Console"/>
                <a:ea typeface="Lucida Console"/>
                <a:cs typeface="Lucida Console"/>
                <a:sym typeface="Lucida Console"/>
              </a:rPr>
              <a:t>10</a:t>
            </a:r>
            <a:r>
              <a:rPr lang="en-US" sz="2800" dirty="0">
                <a:latin typeface="Lucida Console"/>
                <a:ea typeface="Lucida Console"/>
                <a:cs typeface="Lucida Console"/>
                <a:sym typeface="Lucida Console"/>
              </a:rPr>
              <a:t>;</a:t>
            </a:r>
          </a:p>
          <a:p>
            <a:pPr hangingPunct="1">
              <a:spcBef>
                <a:spcPts val="1600"/>
              </a:spcBef>
              <a:buSzTx/>
              <a:buFont typeface="Wingdings"/>
              <a:buNone/>
              <a:defRPr sz="2800">
                <a:latin typeface="Lucida Console"/>
                <a:ea typeface="Lucida Console"/>
                <a:cs typeface="Lucida Console"/>
                <a:sym typeface="Lucida Console"/>
              </a:defRPr>
            </a:pPr>
            <a:endParaRPr lang="en-US" sz="2800" dirty="0">
              <a:latin typeface="Lucida Console"/>
              <a:ea typeface="Lucida Console"/>
              <a:cs typeface="Lucida Console"/>
              <a:sym typeface="Lucida Console"/>
            </a:endParaRPr>
          </a:p>
        </p:txBody>
      </p:sp>
      <p:sp>
        <p:nvSpPr>
          <p:cNvPr id="6" name="C code:…">
            <a:extLst>
              <a:ext uri="{FF2B5EF4-FFF2-40B4-BE49-F238E27FC236}">
                <a16:creationId xmlns:a16="http://schemas.microsoft.com/office/drawing/2014/main" id="{D8C35841-4C4B-A343-9D59-42E094890DE4}"/>
              </a:ext>
            </a:extLst>
          </p:cNvPr>
          <p:cNvSpPr txBox="1">
            <a:spLocks/>
          </p:cNvSpPr>
          <p:nvPr/>
        </p:nvSpPr>
        <p:spPr>
          <a:xfrm>
            <a:off x="1004788" y="3401179"/>
            <a:ext cx="8270876" cy="277409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en-US" dirty="0"/>
              <a:t>Compiled MIPS code:</a:t>
            </a:r>
          </a:p>
          <a:p>
            <a:pPr marL="0" indent="0" hangingPunct="1">
              <a:buNone/>
            </a:pPr>
            <a:r>
              <a:rPr lang="en-US" dirty="0"/>
              <a:t>(</a:t>
            </a:r>
            <a:r>
              <a:rPr lang="ko-KR" altLang="en-US" dirty="0"/>
              <a:t>가정</a:t>
            </a:r>
            <a:r>
              <a:rPr lang="en-US" altLang="ko-KR" dirty="0"/>
              <a:t>:</a:t>
            </a:r>
            <a:r>
              <a:rPr lang="en-US" dirty="0"/>
              <a:t> f</a:t>
            </a:r>
            <a:r>
              <a:rPr lang="ko-KR" altLang="en-US" dirty="0"/>
              <a:t> </a:t>
            </a:r>
            <a:r>
              <a:rPr lang="en-US" altLang="ko-KR" dirty="0"/>
              <a:t>in $2</a:t>
            </a:r>
            <a:r>
              <a:rPr lang="en-US" dirty="0"/>
              <a:t>, g in $3)</a:t>
            </a:r>
          </a:p>
          <a:p>
            <a:pPr hangingPunct="1">
              <a:spcBef>
                <a:spcPts val="1600"/>
              </a:spcBef>
              <a:buSzTx/>
              <a:buFont typeface="Wingdings"/>
              <a:buNone/>
              <a:defRPr sz="2800">
                <a:latin typeface="Lucida Console"/>
                <a:ea typeface="Lucida Console"/>
                <a:cs typeface="Lucida Console"/>
                <a:sym typeface="Lucida Console"/>
              </a:defRPr>
            </a:pPr>
            <a:r>
              <a:rPr lang="en-US" sz="2800" dirty="0">
                <a:latin typeface="Lucida Console"/>
                <a:ea typeface="Lucida Console"/>
                <a:cs typeface="Lucida Console"/>
                <a:sym typeface="Lucida Console"/>
              </a:rPr>
              <a:t>	</a:t>
            </a:r>
            <a:r>
              <a:rPr lang="en-US" sz="2800" dirty="0" err="1">
                <a:latin typeface="Lucida Console"/>
                <a:ea typeface="Lucida Console"/>
                <a:cs typeface="Lucida Console"/>
                <a:sym typeface="Lucida Console"/>
              </a:rPr>
              <a:t>addi</a:t>
            </a:r>
            <a:r>
              <a:rPr lang="en-US" sz="2800" dirty="0">
                <a:latin typeface="Lucida Console"/>
                <a:ea typeface="Lucida Console"/>
                <a:cs typeface="Lucida Console"/>
                <a:sym typeface="Lucida Console"/>
              </a:rPr>
              <a:t> </a:t>
            </a:r>
            <a:r>
              <a:rPr lang="en-US" sz="2800" dirty="0">
                <a:solidFill>
                  <a:srgbClr val="0433FF"/>
                </a:solidFill>
                <a:latin typeface="Lucida Console"/>
                <a:ea typeface="Lucida Console"/>
                <a:cs typeface="Lucida Console"/>
                <a:sym typeface="Lucida Console"/>
              </a:rPr>
              <a:t>$2, $3, 10 </a:t>
            </a:r>
            <a:r>
              <a:rPr lang="en-US" sz="2800" dirty="0">
                <a:solidFill>
                  <a:srgbClr val="FF0000"/>
                </a:solidFill>
                <a:latin typeface="Lucida Console"/>
                <a:ea typeface="Lucida Console"/>
                <a:cs typeface="Lucida Console"/>
                <a:sym typeface="Lucida Console"/>
              </a:rPr>
              <a:t># </a:t>
            </a:r>
            <a:r>
              <a:rPr lang="en-US" altLang="ko-KR" sz="2800" dirty="0">
                <a:solidFill>
                  <a:srgbClr val="FF0000"/>
                </a:solidFill>
                <a:latin typeface="Lucida Console"/>
                <a:ea typeface="Lucida Console"/>
                <a:cs typeface="Lucida Console"/>
                <a:sym typeface="Lucida Console"/>
              </a:rPr>
              <a:t>3</a:t>
            </a:r>
            <a:r>
              <a:rPr lang="en-US" altLang="ko-KR" sz="2800" baseline="30000" dirty="0">
                <a:solidFill>
                  <a:srgbClr val="FF0000"/>
                </a:solidFill>
                <a:latin typeface="Lucida Console"/>
                <a:ea typeface="Lucida Console"/>
                <a:cs typeface="Lucida Console"/>
                <a:sym typeface="Lucida Console"/>
              </a:rPr>
              <a:t>rd</a:t>
            </a:r>
            <a:r>
              <a:rPr lang="en-US" altLang="ko-KR" sz="2800" dirty="0">
                <a:solidFill>
                  <a:srgbClr val="FF0000"/>
                </a:solidFill>
                <a:latin typeface="Lucida Console"/>
                <a:ea typeface="Lucida Console"/>
                <a:cs typeface="Lucida Console"/>
                <a:sym typeface="Lucida Console"/>
              </a:rPr>
              <a:t> operand </a:t>
            </a:r>
            <a:r>
              <a:rPr lang="ko-KR" altLang="en-US" sz="2800" dirty="0">
                <a:solidFill>
                  <a:srgbClr val="FF0000"/>
                </a:solidFill>
                <a:latin typeface="Lucida Console"/>
                <a:ea typeface="Lucida Console"/>
                <a:cs typeface="Lucida Console"/>
                <a:sym typeface="Lucida Console"/>
              </a:rPr>
              <a:t>만 상수 </a:t>
            </a:r>
            <a:endParaRPr lang="en-US" sz="2800" dirty="0">
              <a:solidFill>
                <a:srgbClr val="FF0000"/>
              </a:solidFill>
              <a:latin typeface="Lucida Console"/>
              <a:ea typeface="Lucida Console"/>
              <a:cs typeface="Lucida Console"/>
              <a:sym typeface="Lucida Console"/>
            </a:endParaRPr>
          </a:p>
        </p:txBody>
      </p:sp>
      <p:cxnSp>
        <p:nvCxnSpPr>
          <p:cNvPr id="7" name="Straight Arrow Connector 6">
            <a:extLst>
              <a:ext uri="{FF2B5EF4-FFF2-40B4-BE49-F238E27FC236}">
                <a16:creationId xmlns:a16="http://schemas.microsoft.com/office/drawing/2014/main" id="{D7BF85D6-0931-514C-ACF8-E33CDA0CF6C9}"/>
              </a:ext>
            </a:extLst>
          </p:cNvPr>
          <p:cNvCxnSpPr/>
          <p:nvPr/>
        </p:nvCxnSpPr>
        <p:spPr>
          <a:xfrm>
            <a:off x="2780270" y="2508422"/>
            <a:ext cx="580768" cy="759941"/>
          </a:xfrm>
          <a:prstGeom prst="straightConnector1">
            <a:avLst/>
          </a:prstGeom>
          <a:noFill/>
          <a:ln w="57150" cap="flat">
            <a:solidFill>
              <a:srgbClr val="C00000"/>
            </a:solidFill>
            <a:prstDash val="solid"/>
            <a:round/>
            <a:tailEnd type="triangle" w="lg" len="lg"/>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0735035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21</a:t>
            </a:fld>
            <a:endParaRPr/>
          </a:p>
        </p:txBody>
      </p:sp>
      <p:sp>
        <p:nvSpPr>
          <p:cNvPr id="200" name="The Constant Zero"/>
          <p:cNvSpPr txBox="1">
            <a:spLocks noGrp="1"/>
          </p:cNvSpPr>
          <p:nvPr>
            <p:ph type="title" idx="4294967295"/>
          </p:nvPr>
        </p:nvSpPr>
        <p:spPr>
          <a:xfrm>
            <a:off x="684212" y="146050"/>
            <a:ext cx="8259763" cy="762000"/>
          </a:xfrm>
          <a:prstGeom prst="rect">
            <a:avLst/>
          </a:prstGeom>
        </p:spPr>
        <p:txBody>
          <a:bodyPr>
            <a:normAutofit/>
          </a:bodyPr>
          <a:lstStyle/>
          <a:p>
            <a:r>
              <a:t>The Constant Zero</a:t>
            </a:r>
          </a:p>
        </p:txBody>
      </p:sp>
      <p:sp>
        <p:nvSpPr>
          <p:cNvPr id="201" name="MIPS register 0 ($zero) is the constant 0…"/>
          <p:cNvSpPr txBox="1">
            <a:spLocks noGrp="1"/>
          </p:cNvSpPr>
          <p:nvPr>
            <p:ph type="body" idx="4294967295"/>
          </p:nvPr>
        </p:nvSpPr>
        <p:spPr>
          <a:xfrm>
            <a:off x="684212" y="1125537"/>
            <a:ext cx="8270876" cy="5111751"/>
          </a:xfrm>
          <a:prstGeom prst="rect">
            <a:avLst/>
          </a:prstGeom>
        </p:spPr>
        <p:txBody>
          <a:bodyPr>
            <a:normAutofit/>
          </a:bodyPr>
          <a:lstStyle/>
          <a:p>
            <a:r>
              <a:rPr dirty="0"/>
              <a:t>MIPS register 0 ($zero</a:t>
            </a:r>
            <a:r>
              <a:rPr lang="ko-KR" altLang="en-US" dirty="0"/>
              <a:t> </a:t>
            </a:r>
            <a:r>
              <a:rPr lang="en-US" altLang="ko-KR" dirty="0"/>
              <a:t>or $0</a:t>
            </a:r>
            <a:r>
              <a:rPr dirty="0"/>
              <a:t>) </a:t>
            </a:r>
            <a:r>
              <a:rPr lang="ko-KR" altLang="en-US" dirty="0"/>
              <a:t>의 값은 항상 </a:t>
            </a:r>
            <a:r>
              <a:rPr lang="en-US" altLang="ko-KR" dirty="0"/>
              <a:t>0</a:t>
            </a:r>
            <a:r>
              <a:rPr lang="ko-KR" altLang="en-US" dirty="0"/>
              <a:t> 이다</a:t>
            </a:r>
            <a:r>
              <a:rPr lang="en-US" altLang="ko-KR" dirty="0"/>
              <a:t>.</a:t>
            </a:r>
          </a:p>
          <a:p>
            <a:pPr lvl="1"/>
            <a:r>
              <a:rPr lang="ko-KR" altLang="en-US" dirty="0"/>
              <a:t>바뀌지 않는다</a:t>
            </a:r>
            <a:r>
              <a:rPr lang="en-US" altLang="ko-KR" dirty="0"/>
              <a:t>.</a:t>
            </a:r>
            <a:r>
              <a:rPr lang="ko-KR" altLang="en-US" dirty="0"/>
              <a:t> </a:t>
            </a:r>
            <a:endParaRPr lang="en-US" altLang="ko-KR" dirty="0"/>
          </a:p>
          <a:p>
            <a:r>
              <a:rPr dirty="0"/>
              <a:t>Useful for common operations</a:t>
            </a:r>
          </a:p>
          <a:p>
            <a:pPr marL="742950" lvl="1" indent="-285750">
              <a:spcBef>
                <a:spcPts val="0"/>
              </a:spcBef>
              <a:buClr>
                <a:srgbClr val="91AFBF"/>
              </a:buClr>
              <a:defRPr sz="2800"/>
            </a:pPr>
            <a:r>
              <a:rPr dirty="0"/>
              <a:t>E.g., move between registers</a:t>
            </a:r>
          </a:p>
          <a:p>
            <a:pPr marL="285750" lvl="1" indent="171450">
              <a:spcBef>
                <a:spcPts val="0"/>
              </a:spcBef>
              <a:buSzTx/>
              <a:buFont typeface="Wingdings"/>
              <a:buNone/>
              <a:defRPr sz="2800">
                <a:latin typeface="Lucida Console"/>
                <a:ea typeface="Lucida Console"/>
                <a:cs typeface="Lucida Console"/>
                <a:sym typeface="Lucida Console"/>
              </a:defRPr>
            </a:pPr>
            <a:r>
              <a:rPr dirty="0"/>
              <a:t>	add $</a:t>
            </a:r>
            <a:r>
              <a:rPr lang="en-US" altLang="ko-KR" dirty="0"/>
              <a:t>5</a:t>
            </a:r>
            <a:r>
              <a:rPr dirty="0"/>
              <a:t>, $</a:t>
            </a:r>
            <a:r>
              <a:rPr lang="en-US" altLang="ko-KR" dirty="0"/>
              <a:t>4</a:t>
            </a:r>
            <a:r>
              <a:rPr dirty="0"/>
              <a:t>, $zero</a:t>
            </a:r>
          </a:p>
        </p:txBody>
      </p:sp>
    </p:spTree>
    <p:extLst>
      <p:ext uri="{BB962C8B-B14F-4D97-AF65-F5344CB8AC3E}">
        <p14:creationId xmlns:p14="http://schemas.microsoft.com/office/powerpoint/2010/main" val="38728605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A5EF-F3F5-5849-A0D6-05A782804AC1}"/>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BFE60476-1EBB-034A-AB8A-61DB3196109F}"/>
              </a:ext>
            </a:extLst>
          </p:cNvPr>
          <p:cNvSpPr>
            <a:spLocks noGrp="1"/>
          </p:cNvSpPr>
          <p:nvPr>
            <p:ph type="body" idx="1"/>
          </p:nvPr>
        </p:nvSpPr>
        <p:spPr>
          <a:xfrm>
            <a:off x="0" y="1142999"/>
            <a:ext cx="8942294" cy="5340927"/>
          </a:xfrm>
        </p:spPr>
        <p:txBody>
          <a:bodyPr>
            <a:normAutofit fontScale="40000" lnSpcReduction="20000"/>
          </a:bodyPr>
          <a:lstStyle/>
          <a:p>
            <a:pPr marL="0" indent="0">
              <a:buNone/>
            </a:pPr>
            <a:r>
              <a:rPr lang="en-US" sz="5600" dirty="0">
                <a:latin typeface="Menlo" panose="020B0609030804020204" pitchFamily="49" charset="0"/>
              </a:rPr>
              <a:t>.text</a:t>
            </a:r>
          </a:p>
          <a:p>
            <a:pPr marL="0" indent="0">
              <a:buNone/>
            </a:pPr>
            <a:r>
              <a:rPr lang="en-US" sz="5600" dirty="0">
                <a:latin typeface="Menlo" panose="020B0609030804020204" pitchFamily="49" charset="0"/>
              </a:rPr>
              <a:t>.</a:t>
            </a:r>
            <a:r>
              <a:rPr lang="en-US" sz="5600" dirty="0" err="1">
                <a:latin typeface="Menlo" panose="020B0609030804020204" pitchFamily="49" charset="0"/>
              </a:rPr>
              <a:t>globl</a:t>
            </a:r>
            <a:r>
              <a:rPr lang="en-US" sz="5600" dirty="0">
                <a:latin typeface="Menlo" panose="020B0609030804020204" pitchFamily="49" charset="0"/>
              </a:rPr>
              <a:t> main</a:t>
            </a:r>
          </a:p>
          <a:p>
            <a:pPr marL="0" indent="0">
              <a:buNone/>
            </a:pPr>
            <a:r>
              <a:rPr lang="en-US" sz="5600" dirty="0">
                <a:latin typeface="Menlo" panose="020B0609030804020204" pitchFamily="49" charset="0"/>
              </a:rPr>
              <a:t>main:</a:t>
            </a:r>
          </a:p>
          <a:p>
            <a:pPr marL="0" indent="0">
              <a:buNone/>
            </a:pPr>
            <a:r>
              <a:rPr lang="en-US" sz="5600" dirty="0">
                <a:latin typeface="Menlo" panose="020B0609030804020204" pitchFamily="49" charset="0"/>
              </a:rPr>
              <a:t>    </a:t>
            </a:r>
            <a:r>
              <a:rPr lang="en-US" sz="5600" dirty="0" err="1">
                <a:latin typeface="Menlo" panose="020B0609030804020204" pitchFamily="49" charset="0"/>
              </a:rPr>
              <a:t>addi</a:t>
            </a:r>
            <a:r>
              <a:rPr lang="en-US" sz="5600" dirty="0">
                <a:latin typeface="Menlo" panose="020B0609030804020204" pitchFamily="49" charset="0"/>
              </a:rPr>
              <a:t> $8, $0, </a:t>
            </a:r>
            <a:r>
              <a:rPr lang="en-US" altLang="ko-KR" sz="5600" dirty="0">
                <a:latin typeface="Menlo" panose="020B0609030804020204" pitchFamily="49" charset="0"/>
              </a:rPr>
              <a:t>10</a:t>
            </a:r>
            <a:r>
              <a:rPr lang="en-US" sz="5600" dirty="0">
                <a:latin typeface="Menlo" panose="020B0609030804020204" pitchFamily="49" charset="0"/>
              </a:rPr>
              <a:t> </a:t>
            </a:r>
            <a:r>
              <a:rPr lang="en-US" sz="5600" dirty="0">
                <a:solidFill>
                  <a:srgbClr val="008400"/>
                </a:solidFill>
                <a:latin typeface="Menlo" panose="020B0609030804020204" pitchFamily="49" charset="0"/>
              </a:rPr>
              <a:t># Q1 : </a:t>
            </a:r>
            <a:r>
              <a:rPr lang="ko-KR" altLang="en-US" sz="5600" dirty="0">
                <a:solidFill>
                  <a:srgbClr val="008400"/>
                </a:solidFill>
                <a:latin typeface="Menlo" panose="020B0609030804020204" pitchFamily="49" charset="0"/>
              </a:rPr>
              <a:t>이 명령어를 실행한 후 </a:t>
            </a:r>
            <a:r>
              <a:rPr lang="en-US" altLang="ko-KR" sz="5600" dirty="0">
                <a:solidFill>
                  <a:srgbClr val="008400"/>
                </a:solidFill>
                <a:latin typeface="Menlo" panose="020B0609030804020204" pitchFamily="49" charset="0"/>
              </a:rPr>
              <a:t>8</a:t>
            </a:r>
            <a:r>
              <a:rPr lang="ko-KR" altLang="en-US" sz="5600" dirty="0">
                <a:solidFill>
                  <a:srgbClr val="008400"/>
                </a:solidFill>
                <a:latin typeface="Menlo" panose="020B0609030804020204" pitchFamily="49" charset="0"/>
              </a:rPr>
              <a:t>번 레지스터의 값은 얼마인가</a:t>
            </a:r>
            <a:r>
              <a:rPr lang="en-US" altLang="ko-KR" sz="5600" dirty="0">
                <a:solidFill>
                  <a:srgbClr val="008400"/>
                </a:solidFill>
                <a:latin typeface="Menlo" panose="020B0609030804020204" pitchFamily="49" charset="0"/>
              </a:rPr>
              <a:t>? (</a:t>
            </a:r>
            <a:r>
              <a:rPr lang="ko-KR" altLang="en-US" sz="5600" dirty="0" err="1">
                <a:solidFill>
                  <a:srgbClr val="008400"/>
                </a:solidFill>
                <a:latin typeface="Menlo" panose="020B0609030804020204" pitchFamily="49" charset="0"/>
              </a:rPr>
              <a:t>십진수과</a:t>
            </a:r>
            <a:r>
              <a:rPr lang="ko-KR" altLang="en-US" sz="5600" dirty="0">
                <a:solidFill>
                  <a:srgbClr val="008400"/>
                </a:solidFill>
                <a:latin typeface="Menlo" panose="020B0609030804020204" pitchFamily="49" charset="0"/>
              </a:rPr>
              <a:t> </a:t>
            </a:r>
            <a:r>
              <a:rPr lang="en-US" altLang="ko-KR" sz="5600" dirty="0">
                <a:solidFill>
                  <a:srgbClr val="008400"/>
                </a:solidFill>
                <a:latin typeface="Menlo" panose="020B0609030804020204" pitchFamily="49" charset="0"/>
              </a:rPr>
              <a:t>16</a:t>
            </a:r>
            <a:r>
              <a:rPr lang="ko-KR" altLang="en-US" sz="5600" dirty="0">
                <a:solidFill>
                  <a:srgbClr val="008400"/>
                </a:solidFill>
                <a:latin typeface="Menlo" panose="020B0609030804020204" pitchFamily="49" charset="0"/>
              </a:rPr>
              <a:t>진수로 쓰시오</a:t>
            </a:r>
            <a:r>
              <a:rPr lang="en-US" altLang="ko-KR" sz="5600" dirty="0">
                <a:solidFill>
                  <a:srgbClr val="008400"/>
                </a:solidFill>
                <a:latin typeface="Menlo" panose="020B0609030804020204" pitchFamily="49" charset="0"/>
              </a:rPr>
              <a:t>.)</a:t>
            </a:r>
            <a:r>
              <a:rPr lang="ko-KR" altLang="en-US" sz="5600" dirty="0">
                <a:solidFill>
                  <a:srgbClr val="008400"/>
                </a:solidFill>
                <a:latin typeface="Menlo" panose="020B0609030804020204" pitchFamily="49" charset="0"/>
              </a:rPr>
              <a:t> </a:t>
            </a:r>
            <a:endParaRPr lang="en-US" altLang="ko-KR" sz="5600" dirty="0">
              <a:solidFill>
                <a:srgbClr val="008400"/>
              </a:solidFill>
              <a:latin typeface="Menlo" panose="020B0609030804020204" pitchFamily="49" charset="0"/>
            </a:endParaRPr>
          </a:p>
          <a:p>
            <a:pPr marL="0" indent="0">
              <a:buNone/>
            </a:pPr>
            <a:r>
              <a:rPr lang="ko-KR" altLang="en-US" sz="5600" dirty="0">
                <a:solidFill>
                  <a:srgbClr val="008400"/>
                </a:solidFill>
                <a:latin typeface="Menlo" panose="020B0609030804020204" pitchFamily="49" charset="0"/>
              </a:rPr>
              <a:t>  </a:t>
            </a:r>
            <a:r>
              <a:rPr lang="en-US" sz="5600" dirty="0">
                <a:latin typeface="Menlo" panose="020B0609030804020204" pitchFamily="49" charset="0"/>
              </a:rPr>
              <a:t>  </a:t>
            </a:r>
            <a:r>
              <a:rPr lang="en-US" sz="5600" dirty="0" err="1">
                <a:latin typeface="Menlo" panose="020B0609030804020204" pitchFamily="49" charset="0"/>
              </a:rPr>
              <a:t>addi</a:t>
            </a:r>
            <a:r>
              <a:rPr lang="en-US" sz="5600" dirty="0">
                <a:latin typeface="Menlo" panose="020B0609030804020204" pitchFamily="49" charset="0"/>
              </a:rPr>
              <a:t> $9, $0, 16 </a:t>
            </a:r>
            <a:r>
              <a:rPr lang="en-US" sz="5600" dirty="0">
                <a:solidFill>
                  <a:srgbClr val="008400"/>
                </a:solidFill>
                <a:latin typeface="Menlo" panose="020B0609030804020204" pitchFamily="49" charset="0"/>
              </a:rPr>
              <a:t># Q</a:t>
            </a:r>
            <a:r>
              <a:rPr lang="en-US" altLang="ko-KR" sz="5600" dirty="0">
                <a:solidFill>
                  <a:srgbClr val="008400"/>
                </a:solidFill>
                <a:latin typeface="Menlo" panose="020B0609030804020204" pitchFamily="49" charset="0"/>
              </a:rPr>
              <a:t>2</a:t>
            </a:r>
            <a:r>
              <a:rPr lang="en-US" sz="5600" dirty="0">
                <a:solidFill>
                  <a:srgbClr val="008400"/>
                </a:solidFill>
                <a:latin typeface="Menlo" panose="020B0609030804020204" pitchFamily="49" charset="0"/>
              </a:rPr>
              <a:t> : </a:t>
            </a:r>
            <a:r>
              <a:rPr lang="ko-KR" altLang="en-US" sz="5600" dirty="0">
                <a:solidFill>
                  <a:srgbClr val="008400"/>
                </a:solidFill>
                <a:latin typeface="Menlo" panose="020B0609030804020204" pitchFamily="49" charset="0"/>
              </a:rPr>
              <a:t>이 명령어를 실행한 후 </a:t>
            </a:r>
            <a:r>
              <a:rPr lang="en-US" altLang="ko-KR" sz="5600" dirty="0">
                <a:solidFill>
                  <a:srgbClr val="008400"/>
                </a:solidFill>
                <a:latin typeface="Menlo" panose="020B0609030804020204" pitchFamily="49" charset="0"/>
              </a:rPr>
              <a:t>9</a:t>
            </a:r>
            <a:r>
              <a:rPr lang="ko-KR" altLang="en-US" sz="5600" dirty="0">
                <a:solidFill>
                  <a:srgbClr val="008400"/>
                </a:solidFill>
                <a:latin typeface="Menlo" panose="020B0609030804020204" pitchFamily="49" charset="0"/>
              </a:rPr>
              <a:t>번 레지스터의 값은 얼마인가</a:t>
            </a:r>
            <a:r>
              <a:rPr lang="en-US" altLang="ko-KR" sz="5600" dirty="0">
                <a:solidFill>
                  <a:srgbClr val="008400"/>
                </a:solidFill>
                <a:latin typeface="Menlo" panose="020B0609030804020204" pitchFamily="49" charset="0"/>
              </a:rPr>
              <a:t>? (</a:t>
            </a:r>
            <a:r>
              <a:rPr lang="ko-KR" altLang="en-US" sz="5600" dirty="0" err="1">
                <a:solidFill>
                  <a:srgbClr val="008400"/>
                </a:solidFill>
                <a:latin typeface="Menlo" panose="020B0609030804020204" pitchFamily="49" charset="0"/>
              </a:rPr>
              <a:t>십진수과</a:t>
            </a:r>
            <a:r>
              <a:rPr lang="ko-KR" altLang="en-US" sz="5600" dirty="0">
                <a:solidFill>
                  <a:srgbClr val="008400"/>
                </a:solidFill>
                <a:latin typeface="Menlo" panose="020B0609030804020204" pitchFamily="49" charset="0"/>
              </a:rPr>
              <a:t> </a:t>
            </a:r>
            <a:r>
              <a:rPr lang="en-US" altLang="ko-KR" sz="5600" dirty="0">
                <a:solidFill>
                  <a:srgbClr val="008400"/>
                </a:solidFill>
                <a:latin typeface="Menlo" panose="020B0609030804020204" pitchFamily="49" charset="0"/>
              </a:rPr>
              <a:t>16</a:t>
            </a:r>
            <a:r>
              <a:rPr lang="ko-KR" altLang="en-US" sz="5600" dirty="0">
                <a:solidFill>
                  <a:srgbClr val="008400"/>
                </a:solidFill>
                <a:latin typeface="Menlo" panose="020B0609030804020204" pitchFamily="49" charset="0"/>
              </a:rPr>
              <a:t>진수로 쓰시오</a:t>
            </a:r>
            <a:r>
              <a:rPr lang="en-US" altLang="ko-KR" sz="5600" dirty="0">
                <a:solidFill>
                  <a:srgbClr val="008400"/>
                </a:solidFill>
                <a:latin typeface="Menlo" panose="020B0609030804020204" pitchFamily="49" charset="0"/>
              </a:rPr>
              <a:t>.)</a:t>
            </a:r>
            <a:r>
              <a:rPr lang="ko-KR" altLang="en-US" sz="5600" dirty="0">
                <a:solidFill>
                  <a:srgbClr val="008400"/>
                </a:solidFill>
                <a:latin typeface="Menlo" panose="020B0609030804020204" pitchFamily="49" charset="0"/>
              </a:rPr>
              <a:t> </a:t>
            </a:r>
            <a:endParaRPr lang="en-US" altLang="ko-KR" sz="5600" dirty="0">
              <a:solidFill>
                <a:srgbClr val="008400"/>
              </a:solidFill>
              <a:latin typeface="Menlo" panose="020B0609030804020204" pitchFamily="49" charset="0"/>
            </a:endParaRPr>
          </a:p>
          <a:p>
            <a:pPr marL="0" indent="0">
              <a:buNone/>
            </a:pPr>
            <a:r>
              <a:rPr lang="en-US" sz="5600" dirty="0">
                <a:latin typeface="Menlo" panose="020B0609030804020204" pitchFamily="49" charset="0"/>
              </a:rPr>
              <a:t>    add  $10, $8, $9</a:t>
            </a:r>
            <a:r>
              <a:rPr lang="ko-KR" altLang="en-US" sz="5600" dirty="0">
                <a:latin typeface="Menlo" panose="020B0609030804020204" pitchFamily="49" charset="0"/>
              </a:rPr>
              <a:t> </a:t>
            </a:r>
            <a:r>
              <a:rPr lang="en-US" sz="5600" dirty="0">
                <a:solidFill>
                  <a:srgbClr val="008400"/>
                </a:solidFill>
                <a:latin typeface="Menlo" panose="020B0609030804020204" pitchFamily="49" charset="0"/>
              </a:rPr>
              <a:t># Q</a:t>
            </a:r>
            <a:r>
              <a:rPr lang="en-US" altLang="ko-KR" sz="5600" dirty="0">
                <a:solidFill>
                  <a:srgbClr val="008400"/>
                </a:solidFill>
                <a:latin typeface="Menlo" panose="020B0609030804020204" pitchFamily="49" charset="0"/>
              </a:rPr>
              <a:t>3</a:t>
            </a:r>
            <a:r>
              <a:rPr lang="en-US" sz="5600" dirty="0">
                <a:solidFill>
                  <a:srgbClr val="008400"/>
                </a:solidFill>
                <a:latin typeface="Menlo" panose="020B0609030804020204" pitchFamily="49" charset="0"/>
              </a:rPr>
              <a:t> : </a:t>
            </a:r>
            <a:r>
              <a:rPr lang="ko-KR" altLang="en-US" sz="5600" dirty="0">
                <a:solidFill>
                  <a:srgbClr val="008400"/>
                </a:solidFill>
                <a:latin typeface="Menlo" panose="020B0609030804020204" pitchFamily="49" charset="0"/>
              </a:rPr>
              <a:t>이 명령어를 실행한 후 </a:t>
            </a:r>
            <a:r>
              <a:rPr lang="en-US" altLang="ko-KR" sz="5600" dirty="0">
                <a:solidFill>
                  <a:srgbClr val="008400"/>
                </a:solidFill>
                <a:latin typeface="Menlo" panose="020B0609030804020204" pitchFamily="49" charset="0"/>
              </a:rPr>
              <a:t>10</a:t>
            </a:r>
            <a:r>
              <a:rPr lang="ko-KR" altLang="en-US" sz="5600" dirty="0">
                <a:solidFill>
                  <a:srgbClr val="008400"/>
                </a:solidFill>
                <a:latin typeface="Menlo" panose="020B0609030804020204" pitchFamily="49" charset="0"/>
              </a:rPr>
              <a:t>번 레지스터의 값은 얼마인가</a:t>
            </a:r>
            <a:r>
              <a:rPr lang="en-US" altLang="ko-KR" sz="5600" dirty="0">
                <a:solidFill>
                  <a:srgbClr val="008400"/>
                </a:solidFill>
                <a:latin typeface="Menlo" panose="020B0609030804020204" pitchFamily="49" charset="0"/>
              </a:rPr>
              <a:t>? (</a:t>
            </a:r>
            <a:r>
              <a:rPr lang="ko-KR" altLang="en-US" sz="5600" dirty="0" err="1">
                <a:solidFill>
                  <a:srgbClr val="008400"/>
                </a:solidFill>
                <a:latin typeface="Menlo" panose="020B0609030804020204" pitchFamily="49" charset="0"/>
              </a:rPr>
              <a:t>십진수과</a:t>
            </a:r>
            <a:r>
              <a:rPr lang="ko-KR" altLang="en-US" sz="5600" dirty="0">
                <a:solidFill>
                  <a:srgbClr val="008400"/>
                </a:solidFill>
                <a:latin typeface="Menlo" panose="020B0609030804020204" pitchFamily="49" charset="0"/>
              </a:rPr>
              <a:t> </a:t>
            </a:r>
            <a:r>
              <a:rPr lang="en-US" altLang="ko-KR" sz="5600" dirty="0">
                <a:solidFill>
                  <a:srgbClr val="008400"/>
                </a:solidFill>
                <a:latin typeface="Menlo" panose="020B0609030804020204" pitchFamily="49" charset="0"/>
              </a:rPr>
              <a:t>16</a:t>
            </a:r>
            <a:r>
              <a:rPr lang="ko-KR" altLang="en-US" sz="5600" dirty="0">
                <a:solidFill>
                  <a:srgbClr val="008400"/>
                </a:solidFill>
                <a:latin typeface="Menlo" panose="020B0609030804020204" pitchFamily="49" charset="0"/>
              </a:rPr>
              <a:t>진수로 쓰시오</a:t>
            </a:r>
            <a:r>
              <a:rPr lang="en-US" altLang="ko-KR" sz="5600" dirty="0">
                <a:solidFill>
                  <a:srgbClr val="008400"/>
                </a:solidFill>
                <a:latin typeface="Menlo" panose="020B0609030804020204" pitchFamily="49" charset="0"/>
              </a:rPr>
              <a:t>.)</a:t>
            </a:r>
            <a:r>
              <a:rPr lang="ko-KR" altLang="en-US" sz="5600" dirty="0">
                <a:solidFill>
                  <a:srgbClr val="008400"/>
                </a:solidFill>
                <a:latin typeface="Menlo" panose="020B0609030804020204" pitchFamily="49" charset="0"/>
              </a:rPr>
              <a:t> </a:t>
            </a:r>
            <a:endParaRPr lang="en-US" altLang="ko-KR" sz="5600" dirty="0">
              <a:solidFill>
                <a:srgbClr val="008400"/>
              </a:solidFill>
              <a:latin typeface="Menlo" panose="020B0609030804020204" pitchFamily="49" charset="0"/>
            </a:endParaRPr>
          </a:p>
          <a:p>
            <a:pPr marL="0" indent="0">
              <a:buNone/>
            </a:pPr>
            <a:endParaRPr lang="en-US" sz="5600" dirty="0">
              <a:latin typeface="Menlo" panose="020B0609030804020204" pitchFamily="49" charset="0"/>
            </a:endParaRPr>
          </a:p>
          <a:p>
            <a:pPr>
              <a:buFont typeface="Arial" panose="020B0604020202020204" pitchFamily="34" charset="0"/>
              <a:buChar char="•"/>
            </a:pPr>
            <a:r>
              <a:rPr lang="ko-KR" altLang="en-US" sz="5600" dirty="0">
                <a:latin typeface="Menlo" panose="020B0609030804020204" pitchFamily="49" charset="0"/>
              </a:rPr>
              <a:t>십진수 </a:t>
            </a:r>
            <a:r>
              <a:rPr lang="en-US" altLang="ko-KR" sz="5600" dirty="0">
                <a:latin typeface="Menlo" panose="020B0609030804020204" pitchFamily="49" charset="0"/>
              </a:rPr>
              <a:t>10</a:t>
            </a:r>
            <a:r>
              <a:rPr lang="ko-KR" altLang="en-US" sz="5600" dirty="0">
                <a:latin typeface="Menlo" panose="020B0609030804020204" pitchFamily="49" charset="0"/>
              </a:rPr>
              <a:t>을 </a:t>
            </a:r>
            <a:r>
              <a:rPr lang="en-US" altLang="ko-KR" sz="5600" dirty="0">
                <a:solidFill>
                  <a:srgbClr val="FF0000"/>
                </a:solidFill>
                <a:latin typeface="Menlo" panose="020B0609030804020204" pitchFamily="49" charset="0"/>
              </a:rPr>
              <a:t>32bit</a:t>
            </a:r>
            <a:r>
              <a:rPr lang="ko-KR" altLang="en-US" sz="5600" dirty="0">
                <a:latin typeface="Menlo" panose="020B0609030804020204" pitchFamily="49" charset="0"/>
              </a:rPr>
              <a:t> </a:t>
            </a:r>
            <a:r>
              <a:rPr lang="en-US" altLang="ko-KR" sz="5600" dirty="0">
                <a:latin typeface="Menlo" panose="020B0609030804020204" pitchFamily="49" charset="0"/>
              </a:rPr>
              <a:t>16</a:t>
            </a:r>
            <a:r>
              <a:rPr lang="ko-KR" altLang="en-US" sz="5600" dirty="0">
                <a:latin typeface="Menlo" panose="020B0609030804020204" pitchFamily="49" charset="0"/>
              </a:rPr>
              <a:t>진수로 쓰면 </a:t>
            </a:r>
            <a:r>
              <a:rPr lang="en-US" altLang="ko-KR" sz="5600" dirty="0">
                <a:latin typeface="Menlo" panose="020B0609030804020204" pitchFamily="49" charset="0"/>
              </a:rPr>
              <a:t>0x0000 000A</a:t>
            </a:r>
            <a:r>
              <a:rPr lang="ko-KR" altLang="en-US" sz="5600" dirty="0">
                <a:latin typeface="Menlo" panose="020B0609030804020204" pitchFamily="49" charset="0"/>
              </a:rPr>
              <a:t> </a:t>
            </a:r>
            <a:r>
              <a:rPr lang="en-US" altLang="ko-KR" sz="5600" dirty="0">
                <a:latin typeface="Menlo" panose="020B0609030804020204" pitchFamily="49" charset="0"/>
              </a:rPr>
              <a:t> </a:t>
            </a:r>
          </a:p>
          <a:p>
            <a:pPr marL="0" indent="0">
              <a:buNone/>
            </a:pPr>
            <a:r>
              <a:rPr lang="ko-KR" altLang="en-US" sz="5600" dirty="0">
                <a:latin typeface="Menlo" panose="020B0609030804020204" pitchFamily="49" charset="0"/>
              </a:rPr>
              <a:t>  이진수로는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1010</a:t>
            </a:r>
            <a:endParaRPr lang="en-US" sz="5600" dirty="0">
              <a:latin typeface="Menlo" panose="020B0609030804020204" pitchFamily="49" charset="0"/>
            </a:endParaRPr>
          </a:p>
          <a:p>
            <a:pPr marL="0" indent="0">
              <a:buNone/>
            </a:pPr>
            <a:br>
              <a:rPr lang="en-US" sz="5600" dirty="0">
                <a:latin typeface="Helvetica" pitchFamily="2" charset="0"/>
              </a:rPr>
            </a:br>
            <a:r>
              <a:rPr lang="en-US" altLang="ko-KR" sz="5600" dirty="0">
                <a:latin typeface="Menlo" panose="020B0609030804020204" pitchFamily="49" charset="0"/>
              </a:rPr>
              <a:t>* </a:t>
            </a:r>
            <a:r>
              <a:rPr lang="ko-KR" altLang="en-US" sz="5600" dirty="0">
                <a:latin typeface="Menlo" panose="020B0609030804020204" pitchFamily="49" charset="0"/>
              </a:rPr>
              <a:t>십진수 </a:t>
            </a:r>
            <a:r>
              <a:rPr lang="en-US" altLang="ko-KR" sz="5600" dirty="0">
                <a:latin typeface="Menlo" panose="020B0609030804020204" pitchFamily="49" charset="0"/>
              </a:rPr>
              <a:t>16</a:t>
            </a:r>
            <a:r>
              <a:rPr lang="ko-KR" altLang="en-US" sz="5600" dirty="0">
                <a:latin typeface="Menlo" panose="020B0609030804020204" pitchFamily="49" charset="0"/>
              </a:rPr>
              <a:t>을 </a:t>
            </a:r>
            <a:r>
              <a:rPr lang="en-US" altLang="ko-KR" sz="5600" dirty="0">
                <a:solidFill>
                  <a:srgbClr val="FF0000"/>
                </a:solidFill>
                <a:latin typeface="Menlo" panose="020B0609030804020204" pitchFamily="49" charset="0"/>
              </a:rPr>
              <a:t>32bit</a:t>
            </a:r>
            <a:r>
              <a:rPr lang="ko-KR" altLang="en-US" sz="5600" dirty="0">
                <a:latin typeface="Menlo" panose="020B0609030804020204" pitchFamily="49" charset="0"/>
              </a:rPr>
              <a:t> </a:t>
            </a:r>
            <a:r>
              <a:rPr lang="en-US" altLang="ko-KR" sz="5600" dirty="0">
                <a:latin typeface="Menlo" panose="020B0609030804020204" pitchFamily="49" charset="0"/>
              </a:rPr>
              <a:t>16</a:t>
            </a:r>
            <a:r>
              <a:rPr lang="ko-KR" altLang="en-US" sz="5600" dirty="0">
                <a:latin typeface="Menlo" panose="020B0609030804020204" pitchFamily="49" charset="0"/>
              </a:rPr>
              <a:t>진수로 쓰면 </a:t>
            </a:r>
            <a:r>
              <a:rPr lang="en-US" altLang="ko-KR" sz="5600" dirty="0">
                <a:latin typeface="Menlo" panose="020B0609030804020204" pitchFamily="49" charset="0"/>
              </a:rPr>
              <a:t>0x0000 0010</a:t>
            </a:r>
          </a:p>
          <a:p>
            <a:pPr marL="0" indent="0">
              <a:buNone/>
            </a:pPr>
            <a:r>
              <a:rPr lang="en-US" altLang="ko-KR" sz="5600" dirty="0">
                <a:latin typeface="Menlo" panose="020B0609030804020204" pitchFamily="49" charset="0"/>
              </a:rPr>
              <a:t>  </a:t>
            </a:r>
            <a:r>
              <a:rPr lang="ko-KR" altLang="en-US" sz="5600" dirty="0">
                <a:latin typeface="Menlo" panose="020B0609030804020204" pitchFamily="49" charset="0"/>
              </a:rPr>
              <a:t>이진수로는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0001</a:t>
            </a:r>
            <a:r>
              <a:rPr lang="ko-KR" altLang="en-US" sz="5600" dirty="0">
                <a:latin typeface="Menlo" panose="020B0609030804020204" pitchFamily="49" charset="0"/>
              </a:rPr>
              <a:t> </a:t>
            </a:r>
            <a:r>
              <a:rPr lang="en-US" altLang="ko-KR" sz="5600" dirty="0">
                <a:latin typeface="Menlo" panose="020B0609030804020204" pitchFamily="49" charset="0"/>
              </a:rPr>
              <a:t>0000</a:t>
            </a:r>
            <a:r>
              <a:rPr lang="ko-KR" altLang="en-US" sz="5600" dirty="0">
                <a:latin typeface="Menlo" panose="020B0609030804020204" pitchFamily="49" charset="0"/>
              </a:rPr>
              <a:t> </a:t>
            </a:r>
            <a:r>
              <a:rPr lang="en-US" altLang="ko-KR" sz="5600" dirty="0">
                <a:latin typeface="Menlo" panose="020B0609030804020204" pitchFamily="49" charset="0"/>
              </a:rPr>
              <a:t> </a:t>
            </a:r>
            <a:endParaRPr lang="en-US" sz="5600" dirty="0">
              <a:latin typeface="Menlo" panose="020B0609030804020204" pitchFamily="49" charset="0"/>
            </a:endParaRPr>
          </a:p>
        </p:txBody>
      </p:sp>
    </p:spTree>
    <p:extLst>
      <p:ext uri="{BB962C8B-B14F-4D97-AF65-F5344CB8AC3E}">
        <p14:creationId xmlns:p14="http://schemas.microsoft.com/office/powerpoint/2010/main" val="34934333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a14="http://schemas.microsoft.com/office/mac/drawingml/2011/main" val="1"/>
            </a:ext>
          </a:extLst>
        </p:spPr>
        <p:txBody>
          <a:bodyPr anchor="b"/>
          <a:lstStyle>
            <a:lvl1pPr>
              <a:defRPr sz="1400" b="1"/>
            </a:lvl1pPr>
          </a:lstStyle>
          <a:p>
            <a:fld id="{86CB4B4D-7CA3-9044-876B-883B54F8677D}" type="slidenum">
              <a:t>23</a:t>
            </a:fld>
            <a:endParaRPr/>
          </a:p>
        </p:txBody>
      </p:sp>
      <p:sp>
        <p:nvSpPr>
          <p:cNvPr id="299" name="Hexadecimal"/>
          <p:cNvSpPr txBox="1">
            <a:spLocks noGrp="1"/>
          </p:cNvSpPr>
          <p:nvPr>
            <p:ph type="title" idx="4294967295"/>
          </p:nvPr>
        </p:nvSpPr>
        <p:spPr>
          <a:xfrm>
            <a:off x="684212" y="146050"/>
            <a:ext cx="8259763" cy="762000"/>
          </a:xfrm>
          <a:prstGeom prst="rect">
            <a:avLst/>
          </a:prstGeom>
        </p:spPr>
        <p:txBody>
          <a:bodyPr>
            <a:normAutofit/>
          </a:bodyPr>
          <a:lstStyle/>
          <a:p>
            <a:r>
              <a:rPr dirty="0"/>
              <a:t>Hexadecimal</a:t>
            </a:r>
            <a:r>
              <a:rPr lang="en-US" dirty="0"/>
              <a:t> Numbers (16</a:t>
            </a:r>
            <a:r>
              <a:rPr lang="ko-KR" altLang="en-US" dirty="0"/>
              <a:t>진수</a:t>
            </a:r>
            <a:r>
              <a:rPr lang="en-US" altLang="ko-KR" dirty="0"/>
              <a:t>)</a:t>
            </a:r>
            <a:endParaRPr dirty="0"/>
          </a:p>
        </p:txBody>
      </p:sp>
      <p:sp>
        <p:nvSpPr>
          <p:cNvPr id="300" name="Base 16…"/>
          <p:cNvSpPr txBox="1">
            <a:spLocks noGrp="1"/>
          </p:cNvSpPr>
          <p:nvPr>
            <p:ph type="body" sz="half" idx="4294967295"/>
          </p:nvPr>
        </p:nvSpPr>
        <p:spPr>
          <a:xfrm>
            <a:off x="684212" y="1125537"/>
            <a:ext cx="8270876" cy="1582738"/>
          </a:xfrm>
          <a:prstGeom prst="rect">
            <a:avLst/>
          </a:prstGeom>
        </p:spPr>
        <p:txBody>
          <a:bodyPr>
            <a:normAutofit/>
          </a:bodyPr>
          <a:lstStyle/>
          <a:p>
            <a:pPr>
              <a:lnSpc>
                <a:spcPct val="90000"/>
              </a:lnSpc>
            </a:pPr>
            <a:r>
              <a:rPr dirty="0"/>
              <a:t>Base 16</a:t>
            </a:r>
          </a:p>
          <a:p>
            <a:pPr marL="742950" lvl="1" indent="-285750">
              <a:lnSpc>
                <a:spcPct val="90000"/>
              </a:lnSpc>
              <a:spcBef>
                <a:spcPts val="0"/>
              </a:spcBef>
              <a:buClr>
                <a:srgbClr val="91AFBF"/>
              </a:buClr>
              <a:defRPr sz="2800"/>
            </a:pPr>
            <a:r>
              <a:rPr dirty="0"/>
              <a:t>Compact representation of bit strings</a:t>
            </a:r>
          </a:p>
          <a:p>
            <a:pPr marL="742950" lvl="1" indent="-285750">
              <a:lnSpc>
                <a:spcPct val="90000"/>
              </a:lnSpc>
              <a:spcBef>
                <a:spcPts val="0"/>
              </a:spcBef>
              <a:buClr>
                <a:srgbClr val="91AFBF"/>
              </a:buClr>
              <a:defRPr sz="2800"/>
            </a:pPr>
            <a:r>
              <a:rPr dirty="0"/>
              <a:t>4 bits per hex digit</a:t>
            </a:r>
          </a:p>
        </p:txBody>
      </p:sp>
      <p:graphicFrame>
        <p:nvGraphicFramePr>
          <p:cNvPr id="301" name="Table"/>
          <p:cNvGraphicFramePr/>
          <p:nvPr>
            <p:extLst>
              <p:ext uri="{D42A27DB-BD31-4B8C-83A1-F6EECF244321}">
                <p14:modId xmlns:p14="http://schemas.microsoft.com/office/powerpoint/2010/main" val="2202163270"/>
              </p:ext>
            </p:extLst>
          </p:nvPr>
        </p:nvGraphicFramePr>
        <p:xfrm>
          <a:off x="1116012" y="2852737"/>
          <a:ext cx="7127872" cy="1828800"/>
        </p:xfrm>
        <a:graphic>
          <a:graphicData uri="http://schemas.openxmlformats.org/drawingml/2006/table">
            <a:tbl>
              <a:tblPr>
                <a:tableStyleId>{4C3C2611-4C71-4FC5-86AE-919BDF0F9419}</a:tableStyleId>
              </a:tblPr>
              <a:tblGrid>
                <a:gridCol w="647700">
                  <a:extLst>
                    <a:ext uri="{9D8B030D-6E8A-4147-A177-3AD203B41FA5}">
                      <a16:colId xmlns:a16="http://schemas.microsoft.com/office/drawing/2014/main" val="20000"/>
                    </a:ext>
                  </a:extLst>
                </a:gridCol>
                <a:gridCol w="1135062">
                  <a:extLst>
                    <a:ext uri="{9D8B030D-6E8A-4147-A177-3AD203B41FA5}">
                      <a16:colId xmlns:a16="http://schemas.microsoft.com/office/drawing/2014/main" val="20001"/>
                    </a:ext>
                  </a:extLst>
                </a:gridCol>
                <a:gridCol w="665162">
                  <a:extLst>
                    <a:ext uri="{9D8B030D-6E8A-4147-A177-3AD203B41FA5}">
                      <a16:colId xmlns:a16="http://schemas.microsoft.com/office/drawing/2014/main" val="20002"/>
                    </a:ext>
                  </a:extLst>
                </a:gridCol>
                <a:gridCol w="1116012">
                  <a:extLst>
                    <a:ext uri="{9D8B030D-6E8A-4147-A177-3AD203B41FA5}">
                      <a16:colId xmlns:a16="http://schemas.microsoft.com/office/drawing/2014/main" val="20003"/>
                    </a:ext>
                  </a:extLst>
                </a:gridCol>
                <a:gridCol w="684212">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1150937">
                  <a:extLst>
                    <a:ext uri="{9D8B030D-6E8A-4147-A177-3AD203B41FA5}">
                      <a16:colId xmlns:a16="http://schemas.microsoft.com/office/drawing/2014/main" val="20007"/>
                    </a:ext>
                  </a:extLst>
                </a:gridCol>
              </a:tblGrid>
              <a:tr h="457200">
                <a:tc>
                  <a:txBody>
                    <a:bodyPr/>
                    <a:lstStyle/>
                    <a:p>
                      <a:pPr algn="l">
                        <a:spcBef>
                          <a:spcPts val="500"/>
                        </a:spcBef>
                        <a:defRPr sz="1800"/>
                      </a:pPr>
                      <a:r>
                        <a:rPr sz="2400" dirty="0"/>
                        <a:t>0</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chemeClr val="tx2"/>
                    </a:solidFill>
                  </a:tcPr>
                </a:tc>
                <a:tc>
                  <a:txBody>
                    <a:bodyPr/>
                    <a:lstStyle/>
                    <a:p>
                      <a:pPr algn="l">
                        <a:spcBef>
                          <a:spcPts val="500"/>
                        </a:spcBef>
                        <a:defRPr sz="1800"/>
                      </a:pPr>
                      <a:r>
                        <a:rPr sz="2400"/>
                        <a:t>0000</a:t>
                      </a:r>
                    </a:p>
                  </a:txBody>
                  <a:tcPr marL="45720" marR="45720" horzOverflow="overflow">
                    <a:lnL w="12700">
                      <a:solidFill>
                        <a:srgbClr val="000000"/>
                      </a:solidFill>
                    </a:lnL>
                    <a:lnR w="19050">
                      <a:solidFill>
                        <a:srgbClr val="000000"/>
                      </a:solidFill>
                    </a:lnR>
                    <a:lnT w="28575">
                      <a:solidFill>
                        <a:srgbClr val="000000"/>
                      </a:solidFill>
                    </a:lnT>
                    <a:lnB w="12700">
                      <a:solidFill>
                        <a:srgbClr val="000000"/>
                      </a:solidFill>
                    </a:lnB>
                    <a:noFill/>
                  </a:tcPr>
                </a:tc>
                <a:tc>
                  <a:txBody>
                    <a:bodyPr/>
                    <a:lstStyle/>
                    <a:p>
                      <a:pPr algn="l">
                        <a:spcBef>
                          <a:spcPts val="500"/>
                        </a:spcBef>
                        <a:defRPr sz="1800"/>
                      </a:pPr>
                      <a:r>
                        <a:rPr sz="2400" dirty="0"/>
                        <a:t>4</a:t>
                      </a:r>
                    </a:p>
                  </a:txBody>
                  <a:tcPr marL="45720" marR="45720" horzOverflow="overflow">
                    <a:lnL w="19050">
                      <a:solidFill>
                        <a:srgbClr val="000000"/>
                      </a:solidFill>
                    </a:lnL>
                    <a:lnR w="12700">
                      <a:solidFill>
                        <a:srgbClr val="000000"/>
                      </a:solidFill>
                    </a:lnR>
                    <a:lnT w="28575">
                      <a:solidFill>
                        <a:srgbClr val="000000"/>
                      </a:solidFill>
                    </a:lnT>
                    <a:lnB w="12700">
                      <a:solidFill>
                        <a:srgbClr val="000000"/>
                      </a:solidFill>
                    </a:lnB>
                    <a:solidFill>
                      <a:schemeClr val="tx2"/>
                    </a:solidFill>
                  </a:tcPr>
                </a:tc>
                <a:tc>
                  <a:txBody>
                    <a:bodyPr/>
                    <a:lstStyle/>
                    <a:p>
                      <a:pPr algn="l">
                        <a:spcBef>
                          <a:spcPts val="500"/>
                        </a:spcBef>
                        <a:defRPr sz="1800"/>
                      </a:pPr>
                      <a:r>
                        <a:rPr sz="2400"/>
                        <a:t>0100</a:t>
                      </a:r>
                    </a:p>
                  </a:txBody>
                  <a:tcPr marL="45720" marR="45720" horzOverflow="overflow">
                    <a:lnL w="12700">
                      <a:solidFill>
                        <a:srgbClr val="000000"/>
                      </a:solidFill>
                    </a:lnL>
                    <a:lnR w="19050">
                      <a:solidFill>
                        <a:srgbClr val="000000"/>
                      </a:solidFill>
                    </a:lnR>
                    <a:lnT w="28575">
                      <a:solidFill>
                        <a:srgbClr val="000000"/>
                      </a:solidFill>
                    </a:lnT>
                    <a:lnB w="12700">
                      <a:solidFill>
                        <a:srgbClr val="000000"/>
                      </a:solidFill>
                    </a:lnB>
                    <a:noFill/>
                  </a:tcPr>
                </a:tc>
                <a:tc>
                  <a:txBody>
                    <a:bodyPr/>
                    <a:lstStyle/>
                    <a:p>
                      <a:pPr algn="l">
                        <a:spcBef>
                          <a:spcPts val="500"/>
                        </a:spcBef>
                        <a:defRPr sz="1800"/>
                      </a:pPr>
                      <a:r>
                        <a:rPr sz="2400" dirty="0"/>
                        <a:t>8</a:t>
                      </a:r>
                    </a:p>
                  </a:txBody>
                  <a:tcPr marL="45720" marR="45720" horzOverflow="overflow">
                    <a:lnL w="19050">
                      <a:solidFill>
                        <a:srgbClr val="000000"/>
                      </a:solidFill>
                    </a:lnL>
                    <a:lnR w="12700">
                      <a:solidFill>
                        <a:srgbClr val="000000"/>
                      </a:solidFill>
                    </a:lnR>
                    <a:lnT w="28575">
                      <a:solidFill>
                        <a:srgbClr val="000000"/>
                      </a:solidFill>
                    </a:lnT>
                    <a:lnB w="12700">
                      <a:solidFill>
                        <a:srgbClr val="000000"/>
                      </a:solidFill>
                    </a:lnB>
                    <a:solidFill>
                      <a:schemeClr val="tx2"/>
                    </a:solidFill>
                  </a:tcPr>
                </a:tc>
                <a:tc>
                  <a:txBody>
                    <a:bodyPr/>
                    <a:lstStyle/>
                    <a:p>
                      <a:pPr algn="l">
                        <a:spcBef>
                          <a:spcPts val="500"/>
                        </a:spcBef>
                        <a:defRPr sz="1800"/>
                      </a:pPr>
                      <a:r>
                        <a:rPr sz="2400"/>
                        <a:t>1000</a:t>
                      </a:r>
                    </a:p>
                  </a:txBody>
                  <a:tcPr marL="45720" marR="45720" horzOverflow="overflow">
                    <a:lnL w="12700">
                      <a:solidFill>
                        <a:srgbClr val="000000"/>
                      </a:solidFill>
                    </a:lnL>
                    <a:lnR w="19050">
                      <a:solidFill>
                        <a:srgbClr val="000000"/>
                      </a:solidFill>
                    </a:lnR>
                    <a:lnT w="28575">
                      <a:solidFill>
                        <a:srgbClr val="000000"/>
                      </a:solidFill>
                    </a:lnT>
                    <a:lnB w="12700">
                      <a:solidFill>
                        <a:srgbClr val="000000"/>
                      </a:solidFill>
                    </a:lnB>
                    <a:noFill/>
                  </a:tcPr>
                </a:tc>
                <a:tc>
                  <a:txBody>
                    <a:bodyPr/>
                    <a:lstStyle/>
                    <a:p>
                      <a:pPr algn="l">
                        <a:spcBef>
                          <a:spcPts val="500"/>
                        </a:spcBef>
                        <a:defRPr sz="1800"/>
                      </a:pPr>
                      <a:r>
                        <a:rPr sz="2400" dirty="0"/>
                        <a:t>c</a:t>
                      </a:r>
                    </a:p>
                  </a:txBody>
                  <a:tcPr marL="45720" marR="45720" horzOverflow="overflow">
                    <a:lnL w="19050">
                      <a:solidFill>
                        <a:srgbClr val="000000"/>
                      </a:solidFill>
                    </a:lnL>
                    <a:lnR w="12700">
                      <a:solidFill>
                        <a:srgbClr val="000000"/>
                      </a:solidFill>
                    </a:lnR>
                    <a:lnT w="28575">
                      <a:solidFill>
                        <a:srgbClr val="000000"/>
                      </a:solidFill>
                    </a:lnT>
                    <a:lnB w="12700">
                      <a:solidFill>
                        <a:srgbClr val="000000"/>
                      </a:solidFill>
                    </a:lnB>
                    <a:solidFill>
                      <a:schemeClr val="tx2"/>
                    </a:solidFill>
                  </a:tcPr>
                </a:tc>
                <a:tc>
                  <a:txBody>
                    <a:bodyPr/>
                    <a:lstStyle/>
                    <a:p>
                      <a:pPr algn="l">
                        <a:spcBef>
                          <a:spcPts val="500"/>
                        </a:spcBef>
                        <a:defRPr sz="1800"/>
                      </a:pPr>
                      <a:r>
                        <a:rPr sz="2400"/>
                        <a:t>1100</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noFill/>
                  </a:tcPr>
                </a:tc>
                <a:extLst>
                  <a:ext uri="{0D108BD9-81ED-4DB2-BD59-A6C34878D82A}">
                    <a16:rowId xmlns:a16="http://schemas.microsoft.com/office/drawing/2014/main" val="10000"/>
                  </a:ext>
                </a:extLst>
              </a:tr>
              <a:tr h="457200">
                <a:tc>
                  <a:txBody>
                    <a:bodyPr/>
                    <a:lstStyle/>
                    <a:p>
                      <a:pPr algn="l">
                        <a:spcBef>
                          <a:spcPts val="500"/>
                        </a:spcBef>
                        <a:defRPr sz="1800"/>
                      </a:pPr>
                      <a:r>
                        <a:rPr sz="2400"/>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0001</a:t>
                      </a:r>
                    </a:p>
                  </a:txBody>
                  <a:tcPr marL="45720" marR="45720" horzOverflow="overflow">
                    <a:lnL w="12700">
                      <a:solidFill>
                        <a:srgbClr val="000000"/>
                      </a:solidFill>
                    </a:lnL>
                    <a:lnR w="19050">
                      <a:solidFill>
                        <a:srgbClr val="000000"/>
                      </a:solidFill>
                    </a:lnR>
                    <a:lnT w="12700">
                      <a:solidFill>
                        <a:srgbClr val="000000"/>
                      </a:solidFill>
                    </a:lnT>
                    <a:lnB w="12700">
                      <a:solidFill>
                        <a:srgbClr val="000000"/>
                      </a:solidFill>
                    </a:lnB>
                    <a:noFill/>
                  </a:tcPr>
                </a:tc>
                <a:tc>
                  <a:txBody>
                    <a:bodyPr/>
                    <a:lstStyle/>
                    <a:p>
                      <a:pPr algn="l">
                        <a:spcBef>
                          <a:spcPts val="500"/>
                        </a:spcBef>
                        <a:defRPr sz="1800"/>
                      </a:pPr>
                      <a:r>
                        <a:rPr sz="2400"/>
                        <a:t>5</a:t>
                      </a:r>
                    </a:p>
                  </a:txBody>
                  <a:tcPr marL="45720" marR="45720" horzOverflow="overflow">
                    <a:lnL w="19050">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0101</a:t>
                      </a:r>
                    </a:p>
                  </a:txBody>
                  <a:tcPr marL="45720" marR="45720" horzOverflow="overflow">
                    <a:lnL w="12700">
                      <a:solidFill>
                        <a:srgbClr val="000000"/>
                      </a:solidFill>
                    </a:lnL>
                    <a:lnR w="19050">
                      <a:solidFill>
                        <a:srgbClr val="000000"/>
                      </a:solidFill>
                    </a:lnR>
                    <a:lnT w="12700">
                      <a:solidFill>
                        <a:srgbClr val="000000"/>
                      </a:solidFill>
                    </a:lnT>
                    <a:lnB w="12700">
                      <a:solidFill>
                        <a:srgbClr val="000000"/>
                      </a:solidFill>
                    </a:lnB>
                    <a:noFill/>
                  </a:tcPr>
                </a:tc>
                <a:tc>
                  <a:txBody>
                    <a:bodyPr/>
                    <a:lstStyle/>
                    <a:p>
                      <a:pPr algn="l">
                        <a:spcBef>
                          <a:spcPts val="500"/>
                        </a:spcBef>
                        <a:defRPr sz="1800"/>
                      </a:pPr>
                      <a:r>
                        <a:rPr sz="2400"/>
                        <a:t>9</a:t>
                      </a:r>
                    </a:p>
                  </a:txBody>
                  <a:tcPr marL="45720" marR="45720" horzOverflow="overflow">
                    <a:lnL w="19050">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1001</a:t>
                      </a:r>
                    </a:p>
                  </a:txBody>
                  <a:tcPr marL="45720" marR="45720" horzOverflow="overflow">
                    <a:lnL w="12700">
                      <a:solidFill>
                        <a:srgbClr val="000000"/>
                      </a:solidFill>
                    </a:lnL>
                    <a:lnR w="19050">
                      <a:solidFill>
                        <a:srgbClr val="000000"/>
                      </a:solidFill>
                    </a:lnR>
                    <a:lnT w="12700">
                      <a:solidFill>
                        <a:srgbClr val="000000"/>
                      </a:solidFill>
                    </a:lnT>
                    <a:lnB w="12700">
                      <a:solidFill>
                        <a:srgbClr val="000000"/>
                      </a:solidFill>
                    </a:lnB>
                    <a:noFill/>
                  </a:tcPr>
                </a:tc>
                <a:tc>
                  <a:txBody>
                    <a:bodyPr/>
                    <a:lstStyle/>
                    <a:p>
                      <a:pPr algn="l">
                        <a:spcBef>
                          <a:spcPts val="500"/>
                        </a:spcBef>
                        <a:defRPr sz="1800"/>
                      </a:pPr>
                      <a:r>
                        <a:rPr sz="2400"/>
                        <a:t>d</a:t>
                      </a:r>
                    </a:p>
                  </a:txBody>
                  <a:tcPr marL="45720" marR="45720" horzOverflow="overflow">
                    <a:lnL w="19050">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1101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457200">
                <a:tc>
                  <a:txBody>
                    <a:bodyPr/>
                    <a:lstStyle/>
                    <a:p>
                      <a:pPr algn="l">
                        <a:spcBef>
                          <a:spcPts val="500"/>
                        </a:spcBef>
                        <a:defRPr sz="1800"/>
                      </a:pPr>
                      <a:r>
                        <a:rPr sz="2400"/>
                        <a:t>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0010</a:t>
                      </a:r>
                    </a:p>
                  </a:txBody>
                  <a:tcPr marL="45720" marR="45720" horzOverflow="overflow">
                    <a:lnL w="12700">
                      <a:solidFill>
                        <a:srgbClr val="000000"/>
                      </a:solidFill>
                    </a:lnL>
                    <a:lnR w="19050">
                      <a:solidFill>
                        <a:srgbClr val="000000"/>
                      </a:solidFill>
                    </a:lnR>
                    <a:lnT w="12700">
                      <a:solidFill>
                        <a:srgbClr val="000000"/>
                      </a:solidFill>
                    </a:lnT>
                    <a:lnB w="12700">
                      <a:solidFill>
                        <a:srgbClr val="000000"/>
                      </a:solidFill>
                    </a:lnB>
                    <a:noFill/>
                  </a:tcPr>
                </a:tc>
                <a:tc>
                  <a:txBody>
                    <a:bodyPr/>
                    <a:lstStyle/>
                    <a:p>
                      <a:pPr algn="l">
                        <a:spcBef>
                          <a:spcPts val="500"/>
                        </a:spcBef>
                        <a:defRPr sz="1800"/>
                      </a:pPr>
                      <a:r>
                        <a:rPr sz="2400"/>
                        <a:t>6</a:t>
                      </a:r>
                    </a:p>
                  </a:txBody>
                  <a:tcPr marL="45720" marR="45720" horzOverflow="overflow">
                    <a:lnL w="19050">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0110</a:t>
                      </a:r>
                    </a:p>
                  </a:txBody>
                  <a:tcPr marL="45720" marR="45720" horzOverflow="overflow">
                    <a:lnL w="12700">
                      <a:solidFill>
                        <a:srgbClr val="000000"/>
                      </a:solidFill>
                    </a:lnL>
                    <a:lnR w="19050">
                      <a:solidFill>
                        <a:srgbClr val="000000"/>
                      </a:solidFill>
                    </a:lnR>
                    <a:lnT w="12700">
                      <a:solidFill>
                        <a:srgbClr val="000000"/>
                      </a:solidFill>
                    </a:lnT>
                    <a:lnB w="12700">
                      <a:solidFill>
                        <a:srgbClr val="000000"/>
                      </a:solidFill>
                    </a:lnB>
                    <a:noFill/>
                  </a:tcPr>
                </a:tc>
                <a:tc>
                  <a:txBody>
                    <a:bodyPr/>
                    <a:lstStyle/>
                    <a:p>
                      <a:pPr algn="l">
                        <a:spcBef>
                          <a:spcPts val="500"/>
                        </a:spcBef>
                        <a:defRPr sz="1800"/>
                      </a:pPr>
                      <a:r>
                        <a:rPr sz="2400"/>
                        <a:t>a</a:t>
                      </a:r>
                    </a:p>
                  </a:txBody>
                  <a:tcPr marL="45720" marR="45720" horzOverflow="overflow">
                    <a:lnL w="19050">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1010</a:t>
                      </a:r>
                    </a:p>
                  </a:txBody>
                  <a:tcPr marL="45720" marR="45720" horzOverflow="overflow">
                    <a:lnL w="12700">
                      <a:solidFill>
                        <a:srgbClr val="000000"/>
                      </a:solidFill>
                    </a:lnL>
                    <a:lnR w="19050">
                      <a:solidFill>
                        <a:srgbClr val="000000"/>
                      </a:solidFill>
                    </a:lnR>
                    <a:lnT w="12700">
                      <a:solidFill>
                        <a:srgbClr val="000000"/>
                      </a:solidFill>
                    </a:lnT>
                    <a:lnB w="12700">
                      <a:solidFill>
                        <a:srgbClr val="000000"/>
                      </a:solidFill>
                    </a:lnB>
                    <a:noFill/>
                  </a:tcPr>
                </a:tc>
                <a:tc>
                  <a:txBody>
                    <a:bodyPr/>
                    <a:lstStyle/>
                    <a:p>
                      <a:pPr algn="l">
                        <a:spcBef>
                          <a:spcPts val="500"/>
                        </a:spcBef>
                        <a:defRPr sz="1800"/>
                      </a:pPr>
                      <a:r>
                        <a:rPr sz="2400"/>
                        <a:t>e</a:t>
                      </a:r>
                    </a:p>
                  </a:txBody>
                  <a:tcPr marL="45720" marR="45720" horzOverflow="overflow">
                    <a:lnL w="19050">
                      <a:solidFill>
                        <a:srgbClr val="000000"/>
                      </a:solidFill>
                    </a:lnL>
                    <a:lnR w="12700">
                      <a:solidFill>
                        <a:srgbClr val="000000"/>
                      </a:solidFill>
                    </a:lnR>
                    <a:lnT w="12700">
                      <a:solidFill>
                        <a:srgbClr val="000000"/>
                      </a:solidFill>
                    </a:lnT>
                    <a:lnB w="12700">
                      <a:solidFill>
                        <a:srgbClr val="000000"/>
                      </a:solidFill>
                    </a:lnB>
                    <a:solidFill>
                      <a:schemeClr val="tx2"/>
                    </a:solidFill>
                  </a:tcPr>
                </a:tc>
                <a:tc>
                  <a:txBody>
                    <a:bodyPr/>
                    <a:lstStyle/>
                    <a:p>
                      <a:pPr algn="l">
                        <a:spcBef>
                          <a:spcPts val="500"/>
                        </a:spcBef>
                        <a:defRPr sz="1800"/>
                      </a:pPr>
                      <a:r>
                        <a:rPr sz="2400"/>
                        <a:t>1110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457200">
                <a:tc>
                  <a:txBody>
                    <a:bodyPr/>
                    <a:lstStyle/>
                    <a:p>
                      <a:pPr algn="l">
                        <a:spcBef>
                          <a:spcPts val="500"/>
                        </a:spcBef>
                        <a:defRPr sz="1800"/>
                      </a:pPr>
                      <a:r>
                        <a:rPr sz="2400" dirty="0"/>
                        <a:t>3</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chemeClr val="tx2"/>
                    </a:solidFill>
                  </a:tcPr>
                </a:tc>
                <a:tc>
                  <a:txBody>
                    <a:bodyPr/>
                    <a:lstStyle/>
                    <a:p>
                      <a:pPr algn="l">
                        <a:spcBef>
                          <a:spcPts val="500"/>
                        </a:spcBef>
                        <a:defRPr sz="1800"/>
                      </a:pPr>
                      <a:r>
                        <a:rPr sz="2400"/>
                        <a:t>0011</a:t>
                      </a:r>
                    </a:p>
                  </a:txBody>
                  <a:tcPr marL="45720" marR="45720" horzOverflow="overflow">
                    <a:lnL w="12700">
                      <a:solidFill>
                        <a:srgbClr val="000000"/>
                      </a:solidFill>
                    </a:lnL>
                    <a:lnR w="19050">
                      <a:solidFill>
                        <a:srgbClr val="000000"/>
                      </a:solidFill>
                    </a:lnR>
                    <a:lnT w="12700">
                      <a:solidFill>
                        <a:srgbClr val="000000"/>
                      </a:solidFill>
                    </a:lnT>
                    <a:lnB w="28575">
                      <a:solidFill>
                        <a:srgbClr val="000000"/>
                      </a:solidFill>
                    </a:lnB>
                    <a:noFill/>
                  </a:tcPr>
                </a:tc>
                <a:tc>
                  <a:txBody>
                    <a:bodyPr/>
                    <a:lstStyle/>
                    <a:p>
                      <a:pPr algn="l">
                        <a:spcBef>
                          <a:spcPts val="500"/>
                        </a:spcBef>
                        <a:defRPr sz="1800"/>
                      </a:pPr>
                      <a:r>
                        <a:rPr sz="2400" dirty="0"/>
                        <a:t>7</a:t>
                      </a:r>
                    </a:p>
                  </a:txBody>
                  <a:tcPr marL="45720" marR="45720" horzOverflow="overflow">
                    <a:lnL w="19050">
                      <a:solidFill>
                        <a:srgbClr val="000000"/>
                      </a:solidFill>
                    </a:lnL>
                    <a:lnR w="12700">
                      <a:solidFill>
                        <a:srgbClr val="000000"/>
                      </a:solidFill>
                    </a:lnR>
                    <a:lnT w="12700">
                      <a:solidFill>
                        <a:srgbClr val="000000"/>
                      </a:solidFill>
                    </a:lnT>
                    <a:lnB w="28575">
                      <a:solidFill>
                        <a:srgbClr val="000000"/>
                      </a:solidFill>
                    </a:lnB>
                    <a:solidFill>
                      <a:schemeClr val="tx2"/>
                    </a:solidFill>
                  </a:tcPr>
                </a:tc>
                <a:tc>
                  <a:txBody>
                    <a:bodyPr/>
                    <a:lstStyle/>
                    <a:p>
                      <a:pPr algn="l">
                        <a:spcBef>
                          <a:spcPts val="500"/>
                        </a:spcBef>
                        <a:defRPr sz="1800"/>
                      </a:pPr>
                      <a:r>
                        <a:rPr sz="2400"/>
                        <a:t>0111</a:t>
                      </a:r>
                    </a:p>
                  </a:txBody>
                  <a:tcPr marL="45720" marR="45720" horzOverflow="overflow">
                    <a:lnL w="12700">
                      <a:solidFill>
                        <a:srgbClr val="000000"/>
                      </a:solidFill>
                    </a:lnL>
                    <a:lnR w="19050">
                      <a:solidFill>
                        <a:srgbClr val="000000"/>
                      </a:solidFill>
                    </a:lnR>
                    <a:lnT w="12700">
                      <a:solidFill>
                        <a:srgbClr val="000000"/>
                      </a:solidFill>
                    </a:lnT>
                    <a:lnB w="28575">
                      <a:solidFill>
                        <a:srgbClr val="000000"/>
                      </a:solidFill>
                    </a:lnB>
                    <a:noFill/>
                  </a:tcPr>
                </a:tc>
                <a:tc>
                  <a:txBody>
                    <a:bodyPr/>
                    <a:lstStyle/>
                    <a:p>
                      <a:pPr algn="l">
                        <a:spcBef>
                          <a:spcPts val="500"/>
                        </a:spcBef>
                        <a:defRPr sz="1800"/>
                      </a:pPr>
                      <a:r>
                        <a:rPr sz="2400" dirty="0"/>
                        <a:t>b</a:t>
                      </a:r>
                    </a:p>
                  </a:txBody>
                  <a:tcPr marL="45720" marR="45720" horzOverflow="overflow">
                    <a:lnL w="19050">
                      <a:solidFill>
                        <a:srgbClr val="000000"/>
                      </a:solidFill>
                    </a:lnL>
                    <a:lnR w="12700">
                      <a:solidFill>
                        <a:srgbClr val="000000"/>
                      </a:solidFill>
                    </a:lnR>
                    <a:lnT w="12700">
                      <a:solidFill>
                        <a:srgbClr val="000000"/>
                      </a:solidFill>
                    </a:lnT>
                    <a:lnB w="28575">
                      <a:solidFill>
                        <a:srgbClr val="000000"/>
                      </a:solidFill>
                    </a:lnB>
                    <a:solidFill>
                      <a:schemeClr val="tx2"/>
                    </a:solidFill>
                  </a:tcPr>
                </a:tc>
                <a:tc>
                  <a:txBody>
                    <a:bodyPr/>
                    <a:lstStyle/>
                    <a:p>
                      <a:pPr algn="l">
                        <a:spcBef>
                          <a:spcPts val="500"/>
                        </a:spcBef>
                        <a:defRPr sz="1800"/>
                      </a:pPr>
                      <a:r>
                        <a:rPr sz="2400"/>
                        <a:t>1011</a:t>
                      </a:r>
                    </a:p>
                  </a:txBody>
                  <a:tcPr marL="45720" marR="45720" horzOverflow="overflow">
                    <a:lnL w="12700">
                      <a:solidFill>
                        <a:srgbClr val="000000"/>
                      </a:solidFill>
                    </a:lnL>
                    <a:lnR w="19050">
                      <a:solidFill>
                        <a:srgbClr val="000000"/>
                      </a:solidFill>
                    </a:lnR>
                    <a:lnT w="12700">
                      <a:solidFill>
                        <a:srgbClr val="000000"/>
                      </a:solidFill>
                    </a:lnT>
                    <a:lnB w="28575">
                      <a:solidFill>
                        <a:srgbClr val="000000"/>
                      </a:solidFill>
                    </a:lnB>
                    <a:noFill/>
                  </a:tcPr>
                </a:tc>
                <a:tc>
                  <a:txBody>
                    <a:bodyPr/>
                    <a:lstStyle/>
                    <a:p>
                      <a:pPr algn="l">
                        <a:spcBef>
                          <a:spcPts val="500"/>
                        </a:spcBef>
                        <a:defRPr sz="1800"/>
                      </a:pPr>
                      <a:r>
                        <a:rPr sz="2400" dirty="0"/>
                        <a:t>f</a:t>
                      </a:r>
                    </a:p>
                  </a:txBody>
                  <a:tcPr marL="45720" marR="45720" horzOverflow="overflow">
                    <a:lnL w="19050">
                      <a:solidFill>
                        <a:srgbClr val="000000"/>
                      </a:solidFill>
                    </a:lnL>
                    <a:lnR w="12700">
                      <a:solidFill>
                        <a:srgbClr val="000000"/>
                      </a:solidFill>
                    </a:lnR>
                    <a:lnT w="12700">
                      <a:solidFill>
                        <a:srgbClr val="000000"/>
                      </a:solidFill>
                    </a:lnT>
                    <a:lnB w="28575">
                      <a:solidFill>
                        <a:srgbClr val="000000"/>
                      </a:solidFill>
                    </a:lnB>
                    <a:solidFill>
                      <a:schemeClr val="tx2"/>
                    </a:solidFill>
                  </a:tcPr>
                </a:tc>
                <a:tc>
                  <a:txBody>
                    <a:bodyPr/>
                    <a:lstStyle/>
                    <a:p>
                      <a:pPr algn="l">
                        <a:spcBef>
                          <a:spcPts val="500"/>
                        </a:spcBef>
                        <a:defRPr sz="1800"/>
                      </a:pPr>
                      <a:r>
                        <a:rPr sz="2400" dirty="0"/>
                        <a:t>1111</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3"/>
                  </a:ext>
                </a:extLst>
              </a:tr>
            </a:tbl>
          </a:graphicData>
        </a:graphic>
      </p:graphicFrame>
      <p:sp>
        <p:nvSpPr>
          <p:cNvPr id="302" name="Example: eca8 6420…"/>
          <p:cNvSpPr txBox="1"/>
          <p:nvPr/>
        </p:nvSpPr>
        <p:spPr>
          <a:xfrm>
            <a:off x="611187" y="4940300"/>
            <a:ext cx="8270876" cy="9957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42900">
              <a:lnSpc>
                <a:spcPct val="90000"/>
              </a:lnSpc>
              <a:spcBef>
                <a:spcPts val="700"/>
              </a:spcBef>
              <a:buClr>
                <a:srgbClr val="ECEAAC"/>
              </a:buClr>
              <a:buSzPct val="60000"/>
              <a:buChar char="■"/>
              <a:defRPr sz="3200"/>
            </a:lvl1pPr>
            <a:lvl2pPr marL="742950" indent="-285750">
              <a:lnSpc>
                <a:spcPct val="90000"/>
              </a:lnSpc>
              <a:spcBef>
                <a:spcPts val="600"/>
              </a:spcBef>
              <a:buClr>
                <a:srgbClr val="91AFBF"/>
              </a:buClr>
              <a:buSzPct val="55000"/>
              <a:buChar char="■"/>
              <a:defRPr sz="2800"/>
            </a:lvl2pPr>
          </a:lstStyle>
          <a:p>
            <a:r>
              <a:rPr dirty="0"/>
              <a:t>Example: </a:t>
            </a:r>
            <a:r>
              <a:rPr lang="en-US" dirty="0"/>
              <a:t>0x</a:t>
            </a:r>
            <a:r>
              <a:rPr dirty="0"/>
              <a:t>eca8</a:t>
            </a:r>
            <a:r>
              <a:rPr lang="ko-KR" altLang="en-US" dirty="0"/>
              <a:t> </a:t>
            </a:r>
            <a:r>
              <a:rPr dirty="0"/>
              <a:t>6420</a:t>
            </a:r>
          </a:p>
          <a:p>
            <a:pPr lvl="1"/>
            <a:r>
              <a:rPr dirty="0"/>
              <a:t>1110 1100 1010 1000 0110 0100 0010 0000</a:t>
            </a:r>
          </a:p>
        </p:txBody>
      </p:sp>
    </p:spTree>
    <p:extLst>
      <p:ext uri="{BB962C8B-B14F-4D97-AF65-F5344CB8AC3E}">
        <p14:creationId xmlns:p14="http://schemas.microsoft.com/office/powerpoint/2010/main" val="171638599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9232C0E-B505-BB4A-8E39-FA8932109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68547"/>
            <a:ext cx="9144000" cy="1306286"/>
          </a:xfrm>
          <a:prstGeom prst="rect">
            <a:avLst/>
          </a:prstGeom>
        </p:spPr>
      </p:pic>
    </p:spTree>
    <p:extLst>
      <p:ext uri="{BB962C8B-B14F-4D97-AF65-F5344CB8AC3E}">
        <p14:creationId xmlns:p14="http://schemas.microsoft.com/office/powerpoint/2010/main" val="342796865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
        <p:nvSpPr>
          <p:cNvPr id="242" name="Policy of MIPS Register Use Conventions"/>
          <p:cNvSpPr txBox="1">
            <a:spLocks noGrp="1"/>
          </p:cNvSpPr>
          <p:nvPr>
            <p:ph type="title" idx="4294967295"/>
          </p:nvPr>
        </p:nvSpPr>
        <p:spPr>
          <a:xfrm>
            <a:off x="685800" y="1295400"/>
            <a:ext cx="7772400" cy="1143001"/>
          </a:xfrm>
          <a:prstGeom prst="rect">
            <a:avLst/>
          </a:prstGeom>
        </p:spPr>
        <p:txBody>
          <a:bodyPr lIns="44450" tIns="44450" rIns="44450" bIns="44450" anchor="ctr">
            <a:normAutofit/>
          </a:bodyPr>
          <a:lstStyle>
            <a:lvl1pPr algn="ctr">
              <a:defRPr sz="2800">
                <a:solidFill>
                  <a:srgbClr val="000000"/>
                </a:solidFill>
              </a:defRPr>
            </a:lvl1pPr>
          </a:lstStyle>
          <a:p>
            <a:r>
              <a:rPr dirty="0"/>
              <a:t>MIPS Register</a:t>
            </a:r>
            <a:r>
              <a:rPr lang="en-US" dirty="0"/>
              <a:t> Aliases</a:t>
            </a:r>
            <a:endParaRPr dirty="0"/>
          </a:p>
        </p:txBody>
      </p:sp>
      <p:pic>
        <p:nvPicPr>
          <p:cNvPr id="243" name="f02-14-P374493" descr="f02-14-P374493"/>
          <p:cNvPicPr>
            <a:picLocks noChangeAspect="1"/>
          </p:cNvPicPr>
          <p:nvPr/>
        </p:nvPicPr>
        <p:blipFill>
          <a:blip r:embed="rId2"/>
          <a:stretch>
            <a:fillRect/>
          </a:stretch>
        </p:blipFill>
        <p:spPr>
          <a:xfrm>
            <a:off x="104774" y="2361407"/>
            <a:ext cx="8934451" cy="3887788"/>
          </a:xfrm>
          <a:prstGeom prst="rect">
            <a:avLst/>
          </a:prstGeom>
          <a:ln w="12700">
            <a:miter lim="400000"/>
          </a:ln>
        </p:spPr>
      </p:pic>
    </p:spTree>
    <p:extLst>
      <p:ext uri="{BB962C8B-B14F-4D97-AF65-F5344CB8AC3E}">
        <p14:creationId xmlns:p14="http://schemas.microsoft.com/office/powerpoint/2010/main" val="15274223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val="1"/>
            </a:ext>
          </a:extLst>
        </p:spPr>
        <p:txBody>
          <a:bodyPr/>
          <a:lstStyle>
            <a:lvl1pPr>
              <a:defRPr>
                <a:solidFill>
                  <a:srgbClr val="000000"/>
                </a:solidFill>
              </a:defRPr>
            </a:lvl1pPr>
          </a:lstStyle>
          <a:p>
            <a:fld id="{86CB4B4D-7CA3-9044-876B-883B54F8677D}" type="slidenum">
              <a:t>3</a:t>
            </a:fld>
            <a:endParaRPr/>
          </a:p>
        </p:txBody>
      </p:sp>
      <p:sp>
        <p:nvSpPr>
          <p:cNvPr id="711"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712" name="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p:cNvSpPr txBox="1"/>
          <p:nvPr/>
        </p:nvSpPr>
        <p:spPr>
          <a:xfrm>
            <a:off x="685800" y="5646737"/>
            <a:ext cx="7772400" cy="6293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atin typeface="Calibri"/>
                <a:ea typeface="Calibri"/>
                <a:cs typeface="Calibri"/>
                <a:sym typeface="Calibri"/>
              </a:defRPr>
            </a:lvl1pPr>
          </a:lstStyle>
          <a:p>
            <a:r>
              <a:t>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a:t>
            </a:r>
          </a:p>
        </p:txBody>
      </p:sp>
      <p:pic>
        <p:nvPicPr>
          <p:cNvPr id="713" name="f01-05-9780124077263" descr="f01-05-9780124077263"/>
          <p:cNvPicPr>
            <a:picLocks noChangeAspect="1"/>
          </p:cNvPicPr>
          <p:nvPr/>
        </p:nvPicPr>
        <p:blipFill>
          <a:blip r:embed="rId2"/>
          <a:stretch>
            <a:fillRect/>
          </a:stretch>
        </p:blipFill>
        <p:spPr>
          <a:xfrm>
            <a:off x="1891399" y="208267"/>
            <a:ext cx="6226176" cy="5334000"/>
          </a:xfrm>
          <a:prstGeom prst="rect">
            <a:avLst/>
          </a:prstGeom>
          <a:ln w="12700">
            <a:miter lim="400000"/>
          </a:ln>
        </p:spPr>
      </p:pic>
      <p:sp>
        <p:nvSpPr>
          <p:cNvPr id="3" name="Rectangle 2">
            <a:extLst>
              <a:ext uri="{FF2B5EF4-FFF2-40B4-BE49-F238E27FC236}">
                <a16:creationId xmlns:a16="http://schemas.microsoft.com/office/drawing/2014/main" id="{1C53C45D-3722-0E43-A049-6592D95694C6}"/>
              </a:ext>
            </a:extLst>
          </p:cNvPr>
          <p:cNvSpPr/>
          <p:nvPr/>
        </p:nvSpPr>
        <p:spPr>
          <a:xfrm>
            <a:off x="5518493" y="2142075"/>
            <a:ext cx="1396314" cy="3190619"/>
          </a:xfrm>
          <a:prstGeom prst="rect">
            <a:avLst/>
          </a:prstGeom>
          <a:noFill/>
          <a:ln w="8255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8" name="000000100011001001000000001000002 = 0232402016">
            <a:extLst>
              <a:ext uri="{FF2B5EF4-FFF2-40B4-BE49-F238E27FC236}">
                <a16:creationId xmlns:a16="http://schemas.microsoft.com/office/drawing/2014/main" id="{F908F1D6-E637-CA40-8474-675570F72C23}"/>
              </a:ext>
            </a:extLst>
          </p:cNvPr>
          <p:cNvSpPr txBox="1"/>
          <p:nvPr/>
        </p:nvSpPr>
        <p:spPr>
          <a:xfrm>
            <a:off x="5518493" y="3290500"/>
            <a:ext cx="2939707" cy="27699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342900" indent="-342900">
              <a:spcBef>
                <a:spcPts val="500"/>
              </a:spcBef>
              <a:defRPr sz="2400"/>
            </a:pPr>
            <a:r>
              <a:rPr sz="1200" dirty="0">
                <a:solidFill>
                  <a:srgbClr val="FF0000"/>
                </a:solidFill>
              </a:rPr>
              <a:t>00000010001100100100000000100000</a:t>
            </a:r>
            <a:r>
              <a:rPr sz="1200" baseline="-25000" dirty="0">
                <a:solidFill>
                  <a:srgbClr val="FF0000"/>
                </a:solidFill>
              </a:rPr>
              <a:t>2</a:t>
            </a:r>
          </a:p>
        </p:txBody>
      </p:sp>
      <p:sp>
        <p:nvSpPr>
          <p:cNvPr id="4" name="Rounded Rectangular Callout 3">
            <a:extLst>
              <a:ext uri="{FF2B5EF4-FFF2-40B4-BE49-F238E27FC236}">
                <a16:creationId xmlns:a16="http://schemas.microsoft.com/office/drawing/2014/main" id="{62E3E5EC-E20C-D543-92FC-BA9A53B920AE}"/>
              </a:ext>
            </a:extLst>
          </p:cNvPr>
          <p:cNvSpPr/>
          <p:nvPr/>
        </p:nvSpPr>
        <p:spPr>
          <a:xfrm>
            <a:off x="1550774" y="1110243"/>
            <a:ext cx="1881351" cy="1328021"/>
          </a:xfrm>
          <a:prstGeom prst="wedgeRoundRectCallout">
            <a:avLst>
              <a:gd name="adj1" fmla="val 104865"/>
              <a:gd name="adj2" fmla="val 46635"/>
              <a:gd name="adj3" fmla="val 16667"/>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dirty="0"/>
              <a:t>17</a:t>
            </a:r>
            <a:r>
              <a:rPr lang="ko-KR" altLang="en-US" dirty="0"/>
              <a:t>번 방의 값과</a:t>
            </a: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Arial"/>
                <a:ea typeface="Arial"/>
                <a:cs typeface="Arial"/>
                <a:sym typeface="Arial"/>
              </a:rPr>
              <a:t>18</a:t>
            </a:r>
            <a:r>
              <a:rPr kumimoji="0" lang="ko-KR" altLang="en-US" sz="1800" b="0" i="0" u="none" strike="noStrike" cap="none" spc="0" normalizeH="0" baseline="0" dirty="0">
                <a:ln>
                  <a:noFill/>
                </a:ln>
                <a:solidFill>
                  <a:srgbClr val="000000"/>
                </a:solidFill>
                <a:effectLst/>
                <a:uFillTx/>
                <a:latin typeface="Arial"/>
                <a:ea typeface="Arial"/>
                <a:cs typeface="Arial"/>
                <a:sym typeface="Arial"/>
              </a:rPr>
              <a:t>번 방의 값을 </a:t>
            </a:r>
            <a:endParaRPr kumimoji="0" lang="en-US" altLang="ko-KR" sz="18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914400" rtl="0" fontAlgn="auto" latinLnBrk="0" hangingPunct="0">
              <a:lnSpc>
                <a:spcPct val="100000"/>
              </a:lnSpc>
              <a:spcBef>
                <a:spcPts val="0"/>
              </a:spcBef>
              <a:spcAft>
                <a:spcPts val="0"/>
              </a:spcAft>
              <a:buClrTx/>
              <a:buSzTx/>
              <a:buFontTx/>
              <a:buNone/>
              <a:tabLst/>
            </a:pPr>
            <a:r>
              <a:rPr lang="ko-KR" altLang="en-US" dirty="0"/>
              <a:t>더해서 </a:t>
            </a:r>
            <a:r>
              <a:rPr lang="en-US" altLang="ko-KR" dirty="0"/>
              <a:t>8</a:t>
            </a:r>
            <a:r>
              <a:rPr lang="ko-KR" altLang="en-US" dirty="0"/>
              <a:t>번 방에 써라</a:t>
            </a:r>
            <a:r>
              <a:rPr lang="en-US" altLang="ko-KR" dirty="0"/>
              <a:t>.</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621226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f04-17-P374493" descr="f04-17-P374493">
            <a:extLst>
              <a:ext uri="{FF2B5EF4-FFF2-40B4-BE49-F238E27FC236}">
                <a16:creationId xmlns:a16="http://schemas.microsoft.com/office/drawing/2014/main" id="{7A42B6CF-656A-4748-893A-C7173D25A20F}"/>
              </a:ext>
            </a:extLst>
          </p:cNvPr>
          <p:cNvPicPr>
            <a:picLocks noChangeAspect="1"/>
          </p:cNvPicPr>
          <p:nvPr/>
        </p:nvPicPr>
        <p:blipFill>
          <a:blip r:embed="rId2"/>
          <a:stretch>
            <a:fillRect/>
          </a:stretch>
        </p:blipFill>
        <p:spPr>
          <a:xfrm>
            <a:off x="1187450" y="1196975"/>
            <a:ext cx="7077461" cy="5499833"/>
          </a:xfrm>
          <a:prstGeom prst="rect">
            <a:avLst/>
          </a:prstGeom>
          <a:ln w="12700">
            <a:miter lim="400000"/>
          </a:ln>
        </p:spPr>
      </p:pic>
      <p:sp>
        <p:nvSpPr>
          <p:cNvPr id="3" name="Levels of Program Code">
            <a:extLst>
              <a:ext uri="{FF2B5EF4-FFF2-40B4-BE49-F238E27FC236}">
                <a16:creationId xmlns:a16="http://schemas.microsoft.com/office/drawing/2014/main" id="{4EEEF46F-4670-3D40-A41C-C767C89DB8A6}"/>
              </a:ext>
            </a:extLst>
          </p:cNvPr>
          <p:cNvSpPr txBox="1">
            <a:spLocks/>
          </p:cNvSpPr>
          <p:nvPr/>
        </p:nvSpPr>
        <p:spPr>
          <a:xfrm>
            <a:off x="684212" y="146050"/>
            <a:ext cx="8259763" cy="762000"/>
          </a:xfrm>
          <a:prstGeom prst="rect">
            <a:avLst/>
          </a:prstGeom>
          <a:ln w="12700">
            <a:miter lim="400000"/>
          </a:ln>
          <a:extLst>
            <a:ext uri="{C572A759-6A51-4108-AA02-DFA0A04FC94B}">
              <ma14:wrappingTextBoxFlag xmlns:ma14="http://schemas.microsoft.com/office/mac/drawingml/2011/main" xmlns="" val="1"/>
            </a:ext>
          </a:extLst>
        </p:spPr>
        <p:txBody>
          <a:bodyPr lIns="45719" tIns="45719" rIns="45719" bIns="45719" anchor="b">
            <a:normAutofit/>
          </a:bodyPr>
          <a:lst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a:lstStyle>
          <a:p>
            <a:pPr hangingPunct="1"/>
            <a:r>
              <a:rPr lang="en-US" dirty="0"/>
              <a:t>Logic Diagram of a Processor</a:t>
            </a:r>
            <a:endParaRPr lang="en-US" dirty="0">
              <a:latin typeface="Lucida Console" panose="020B0609040504020204" pitchFamily="49" charset="0"/>
            </a:endParaRPr>
          </a:p>
        </p:txBody>
      </p:sp>
    </p:spTree>
    <p:extLst>
      <p:ext uri="{BB962C8B-B14F-4D97-AF65-F5344CB8AC3E}">
        <p14:creationId xmlns:p14="http://schemas.microsoft.com/office/powerpoint/2010/main" val="1908388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F4FD100-5E23-DA4F-8D0A-3042AF2291BE}"/>
              </a:ext>
            </a:extLst>
          </p:cNvPr>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1CB95E3-1FFC-A142-9E91-59D6F6AF0D5F}" type="slidenum">
              <a:rPr lang="en-US" altLang="en-US" sz="1200">
                <a:latin typeface="Calibri" panose="020F0502020204030204" pitchFamily="34" charset="0"/>
              </a:rPr>
              <a:pPr algn="r" eaLnBrk="1" hangingPunct="1"/>
              <a:t>5</a:t>
            </a:fld>
            <a:endParaRPr lang="en-US" altLang="en-US" sz="1200">
              <a:latin typeface="Calibri" panose="020F0502020204030204" pitchFamily="34" charset="0"/>
            </a:endParaRPr>
          </a:p>
        </p:txBody>
      </p:sp>
      <p:sp>
        <p:nvSpPr>
          <p:cNvPr id="10243" name="Footer Placeholder 7">
            <a:extLst>
              <a:ext uri="{FF2B5EF4-FFF2-40B4-BE49-F238E27FC236}">
                <a16:creationId xmlns:a16="http://schemas.microsoft.com/office/drawing/2014/main" id="{045CAD69-C16E-D943-9A9F-B2F1AE037C23}"/>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a:t>Copyright © 2014 Elsevier Inc. All rights reserved.</a:t>
            </a:r>
          </a:p>
        </p:txBody>
      </p:sp>
      <p:sp>
        <p:nvSpPr>
          <p:cNvPr id="10244" name="TextBox 3">
            <a:extLst>
              <a:ext uri="{FF2B5EF4-FFF2-40B4-BE49-F238E27FC236}">
                <a16:creationId xmlns:a16="http://schemas.microsoft.com/office/drawing/2014/main" id="{C8C4CC75-0DBC-8848-81D0-2020EE91D538}"/>
              </a:ext>
            </a:extLst>
          </p:cNvPr>
          <p:cNvSpPr txBox="1">
            <a:spLocks noChangeArrowheads="1"/>
          </p:cNvSpPr>
          <p:nvPr/>
        </p:nvSpPr>
        <p:spPr bwMode="auto">
          <a:xfrm>
            <a:off x="685800" y="4556125"/>
            <a:ext cx="77724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200">
                <a:solidFill>
                  <a:srgbClr val="000000"/>
                </a:solidFill>
                <a:ea typeface="Times New Roman" panose="02020603050405020304" pitchFamily="18" charset="0"/>
                <a:cs typeface="ITCFranklinGothicStd-Hvy" charset="0"/>
              </a:rPr>
              <a:t>FIGURE 1.8</a:t>
            </a:r>
            <a:r>
              <a:rPr lang="en-US" altLang="en-US" sz="1200">
                <a:solidFill>
                  <a:srgbClr val="000000"/>
                </a:solidFill>
                <a:ea typeface="Times New Roman" panose="02020603050405020304" pitchFamily="18" charset="0"/>
                <a:cs typeface="MinionPro-Regular" charset="0"/>
              </a:rPr>
              <a:t> </a:t>
            </a:r>
            <a:r>
              <a:rPr lang="en-US" altLang="en-US" sz="1200">
                <a:solidFill>
                  <a:srgbClr val="000000"/>
                </a:solidFill>
                <a:ea typeface="Times New Roman" panose="02020603050405020304" pitchFamily="18" charset="0"/>
                <a:cs typeface="ITCFranklinGothicStd-Hvy" charset="0"/>
              </a:rPr>
              <a:t>The logic board of Apple iPad 2 in Figure 1.7. The photo highlights five integrated circuits. The large integrated circuit in the middle is the Apple A5 chip, which contains a dual ARM processor cores that run at 1</a:t>
            </a:r>
            <a:r>
              <a:rPr lang="en-US" altLang="en-US" sz="1200">
                <a:solidFill>
                  <a:srgbClr val="000000"/>
                </a:solidFill>
                <a:ea typeface="Times New Roman" panose="02020603050405020304" pitchFamily="18" charset="0"/>
                <a:cs typeface="MinionPro-Regular" charset="0"/>
              </a:rPr>
              <a:t> </a:t>
            </a:r>
            <a:r>
              <a:rPr lang="en-US" altLang="en-US" sz="1200">
                <a:solidFill>
                  <a:srgbClr val="000000"/>
                </a:solidFill>
                <a:ea typeface="Times New Roman" panose="02020603050405020304" pitchFamily="18" charset="0"/>
                <a:cs typeface="ITCFranklinGothicStd-Hvy" charset="0"/>
              </a:rPr>
              <a:t>GHz as well as 512</a:t>
            </a:r>
            <a:r>
              <a:rPr lang="en-US" altLang="en-US" sz="1200">
                <a:solidFill>
                  <a:srgbClr val="000000"/>
                </a:solidFill>
                <a:ea typeface="Times New Roman" panose="02020603050405020304" pitchFamily="18" charset="0"/>
                <a:cs typeface="MinionPro-Regular" charset="0"/>
              </a:rPr>
              <a:t> </a:t>
            </a:r>
            <a:r>
              <a:rPr lang="en-US" altLang="en-US" sz="1200">
                <a:solidFill>
                  <a:srgbClr val="000000"/>
                </a:solidFill>
                <a:ea typeface="Times New Roman" panose="02020603050405020304" pitchFamily="18" charset="0"/>
                <a:cs typeface="ITCFranklinGothicStd-Hvy" charset="0"/>
              </a:rPr>
              <a:t>MB of main memory inside the package. Figure 1.9 shows a photograph of the processor chip inside the A5 package. The similar sized chip to the left is the 32</a:t>
            </a:r>
            <a:r>
              <a:rPr lang="en-US" altLang="en-US" sz="1200">
                <a:solidFill>
                  <a:srgbClr val="000000"/>
                </a:solidFill>
                <a:ea typeface="Times New Roman" panose="02020603050405020304" pitchFamily="18" charset="0"/>
                <a:cs typeface="MinionPro-Regular" charset="0"/>
              </a:rPr>
              <a:t> </a:t>
            </a:r>
            <a:r>
              <a:rPr lang="en-US" altLang="en-US" sz="1200">
                <a:solidFill>
                  <a:srgbClr val="000000"/>
                </a:solidFill>
                <a:ea typeface="Times New Roman" panose="02020603050405020304" pitchFamily="18" charset="0"/>
                <a:cs typeface="ITCFranklinGothicStd-Hvy" charset="0"/>
              </a:rPr>
              <a:t>GB flash memory chip for non-volatile storage. There is an empty space between the two chips where a second flash chip can be installed to double storage capacity of the iPad. The chips to the right of the A5 include power controller and I/O controller chips. (Courtesy iFixit, www.ifixit.com) </a:t>
            </a:r>
          </a:p>
        </p:txBody>
      </p:sp>
      <p:pic>
        <p:nvPicPr>
          <p:cNvPr id="10245" name="Picture 6" descr="f01-08-9780124077263">
            <a:extLst>
              <a:ext uri="{FF2B5EF4-FFF2-40B4-BE49-F238E27FC236}">
                <a16:creationId xmlns:a16="http://schemas.microsoft.com/office/drawing/2014/main" id="{EE6DCCCC-6B9D-1540-9340-6CB75402ED4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rot="10800000">
            <a:off x="914400" y="2349499"/>
            <a:ext cx="7315200" cy="2105025"/>
          </a:xfrm>
        </p:spPr>
      </p:pic>
      <p:pic>
        <p:nvPicPr>
          <p:cNvPr id="6" name="Picture 6" descr="f01-07-9780124077263">
            <a:extLst>
              <a:ext uri="{FF2B5EF4-FFF2-40B4-BE49-F238E27FC236}">
                <a16:creationId xmlns:a16="http://schemas.microsoft.com/office/drawing/2014/main" id="{D51ADFA1-793B-6F4F-82EE-4AC36484C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86771" y="196057"/>
            <a:ext cx="3168650" cy="2743200"/>
          </a:xfrm>
          <a:prstGeom prst="rect">
            <a:avLst/>
          </a:prstGeom>
          <a:ln w="12700">
            <a:miter lim="400000"/>
          </a:ln>
          <a:extLst>
            <a:ext uri="{C572A759-6A51-4108-AA02-DFA0A04FC94B}">
              <ma14:wrappingTextBoxFlag xmlns:ma14="http://schemas.microsoft.com/office/mac/drawingml/2011/main" xmlns="" val="1"/>
            </a:ext>
          </a:extLst>
        </p:spPr>
      </p:pic>
      <p:sp>
        <p:nvSpPr>
          <p:cNvPr id="7" name="Levels of Program Code">
            <a:extLst>
              <a:ext uri="{FF2B5EF4-FFF2-40B4-BE49-F238E27FC236}">
                <a16:creationId xmlns:a16="http://schemas.microsoft.com/office/drawing/2014/main" id="{3698D9ED-409C-2642-AE41-B7FCBFA1940B}"/>
              </a:ext>
            </a:extLst>
          </p:cNvPr>
          <p:cNvSpPr txBox="1">
            <a:spLocks/>
          </p:cNvSpPr>
          <p:nvPr/>
        </p:nvSpPr>
        <p:spPr>
          <a:xfrm>
            <a:off x="684212" y="146050"/>
            <a:ext cx="8259763" cy="762000"/>
          </a:xfrm>
          <a:prstGeom prst="rect">
            <a:avLst/>
          </a:prstGeom>
          <a:ln w="12700">
            <a:miter lim="400000"/>
          </a:ln>
          <a:extLst>
            <a:ext uri="{C572A759-6A51-4108-AA02-DFA0A04FC94B}">
              <ma14:wrappingTextBoxFlag xmlns:ma14="http://schemas.microsoft.com/office/mac/drawingml/2011/main" xmlns="" val="1"/>
            </a:ext>
          </a:extLst>
        </p:spPr>
        <p:txBody>
          <a:bodyPr lIns="45719" tIns="45719" rIns="45719" bIns="45719" anchor="b">
            <a:normAutofit/>
          </a:bodyPr>
          <a:lst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a:lstStyle>
          <a:p>
            <a:pPr hangingPunct="1"/>
            <a:r>
              <a:rPr lang="en-US" dirty="0"/>
              <a:t>inside iPad 2</a:t>
            </a:r>
            <a:endParaRPr lang="en-US" dirty="0">
              <a:latin typeface="Lucida Console" panose="020B0609040504020204" pitchFamily="49" charset="0"/>
            </a:endParaRPr>
          </a:p>
        </p:txBody>
      </p:sp>
    </p:spTree>
    <p:extLst>
      <p:ext uri="{BB962C8B-B14F-4D97-AF65-F5344CB8AC3E}">
        <p14:creationId xmlns:p14="http://schemas.microsoft.com/office/powerpoint/2010/main" val="143427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6</a:t>
            </a:fld>
            <a:endParaRPr/>
          </a:p>
        </p:txBody>
      </p:sp>
      <p:sp>
        <p:nvSpPr>
          <p:cNvPr id="75" name="Instruction Set"/>
          <p:cNvSpPr txBox="1">
            <a:spLocks noGrp="1"/>
          </p:cNvSpPr>
          <p:nvPr>
            <p:ph type="title" idx="4294967295"/>
          </p:nvPr>
        </p:nvSpPr>
        <p:spPr>
          <a:xfrm>
            <a:off x="684212" y="146050"/>
            <a:ext cx="8259763" cy="762000"/>
          </a:xfrm>
          <a:prstGeom prst="rect">
            <a:avLst/>
          </a:prstGeom>
        </p:spPr>
        <p:txBody>
          <a:bodyPr>
            <a:normAutofit fontScale="90000"/>
          </a:bodyPr>
          <a:lstStyle/>
          <a:p>
            <a:r>
              <a:rPr dirty="0"/>
              <a:t>Instruction Set</a:t>
            </a:r>
            <a:r>
              <a:rPr lang="ko-KR" altLang="en-US" dirty="0"/>
              <a:t> </a:t>
            </a:r>
            <a:r>
              <a:rPr lang="en-US" altLang="ko-KR" dirty="0"/>
              <a:t>Architecture (ISA)</a:t>
            </a:r>
            <a:endParaRPr dirty="0"/>
          </a:p>
        </p:txBody>
      </p:sp>
      <p:sp>
        <p:nvSpPr>
          <p:cNvPr id="76" name="The repertoire of instructions of a computer…"/>
          <p:cNvSpPr txBox="1">
            <a:spLocks noGrp="1"/>
          </p:cNvSpPr>
          <p:nvPr>
            <p:ph type="body" idx="4294967295"/>
          </p:nvPr>
        </p:nvSpPr>
        <p:spPr>
          <a:xfrm>
            <a:off x="678656" y="1125537"/>
            <a:ext cx="8270876" cy="5111751"/>
          </a:xfrm>
          <a:prstGeom prst="rect">
            <a:avLst/>
          </a:prstGeom>
        </p:spPr>
        <p:txBody>
          <a:bodyPr>
            <a:normAutofit/>
          </a:bodyPr>
          <a:lstStyle/>
          <a:p>
            <a:pPr>
              <a:lnSpc>
                <a:spcPct val="120000"/>
              </a:lnSpc>
            </a:pPr>
            <a:r>
              <a:rPr lang="ko-KR" altLang="en-US" dirty="0"/>
              <a:t>컴퓨터 </a:t>
            </a:r>
            <a:r>
              <a:rPr lang="en-US" altLang="ko-KR" dirty="0"/>
              <a:t>(</a:t>
            </a:r>
            <a:r>
              <a:rPr lang="ko-KR" altLang="en-US" dirty="0"/>
              <a:t>프로세서</a:t>
            </a:r>
            <a:r>
              <a:rPr lang="en-US" altLang="ko-KR" dirty="0"/>
              <a:t>)</a:t>
            </a:r>
            <a:r>
              <a:rPr lang="ko-KR" altLang="en-US" dirty="0"/>
              <a:t> 에서 사용되는 명령어들의 집합 및 그 정의</a:t>
            </a:r>
            <a:endParaRPr lang="en-US" altLang="ko-KR" dirty="0"/>
          </a:p>
          <a:p>
            <a:pPr>
              <a:lnSpc>
                <a:spcPct val="120000"/>
              </a:lnSpc>
            </a:pPr>
            <a:r>
              <a:rPr dirty="0"/>
              <a:t>Different computers</a:t>
            </a:r>
            <a:r>
              <a:rPr lang="ko-KR" altLang="en-US" dirty="0"/>
              <a:t> </a:t>
            </a:r>
            <a:r>
              <a:rPr lang="en-US" altLang="ko-KR" dirty="0"/>
              <a:t>(processors)</a:t>
            </a:r>
            <a:r>
              <a:rPr dirty="0"/>
              <a:t> have different </a:t>
            </a:r>
            <a:r>
              <a:rPr lang="en-US" dirty="0"/>
              <a:t>ISAs</a:t>
            </a:r>
            <a:endParaRPr dirty="0"/>
          </a:p>
          <a:p>
            <a:pPr marL="742950" lvl="1" indent="-285750">
              <a:lnSpc>
                <a:spcPct val="120000"/>
              </a:lnSpc>
              <a:spcBef>
                <a:spcPts val="0"/>
              </a:spcBef>
              <a:buClr>
                <a:srgbClr val="91AFBF"/>
              </a:buClr>
              <a:defRPr sz="2800"/>
            </a:pPr>
            <a:r>
              <a:rPr dirty="0"/>
              <a:t>But with many aspects in common</a:t>
            </a:r>
          </a:p>
          <a:p>
            <a:pPr>
              <a:lnSpc>
                <a:spcPct val="120000"/>
              </a:lnSpc>
            </a:pPr>
            <a:r>
              <a:rPr dirty="0"/>
              <a:t>Many modern computers have simple instruction sets</a:t>
            </a:r>
            <a:endParaRPr lang="en-US" dirty="0"/>
          </a:p>
          <a:p>
            <a:pPr>
              <a:lnSpc>
                <a:spcPct val="120000"/>
              </a:lnSpc>
            </a:pPr>
            <a:r>
              <a:rPr lang="ko-KR" altLang="en-US" dirty="0"/>
              <a:t>그 중에서 </a:t>
            </a:r>
            <a:r>
              <a:rPr lang="en-US" dirty="0"/>
              <a:t>MIPS ISA </a:t>
            </a:r>
            <a:r>
              <a:rPr lang="ko-KR" altLang="en-US" dirty="0" err="1"/>
              <a:t>를</a:t>
            </a:r>
            <a:r>
              <a:rPr lang="ko-KR" altLang="en-US" dirty="0"/>
              <a:t> 배울 것임</a:t>
            </a:r>
            <a:r>
              <a:rPr lang="en-US" altLang="ko-KR" dirty="0"/>
              <a:t>.</a:t>
            </a:r>
            <a:endParaRPr dirty="0"/>
          </a:p>
        </p:txBody>
      </p:sp>
      <p:sp>
        <p:nvSpPr>
          <p:cNvPr id="77" name="§2.1 Introduction"/>
          <p:cNvSpPr txBox="1"/>
          <p:nvPr/>
        </p:nvSpPr>
        <p:spPr>
          <a:xfrm rot="5400000">
            <a:off x="8065097" y="728240"/>
            <a:ext cx="1807144" cy="350663"/>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ECEAAC"/>
                </a:solidFill>
              </a:defRPr>
            </a:lvl1pPr>
          </a:lstStyle>
          <a:p>
            <a:r>
              <a:t>§2.1 Introduction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7</a:t>
            </a:fld>
            <a:endParaRPr/>
          </a:p>
        </p:txBody>
      </p:sp>
      <p:sp>
        <p:nvSpPr>
          <p:cNvPr id="80" name="The MIPS Instruction Set"/>
          <p:cNvSpPr txBox="1">
            <a:spLocks noGrp="1"/>
          </p:cNvSpPr>
          <p:nvPr>
            <p:ph type="title" idx="4294967295"/>
          </p:nvPr>
        </p:nvSpPr>
        <p:spPr>
          <a:xfrm>
            <a:off x="684212" y="146050"/>
            <a:ext cx="8259763" cy="762000"/>
          </a:xfrm>
          <a:prstGeom prst="rect">
            <a:avLst/>
          </a:prstGeom>
        </p:spPr>
        <p:txBody>
          <a:bodyPr>
            <a:normAutofit/>
          </a:bodyPr>
          <a:lstStyle/>
          <a:p>
            <a:r>
              <a:t>The MIPS Instruction Set</a:t>
            </a:r>
          </a:p>
        </p:txBody>
      </p:sp>
      <p:sp>
        <p:nvSpPr>
          <p:cNvPr id="81" name="Used as the example throughout the book…"/>
          <p:cNvSpPr txBox="1">
            <a:spLocks noGrp="1"/>
          </p:cNvSpPr>
          <p:nvPr>
            <p:ph type="body" idx="4294967295"/>
          </p:nvPr>
        </p:nvSpPr>
        <p:spPr>
          <a:xfrm>
            <a:off x="684212" y="1125537"/>
            <a:ext cx="8270876" cy="5111751"/>
          </a:xfrm>
          <a:prstGeom prst="rect">
            <a:avLst/>
          </a:prstGeom>
        </p:spPr>
        <p:txBody>
          <a:bodyPr>
            <a:normAutofit lnSpcReduction="10000"/>
          </a:bodyPr>
          <a:lstStyle/>
          <a:p>
            <a:pPr>
              <a:lnSpc>
                <a:spcPct val="150000"/>
              </a:lnSpc>
              <a:spcBef>
                <a:spcPts val="0"/>
              </a:spcBef>
              <a:defRPr sz="2800"/>
            </a:pPr>
            <a:r>
              <a:rPr dirty="0"/>
              <a:t>Used as the example throughout the book</a:t>
            </a:r>
          </a:p>
          <a:p>
            <a:pPr>
              <a:lnSpc>
                <a:spcPct val="150000"/>
              </a:lnSpc>
              <a:spcBef>
                <a:spcPts val="0"/>
              </a:spcBef>
              <a:defRPr sz="2800"/>
            </a:pPr>
            <a:r>
              <a:rPr dirty="0"/>
              <a:t>Stanford MIPS commercialized by MIPS Technologies (</a:t>
            </a:r>
            <a:r>
              <a:rPr u="sng" dirty="0">
                <a:solidFill>
                  <a:srgbClr val="91AFBF"/>
                </a:solidFill>
                <a:uFill>
                  <a:solidFill>
                    <a:srgbClr val="91AFBF"/>
                  </a:solidFill>
                </a:uFill>
                <a:hlinkClick r:id="rId2"/>
              </a:rPr>
              <a:t>www.mips.com</a:t>
            </a:r>
            <a:r>
              <a:rPr dirty="0"/>
              <a:t>)</a:t>
            </a:r>
          </a:p>
          <a:p>
            <a:pPr>
              <a:lnSpc>
                <a:spcPct val="150000"/>
              </a:lnSpc>
              <a:spcBef>
                <a:spcPts val="0"/>
              </a:spcBef>
              <a:defRPr sz="2800"/>
            </a:pPr>
            <a:r>
              <a:rPr dirty="0"/>
              <a:t>Large share of embedded core market</a:t>
            </a:r>
          </a:p>
          <a:p>
            <a:pPr marL="742950" lvl="1" indent="-285750">
              <a:lnSpc>
                <a:spcPct val="150000"/>
              </a:lnSpc>
              <a:spcBef>
                <a:spcPts val="0"/>
              </a:spcBef>
              <a:buClr>
                <a:srgbClr val="91AFBF"/>
              </a:buClr>
              <a:defRPr sz="2400"/>
            </a:pPr>
            <a:r>
              <a:rPr dirty="0"/>
              <a:t>Applications in consumer electronics, network/storage equipment, cameras, printers, …</a:t>
            </a:r>
          </a:p>
          <a:p>
            <a:pPr>
              <a:lnSpc>
                <a:spcPct val="150000"/>
              </a:lnSpc>
              <a:spcBef>
                <a:spcPts val="0"/>
              </a:spcBef>
              <a:defRPr sz="2800"/>
            </a:pPr>
            <a:r>
              <a:rPr dirty="0"/>
              <a:t>Typical of many modern ISAs</a:t>
            </a:r>
          </a:p>
          <a:p>
            <a:pPr marL="742950" lvl="1" indent="-285750">
              <a:lnSpc>
                <a:spcPct val="150000"/>
              </a:lnSpc>
              <a:spcBef>
                <a:spcPts val="0"/>
              </a:spcBef>
              <a:buClr>
                <a:srgbClr val="91AFBF"/>
              </a:buClr>
              <a:defRPr sz="2400"/>
            </a:pPr>
            <a:r>
              <a:rPr dirty="0"/>
              <a:t>See MIPS Reference Data tear-out card, and Appendix A.</a:t>
            </a:r>
            <a:r>
              <a:rPr lang="en-US" altLang="ko-KR" dirty="0"/>
              <a:t>10</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newspaper&#10;&#10;Description automatically generated">
            <a:extLst>
              <a:ext uri="{FF2B5EF4-FFF2-40B4-BE49-F238E27FC236}">
                <a16:creationId xmlns:a16="http://schemas.microsoft.com/office/drawing/2014/main" id="{DC30DF1C-9061-8744-B0E2-22FB3BC96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72" y="0"/>
            <a:ext cx="7877655" cy="6858000"/>
          </a:xfrm>
          <a:prstGeom prst="rect">
            <a:avLst/>
          </a:prstGeom>
        </p:spPr>
      </p:pic>
    </p:spTree>
    <p:extLst>
      <p:ext uri="{BB962C8B-B14F-4D97-AF65-F5344CB8AC3E}">
        <p14:creationId xmlns:p14="http://schemas.microsoft.com/office/powerpoint/2010/main" val="9538799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9</a:t>
            </a:fld>
            <a:endParaRPr/>
          </a:p>
        </p:txBody>
      </p:sp>
      <p:sp>
        <p:nvSpPr>
          <p:cNvPr id="80" name="The MIPS Instruction Set"/>
          <p:cNvSpPr txBox="1">
            <a:spLocks noGrp="1"/>
          </p:cNvSpPr>
          <p:nvPr>
            <p:ph type="title" idx="4294967295"/>
          </p:nvPr>
        </p:nvSpPr>
        <p:spPr>
          <a:xfrm>
            <a:off x="684212" y="146050"/>
            <a:ext cx="8259763" cy="762000"/>
          </a:xfrm>
          <a:prstGeom prst="rect">
            <a:avLst/>
          </a:prstGeom>
        </p:spPr>
        <p:txBody>
          <a:bodyPr>
            <a:normAutofit/>
          </a:bodyPr>
          <a:lstStyle/>
          <a:p>
            <a:r>
              <a:rPr dirty="0"/>
              <a:t>T</a:t>
            </a:r>
            <a:r>
              <a:rPr lang="en-US" dirty="0"/>
              <a:t>ypes of</a:t>
            </a:r>
            <a:r>
              <a:rPr dirty="0"/>
              <a:t> Instruction</a:t>
            </a:r>
            <a:r>
              <a:rPr lang="en-US" dirty="0"/>
              <a:t>s</a:t>
            </a:r>
            <a:endParaRPr dirty="0"/>
          </a:p>
        </p:txBody>
      </p:sp>
      <p:sp>
        <p:nvSpPr>
          <p:cNvPr id="81" name="Used as the example throughout the book…"/>
          <p:cNvSpPr txBox="1">
            <a:spLocks noGrp="1"/>
          </p:cNvSpPr>
          <p:nvPr>
            <p:ph type="body" idx="4294967295"/>
          </p:nvPr>
        </p:nvSpPr>
        <p:spPr>
          <a:xfrm>
            <a:off x="684212" y="1125537"/>
            <a:ext cx="8270876" cy="5111751"/>
          </a:xfrm>
          <a:prstGeom prst="rect">
            <a:avLst/>
          </a:prstGeom>
        </p:spPr>
        <p:txBody>
          <a:bodyPr>
            <a:normAutofit/>
          </a:bodyPr>
          <a:lstStyle/>
          <a:p>
            <a:pPr>
              <a:spcBef>
                <a:spcPts val="600"/>
              </a:spcBef>
              <a:defRPr sz="2800"/>
            </a:pPr>
            <a:r>
              <a:rPr lang="en-US" dirty="0"/>
              <a:t>Arithmetic / Logic instructions </a:t>
            </a:r>
            <a:r>
              <a:rPr lang="ko-KR" altLang="en-US" dirty="0"/>
              <a:t>연산 명령어</a:t>
            </a:r>
            <a:endParaRPr lang="en-US" dirty="0"/>
          </a:p>
          <a:p>
            <a:pPr marL="0" indent="0">
              <a:spcBef>
                <a:spcPts val="600"/>
              </a:spcBef>
              <a:buNone/>
              <a:defRPr sz="2800"/>
            </a:pPr>
            <a:r>
              <a:rPr lang="en-US" dirty="0"/>
              <a:t>       = ALU operations</a:t>
            </a:r>
            <a:r>
              <a:rPr lang="ko-KR" altLang="en-US" dirty="0"/>
              <a:t> </a:t>
            </a:r>
            <a:endParaRPr lang="en-US" dirty="0"/>
          </a:p>
          <a:p>
            <a:pPr>
              <a:spcBef>
                <a:spcPts val="600"/>
              </a:spcBef>
              <a:defRPr sz="2800"/>
            </a:pPr>
            <a:r>
              <a:rPr lang="en-US" dirty="0"/>
              <a:t>Data transfer instructions</a:t>
            </a:r>
            <a:r>
              <a:rPr lang="ko-KR" altLang="en-US" dirty="0"/>
              <a:t> 메모리 접근 명령어</a:t>
            </a:r>
            <a:r>
              <a:rPr lang="en-US" dirty="0"/>
              <a:t> </a:t>
            </a:r>
          </a:p>
          <a:p>
            <a:pPr marL="0" indent="0">
              <a:spcBef>
                <a:spcPts val="600"/>
              </a:spcBef>
              <a:buNone/>
              <a:defRPr sz="2800"/>
            </a:pPr>
            <a:r>
              <a:rPr lang="en-US" dirty="0"/>
              <a:t>      = Load/Store instructions</a:t>
            </a:r>
          </a:p>
          <a:p>
            <a:pPr>
              <a:spcBef>
                <a:spcPts val="600"/>
              </a:spcBef>
              <a:defRPr sz="2800"/>
            </a:pPr>
            <a:r>
              <a:rPr lang="en-US" dirty="0"/>
              <a:t>Branch instructions</a:t>
            </a:r>
            <a:r>
              <a:rPr lang="ko-KR" altLang="en-US" dirty="0"/>
              <a:t> 분기 명령어</a:t>
            </a:r>
            <a:endParaRPr lang="en-US" dirty="0"/>
          </a:p>
          <a:p>
            <a:pPr marL="0" indent="0">
              <a:spcBef>
                <a:spcPts val="600"/>
              </a:spcBef>
              <a:buNone/>
              <a:defRPr sz="2800"/>
            </a:pPr>
            <a:r>
              <a:rPr lang="en-US" dirty="0"/>
              <a:t>      = Control transfer instructions</a:t>
            </a:r>
          </a:p>
        </p:txBody>
      </p:sp>
    </p:spTree>
    <p:extLst>
      <p:ext uri="{BB962C8B-B14F-4D97-AF65-F5344CB8AC3E}">
        <p14:creationId xmlns:p14="http://schemas.microsoft.com/office/powerpoint/2010/main" val="4025370162"/>
      </p:ext>
    </p:extLst>
  </p:cSld>
  <p:clrMapOvr>
    <a:masterClrMapping/>
  </p:clrMapOvr>
  <p:transition spd="med"/>
</p:sld>
</file>

<file path=ppt/theme/theme1.xml><?xml version="1.0" encoding="utf-8"?>
<a:theme xmlns:a="http://schemas.openxmlformats.org/drawingml/2006/main" name="1_cod4e">
  <a:themeElements>
    <a:clrScheme name="1_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1_cod4e">
      <a:majorFont>
        <a:latin typeface="Helvetica"/>
        <a:ea typeface="Helvetica"/>
        <a:cs typeface="Helvetica"/>
      </a:majorFont>
      <a:minorFont>
        <a:latin typeface="Times New Roman"/>
        <a:ea typeface="Times New Roman"/>
        <a:cs typeface="Times New Roman"/>
      </a:minorFont>
    </a:fontScheme>
    <a:fmtScheme name="1_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tx1"/>
          </a:solidFill>
          <a:prstDash val="solid"/>
          <a:round/>
          <a:tailEnd type="arrow"/>
        </a:ln>
        <a:effectLst>
          <a:outerShdw blurRad="38100" dist="20000" dir="5400000" rotWithShape="0">
            <a:srgbClr val="000000">
              <a:alpha val="38000"/>
            </a:srgbClr>
          </a:outerShdw>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od4e">
  <a:themeElements>
    <a:clrScheme name="1_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1_cod4e">
      <a:majorFont>
        <a:latin typeface="Helvetica"/>
        <a:ea typeface="Helvetica"/>
        <a:cs typeface="Helvetica"/>
      </a:majorFont>
      <a:minorFont>
        <a:latin typeface="Times New Roman"/>
        <a:ea typeface="Times New Roman"/>
        <a:cs typeface="Times New Roman"/>
      </a:minorFont>
    </a:fontScheme>
    <a:fmtScheme name="1_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951</TotalTime>
  <Words>623</Words>
  <Application>Microsoft Macintosh PowerPoint</Application>
  <PresentationFormat>On-screen Show (4:3)</PresentationFormat>
  <Paragraphs>179</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Black</vt:lpstr>
      <vt:lpstr>Calibri</vt:lpstr>
      <vt:lpstr>Corbel</vt:lpstr>
      <vt:lpstr>Helvetica</vt:lpstr>
      <vt:lpstr>Lucida Console</vt:lpstr>
      <vt:lpstr>Menlo</vt:lpstr>
      <vt:lpstr>Times New Roman</vt:lpstr>
      <vt:lpstr>Wingdings</vt:lpstr>
      <vt:lpstr>1_cod4e</vt:lpstr>
      <vt:lpstr>Chapter 2</vt:lpstr>
      <vt:lpstr>Representation of a Program</vt:lpstr>
      <vt:lpstr>PowerPoint Presentation</vt:lpstr>
      <vt:lpstr>PowerPoint Presentation</vt:lpstr>
      <vt:lpstr>PowerPoint Presentation</vt:lpstr>
      <vt:lpstr>Instruction Set Architecture (ISA)</vt:lpstr>
      <vt:lpstr>The MIPS Instruction Set</vt:lpstr>
      <vt:lpstr>PowerPoint Presentation</vt:lpstr>
      <vt:lpstr>Types of Instructions</vt:lpstr>
      <vt:lpstr>PowerPoint Presentation</vt:lpstr>
      <vt:lpstr>1) MIPS Arithmetic Instructions</vt:lpstr>
      <vt:lpstr>MIPS Arithmetic </vt:lpstr>
      <vt:lpstr>Operands of Arithmetic Instructions</vt:lpstr>
      <vt:lpstr>Registers</vt:lpstr>
      <vt:lpstr>PowerPoint Presentation</vt:lpstr>
      <vt:lpstr>MIPS Arithmetic Instructions : revisited </vt:lpstr>
      <vt:lpstr>MIPS Arithmetic </vt:lpstr>
      <vt:lpstr>MIPS Arithmetic </vt:lpstr>
      <vt:lpstr>PowerPoint Presentation</vt:lpstr>
      <vt:lpstr>MIPS Immediate Arithmetic Instructions </vt:lpstr>
      <vt:lpstr>The Constant Zero</vt:lpstr>
      <vt:lpstr>Exercise</vt:lpstr>
      <vt:lpstr>Hexadecimal Numbers (16진수)</vt:lpstr>
      <vt:lpstr>PowerPoint Presentation</vt:lpstr>
      <vt:lpstr>MIPS Register Aliases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cp:lastModifiedBy>(소프트웨어전공)임은진</cp:lastModifiedBy>
  <cp:revision>48</cp:revision>
  <dcterms:modified xsi:type="dcterms:W3CDTF">2019-09-08T01:02:56Z</dcterms:modified>
</cp:coreProperties>
</file>