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71" r:id="rId6"/>
    <p:sldId id="276" r:id="rId7"/>
    <p:sldId id="272" r:id="rId8"/>
    <p:sldId id="270" r:id="rId9"/>
    <p:sldId id="274" r:id="rId10"/>
    <p:sldId id="273" r:id="rId11"/>
    <p:sldId id="275" r:id="rId12"/>
    <p:sldId id="317" r:id="rId13"/>
    <p:sldId id="31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ECCCA"/>
          </a:solidFill>
        </a:fill>
      </a:tcStyle>
    </a:wholeTbl>
    <a:band2H>
      <a:tcTxStyle/>
      <a:tcStyle>
        <a:tcBdr/>
        <a:fill>
          <a:solidFill>
            <a:srgbClr val="E8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/>
    <p:restoredTop sz="94558"/>
  </p:normalViewPr>
  <p:slideViewPr>
    <p:cSldViewPr snapToGrid="0" snapToObjects="1">
      <p:cViewPr varScale="1">
        <p:scale>
          <a:sx n="103" d="100"/>
          <a:sy n="103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0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515100" y="152400"/>
            <a:ext cx="2095500" cy="5105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52400"/>
            <a:ext cx="61341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38027E-27E3-194D-B518-520805F1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08D9C-F81F-F64C-BF5D-82FC4EB1CA25}" type="datetime1">
              <a:rPr lang="en-US"/>
              <a:pPr>
                <a:defRPr/>
              </a:pPr>
              <a:t>9/9/19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AECBC9-6B0C-E94B-A4F9-124DB0B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B14003-BAFE-8840-B01B-8264FCC4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D0543-E331-064B-90E6-770AEB1D8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95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"/>
          <p:cNvSpPr>
            <a:spLocks noGrp="1"/>
          </p:cNvSpPr>
          <p:nvPr>
            <p:ph type="body" sz="quarter" idx="13"/>
          </p:nvPr>
        </p:nvSpPr>
        <p:spPr>
          <a:xfrm>
            <a:off x="4668421" y="1558508"/>
            <a:ext cx="3994984" cy="59297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Rectangle"/>
          <p:cNvSpPr>
            <a:spLocks noGrp="1"/>
          </p:cNvSpPr>
          <p:nvPr>
            <p:ph type="body" sz="quarter" idx="13"/>
          </p:nvPr>
        </p:nvSpPr>
        <p:spPr>
          <a:xfrm>
            <a:off x="567214" y="1545115"/>
            <a:ext cx="2788285" cy="4471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6" name="Image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Kookmin University"/>
          <p:cNvSpPr txBox="1"/>
          <p:nvPr/>
        </p:nvSpPr>
        <p:spPr>
          <a:xfrm>
            <a:off x="6707188" y="6464300"/>
            <a:ext cx="971104" cy="19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800"/>
            </a:lvl1pPr>
          </a:lstStyle>
          <a:p>
            <a:r>
              <a:t>Kookmin University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ite.elsevier.com/9780124077263/spim_tutorials.php" TargetMode="External"/><Relationship Id="rId2" Type="http://schemas.openxmlformats.org/officeDocument/2006/relationships/hyperlink" Target="http://spimsimulator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15" name="MIPS assembler and simulator  (Appendix A)"/>
          <p:cNvSpPr txBox="1">
            <a:spLocks noGrp="1"/>
          </p:cNvSpPr>
          <p:nvPr>
            <p:ph type="ctrTitle"/>
          </p:nvPr>
        </p:nvSpPr>
        <p:spPr>
          <a:xfrm>
            <a:off x="685800" y="2060575"/>
            <a:ext cx="7772400" cy="2160589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MIPS assembler and simulator </a:t>
            </a:r>
            <a:br>
              <a:rPr dirty="0"/>
            </a:br>
            <a:r>
              <a:rPr dirty="0"/>
              <a:t>(Appendix A</a:t>
            </a:r>
            <a:r>
              <a:rPr lang="en-US" dirty="0"/>
              <a:t>.9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7B33-A5D3-CD4D-8B5A-B29F8AE0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A4FE-58E5-6F43-9AC4-26850EC65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EAC0B-0FDD-804F-A7F8-468CE61F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0"/>
            <a:ext cx="9144000" cy="631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63BE69-3506-8F44-8F9C-3D8D55978DA5}"/>
              </a:ext>
            </a:extLst>
          </p:cNvPr>
          <p:cNvSpPr/>
          <p:nvPr/>
        </p:nvSpPr>
        <p:spPr>
          <a:xfrm>
            <a:off x="3669957" y="469557"/>
            <a:ext cx="259492" cy="292443"/>
          </a:xfrm>
          <a:prstGeom prst="rect">
            <a:avLst/>
          </a:prstGeom>
          <a:noFill/>
          <a:ln w="635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20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DEF6-862B-684D-ADDE-3AFA4F2E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EC52D-AEDD-4B48-8201-DD1FEF4ED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F1EFE-4925-CD47-B776-CADA8F57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0"/>
            <a:ext cx="9144000" cy="631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9AACAA-03DE-2D44-864E-DBB37B1E5FBD}"/>
              </a:ext>
            </a:extLst>
          </p:cNvPr>
          <p:cNvSpPr/>
          <p:nvPr/>
        </p:nvSpPr>
        <p:spPr>
          <a:xfrm>
            <a:off x="3669957" y="469557"/>
            <a:ext cx="259492" cy="292443"/>
          </a:xfrm>
          <a:prstGeom prst="rect">
            <a:avLst/>
          </a:prstGeom>
          <a:noFill/>
          <a:ln w="635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00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DC6EA-68CA-284E-B0A0-99A12001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0"/>
            <a:ext cx="9144000" cy="631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6404C8-B35C-3A4C-9F81-263AE511D4E9}"/>
              </a:ext>
            </a:extLst>
          </p:cNvPr>
          <p:cNvSpPr/>
          <p:nvPr/>
        </p:nvSpPr>
        <p:spPr>
          <a:xfrm>
            <a:off x="3669957" y="469557"/>
            <a:ext cx="259492" cy="292443"/>
          </a:xfrm>
          <a:prstGeom prst="rect">
            <a:avLst/>
          </a:prstGeom>
          <a:noFill/>
          <a:ln w="635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8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30EB-5625-8548-A2C8-62A5EA0C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 : Due 9/16 </a:t>
            </a:r>
            <a:r>
              <a:rPr lang="ko-KR" altLang="en-US" dirty="0"/>
              <a:t>자정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B97F-CAE3-0744-B04A-BB88F7F70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spim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dirty="0" err="1"/>
              <a:t>addi.s</a:t>
            </a:r>
            <a:r>
              <a:rPr lang="en-US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dirty="0" err="1"/>
              <a:t>spim</a:t>
            </a:r>
            <a:r>
              <a:rPr lang="en-US" dirty="0"/>
              <a:t> </a:t>
            </a:r>
            <a:r>
              <a:rPr lang="ko-KR" altLang="en-US" dirty="0"/>
              <a:t>에서 수행하여 레지스터 </a:t>
            </a:r>
            <a:r>
              <a:rPr lang="en-US" altLang="ko-KR" dirty="0"/>
              <a:t>8,9,10</a:t>
            </a:r>
            <a:r>
              <a:rPr lang="ko-KR" altLang="en-US" dirty="0"/>
              <a:t> 의 내용이 보이는 화면을 </a:t>
            </a:r>
            <a:r>
              <a:rPr lang="ko-KR" altLang="en-US" dirty="0" err="1"/>
              <a:t>캡춰하여</a:t>
            </a:r>
            <a:r>
              <a:rPr lang="ko-KR" altLang="en-US" dirty="0"/>
              <a:t>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dirty="0"/>
              <a:t>upload </a:t>
            </a:r>
            <a:r>
              <a:rPr lang="ko-KR" altLang="en-US" dirty="0"/>
              <a:t>할 것</a:t>
            </a:r>
            <a:r>
              <a:rPr lang="en-US" altLang="ko-KR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51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8" name="SPIM : MIPS simul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SPIM : MIPS simulator</a:t>
            </a:r>
          </a:p>
        </p:txBody>
      </p:sp>
      <p:sp>
        <p:nvSpPr>
          <p:cNvPr id="119" name="Downloadable from https://booksite.elsevier.com/9780124077263/spim_tutorials.php  and https://sourceforge.net/projects/spimsimulator/files/…"/>
          <p:cNvSpPr txBox="1">
            <a:spLocks noGrp="1"/>
          </p:cNvSpPr>
          <p:nvPr>
            <p:ph type="body" idx="1"/>
          </p:nvPr>
        </p:nvSpPr>
        <p:spPr>
          <a:xfrm>
            <a:off x="379078" y="1058528"/>
            <a:ext cx="8081044" cy="52235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5468" indent="-315468" defTabSz="841247">
              <a:spcBef>
                <a:spcPts val="300"/>
              </a:spcBef>
              <a:defRPr sz="1656"/>
            </a:pPr>
            <a:r>
              <a:rPr dirty="0"/>
              <a:t>Downloadable from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http://spimsimulator.sourceforge.net/</a:t>
            </a:r>
            <a:r>
              <a:rPr lang="en-US" dirty="0"/>
              <a:t> </a:t>
            </a:r>
          </a:p>
          <a:p>
            <a:pPr marL="315468" indent="-315468" defTabSz="841247">
              <a:spcBef>
                <a:spcPts val="300"/>
              </a:spcBef>
              <a:defRPr sz="1656"/>
            </a:pPr>
            <a:r>
              <a:rPr lang="en-US" dirty="0"/>
              <a:t>Tutorials at </a:t>
            </a:r>
            <a:r>
              <a:rPr dirty="0"/>
              <a:t> </a:t>
            </a:r>
            <a:r>
              <a:rPr u="sng" dirty="0">
                <a:solidFill>
                  <a:srgbClr val="3D5500"/>
                </a:solidFill>
                <a:uFill>
                  <a:solidFill>
                    <a:srgbClr val="3D5500"/>
                  </a:solidFill>
                </a:uFill>
                <a:hlinkClick r:id="rId3"/>
              </a:rPr>
              <a:t>https://booksite.elsevier.com/9780124077263/spim_tutorials.php</a:t>
            </a:r>
            <a:endParaRPr dirty="0"/>
          </a:p>
          <a:p>
            <a:pPr marL="315468" indent="-315468" defTabSz="841247">
              <a:spcBef>
                <a:spcPts val="300"/>
              </a:spcBef>
              <a:defRPr sz="1656"/>
            </a:pPr>
            <a:r>
              <a:rPr dirty="0"/>
              <a:t>Run setup after unzipping the package</a:t>
            </a:r>
          </a:p>
          <a:p>
            <a:pPr marL="315468" indent="-315468" defTabSz="841247">
              <a:spcBef>
                <a:spcPts val="300"/>
              </a:spcBef>
              <a:defRPr sz="1656"/>
            </a:pPr>
            <a:r>
              <a:rPr dirty="0"/>
              <a:t>Open the assembly source code.</a:t>
            </a:r>
          </a:p>
          <a:p>
            <a:pPr marL="315468" indent="-315468" defTabSz="841247">
              <a:spcBef>
                <a:spcPts val="300"/>
              </a:spcBef>
              <a:defRPr sz="1656"/>
            </a:pPr>
            <a:r>
              <a:rPr dirty="0"/>
              <a:t>F10 : Single step </a:t>
            </a:r>
          </a:p>
          <a:p>
            <a:pPr marL="315468" indent="-315468" defTabSz="841247">
              <a:spcBef>
                <a:spcPts val="300"/>
              </a:spcBef>
              <a:defRPr sz="1656"/>
            </a:pPr>
            <a:r>
              <a:rPr dirty="0"/>
              <a:t>Windows : </a:t>
            </a:r>
          </a:p>
          <a:p>
            <a:pPr marL="683513" lvl="1" indent="-262890" defTabSz="841247">
              <a:spcBef>
                <a:spcPts val="300"/>
              </a:spcBef>
              <a:defRPr sz="1656"/>
            </a:pPr>
            <a:r>
              <a:rPr dirty="0"/>
              <a:t>Register window</a:t>
            </a:r>
            <a:endParaRPr sz="2576" dirty="0"/>
          </a:p>
          <a:p>
            <a:pPr marL="683513" lvl="1" indent="-262890" defTabSz="841247">
              <a:spcBef>
                <a:spcPts val="300"/>
              </a:spcBef>
              <a:defRPr sz="1656"/>
            </a:pPr>
            <a:r>
              <a:rPr dirty="0"/>
              <a:t>Text Segment window</a:t>
            </a:r>
            <a:endParaRPr sz="2576" dirty="0"/>
          </a:p>
          <a:p>
            <a:pPr marL="683513" lvl="1" indent="-262890" defTabSz="841247">
              <a:spcBef>
                <a:spcPts val="300"/>
              </a:spcBef>
              <a:defRPr sz="1656"/>
            </a:pPr>
            <a:r>
              <a:rPr dirty="0"/>
              <a:t>Data Segment window</a:t>
            </a:r>
            <a:endParaRPr sz="2576" dirty="0"/>
          </a:p>
          <a:p>
            <a:pPr marL="683513" lvl="1" indent="-262890" defTabSz="841247">
              <a:spcBef>
                <a:spcPts val="300"/>
              </a:spcBef>
              <a:defRPr sz="1656"/>
            </a:pPr>
            <a:r>
              <a:rPr dirty="0"/>
              <a:t>Messages window</a:t>
            </a:r>
            <a:endParaRPr sz="2576" dirty="0"/>
          </a:p>
          <a:p>
            <a:pPr marL="683513" lvl="1" indent="-262890" defTabSz="841247">
              <a:spcBef>
                <a:spcPts val="300"/>
              </a:spcBef>
              <a:defRPr sz="1656"/>
            </a:pPr>
            <a:r>
              <a:rPr dirty="0"/>
              <a:t>Console window (separate)</a:t>
            </a:r>
            <a:endParaRPr sz="2576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pim" descr="spi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9144000" cy="687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32" name="Group"/>
          <p:cNvGrpSpPr/>
          <p:nvPr/>
        </p:nvGrpSpPr>
        <p:grpSpPr>
          <a:xfrm>
            <a:off x="7129450" y="981075"/>
            <a:ext cx="1690701" cy="792164"/>
            <a:chOff x="0" y="0"/>
            <a:chExt cx="1690700" cy="792163"/>
          </a:xfrm>
        </p:grpSpPr>
        <p:sp>
          <p:nvSpPr>
            <p:cNvPr id="130" name="Shape"/>
            <p:cNvSpPr/>
            <p:nvPr/>
          </p:nvSpPr>
          <p:spPr>
            <a:xfrm>
              <a:off x="0" y="0"/>
              <a:ext cx="1690701" cy="79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5" y="3600"/>
                  </a:moveTo>
                  <a:cubicBezTo>
                    <a:pt x="3205" y="1612"/>
                    <a:pt x="3960" y="0"/>
                    <a:pt x="4891" y="0"/>
                  </a:cubicBezTo>
                  <a:lnTo>
                    <a:pt x="6271" y="0"/>
                  </a:lnTo>
                  <a:lnTo>
                    <a:pt x="19913" y="0"/>
                  </a:lnTo>
                  <a:cubicBezTo>
                    <a:pt x="2084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45" y="21600"/>
                    <a:pt x="19913" y="21600"/>
                  </a:cubicBezTo>
                  <a:lnTo>
                    <a:pt x="4891" y="21600"/>
                  </a:lnTo>
                  <a:cubicBezTo>
                    <a:pt x="3960" y="21600"/>
                    <a:pt x="3205" y="19988"/>
                    <a:pt x="3205" y="18000"/>
                  </a:cubicBezTo>
                  <a:lnTo>
                    <a:pt x="3205" y="18000"/>
                  </a:lnTo>
                  <a:lnTo>
                    <a:pt x="0" y="14414"/>
                  </a:lnTo>
                  <a:lnTo>
                    <a:pt x="3205" y="12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131" name="Register window"/>
            <p:cNvSpPr txBox="1"/>
            <p:nvPr/>
          </p:nvSpPr>
          <p:spPr>
            <a:xfrm>
              <a:off x="289508" y="13935"/>
              <a:ext cx="1362523" cy="764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Register window</a:t>
              </a:r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6835763" y="2226910"/>
            <a:ext cx="2057412" cy="1107193"/>
            <a:chOff x="0" y="0"/>
            <a:chExt cx="2057411" cy="1107191"/>
          </a:xfrm>
        </p:grpSpPr>
        <p:sp>
          <p:nvSpPr>
            <p:cNvPr id="133" name="Shape"/>
            <p:cNvSpPr/>
            <p:nvPr/>
          </p:nvSpPr>
          <p:spPr>
            <a:xfrm>
              <a:off x="0" y="49564"/>
              <a:ext cx="2057412" cy="100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50" y="3600"/>
                  </a:moveTo>
                  <a:cubicBezTo>
                    <a:pt x="3450" y="1612"/>
                    <a:pt x="4240" y="0"/>
                    <a:pt x="5214" y="0"/>
                  </a:cubicBezTo>
                  <a:lnTo>
                    <a:pt x="6475" y="0"/>
                  </a:lnTo>
                  <a:lnTo>
                    <a:pt x="19836" y="0"/>
                  </a:lnTo>
                  <a:cubicBezTo>
                    <a:pt x="2081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10" y="21600"/>
                    <a:pt x="19836" y="21600"/>
                  </a:cubicBezTo>
                  <a:lnTo>
                    <a:pt x="5214" y="21600"/>
                  </a:lnTo>
                  <a:cubicBezTo>
                    <a:pt x="4240" y="21600"/>
                    <a:pt x="3450" y="19988"/>
                    <a:pt x="3450" y="18000"/>
                  </a:cubicBezTo>
                  <a:lnTo>
                    <a:pt x="3450" y="18000"/>
                  </a:lnTo>
                  <a:lnTo>
                    <a:pt x="0" y="15953"/>
                  </a:lnTo>
                  <a:lnTo>
                    <a:pt x="3450" y="12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134" name="Text segment window"/>
            <p:cNvSpPr txBox="1"/>
            <p:nvPr/>
          </p:nvSpPr>
          <p:spPr>
            <a:xfrm>
              <a:off x="377835" y="-1"/>
              <a:ext cx="1630367" cy="1107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Text segment window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7123090" y="3884260"/>
            <a:ext cx="1768498" cy="1107193"/>
            <a:chOff x="0" y="0"/>
            <a:chExt cx="1768497" cy="1107191"/>
          </a:xfrm>
        </p:grpSpPr>
        <p:sp>
          <p:nvSpPr>
            <p:cNvPr id="136" name="Shape"/>
            <p:cNvSpPr/>
            <p:nvPr/>
          </p:nvSpPr>
          <p:spPr>
            <a:xfrm>
              <a:off x="0" y="49564"/>
              <a:ext cx="1768498" cy="100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14" y="3600"/>
                  </a:moveTo>
                  <a:cubicBezTo>
                    <a:pt x="4014" y="1612"/>
                    <a:pt x="4933" y="0"/>
                    <a:pt x="6066" y="0"/>
                  </a:cubicBezTo>
                  <a:lnTo>
                    <a:pt x="6945" y="0"/>
                  </a:lnTo>
                  <a:lnTo>
                    <a:pt x="19548" y="0"/>
                  </a:lnTo>
                  <a:cubicBezTo>
                    <a:pt x="2068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681" y="21600"/>
                    <a:pt x="19548" y="21600"/>
                  </a:cubicBezTo>
                  <a:lnTo>
                    <a:pt x="6066" y="21600"/>
                  </a:lnTo>
                  <a:cubicBezTo>
                    <a:pt x="4933" y="21600"/>
                    <a:pt x="4014" y="19988"/>
                    <a:pt x="4014" y="18000"/>
                  </a:cubicBezTo>
                  <a:lnTo>
                    <a:pt x="4014" y="18000"/>
                  </a:lnTo>
                  <a:lnTo>
                    <a:pt x="0" y="11327"/>
                  </a:lnTo>
                  <a:lnTo>
                    <a:pt x="4014" y="12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137" name="Data segmentwindow"/>
            <p:cNvSpPr txBox="1"/>
            <p:nvPr/>
          </p:nvSpPr>
          <p:spPr>
            <a:xfrm>
              <a:off x="377844" y="-1"/>
              <a:ext cx="1341444" cy="1107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Data segmentwindow</a:t>
              </a:r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7123090" y="5373687"/>
            <a:ext cx="1768498" cy="792163"/>
            <a:chOff x="0" y="0"/>
            <a:chExt cx="1768497" cy="792162"/>
          </a:xfrm>
        </p:grpSpPr>
        <p:sp>
          <p:nvSpPr>
            <p:cNvPr id="139" name="Shape"/>
            <p:cNvSpPr/>
            <p:nvPr/>
          </p:nvSpPr>
          <p:spPr>
            <a:xfrm>
              <a:off x="0" y="0"/>
              <a:ext cx="1768498" cy="79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14" y="3600"/>
                  </a:moveTo>
                  <a:cubicBezTo>
                    <a:pt x="4014" y="1612"/>
                    <a:pt x="4736" y="0"/>
                    <a:pt x="5626" y="0"/>
                  </a:cubicBezTo>
                  <a:lnTo>
                    <a:pt x="6945" y="0"/>
                  </a:lnTo>
                  <a:lnTo>
                    <a:pt x="19987" y="0"/>
                  </a:lnTo>
                  <a:cubicBezTo>
                    <a:pt x="2087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78" y="21600"/>
                    <a:pt x="19987" y="21600"/>
                  </a:cubicBezTo>
                  <a:lnTo>
                    <a:pt x="5626" y="21600"/>
                  </a:lnTo>
                  <a:cubicBezTo>
                    <a:pt x="4736" y="21600"/>
                    <a:pt x="4014" y="19988"/>
                    <a:pt x="4014" y="18000"/>
                  </a:cubicBezTo>
                  <a:lnTo>
                    <a:pt x="4014" y="18000"/>
                  </a:lnTo>
                  <a:lnTo>
                    <a:pt x="0" y="14414"/>
                  </a:lnTo>
                  <a:lnTo>
                    <a:pt x="4014" y="12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140" name="Message window"/>
            <p:cNvSpPr txBox="1"/>
            <p:nvPr/>
          </p:nvSpPr>
          <p:spPr>
            <a:xfrm>
              <a:off x="367304" y="13935"/>
              <a:ext cx="1362524" cy="764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Message window</a:t>
              </a:r>
            </a:p>
          </p:txBody>
        </p:sp>
      </p:grpSp>
      <p:sp>
        <p:nvSpPr>
          <p:cNvPr id="142" name="address"/>
          <p:cNvSpPr txBox="1"/>
          <p:nvPr/>
        </p:nvSpPr>
        <p:spPr>
          <a:xfrm>
            <a:off x="1516528" y="4005262"/>
            <a:ext cx="101824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address</a:t>
            </a:r>
          </a:p>
        </p:txBody>
      </p:sp>
      <p:sp>
        <p:nvSpPr>
          <p:cNvPr id="143" name="memory contents"/>
          <p:cNvSpPr txBox="1"/>
          <p:nvPr/>
        </p:nvSpPr>
        <p:spPr>
          <a:xfrm>
            <a:off x="4209028" y="3933825"/>
            <a:ext cx="221184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memory contents</a:t>
            </a:r>
          </a:p>
        </p:txBody>
      </p:sp>
      <p:sp>
        <p:nvSpPr>
          <p:cNvPr id="144" name="Line"/>
          <p:cNvSpPr/>
          <p:nvPr/>
        </p:nvSpPr>
        <p:spPr>
          <a:xfrm flipH="1" flipV="1">
            <a:off x="1042987" y="4005262"/>
            <a:ext cx="504826" cy="28733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Line"/>
          <p:cNvSpPr/>
          <p:nvPr/>
        </p:nvSpPr>
        <p:spPr>
          <a:xfrm flipH="1" flipV="1">
            <a:off x="827087" y="2997200"/>
            <a:ext cx="720726" cy="1223964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 flipH="1">
            <a:off x="3708400" y="4149724"/>
            <a:ext cx="503239" cy="215902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7" name="Line"/>
          <p:cNvSpPr/>
          <p:nvPr/>
        </p:nvSpPr>
        <p:spPr>
          <a:xfrm flipH="1" flipV="1">
            <a:off x="1979613" y="2997200"/>
            <a:ext cx="2162175" cy="1079500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928B-D2F9-C74F-B81E-161AA18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9A9E-4A85-EE4B-B0F9-407B2F7C8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4260C-CABB-7443-8EBD-2D6857D2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1"/>
            <a:ext cx="9144000" cy="6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09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928B-D2F9-C74F-B81E-161AA18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9A9E-4A85-EE4B-B0F9-407B2F7C8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A44FF-ACF5-FA49-A110-95D6F7E5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1"/>
            <a:ext cx="9144000" cy="6709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848AB-0AD6-924F-9ECE-C8C7F566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83" y="1600200"/>
            <a:ext cx="3974662" cy="39633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2C0506-2D91-3346-8C5F-7FCD624A3059}"/>
              </a:ext>
            </a:extLst>
          </p:cNvPr>
          <p:cNvCxnSpPr/>
          <p:nvPr/>
        </p:nvCxnSpPr>
        <p:spPr>
          <a:xfrm flipH="1" flipV="1">
            <a:off x="1295400" y="2995448"/>
            <a:ext cx="1227083" cy="1376855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43E76-87DA-6F41-9A8A-0F3448FCC2FB}"/>
              </a:ext>
            </a:extLst>
          </p:cNvPr>
          <p:cNvCxnSpPr>
            <a:cxnSpLocks/>
          </p:cNvCxnSpPr>
          <p:nvPr/>
        </p:nvCxnSpPr>
        <p:spPr>
          <a:xfrm flipH="1" flipV="1">
            <a:off x="4162098" y="1294430"/>
            <a:ext cx="578068" cy="723556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34E6140-2102-EE43-B317-694FA166FE50}"/>
              </a:ext>
            </a:extLst>
          </p:cNvPr>
          <p:cNvSpPr/>
          <p:nvPr/>
        </p:nvSpPr>
        <p:spPr>
          <a:xfrm>
            <a:off x="111211" y="271849"/>
            <a:ext cx="321275" cy="321275"/>
          </a:xfrm>
          <a:prstGeom prst="rect">
            <a:avLst/>
          </a:prstGeom>
          <a:noFill/>
          <a:ln w="635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448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0CC9-8567-174B-B34A-C14A9A5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1902-3221-B24C-B202-797A5F93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5294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text editor </a:t>
            </a:r>
            <a:r>
              <a:rPr lang="ko-KR" altLang="en-US" dirty="0" err="1"/>
              <a:t>를</a:t>
            </a:r>
            <a:r>
              <a:rPr lang="ko-KR" altLang="en-US" dirty="0"/>
              <a:t> 사용하여 다음과 같은 내용으로 </a:t>
            </a:r>
            <a:r>
              <a:rPr lang="en-US" altLang="ko-KR" dirty="0" err="1"/>
              <a:t>addi.s</a:t>
            </a:r>
            <a:r>
              <a:rPr lang="en-US" altLang="ko-KR" dirty="0"/>
              <a:t> </a:t>
            </a:r>
            <a:r>
              <a:rPr lang="ko-KR" altLang="en-US" dirty="0"/>
              <a:t>라는 화일을 만든다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latin typeface="Courier" pitchFamily="2" charset="0"/>
              </a:rPr>
              <a:t> .text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latin typeface="Courier" pitchFamily="2" charset="0"/>
              </a:rPr>
              <a:t> .</a:t>
            </a:r>
            <a:r>
              <a:rPr lang="en-US" b="0" dirty="0" err="1">
                <a:latin typeface="Courier" pitchFamily="2" charset="0"/>
              </a:rPr>
              <a:t>globl</a:t>
            </a:r>
            <a:r>
              <a:rPr lang="en-US" b="0" dirty="0">
                <a:latin typeface="Courier" pitchFamily="2" charset="0"/>
              </a:rPr>
              <a:t> main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latin typeface="Courier" pitchFamily="2" charset="0"/>
              </a:rPr>
              <a:t> main: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latin typeface="Courier" pitchFamily="2" charset="0"/>
              </a:rPr>
              <a:t>    </a:t>
            </a:r>
            <a:r>
              <a:rPr lang="en-US" b="0" dirty="0" err="1">
                <a:latin typeface="Courier" pitchFamily="2" charset="0"/>
              </a:rPr>
              <a:t>addi</a:t>
            </a:r>
            <a:r>
              <a:rPr lang="en-US" b="0" dirty="0">
                <a:latin typeface="Courier" pitchFamily="2" charset="0"/>
              </a:rPr>
              <a:t> $t0, $0, 10 # $t0 is an alias of $8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latin typeface="Courier" pitchFamily="2" charset="0"/>
              </a:rPr>
              <a:t>    </a:t>
            </a:r>
            <a:r>
              <a:rPr lang="en-US" b="0" dirty="0" err="1">
                <a:latin typeface="Courier" pitchFamily="2" charset="0"/>
              </a:rPr>
              <a:t>addi</a:t>
            </a:r>
            <a:r>
              <a:rPr lang="en-US" b="0" dirty="0">
                <a:latin typeface="Courier" pitchFamily="2" charset="0"/>
              </a:rPr>
              <a:t> $t1, $0, 16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latin typeface="Courier" pitchFamily="2" charset="0"/>
              </a:rPr>
              <a:t>    add  $t2, $t0, $t1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spim</a:t>
            </a:r>
            <a:r>
              <a:rPr lang="en-US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addi.s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open </a:t>
            </a:r>
            <a:r>
              <a:rPr lang="ko-KR" altLang="en-US" dirty="0"/>
              <a:t>하여 </a:t>
            </a:r>
            <a:r>
              <a:rPr lang="en-US" altLang="ko-KR" dirty="0"/>
              <a:t>f10 </a:t>
            </a:r>
            <a:r>
              <a:rPr lang="ko-KR" altLang="en-US" dirty="0" err="1"/>
              <a:t>으로</a:t>
            </a:r>
            <a:r>
              <a:rPr lang="ko-KR" altLang="en-US" dirty="0"/>
              <a:t> 한 줄씩 수행한다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AD844-03E7-154A-ABFC-8D62142CD76D}"/>
              </a:ext>
            </a:extLst>
          </p:cNvPr>
          <p:cNvSpPr/>
          <p:nvPr/>
        </p:nvSpPr>
        <p:spPr>
          <a:xfrm>
            <a:off x="315097" y="2353962"/>
            <a:ext cx="7704438" cy="2496065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68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5435B9-8B65-F845-85E6-A8B69BA0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0"/>
            <a:ext cx="9144000" cy="6312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9A9E-4A85-EE4B-B0F9-407B2F7C8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65FE0-F078-624E-B7A7-C8DA73E5EC72}"/>
              </a:ext>
            </a:extLst>
          </p:cNvPr>
          <p:cNvSpPr/>
          <p:nvPr/>
        </p:nvSpPr>
        <p:spPr>
          <a:xfrm>
            <a:off x="1952368" y="2596055"/>
            <a:ext cx="6561011" cy="462455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6B536AE-E704-424A-96F9-71702C8FA6FB}"/>
              </a:ext>
            </a:extLst>
          </p:cNvPr>
          <p:cNvSpPr/>
          <p:nvPr/>
        </p:nvSpPr>
        <p:spPr>
          <a:xfrm>
            <a:off x="1187670" y="3861063"/>
            <a:ext cx="1093076" cy="307775"/>
          </a:xfrm>
          <a:prstGeom prst="wedgeRectCallout">
            <a:avLst>
              <a:gd name="adj1" fmla="val 96439"/>
              <a:gd name="adj2" fmla="val -301058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0070C0"/>
                </a:solidFill>
              </a:rPr>
              <a:t>메모리 주소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1E4725DF-FA6E-454E-86BE-E3E1FC81295C}"/>
              </a:ext>
            </a:extLst>
          </p:cNvPr>
          <p:cNvSpPr/>
          <p:nvPr/>
        </p:nvSpPr>
        <p:spPr>
          <a:xfrm>
            <a:off x="2869324" y="3811150"/>
            <a:ext cx="1169276" cy="523218"/>
          </a:xfrm>
          <a:prstGeom prst="wedgeRectCallout">
            <a:avLst>
              <a:gd name="adj1" fmla="val -13192"/>
              <a:gd name="adj2" fmla="val -192758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0070C0"/>
                </a:solidFill>
              </a:rPr>
              <a:t>메모리에 저장된 내용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9DE475DF-A183-0C43-A454-96B2B36BE7FE}"/>
              </a:ext>
            </a:extLst>
          </p:cNvPr>
          <p:cNvSpPr/>
          <p:nvPr/>
        </p:nvSpPr>
        <p:spPr>
          <a:xfrm>
            <a:off x="4627178" y="3726796"/>
            <a:ext cx="1566041" cy="738662"/>
          </a:xfrm>
          <a:prstGeom prst="wedgeRectCallout">
            <a:avLst>
              <a:gd name="adj1" fmla="val -40686"/>
              <a:gd name="adj2" fmla="val -136130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0070C0"/>
                </a:solidFill>
              </a:rPr>
              <a:t>메모리에 저장된 내용을 </a:t>
            </a:r>
            <a:r>
              <a:rPr lang="en-US" altLang="ko-KR" sz="1400" dirty="0">
                <a:solidFill>
                  <a:srgbClr val="0070C0"/>
                </a:solidFill>
              </a:rPr>
              <a:t>disassemble </a:t>
            </a:r>
            <a:r>
              <a:rPr lang="ko-KR" altLang="en-US" sz="1400" dirty="0">
                <a:solidFill>
                  <a:srgbClr val="0070C0"/>
                </a:solidFill>
              </a:rPr>
              <a:t>한 것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7D24B13-55FC-064D-9269-A1AF58B2CF19}"/>
              </a:ext>
            </a:extLst>
          </p:cNvPr>
          <p:cNvSpPr/>
          <p:nvPr/>
        </p:nvSpPr>
        <p:spPr>
          <a:xfrm>
            <a:off x="7094483" y="3673945"/>
            <a:ext cx="1292772" cy="523218"/>
          </a:xfrm>
          <a:prstGeom prst="wedgeRectCallout">
            <a:avLst>
              <a:gd name="adj1" fmla="val -18394"/>
              <a:gd name="adj2" fmla="val -167511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70C0"/>
                </a:solidFill>
              </a:rPr>
              <a:t>source file </a:t>
            </a:r>
            <a:r>
              <a:rPr lang="ko-KR" altLang="en-US" sz="1400" dirty="0">
                <a:solidFill>
                  <a:srgbClr val="0070C0"/>
                </a:solidFill>
              </a:rPr>
              <a:t>에 쓰인 내용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F4E52-A621-E542-8790-7E1A36FC3B1C}"/>
              </a:ext>
            </a:extLst>
          </p:cNvPr>
          <p:cNvSpPr/>
          <p:nvPr/>
        </p:nvSpPr>
        <p:spPr>
          <a:xfrm>
            <a:off x="98854" y="486032"/>
            <a:ext cx="259492" cy="292443"/>
          </a:xfrm>
          <a:prstGeom prst="rect">
            <a:avLst/>
          </a:prstGeom>
          <a:noFill/>
          <a:ln w="635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5D351-DDC9-D342-AC94-96582EDB486A}"/>
              </a:ext>
            </a:extLst>
          </p:cNvPr>
          <p:cNvSpPr txBox="1"/>
          <p:nvPr/>
        </p:nvSpPr>
        <p:spPr>
          <a:xfrm>
            <a:off x="200798" y="142800"/>
            <a:ext cx="10926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 dirty="0">
                <a:solidFill>
                  <a:srgbClr val="FF0000"/>
                </a:solidFill>
              </a:rPr>
              <a:t>ile Open</a:t>
            </a:r>
            <a:endParaRPr kumimoji="0" lang="en-US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6106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C4F6-8FA3-E74C-9F26-48E4279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770AE-8F79-9241-9876-CC8BDDFCA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DD7F9-0839-3B4E-A024-D43ED5B6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0"/>
            <a:ext cx="9144000" cy="631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33FFF9-C0B6-F349-BD08-387EF0D21FFD}"/>
              </a:ext>
            </a:extLst>
          </p:cNvPr>
          <p:cNvSpPr/>
          <p:nvPr/>
        </p:nvSpPr>
        <p:spPr>
          <a:xfrm>
            <a:off x="3669957" y="469557"/>
            <a:ext cx="259492" cy="292443"/>
          </a:xfrm>
          <a:prstGeom prst="rect">
            <a:avLst/>
          </a:prstGeom>
          <a:noFill/>
          <a:ln w="635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0B4D8-C1DC-2B4A-8181-0FC5DC2EF112}"/>
              </a:ext>
            </a:extLst>
          </p:cNvPr>
          <p:cNvSpPr txBox="1">
            <a:spLocks/>
          </p:cNvSpPr>
          <p:nvPr/>
        </p:nvSpPr>
        <p:spPr>
          <a:xfrm>
            <a:off x="228600" y="164757"/>
            <a:ext cx="76200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9C74-39AE-FB44-8C65-D57B88B1DE29}"/>
              </a:ext>
            </a:extLst>
          </p:cNvPr>
          <p:cNvSpPr txBox="1"/>
          <p:nvPr/>
        </p:nvSpPr>
        <p:spPr>
          <a:xfrm>
            <a:off x="3663779" y="116702"/>
            <a:ext cx="29392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F10 : Single Step Execution</a:t>
            </a:r>
          </a:p>
        </p:txBody>
      </p:sp>
    </p:spTree>
    <p:extLst>
      <p:ext uri="{BB962C8B-B14F-4D97-AF65-F5344CB8AC3E}">
        <p14:creationId xmlns:p14="http://schemas.microsoft.com/office/powerpoint/2010/main" val="1412940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FB19-2299-9048-8AF4-E5855B69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602B-A54D-6349-8923-F89466526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907EF-BDE4-A143-A488-BC2D1FC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0"/>
            <a:ext cx="9144000" cy="631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106372-DF0D-B743-9EE7-01F759C45920}"/>
              </a:ext>
            </a:extLst>
          </p:cNvPr>
          <p:cNvSpPr/>
          <p:nvPr/>
        </p:nvSpPr>
        <p:spPr>
          <a:xfrm>
            <a:off x="3669957" y="469557"/>
            <a:ext cx="259492" cy="292443"/>
          </a:xfrm>
          <a:prstGeom prst="rect">
            <a:avLst/>
          </a:prstGeom>
          <a:noFill/>
          <a:ln w="635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491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dirty="0" smtClean="0">
            <a:solidFill>
              <a:srgbClr val="0070C0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211</Words>
  <Application>Microsoft Macintosh PowerPoint</Application>
  <PresentationFormat>On-screen Show 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</vt:lpstr>
      <vt:lpstr>Times New Roman</vt:lpstr>
      <vt:lpstr>CS3339</vt:lpstr>
      <vt:lpstr>MIPS assembler and simulator  (Appendix A.9)</vt:lpstr>
      <vt:lpstr>SPIM : MIPS simulator</vt:lpstr>
      <vt:lpstr>PowerPoint Presentation</vt:lpstr>
      <vt:lpstr>PowerPoint Presentation</vt:lpstr>
      <vt:lpstr>PowerPoint Presentation</vt:lpstr>
      <vt:lpstr>Exercise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HW1 : Due 9/16 자정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assembler and simulator  (Appendix A)</dc:title>
  <cp:lastModifiedBy>(소프트웨어전공)임은진</cp:lastModifiedBy>
  <cp:revision>17</cp:revision>
  <dcterms:modified xsi:type="dcterms:W3CDTF">2019-09-09T02:17:33Z</dcterms:modified>
</cp:coreProperties>
</file>