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1" r:id="rId2"/>
    <p:sldId id="316" r:id="rId3"/>
    <p:sldId id="338" r:id="rId4"/>
    <p:sldId id="339" r:id="rId5"/>
    <p:sldId id="341" r:id="rId6"/>
    <p:sldId id="346" r:id="rId7"/>
    <p:sldId id="340" r:id="rId8"/>
    <p:sldId id="347" r:id="rId9"/>
    <p:sldId id="342" r:id="rId10"/>
    <p:sldId id="348" r:id="rId11"/>
    <p:sldId id="349" r:id="rId12"/>
    <p:sldId id="343" r:id="rId13"/>
    <p:sldId id="350" r:id="rId14"/>
    <p:sldId id="345" r:id="rId15"/>
    <p:sldId id="351" r:id="rId16"/>
    <p:sldId id="315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CEF"/>
          </a:solidFill>
        </a:fill>
      </a:tcStyle>
    </a:wholeTbl>
    <a:band2H>
      <a:tcTxStyle/>
      <a:tcStyle>
        <a:tcBdr/>
        <a:fill>
          <a:solidFill>
            <a:srgbClr val="EFF5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94558"/>
  </p:normalViewPr>
  <p:slideViewPr>
    <p:cSldViewPr snapToGrid="0" snapToObjects="1">
      <p:cViewPr varScale="1">
        <p:scale>
          <a:sx n="103" d="100"/>
          <a:sy n="103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"/>
          <p:cNvSpPr/>
          <p:nvPr/>
        </p:nvSpPr>
        <p:spPr>
          <a:xfrm>
            <a:off x="1619250" y="1125537"/>
            <a:ext cx="28575" cy="5732463"/>
          </a:xfrm>
          <a:prstGeom prst="rect">
            <a:avLst/>
          </a:prstGeom>
          <a:solidFill>
            <a:srgbClr val="0039A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Rectangle"/>
          <p:cNvSpPr/>
          <p:nvPr/>
        </p:nvSpPr>
        <p:spPr>
          <a:xfrm>
            <a:off x="1981200" y="1987550"/>
            <a:ext cx="36513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1763712" y="2708275"/>
            <a:ext cx="7380288" cy="7302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Rectangle"/>
          <p:cNvSpPr/>
          <p:nvPr/>
        </p:nvSpPr>
        <p:spPr>
          <a:xfrm>
            <a:off x="-1" y="0"/>
            <a:ext cx="9144002" cy="1125538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1" y="1125537"/>
            <a:ext cx="9144002" cy="17463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1619250" y="549275"/>
            <a:ext cx="28575" cy="576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7" name="MK Logo (2).png" descr="MK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61937"/>
            <a:ext cx="1155700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"/>
          <p:cNvGrpSpPr/>
          <p:nvPr/>
        </p:nvGrpSpPr>
        <p:grpSpPr>
          <a:xfrm>
            <a:off x="1774824" y="104774"/>
            <a:ext cx="7167338" cy="843545"/>
            <a:chOff x="0" y="0"/>
            <a:chExt cx="7167336" cy="843543"/>
          </a:xfrm>
        </p:grpSpPr>
        <p:sp>
          <p:nvSpPr>
            <p:cNvPr id="28" name="COMPUTER ORGANIZATION AND DESIGN"/>
            <p:cNvSpPr txBox="1"/>
            <p:nvPr/>
          </p:nvSpPr>
          <p:spPr>
            <a:xfrm>
              <a:off x="0" y="0"/>
              <a:ext cx="7167337" cy="469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r>
                <a:t>COMPUTER ORGANIZATION AND DESIGN</a:t>
              </a:r>
            </a:p>
          </p:txBody>
        </p:sp>
        <p:sp>
          <p:nvSpPr>
            <p:cNvPr id="29" name="The Hardware/Software Interface"/>
            <p:cNvSpPr txBox="1"/>
            <p:nvPr/>
          </p:nvSpPr>
          <p:spPr>
            <a:xfrm>
              <a:off x="1069974" y="468312"/>
              <a:ext cx="384530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The Hardware/Software Interface</a:t>
              </a:r>
            </a:p>
          </p:txBody>
        </p:sp>
      </p:grpSp>
      <p:grpSp>
        <p:nvGrpSpPr>
          <p:cNvPr id="34" name="Group"/>
          <p:cNvGrpSpPr/>
          <p:nvPr/>
        </p:nvGrpSpPr>
        <p:grpSpPr>
          <a:xfrm>
            <a:off x="8004175" y="93662"/>
            <a:ext cx="935038" cy="948691"/>
            <a:chOff x="0" y="0"/>
            <a:chExt cx="935037" cy="948690"/>
          </a:xfrm>
        </p:grpSpPr>
        <p:sp>
          <p:nvSpPr>
            <p:cNvPr id="31" name="Star"/>
            <p:cNvSpPr/>
            <p:nvPr/>
          </p:nvSpPr>
          <p:spPr>
            <a:xfrm>
              <a:off x="0" y="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5th"/>
            <p:cNvSpPr txBox="1"/>
            <p:nvPr/>
          </p:nvSpPr>
          <p:spPr>
            <a:xfrm>
              <a:off x="155574" y="146050"/>
              <a:ext cx="6413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t>5</a:t>
              </a:r>
              <a:r>
                <a:rPr baseline="30000"/>
                <a:t>th</a:t>
              </a:r>
            </a:p>
          </p:txBody>
        </p:sp>
        <p:sp>
          <p:nvSpPr>
            <p:cNvPr id="33" name="Edition"/>
            <p:cNvSpPr txBox="1"/>
            <p:nvPr/>
          </p:nvSpPr>
          <p:spPr>
            <a:xfrm>
              <a:off x="107949" y="400050"/>
              <a:ext cx="731839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Edition</a:t>
              </a:r>
            </a:p>
          </p:txBody>
        </p:sp>
      </p:grp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sz="2400"/>
            </a:pPr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</p:spPr>
        <p:txBody>
          <a:bodyPr lIns="44450" tIns="44450" rIns="44450" bIns="44450" anchor="ctr"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buClrTx/>
              <a:buSzPct val="100000"/>
              <a:buChar char="•"/>
              <a:defRPr b="1"/>
            </a:lvl1pPr>
            <a:lvl2pPr>
              <a:buClrTx/>
              <a:buSzPct val="100000"/>
              <a:buChar char="–"/>
              <a:defRPr b="1"/>
            </a:lvl2pPr>
            <a:lvl3pPr>
              <a:buClrTx/>
              <a:buSzPct val="100000"/>
              <a:buChar char="•"/>
              <a:defRPr b="1"/>
            </a:lvl3pPr>
            <a:lvl4pPr>
              <a:buClrTx/>
              <a:buSzPct val="100000"/>
              <a:buChar char="–"/>
              <a:defRPr b="1"/>
            </a:lvl4pPr>
            <a:lvl5pPr marL="2194560" indent="-365760">
              <a:buClrTx/>
              <a:buSzPct val="100000"/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38027E-27E3-194D-B518-520805F1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08D9C-F81F-F64C-BF5D-82FC4EB1CA25}" type="datetime1">
              <a:rPr lang="en-US"/>
              <a:pPr>
                <a:defRPr/>
              </a:pPr>
              <a:t>9/16/19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AECBC9-6B0C-E94B-A4F9-124DB0B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B14003-BAFE-8840-B01B-8264FCC4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D0543-E331-064B-90E6-770AEB1D8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0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468312" y="260350"/>
            <a:ext cx="36514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50825" y="981075"/>
            <a:ext cx="8569325" cy="714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" name="MK Logo.jpg" descr="MK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6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apter 3"/>
          <p:cNvSpPr txBox="1">
            <a:spLocks noGrp="1"/>
          </p:cNvSpPr>
          <p:nvPr>
            <p:ph type="title" idx="4294967295"/>
          </p:nvPr>
        </p:nvSpPr>
        <p:spPr>
          <a:xfrm>
            <a:off x="641131" y="1739572"/>
            <a:ext cx="7525407" cy="762000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777240">
              <a:defRPr sz="3740" b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altLang="ko-KR" dirty="0"/>
              <a:t>2.6</a:t>
            </a:r>
            <a:r>
              <a:rPr lang="ko-KR" altLang="en-US" dirty="0"/>
              <a:t> </a:t>
            </a:r>
            <a:r>
              <a:rPr lang="en-US" altLang="ko-KR" dirty="0"/>
              <a:t>Logical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0845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BC6B-69E1-2449-92F7-C5CD6206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1AFB-832C-C74C-835F-71C48694C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4D0D1-9C6F-8B4A-A8DE-D100247D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3"/>
            <a:ext cx="9144000" cy="49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93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9C8-5AE2-5747-9F8F-073E30A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7075-EF4B-3743-80A8-0787AC2E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9451-8914-C54A-BF12-056FBED6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3"/>
            <a:ext cx="9144000" cy="49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95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DDA2-DDDD-8B47-8E50-3AB0DB8B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sll</a:t>
            </a:r>
            <a:r>
              <a:rPr lang="en-US" dirty="0"/>
              <a:t>  : shift left logical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FAEE-E87E-2543-B09A-3A8D36DC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93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$s0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0" dirty="0">
                <a:latin typeface="Courier" pitchFamily="2" charset="0"/>
              </a:rPr>
              <a:t>      </a:t>
            </a:r>
            <a:r>
              <a:rPr lang="en-US" b="0" dirty="0" err="1">
                <a:latin typeface="Courier" pitchFamily="2" charset="0"/>
              </a:rPr>
              <a:t>sll</a:t>
            </a:r>
            <a:r>
              <a:rPr lang="en-US" b="0" dirty="0">
                <a:latin typeface="Courier" pitchFamily="2" charset="0"/>
              </a:rPr>
              <a:t>  $t2, $s0,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$t2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0" dirty="0"/>
              <a:t>왼쪽으로 </a:t>
            </a:r>
            <a:r>
              <a:rPr lang="en-US" altLang="ko-KR" b="0" dirty="0" err="1"/>
              <a:t>i</a:t>
            </a:r>
            <a:r>
              <a:rPr lang="en-US" altLang="ko-KR" b="0" dirty="0"/>
              <a:t> bits shift </a:t>
            </a:r>
            <a:r>
              <a:rPr lang="ko-KR" altLang="en-US" b="0" dirty="0"/>
              <a:t>하는 것은 </a:t>
            </a:r>
            <a:r>
              <a:rPr lang="en-US" altLang="ko-KR" b="0" dirty="0"/>
              <a:t>2</a:t>
            </a:r>
            <a:r>
              <a:rPr lang="en-US" altLang="ko-KR" b="0" baseline="30000" dirty="0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만큼 곱하는 것과 같은데 연산 속도는 곱셈보다 빠르다</a:t>
            </a:r>
            <a:r>
              <a:rPr lang="en-US" altLang="ko-KR" b="0" dirty="0"/>
              <a:t>.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EBA-CFAA-C544-87DA-4AD92EA9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16" y="1143000"/>
            <a:ext cx="7152584" cy="491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2619CC-28EB-A84E-BC83-79631DD60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015" y="3467036"/>
            <a:ext cx="7385389" cy="4914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83891C-5FD2-7940-BCD4-7119AB23AEFD}"/>
              </a:ext>
            </a:extLst>
          </p:cNvPr>
          <p:cNvSpPr/>
          <p:nvPr/>
        </p:nvSpPr>
        <p:spPr>
          <a:xfrm>
            <a:off x="5181600" y="2266122"/>
            <a:ext cx="689113" cy="68911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650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4EE6-78ED-B74A-AD20-E3DEC99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3378-C58C-6D43-B304-B17072839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F061E-F77A-0649-B9DE-214C2E84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3"/>
            <a:ext cx="9144000" cy="49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858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DDA2-DDDD-8B47-8E50-3AB0DB8B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srl</a:t>
            </a:r>
            <a:r>
              <a:rPr lang="en-US" dirty="0"/>
              <a:t>  : shift right logical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FAEE-E87E-2543-B09A-3A8D36DC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93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$s0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0" dirty="0">
                <a:latin typeface="Courier" pitchFamily="2" charset="0"/>
              </a:rPr>
              <a:t>      </a:t>
            </a:r>
            <a:r>
              <a:rPr lang="en-US" b="0" dirty="0" err="1">
                <a:latin typeface="Courier" pitchFamily="2" charset="0"/>
              </a:rPr>
              <a:t>srl</a:t>
            </a:r>
            <a:r>
              <a:rPr lang="en-US" b="0" dirty="0">
                <a:latin typeface="Courier" pitchFamily="2" charset="0"/>
              </a:rPr>
              <a:t>  $t2, $s0,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$t2 :  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0000 0000 0000 0000 0000 0010 0100 = 36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0" dirty="0"/>
              <a:t>오른쪽으로 </a:t>
            </a:r>
            <a:r>
              <a:rPr lang="en-US" altLang="ko-KR" b="0" dirty="0" err="1"/>
              <a:t>i</a:t>
            </a:r>
            <a:r>
              <a:rPr lang="en-US" altLang="ko-KR" b="0" dirty="0"/>
              <a:t> bits shift </a:t>
            </a:r>
            <a:r>
              <a:rPr lang="ko-KR" altLang="en-US" b="0" dirty="0"/>
              <a:t>하는 것은 </a:t>
            </a:r>
            <a:r>
              <a:rPr lang="en-US" altLang="ko-KR" b="0" dirty="0"/>
              <a:t>2</a:t>
            </a:r>
            <a:r>
              <a:rPr lang="en-US" altLang="ko-KR" b="0" baseline="30000" dirty="0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로 나누는 것과 같은데 연산 속도는 나눗셈보다 빠르다</a:t>
            </a:r>
            <a:r>
              <a:rPr lang="en-US" altLang="ko-KR" b="0" dirty="0"/>
              <a:t>.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619CC-28EB-A84E-BC83-79631DD6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5" y="1213064"/>
            <a:ext cx="7385389" cy="4914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16B4EB-87F2-4C46-B840-7A5E8924E780}"/>
              </a:ext>
            </a:extLst>
          </p:cNvPr>
          <p:cNvSpPr/>
          <p:nvPr/>
        </p:nvSpPr>
        <p:spPr>
          <a:xfrm>
            <a:off x="5181600" y="2266122"/>
            <a:ext cx="689113" cy="68911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0618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AD79-6FE1-EB44-BB71-2479941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3085-1E20-E244-B814-C2293277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D0E66-9163-FD44-B89D-B04BFBC0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3"/>
            <a:ext cx="9144000" cy="49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9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7C20F9-D862-BE43-BE95-D2B4B03F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882"/>
            <a:ext cx="9144000" cy="15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977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DA726F-783B-5C47-A202-99801AA9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831"/>
            <a:ext cx="9144000" cy="35084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05CC33-F578-D94F-8B4B-19B5C73A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Arithmetic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2F1868-7C96-794A-869D-A6C2F09A8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5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E8C3-1550-F044-9E33-E270DB61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2.6 MIPS logical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BBAA3-DAC9-3447-885E-EF8F69BAA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7536A-E6C0-C44C-96CE-BCE0F6EC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520"/>
            <a:ext cx="9144000" cy="15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94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8DC2-F826-3F4B-BD3B-7CBD9154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1C6D3-A77D-AE43-8BD2-F48367B3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46" y="901700"/>
            <a:ext cx="6096000" cy="302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39E0C1-CC4D-634D-B60E-5D12E987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4064000"/>
            <a:ext cx="9055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511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DDA2-DDDD-8B47-8E50-3AB0DB8B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/ </a:t>
            </a:r>
            <a:r>
              <a:rPr lang="en-US" dirty="0" err="1"/>
              <a:t>ori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FBDBF-7573-B44E-9F55-76F42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13989"/>
            <a:ext cx="6210300" cy="5461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C5B755-36E8-F341-BB28-7C4F8E13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72403"/>
            <a:ext cx="8382000" cy="530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$t</a:t>
            </a:r>
            <a:r>
              <a:rPr lang="en-US" altLang="ko-KR" b="0" dirty="0"/>
              <a:t>1</a:t>
            </a:r>
            <a:r>
              <a:rPr lang="en-US" b="0" dirty="0"/>
              <a:t> :</a:t>
            </a:r>
          </a:p>
          <a:p>
            <a:pPr marL="0" indent="0">
              <a:buNone/>
            </a:pPr>
            <a:r>
              <a:rPr lang="en-US" b="0" dirty="0"/>
              <a:t>$t</a:t>
            </a:r>
            <a:r>
              <a:rPr lang="en-US" altLang="ko-KR" b="0" dirty="0"/>
              <a:t>2</a:t>
            </a:r>
            <a:r>
              <a:rPr lang="en-US" b="0" dirty="0"/>
              <a:t> :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latin typeface="Courier" pitchFamily="2" charset="0"/>
              </a:rPr>
              <a:t>     or  $t0, $t1, $t2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$t0 :</a:t>
            </a:r>
          </a:p>
          <a:p>
            <a:pPr marL="0" indent="0">
              <a:buNone/>
            </a:pPr>
            <a:endParaRPr lang="en-US" b="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b="0" dirty="0">
                <a:latin typeface="Courier" pitchFamily="2" charset="0"/>
              </a:rPr>
              <a:t>     </a:t>
            </a:r>
            <a:r>
              <a:rPr lang="en-US" b="0" dirty="0" err="1">
                <a:latin typeface="Courier" pitchFamily="2" charset="0"/>
              </a:rPr>
              <a:t>ori</a:t>
            </a:r>
            <a:r>
              <a:rPr lang="en-US" b="0" dirty="0">
                <a:latin typeface="Courier" pitchFamily="2" charset="0"/>
              </a:rPr>
              <a:t> $t3, $t1, 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A or 0 = A</a:t>
            </a:r>
          </a:p>
          <a:p>
            <a:pPr marL="0" indent="0">
              <a:buNone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0000  0000  0000  0000  0000  0000  0000  0000  </a:t>
            </a:r>
          </a:p>
          <a:p>
            <a:pPr marL="0" indent="0">
              <a:buNone/>
            </a:pPr>
            <a:r>
              <a:rPr lang="en-US" b="0" dirty="0"/>
              <a:t>$t3 </a:t>
            </a:r>
            <a:r>
              <a:rPr lang="en-US" sz="2400" b="0" dirty="0"/>
              <a:t>:  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0000  0000  0000  0000  0011  1100  0000  0000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9977C-47C7-8246-B893-52A09FE1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314622"/>
            <a:ext cx="62103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0CEF-DEEE-7E45-877B-1B0C33104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3199198"/>
            <a:ext cx="6210300" cy="546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F80188-86FB-1349-942F-8953572FAF4B}"/>
              </a:ext>
            </a:extLst>
          </p:cNvPr>
          <p:cNvCxnSpPr>
            <a:cxnSpLocks/>
          </p:cNvCxnSpPr>
          <p:nvPr/>
        </p:nvCxnSpPr>
        <p:spPr>
          <a:xfrm>
            <a:off x="1466850" y="1813989"/>
            <a:ext cx="5873064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non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62BB0-B417-FE46-851F-89B4B74D9FD5}"/>
              </a:ext>
            </a:extLst>
          </p:cNvPr>
          <p:cNvCxnSpPr>
            <a:cxnSpLocks/>
          </p:cNvCxnSpPr>
          <p:nvPr/>
        </p:nvCxnSpPr>
        <p:spPr>
          <a:xfrm>
            <a:off x="1466850" y="5996057"/>
            <a:ext cx="5873064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non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4DA092-A022-B64B-A9D0-4DE2E03903C3}"/>
              </a:ext>
            </a:extLst>
          </p:cNvPr>
          <p:cNvCxnSpPr/>
          <p:nvPr/>
        </p:nvCxnSpPr>
        <p:spPr>
          <a:xfrm flipH="1">
            <a:off x="4903304" y="4797287"/>
            <a:ext cx="318053" cy="715617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A73CB-8AD0-7041-A966-E0170BA764E3}"/>
              </a:ext>
            </a:extLst>
          </p:cNvPr>
          <p:cNvCxnSpPr/>
          <p:nvPr/>
        </p:nvCxnSpPr>
        <p:spPr>
          <a:xfrm flipH="1" flipV="1">
            <a:off x="3571103" y="1860722"/>
            <a:ext cx="654908" cy="2328219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488898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0EF3-F677-0C4E-BF8D-E49922E9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C997-15E8-A347-9607-0C6F641EF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E3523-5AFE-A74F-BAE4-BF856A57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3"/>
            <a:ext cx="9144000" cy="49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96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DDA2-DDDD-8B47-8E50-3AB0DB8B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/ </a:t>
            </a:r>
            <a:r>
              <a:rPr lang="en-US" dirty="0" err="1"/>
              <a:t>andi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FAEE-E87E-2543-B09A-3A8D36DC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2999"/>
            <a:ext cx="8382000" cy="5047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$t</a:t>
            </a:r>
            <a:r>
              <a:rPr lang="en-US" altLang="ko-KR" b="0" dirty="0"/>
              <a:t>1</a:t>
            </a:r>
            <a:r>
              <a:rPr lang="en-US" b="0" dirty="0"/>
              <a:t> :</a:t>
            </a:r>
          </a:p>
          <a:p>
            <a:pPr marL="0" indent="0">
              <a:buNone/>
            </a:pPr>
            <a:r>
              <a:rPr lang="en-US" b="0" dirty="0"/>
              <a:t>$t</a:t>
            </a:r>
            <a:r>
              <a:rPr lang="en-US" altLang="ko-KR" b="0" dirty="0"/>
              <a:t>2</a:t>
            </a:r>
            <a:r>
              <a:rPr lang="en-US" b="0" dirty="0"/>
              <a:t> :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latin typeface="Courier" pitchFamily="2" charset="0"/>
              </a:rPr>
              <a:t>     and $t0, $t1, $t2</a:t>
            </a:r>
          </a:p>
          <a:p>
            <a:pPr marL="0" indent="0">
              <a:buNone/>
            </a:pPr>
            <a:r>
              <a:rPr lang="en-US" b="0" dirty="0"/>
              <a:t>$t0 :</a:t>
            </a:r>
            <a:endParaRPr lang="en-US" b="0" dirty="0">
              <a:latin typeface="Courier" pitchFamily="2" charset="0"/>
            </a:endParaRPr>
          </a:p>
          <a:p>
            <a:pPr marL="0" indent="0">
              <a:buNone/>
            </a:pPr>
            <a:endParaRPr lang="en-US" b="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b="0" dirty="0">
                <a:latin typeface="Courier" pitchFamily="2" charset="0"/>
              </a:rPr>
              <a:t>     </a:t>
            </a:r>
            <a:r>
              <a:rPr lang="en-US" b="0" dirty="0" err="1">
                <a:latin typeface="Courier" pitchFamily="2" charset="0"/>
              </a:rPr>
              <a:t>andi</a:t>
            </a:r>
            <a:r>
              <a:rPr lang="en-US" b="0" dirty="0">
                <a:latin typeface="Courier" pitchFamily="2" charset="0"/>
              </a:rPr>
              <a:t> $t3, $t1, -1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A and 1 = A</a:t>
            </a:r>
          </a:p>
          <a:p>
            <a:pPr marL="0" indent="0">
              <a:buNone/>
            </a:pPr>
            <a:r>
              <a:rPr lang="en-US" b="0" dirty="0">
                <a:latin typeface="Courier" pitchFamily="2" charset="0"/>
              </a:rPr>
              <a:t>    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1111  1111  1111  1111  1111  1111  1111  1111</a:t>
            </a:r>
          </a:p>
          <a:p>
            <a:pPr marL="0" indent="0">
              <a:buNone/>
            </a:pPr>
            <a:r>
              <a:rPr lang="en-US" b="0" dirty="0"/>
              <a:t>$t3 :   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0000  0000  0000  0000  0011  1100  0000  0000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DAF38-DE32-5C43-BE75-E6F7F5CB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07512"/>
            <a:ext cx="62103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96404-21AE-9A41-9277-5891DEC7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102206"/>
            <a:ext cx="62103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6186B-5638-524A-8C32-891DDEF5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2806442"/>
            <a:ext cx="6210300" cy="546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4160A7-9D61-5346-9090-271F968B9FDB}"/>
              </a:ext>
            </a:extLst>
          </p:cNvPr>
          <p:cNvCxnSpPr>
            <a:cxnSpLocks/>
          </p:cNvCxnSpPr>
          <p:nvPr/>
        </p:nvCxnSpPr>
        <p:spPr>
          <a:xfrm flipH="1">
            <a:off x="4819135" y="4250724"/>
            <a:ext cx="543698" cy="667265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DE4F3D-04B8-BD41-BE57-0109220FB0C6}"/>
              </a:ext>
            </a:extLst>
          </p:cNvPr>
          <p:cNvCxnSpPr>
            <a:cxnSpLocks/>
          </p:cNvCxnSpPr>
          <p:nvPr/>
        </p:nvCxnSpPr>
        <p:spPr>
          <a:xfrm>
            <a:off x="1466850" y="1607512"/>
            <a:ext cx="5873064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non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EF082D-9E8C-F74E-A6C6-90A22E9030E5}"/>
              </a:ext>
            </a:extLst>
          </p:cNvPr>
          <p:cNvCxnSpPr>
            <a:cxnSpLocks/>
          </p:cNvCxnSpPr>
          <p:nvPr/>
        </p:nvCxnSpPr>
        <p:spPr>
          <a:xfrm>
            <a:off x="1466850" y="5337224"/>
            <a:ext cx="6497707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non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D8026-4D54-744D-9B02-76B330655C36}"/>
              </a:ext>
            </a:extLst>
          </p:cNvPr>
          <p:cNvCxnSpPr/>
          <p:nvPr/>
        </p:nvCxnSpPr>
        <p:spPr>
          <a:xfrm flipH="1" flipV="1">
            <a:off x="3274541" y="1648306"/>
            <a:ext cx="939113" cy="210814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75358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F36A-9A1E-5844-8750-172917E8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73DC-3726-3A4E-9410-F2939FF89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55EE4-E3C7-CF48-9514-096D1376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3"/>
            <a:ext cx="9144000" cy="49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39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DDA2-DDDD-8B47-8E50-3AB0DB8B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= not 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B0BA53-3E3F-8B41-8F0D-8403F6213D8C}"/>
              </a:ext>
            </a:extLst>
          </p:cNvPr>
          <p:cNvSpPr txBox="1">
            <a:spLocks/>
          </p:cNvSpPr>
          <p:nvPr/>
        </p:nvSpPr>
        <p:spPr>
          <a:xfrm>
            <a:off x="381000" y="1207291"/>
            <a:ext cx="8382000" cy="5047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normAutofit fontScale="92500"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hangingPunct="1">
              <a:buFontTx/>
              <a:buNone/>
            </a:pPr>
            <a:r>
              <a:rPr lang="en-US" b="0" dirty="0"/>
              <a:t>$t</a:t>
            </a:r>
            <a:r>
              <a:rPr lang="en-US" altLang="ko-KR" b="0" dirty="0"/>
              <a:t>1</a:t>
            </a:r>
            <a:r>
              <a:rPr lang="en-US" b="0" dirty="0"/>
              <a:t> :</a:t>
            </a:r>
          </a:p>
          <a:p>
            <a:pPr marL="0" indent="0" hangingPunct="1">
              <a:buFontTx/>
              <a:buNone/>
            </a:pPr>
            <a:r>
              <a:rPr lang="en-US" b="0" dirty="0"/>
              <a:t>$t</a:t>
            </a:r>
            <a:r>
              <a:rPr lang="en-US" altLang="ko-KR" b="0" dirty="0"/>
              <a:t>2</a:t>
            </a:r>
            <a:r>
              <a:rPr lang="en-US" b="0" dirty="0"/>
              <a:t> :</a:t>
            </a:r>
            <a:endParaRPr lang="en-US" dirty="0"/>
          </a:p>
          <a:p>
            <a:pPr marL="0" indent="0" hangingPunct="1">
              <a:buFontTx/>
              <a:buNone/>
            </a:pPr>
            <a:r>
              <a:rPr lang="en-US" b="0" dirty="0">
                <a:latin typeface="Courier" pitchFamily="2" charset="0"/>
              </a:rPr>
              <a:t>     nor $t0, $t1, $t2</a:t>
            </a:r>
          </a:p>
          <a:p>
            <a:pPr marL="0" indent="0" hangingPunct="1">
              <a:buFontTx/>
              <a:buNone/>
            </a:pPr>
            <a:r>
              <a:rPr lang="en-US" b="0" dirty="0"/>
              <a:t>$t0 :  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 </a:t>
            </a:r>
            <a:r>
              <a:rPr lang="ko-KR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 </a:t>
            </a:r>
            <a:r>
              <a:rPr lang="ko-KR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1111 1111 </a:t>
            </a:r>
            <a:r>
              <a:rPr lang="ko-KR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 </a:t>
            </a:r>
            <a:r>
              <a:rPr lang="ko-KR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 </a:t>
            </a:r>
            <a:r>
              <a:rPr lang="ko-KR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0011 1111</a:t>
            </a:r>
          </a:p>
          <a:p>
            <a:pPr marL="0" indent="0" hangingPunct="1">
              <a:buFontTx/>
              <a:buNone/>
            </a:pPr>
            <a:endParaRPr lang="en-US" b="0" dirty="0">
              <a:latin typeface="Courier" pitchFamily="2" charset="0"/>
            </a:endParaRPr>
          </a:p>
          <a:p>
            <a:pPr marL="0" indent="0" hangingPunct="1">
              <a:buFontTx/>
              <a:buNone/>
            </a:pPr>
            <a:r>
              <a:rPr lang="en-US" b="0" dirty="0">
                <a:latin typeface="Courier" pitchFamily="2" charset="0"/>
              </a:rPr>
              <a:t>     nor $t3, $t1, $t1 # $t3 =</a:t>
            </a:r>
            <a:r>
              <a:rPr lang="ko-KR" altLang="en-US" b="0" dirty="0">
                <a:latin typeface="Courier" pitchFamily="2" charset="0"/>
              </a:rPr>
              <a:t> </a:t>
            </a:r>
            <a:r>
              <a:rPr lang="en-US" altLang="ko-KR" b="0" dirty="0">
                <a:latin typeface="Courier" pitchFamily="2" charset="0"/>
              </a:rPr>
              <a:t>~</a:t>
            </a:r>
            <a:r>
              <a:rPr lang="en-US" b="0" dirty="0">
                <a:latin typeface="Courier" pitchFamily="2" charset="0"/>
              </a:rPr>
              <a:t>$t1</a:t>
            </a:r>
          </a:p>
          <a:p>
            <a:pPr marL="0" indent="0" hangingPunct="1">
              <a:buFontTx/>
              <a:buNone/>
            </a:pPr>
            <a:endParaRPr lang="en-US" b="0" dirty="0">
              <a:latin typeface="Courier" pitchFamily="2" charset="0"/>
            </a:endParaRPr>
          </a:p>
          <a:p>
            <a:pPr marL="0" indent="0" hangingPunct="1">
              <a:buFontTx/>
              <a:buNone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not(A) = not(A or A) = A nor A </a:t>
            </a:r>
          </a:p>
          <a:p>
            <a:pPr marL="0" indent="0" hangingPunct="1">
              <a:buFontTx/>
              <a:buNone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           = not (A or 0) = A nor 0</a:t>
            </a:r>
            <a:endParaRPr lang="en-US" sz="2600" b="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hangingPunct="1">
              <a:buFontTx/>
              <a:buNone/>
            </a:pPr>
            <a:r>
              <a:rPr lang="en-US" b="0" dirty="0"/>
              <a:t>$t3 :   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1111  1111  1111  1111  1100   0011  1111  1111</a:t>
            </a:r>
          </a:p>
          <a:p>
            <a:pPr marL="0" indent="0" hangingPunct="1">
              <a:buFontTx/>
              <a:buNone/>
            </a:pPr>
            <a:endParaRPr lang="en-US" dirty="0"/>
          </a:p>
          <a:p>
            <a:pPr marL="0" indent="0" hangingPunct="1">
              <a:buFontTx/>
              <a:buNone/>
            </a:pPr>
            <a:endParaRPr lang="en-US" dirty="0"/>
          </a:p>
          <a:p>
            <a:pPr marL="0" indent="0" hangingPunct="1">
              <a:buFontTx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B8EE9-D8E9-374B-A891-5C9E5195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07291"/>
            <a:ext cx="62103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23425-EBAF-4D46-975F-562F1001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652582"/>
            <a:ext cx="6210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240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70C0"/>
          </a:solidFill>
          <a:prstDash val="solid"/>
          <a:round/>
          <a:tailEnd type="triangle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293</Words>
  <Application>Microsoft Macintosh PowerPoint</Application>
  <PresentationFormat>On-screen Show (4:3)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Corbel</vt:lpstr>
      <vt:lpstr>Courier</vt:lpstr>
      <vt:lpstr>Helvetica</vt:lpstr>
      <vt:lpstr>Times New Roman</vt:lpstr>
      <vt:lpstr>Wingdings</vt:lpstr>
      <vt:lpstr>cod4e</vt:lpstr>
      <vt:lpstr>2.6 Logical Operations</vt:lpstr>
      <vt:lpstr>MIPS Arithmetic Operations</vt:lpstr>
      <vt:lpstr>2.6 MIPS logical operations</vt:lpstr>
      <vt:lpstr>bitwise logical operators</vt:lpstr>
      <vt:lpstr>or / ori</vt:lpstr>
      <vt:lpstr>PowerPoint Presentation</vt:lpstr>
      <vt:lpstr>and / andi</vt:lpstr>
      <vt:lpstr>PowerPoint Presentation</vt:lpstr>
      <vt:lpstr>nor = not or</vt:lpstr>
      <vt:lpstr>PowerPoint Presentation</vt:lpstr>
      <vt:lpstr>PowerPoint Presentation</vt:lpstr>
      <vt:lpstr>sll  : shift left logical </vt:lpstr>
      <vt:lpstr>PowerPoint Presentation</vt:lpstr>
      <vt:lpstr>srl  : shift right logical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cp:lastModifiedBy>(소프트웨어전공)임은진</cp:lastModifiedBy>
  <cp:revision>41</cp:revision>
  <dcterms:modified xsi:type="dcterms:W3CDTF">2019-09-16T04:08:10Z</dcterms:modified>
</cp:coreProperties>
</file>