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94" r:id="rId2"/>
    <p:sldId id="316" r:id="rId3"/>
    <p:sldId id="383" r:id="rId4"/>
    <p:sldId id="317" r:id="rId5"/>
    <p:sldId id="416" r:id="rId6"/>
    <p:sldId id="381" r:id="rId7"/>
    <p:sldId id="384" r:id="rId8"/>
    <p:sldId id="385" r:id="rId9"/>
    <p:sldId id="386" r:id="rId10"/>
    <p:sldId id="387" r:id="rId11"/>
    <p:sldId id="388" r:id="rId12"/>
    <p:sldId id="256" r:id="rId13"/>
    <p:sldId id="389" r:id="rId14"/>
    <p:sldId id="390" r:id="rId15"/>
    <p:sldId id="391" r:id="rId16"/>
    <p:sldId id="392" r:id="rId17"/>
    <p:sldId id="394" r:id="rId18"/>
    <p:sldId id="267" r:id="rId19"/>
    <p:sldId id="398" r:id="rId20"/>
    <p:sldId id="399" r:id="rId21"/>
    <p:sldId id="400" r:id="rId22"/>
    <p:sldId id="401" r:id="rId23"/>
    <p:sldId id="397" r:id="rId24"/>
    <p:sldId id="402" r:id="rId25"/>
    <p:sldId id="403" r:id="rId26"/>
    <p:sldId id="395" r:id="rId27"/>
    <p:sldId id="406" r:id="rId28"/>
    <p:sldId id="404" r:id="rId29"/>
    <p:sldId id="408" r:id="rId30"/>
    <p:sldId id="409" r:id="rId31"/>
    <p:sldId id="407" r:id="rId32"/>
    <p:sldId id="410" r:id="rId33"/>
    <p:sldId id="393" r:id="rId34"/>
    <p:sldId id="411" r:id="rId35"/>
    <p:sldId id="413" r:id="rId36"/>
    <p:sldId id="415" r:id="rId37"/>
    <p:sldId id="414" r:id="rId38"/>
    <p:sldId id="264" r:id="rId39"/>
    <p:sldId id="266" r:id="rId40"/>
    <p:sldId id="268" r:id="rId41"/>
    <p:sldId id="269" r:id="rId42"/>
    <p:sldId id="286" r:id="rId4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CEF"/>
          </a:solidFill>
        </a:fill>
      </a:tcStyle>
    </a:wholeTbl>
    <a:band2H>
      <a:tcTxStyle/>
      <a:tcStyle>
        <a:tcBdr/>
        <a:fill>
          <a:solidFill>
            <a:srgbClr val="EFF5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17"/>
    <p:restoredTop sz="94591"/>
  </p:normalViewPr>
  <p:slideViewPr>
    <p:cSldViewPr snapToGrid="0" snapToObjects="1">
      <p:cViewPr varScale="1">
        <p:scale>
          <a:sx n="107" d="100"/>
          <a:sy n="107" d="100"/>
        </p:scale>
        <p:origin x="17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206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제목 및 내용">
    <p:spTree>
      <p:nvGrpSpPr>
        <p:cNvPr id="1" name=""/>
        <p:cNvGrpSpPr/>
        <p:nvPr/>
      </p:nvGrpSpPr>
      <p:grpSpPr>
        <a:xfrm>
          <a:off x="0" y="0"/>
          <a:ext cx="0" cy="0"/>
          <a:chOff x="0" y="0"/>
          <a:chExt cx="0" cy="0"/>
        </a:xfrm>
      </p:grpSpPr>
      <p:sp>
        <p:nvSpPr>
          <p:cNvPr id="51" name="Shape 2"/>
          <p:cNvSpPr/>
          <p:nvPr/>
        </p:nvSpPr>
        <p:spPr>
          <a:xfrm>
            <a:off x="344488" y="838200"/>
            <a:ext cx="8456612" cy="0"/>
          </a:xfrm>
          <a:prstGeom prst="line">
            <a:avLst/>
          </a:prstGeom>
          <a:ln w="762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52" name="Shape 4"/>
          <p:cNvSpPr txBox="1"/>
          <p:nvPr/>
        </p:nvSpPr>
        <p:spPr>
          <a:xfrm>
            <a:off x="6707188" y="6464300"/>
            <a:ext cx="971104" cy="199877"/>
          </a:xfrm>
          <a:prstGeom prst="rect">
            <a:avLst/>
          </a:prstGeom>
          <a:ln w="12700">
            <a:miter lim="400000"/>
          </a:ln>
          <a:extLst>
            <a:ext uri="{C572A759-6A51-4108-AA02-DFA0A04FC94B}">
              <ma14:wrappingTextBoxFlag xmlns:ma14="http://schemas.microsoft.com/office/mac/drawingml/2011/main" xmlns="" val="1"/>
            </a:ext>
          </a:extLst>
        </p:spPr>
        <p:txBody>
          <a:bodyPr wrap="none" lIns="44450" tIns="44450" rIns="44450" bIns="44450">
            <a:spAutoFit/>
          </a:bodyPr>
          <a:lstStyle>
            <a:lvl1pPr>
              <a:defRPr sz="800"/>
            </a:lvl1pPr>
          </a:lstStyle>
          <a:p>
            <a:r>
              <a:t>Kookmin University</a:t>
            </a:r>
          </a:p>
        </p:txBody>
      </p:sp>
      <p:sp>
        <p:nvSpPr>
          <p:cNvPr id="53"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
        <p:nvSpPr>
          <p:cNvPr id="54" name="Body Level One…"/>
          <p:cNvSpPr txBox="1">
            <a:spLocks noGrp="1"/>
          </p:cNvSpPr>
          <p:nvPr>
            <p:ph type="body" idx="1"/>
          </p:nvPr>
        </p:nvSpPr>
        <p:spPr>
          <a:xfrm>
            <a:off x="228600" y="1143000"/>
            <a:ext cx="8382000" cy="4114800"/>
          </a:xfrm>
          <a:prstGeom prst="rect">
            <a:avLst/>
          </a:prstGeom>
        </p:spPr>
        <p:txBody>
          <a:bodyPr lIns="44450" tIns="44450" rIns="44450" bIns="44450">
            <a:normAutofit/>
          </a:bodyPr>
          <a:lstStyle>
            <a:lvl1pPr>
              <a:buClrTx/>
              <a:buSzPct val="100000"/>
              <a:buChar char="•"/>
              <a:defRPr b="1"/>
            </a:lvl1pPr>
            <a:lvl2pPr marL="783771" indent="-326571">
              <a:buClrTx/>
              <a:buSzPct val="100000"/>
              <a:buChar char="–"/>
              <a:defRPr b="1"/>
            </a:lvl2pPr>
            <a:lvl3pPr>
              <a:buClrTx/>
              <a:buSzPct val="100000"/>
              <a:buChar char="•"/>
              <a:defRPr b="1"/>
            </a:lvl3pPr>
            <a:lvl4pPr>
              <a:buClrTx/>
              <a:buSzPct val="100000"/>
              <a:buChar char="–"/>
              <a:defRPr b="1"/>
            </a:lvl4pPr>
            <a:lvl5pPr marL="2194560" indent="-365760">
              <a:buClrTx/>
              <a:buSzPct val="100000"/>
              <a:buChar char="•"/>
              <a:defRPr b="1"/>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xfrm>
            <a:off x="8428176" y="6414760"/>
            <a:ext cx="258624" cy="248305"/>
          </a:xfrm>
          <a:prstGeom prst="rect">
            <a:avLst/>
          </a:prstGeom>
        </p:spPr>
        <p:txBody>
          <a:bodyPr/>
          <a:lstStyle>
            <a:lvl1pPr>
              <a:defRPr>
                <a:solidFill>
                  <a:srgbClr val="898989"/>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endParaRPr/>
          </a:p>
        </p:txBody>
      </p:sp>
      <p:sp>
        <p:nvSpPr>
          <p:cNvPr id="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endParaRPr/>
          </a:p>
        </p:txBody>
      </p:sp>
      <p:pic>
        <p:nvPicPr>
          <p:cNvPr id="4" name="MK Logo.jpg" descr="MK Logo.jpg"/>
          <p:cNvPicPr>
            <a:picLocks noChangeAspect="1"/>
          </p:cNvPicPr>
          <p:nvPr/>
        </p:nvPicPr>
        <p:blipFill>
          <a:blip r:embed="rId5"/>
          <a:stretch>
            <a:fillRect/>
          </a:stretch>
        </p:blipFill>
        <p:spPr>
          <a:xfrm>
            <a:off x="0" y="6270625"/>
            <a:ext cx="1619250" cy="590550"/>
          </a:xfrm>
          <a:prstGeom prst="rect">
            <a:avLst/>
          </a:prstGeom>
          <a:ln w="12700">
            <a:miter lim="400000"/>
          </a:ln>
        </p:spPr>
      </p:pic>
      <p:sp>
        <p:nvSpPr>
          <p:cNvPr id="5" name="Title Text"/>
          <p:cNvSpPr txBox="1">
            <a:spLocks noGrp="1"/>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lstStyle/>
          <a:p>
            <a:r>
              <a:t>Title Text</a:t>
            </a:r>
          </a:p>
        </p:txBody>
      </p:sp>
      <p:sp>
        <p:nvSpPr>
          <p:cNvPr id="6"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1</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1458912" y="228600"/>
            <a:ext cx="6226176" cy="5334000"/>
          </a:xfrm>
          <a:prstGeom prst="rect">
            <a:avLst/>
          </a:prstGeom>
          <a:ln w="12700">
            <a:miter lim="400000"/>
          </a:ln>
        </p:spPr>
      </p:pic>
      <p:sp>
        <p:nvSpPr>
          <p:cNvPr id="2" name="TextBox 1">
            <a:extLst>
              <a:ext uri="{FF2B5EF4-FFF2-40B4-BE49-F238E27FC236}">
                <a16:creationId xmlns:a16="http://schemas.microsoft.com/office/drawing/2014/main" id="{67E39A85-9380-604F-BCEF-6DC3C4AC36CD}"/>
              </a:ext>
            </a:extLst>
          </p:cNvPr>
          <p:cNvSpPr txBox="1"/>
          <p:nvPr/>
        </p:nvSpPr>
        <p:spPr>
          <a:xfrm>
            <a:off x="3558746" y="4473145"/>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0000"/>
                </a:solidFill>
                <a:effectLst/>
                <a:uFillTx/>
                <a:latin typeface="Arial"/>
                <a:ea typeface="Arial"/>
                <a:cs typeface="Arial"/>
                <a:sym typeface="Arial"/>
              </a:rPr>
              <a:t>register</a:t>
            </a:r>
          </a:p>
        </p:txBody>
      </p:sp>
      <p:sp>
        <p:nvSpPr>
          <p:cNvPr id="3" name="Rectangle 2">
            <a:extLst>
              <a:ext uri="{FF2B5EF4-FFF2-40B4-BE49-F238E27FC236}">
                <a16:creationId xmlns:a16="http://schemas.microsoft.com/office/drawing/2014/main" id="{1C53C45D-3722-0E43-A049-6592D95694C6}"/>
              </a:ext>
            </a:extLst>
          </p:cNvPr>
          <p:cNvSpPr/>
          <p:nvPr/>
        </p:nvSpPr>
        <p:spPr>
          <a:xfrm>
            <a:off x="5004487" y="2247178"/>
            <a:ext cx="1396314" cy="3190619"/>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8" name="000000100011001001000000001000002 = 0232402016">
            <a:extLst>
              <a:ext uri="{FF2B5EF4-FFF2-40B4-BE49-F238E27FC236}">
                <a16:creationId xmlns:a16="http://schemas.microsoft.com/office/drawing/2014/main" id="{4DBC4AF3-5116-C846-B2FA-C6BDE6444535}"/>
              </a:ext>
            </a:extLst>
          </p:cNvPr>
          <p:cNvSpPr txBox="1"/>
          <p:nvPr/>
        </p:nvSpPr>
        <p:spPr>
          <a:xfrm>
            <a:off x="5140121" y="3290500"/>
            <a:ext cx="2939707" cy="27699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2900" indent="-342900">
              <a:spcBef>
                <a:spcPts val="500"/>
              </a:spcBef>
              <a:defRPr sz="2400"/>
            </a:pPr>
            <a:r>
              <a:rPr sz="1200" dirty="0">
                <a:solidFill>
                  <a:srgbClr val="FF0000"/>
                </a:solidFill>
              </a:rPr>
              <a:t>000000</a:t>
            </a:r>
            <a:r>
              <a:rPr lang="en-US" sz="1200" dirty="0">
                <a:solidFill>
                  <a:srgbClr val="FF0000"/>
                </a:solidFill>
              </a:rPr>
              <a:t>0</a:t>
            </a:r>
            <a:r>
              <a:rPr sz="1200" dirty="0">
                <a:solidFill>
                  <a:srgbClr val="FF0000"/>
                </a:solidFill>
              </a:rPr>
              <a:t>000</a:t>
            </a:r>
            <a:r>
              <a:rPr lang="en-US" sz="1200" dirty="0">
                <a:solidFill>
                  <a:srgbClr val="FF0000"/>
                </a:solidFill>
              </a:rPr>
              <a:t>00</a:t>
            </a:r>
            <a:r>
              <a:rPr sz="1200" dirty="0">
                <a:solidFill>
                  <a:srgbClr val="FF0000"/>
                </a:solidFill>
              </a:rPr>
              <a:t>00</a:t>
            </a:r>
            <a:r>
              <a:rPr lang="en-US" sz="1200" dirty="0">
                <a:solidFill>
                  <a:srgbClr val="FF0000"/>
                </a:solidFill>
              </a:rPr>
              <a:t>0</a:t>
            </a:r>
            <a:r>
              <a:rPr sz="1200" dirty="0">
                <a:solidFill>
                  <a:srgbClr val="FF0000"/>
                </a:solidFill>
              </a:rPr>
              <a:t>00</a:t>
            </a:r>
            <a:r>
              <a:rPr lang="en-US" sz="1200" dirty="0">
                <a:solidFill>
                  <a:srgbClr val="FF0000"/>
                </a:solidFill>
              </a:rPr>
              <a:t>0</a:t>
            </a:r>
            <a:r>
              <a:rPr sz="1200" dirty="0">
                <a:solidFill>
                  <a:srgbClr val="FF0000"/>
                </a:solidFill>
              </a:rPr>
              <a:t>00000000</a:t>
            </a:r>
            <a:r>
              <a:rPr lang="en-US" sz="1200" dirty="0">
                <a:solidFill>
                  <a:srgbClr val="FF0000"/>
                </a:solidFill>
              </a:rPr>
              <a:t>0</a:t>
            </a:r>
            <a:r>
              <a:rPr sz="1200" dirty="0">
                <a:solidFill>
                  <a:srgbClr val="FF0000"/>
                </a:solidFill>
              </a:rPr>
              <a:t>00000</a:t>
            </a:r>
            <a:r>
              <a:rPr sz="1200" baseline="-25000" dirty="0">
                <a:solidFill>
                  <a:srgbClr val="FF0000"/>
                </a:solidFill>
              </a:rPr>
              <a:t>2</a:t>
            </a:r>
          </a:p>
        </p:txBody>
      </p:sp>
      <p:sp>
        <p:nvSpPr>
          <p:cNvPr id="10" name="Rectangle 9">
            <a:extLst>
              <a:ext uri="{FF2B5EF4-FFF2-40B4-BE49-F238E27FC236}">
                <a16:creationId xmlns:a16="http://schemas.microsoft.com/office/drawing/2014/main" id="{000E0CE8-C962-4E4E-9A5D-94E4C359EA36}"/>
              </a:ext>
            </a:extLst>
          </p:cNvPr>
          <p:cNvSpPr/>
          <p:nvPr/>
        </p:nvSpPr>
        <p:spPr>
          <a:xfrm>
            <a:off x="3479844" y="4473145"/>
            <a:ext cx="1129903" cy="369330"/>
          </a:xfrm>
          <a:prstGeom prst="rect">
            <a:avLst/>
          </a:prstGeom>
          <a:noFill/>
          <a:ln w="8255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5670044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E1F7-9AA4-044C-871C-2A9EFC18DD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358277-37B7-D449-88B1-22727BC19AC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F4E3DA4-34A5-B64C-BACA-4A49BEEC0847}"/>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1A5C7407-83EF-0841-A8AA-2D01BD06F335}"/>
              </a:ext>
            </a:extLst>
          </p:cNvPr>
          <p:cNvSpPr/>
          <p:nvPr/>
        </p:nvSpPr>
        <p:spPr>
          <a:xfrm>
            <a:off x="0" y="3508744"/>
            <a:ext cx="1988288" cy="202019"/>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3421849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36CD-D4C0-1840-9346-E972BE5BA345}"/>
              </a:ext>
            </a:extLst>
          </p:cNvPr>
          <p:cNvSpPr>
            <a:spLocks noGrp="1"/>
          </p:cNvSpPr>
          <p:nvPr>
            <p:ph type="title"/>
          </p:nvPr>
        </p:nvSpPr>
        <p:spPr/>
        <p:txBody>
          <a:bodyPr/>
          <a:lstStyle/>
          <a:p>
            <a:r>
              <a:rPr lang="en-US" dirty="0"/>
              <a:t>Representing data transfer instructions</a:t>
            </a:r>
          </a:p>
        </p:txBody>
      </p:sp>
      <p:sp>
        <p:nvSpPr>
          <p:cNvPr id="3" name="Text Placeholder 2">
            <a:extLst>
              <a:ext uri="{FF2B5EF4-FFF2-40B4-BE49-F238E27FC236}">
                <a16:creationId xmlns:a16="http://schemas.microsoft.com/office/drawing/2014/main" id="{205313E8-EB5E-1F4A-9D7D-16603F6CED9E}"/>
              </a:ext>
            </a:extLst>
          </p:cNvPr>
          <p:cNvSpPr>
            <a:spLocks noGrp="1"/>
          </p:cNvSpPr>
          <p:nvPr>
            <p:ph type="body" idx="1"/>
          </p:nvPr>
        </p:nvSpPr>
        <p:spPr/>
        <p:txBody>
          <a:bodyPr/>
          <a:lstStyle/>
          <a:p>
            <a:pPr marL="0" indent="0">
              <a:buNone/>
            </a:pPr>
            <a:r>
              <a:rPr lang="en-US" dirty="0" err="1"/>
              <a:t>sw</a:t>
            </a:r>
            <a:r>
              <a:rPr lang="en-US" dirty="0"/>
              <a:t>  $4, 8($5)</a:t>
            </a:r>
          </a:p>
          <a:p>
            <a:pPr marL="0" indent="0">
              <a:buNone/>
            </a:pPr>
            <a:r>
              <a:rPr lang="en-US" dirty="0" err="1"/>
              <a:t>lw</a:t>
            </a:r>
            <a:r>
              <a:rPr lang="en-US" dirty="0"/>
              <a:t>  $4, 8($5)</a:t>
            </a:r>
          </a:p>
          <a:p>
            <a:pPr marL="0" indent="0">
              <a:buNone/>
            </a:pPr>
            <a:endParaRPr lang="en-US" dirty="0"/>
          </a:p>
        </p:txBody>
      </p:sp>
    </p:spTree>
    <p:extLst>
      <p:ext uri="{BB962C8B-B14F-4D97-AF65-F5344CB8AC3E}">
        <p14:creationId xmlns:p14="http://schemas.microsoft.com/office/powerpoint/2010/main" val="87336029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 xmlns:ma14="http://schemas.microsoft.com/office/mac/drawingml/2011/main" val="1"/>
            </a:ext>
          </a:extLst>
        </p:spPr>
        <p:txBody>
          <a:bodyPr anchor="b"/>
          <a:lstStyle>
            <a:lvl1pPr>
              <a:defRPr sz="1400" b="1"/>
            </a:lvl1pPr>
          </a:lstStyle>
          <a:p>
            <a:fld id="{86CB4B4D-7CA3-9044-876B-883B54F8677D}" type="slidenum">
              <a:t>12</a:t>
            </a:fld>
            <a:endParaRPr/>
          </a:p>
        </p:txBody>
      </p:sp>
      <p:sp>
        <p:nvSpPr>
          <p:cNvPr id="70" name="MIPS I-format Instructions"/>
          <p:cNvSpPr txBox="1">
            <a:spLocks noGrp="1"/>
          </p:cNvSpPr>
          <p:nvPr>
            <p:ph type="title" idx="4294967295"/>
          </p:nvPr>
        </p:nvSpPr>
        <p:spPr>
          <a:xfrm>
            <a:off x="684212" y="146050"/>
            <a:ext cx="8259763" cy="762000"/>
          </a:xfrm>
          <a:prstGeom prst="rect">
            <a:avLst/>
          </a:prstGeom>
        </p:spPr>
        <p:txBody>
          <a:bodyPr>
            <a:normAutofit/>
          </a:bodyPr>
          <a:lstStyle/>
          <a:p>
            <a:r>
              <a:t>MIPS I-format Instructions</a:t>
            </a:r>
          </a:p>
        </p:txBody>
      </p:sp>
      <p:sp>
        <p:nvSpPr>
          <p:cNvPr id="71" name="Immediate arithmetic and load/store instructions…"/>
          <p:cNvSpPr txBox="1">
            <a:spLocks noGrp="1"/>
          </p:cNvSpPr>
          <p:nvPr>
            <p:ph type="body" idx="4294967295"/>
          </p:nvPr>
        </p:nvSpPr>
        <p:spPr>
          <a:xfrm>
            <a:off x="684212" y="2349500"/>
            <a:ext cx="8270876" cy="3887788"/>
          </a:xfrm>
          <a:prstGeom prst="rect">
            <a:avLst/>
          </a:prstGeom>
        </p:spPr>
        <p:txBody>
          <a:bodyPr>
            <a:normAutofit/>
          </a:bodyPr>
          <a:lstStyle/>
          <a:p>
            <a:pPr>
              <a:lnSpc>
                <a:spcPct val="90000"/>
              </a:lnSpc>
              <a:spcBef>
                <a:spcPts val="600"/>
              </a:spcBef>
              <a:defRPr sz="2800"/>
            </a:pPr>
            <a:r>
              <a:rPr dirty="0"/>
              <a:t>Immediate arithmetic and load/store instructions</a:t>
            </a:r>
          </a:p>
          <a:p>
            <a:pPr marL="742950" lvl="1" indent="-285750">
              <a:lnSpc>
                <a:spcPct val="90000"/>
              </a:lnSpc>
              <a:spcBef>
                <a:spcPts val="0"/>
              </a:spcBef>
              <a:buClr>
                <a:srgbClr val="91AFBF"/>
              </a:buClr>
              <a:defRPr sz="2400"/>
            </a:pPr>
            <a:r>
              <a:rPr dirty="0"/>
              <a:t>rt: destination or source register number</a:t>
            </a:r>
          </a:p>
          <a:p>
            <a:pPr marL="742950" lvl="1" indent="-285750">
              <a:lnSpc>
                <a:spcPct val="90000"/>
              </a:lnSpc>
              <a:spcBef>
                <a:spcPts val="0"/>
              </a:spcBef>
              <a:buClr>
                <a:srgbClr val="91AFBF"/>
              </a:buClr>
              <a:defRPr sz="2400"/>
            </a:pPr>
            <a:r>
              <a:rPr dirty="0"/>
              <a:t>Constant: –2</a:t>
            </a:r>
            <a:r>
              <a:rPr baseline="30000" dirty="0"/>
              <a:t>15</a:t>
            </a:r>
            <a:r>
              <a:rPr dirty="0"/>
              <a:t> </a:t>
            </a:r>
            <a:r>
              <a:rPr lang="en-US" dirty="0"/>
              <a:t> ~</a:t>
            </a:r>
            <a:r>
              <a:rPr dirty="0"/>
              <a:t> </a:t>
            </a:r>
            <a:r>
              <a:rPr lang="en-US" dirty="0"/>
              <a:t>(</a:t>
            </a:r>
            <a:r>
              <a:rPr dirty="0"/>
              <a:t>+2</a:t>
            </a:r>
            <a:r>
              <a:rPr baseline="30000" dirty="0"/>
              <a:t>15</a:t>
            </a:r>
            <a:r>
              <a:rPr dirty="0"/>
              <a:t> – 1</a:t>
            </a:r>
            <a:r>
              <a:rPr lang="en-US" dirty="0"/>
              <a:t>)</a:t>
            </a:r>
            <a:endParaRPr dirty="0"/>
          </a:p>
          <a:p>
            <a:pPr marL="742950" lvl="1" indent="-285750">
              <a:lnSpc>
                <a:spcPct val="90000"/>
              </a:lnSpc>
              <a:spcBef>
                <a:spcPts val="0"/>
              </a:spcBef>
              <a:buClr>
                <a:srgbClr val="91AFBF"/>
              </a:buClr>
              <a:defRPr sz="2400"/>
            </a:pPr>
            <a:r>
              <a:rPr dirty="0">
                <a:solidFill>
                  <a:srgbClr val="0070C0"/>
                </a:solidFill>
              </a:rPr>
              <a:t>Address: offset added to base address</a:t>
            </a:r>
            <a:r>
              <a:rPr lang="en-US" dirty="0">
                <a:solidFill>
                  <a:srgbClr val="0070C0"/>
                </a:solidFill>
              </a:rPr>
              <a:t> stored</a:t>
            </a:r>
            <a:r>
              <a:rPr dirty="0">
                <a:solidFill>
                  <a:srgbClr val="0070C0"/>
                </a:solidFill>
              </a:rPr>
              <a:t> in </a:t>
            </a:r>
            <a:r>
              <a:rPr dirty="0" err="1">
                <a:solidFill>
                  <a:srgbClr val="0070C0"/>
                </a:solidFill>
              </a:rPr>
              <a:t>rs</a:t>
            </a:r>
            <a:r>
              <a:rPr lang="en-US" dirty="0">
                <a:solidFill>
                  <a:srgbClr val="0070C0"/>
                </a:solidFill>
              </a:rPr>
              <a:t> register</a:t>
            </a:r>
            <a:endParaRPr dirty="0">
              <a:solidFill>
                <a:srgbClr val="0070C0"/>
              </a:solidFill>
            </a:endParaRPr>
          </a:p>
        </p:txBody>
      </p:sp>
      <p:grpSp>
        <p:nvGrpSpPr>
          <p:cNvPr id="80" name="Group"/>
          <p:cNvGrpSpPr/>
          <p:nvPr/>
        </p:nvGrpSpPr>
        <p:grpSpPr>
          <a:xfrm>
            <a:off x="1331912" y="1412874"/>
            <a:ext cx="6913563" cy="749956"/>
            <a:chOff x="0" y="0"/>
            <a:chExt cx="6913562" cy="749954"/>
          </a:xfrm>
        </p:grpSpPr>
        <p:sp>
          <p:nvSpPr>
            <p:cNvPr id="72" name="op"/>
            <p:cNvSpPr txBox="1"/>
            <p:nvPr/>
          </p:nvSpPr>
          <p:spPr>
            <a:xfrm>
              <a:off x="0" y="0"/>
              <a:ext cx="1296988" cy="394281"/>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t>op</a:t>
              </a:r>
            </a:p>
          </p:txBody>
        </p:sp>
        <p:sp>
          <p:nvSpPr>
            <p:cNvPr id="73" name="rs"/>
            <p:cNvSpPr txBox="1"/>
            <p:nvPr/>
          </p:nvSpPr>
          <p:spPr>
            <a:xfrm>
              <a:off x="1296987" y="0"/>
              <a:ext cx="1079501" cy="394281"/>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t>rs</a:t>
              </a:r>
            </a:p>
          </p:txBody>
        </p:sp>
        <p:sp>
          <p:nvSpPr>
            <p:cNvPr id="74" name="rt"/>
            <p:cNvSpPr txBox="1"/>
            <p:nvPr/>
          </p:nvSpPr>
          <p:spPr>
            <a:xfrm>
              <a:off x="2376487" y="0"/>
              <a:ext cx="1079501" cy="394281"/>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t>rt</a:t>
              </a:r>
            </a:p>
          </p:txBody>
        </p:sp>
        <p:sp>
          <p:nvSpPr>
            <p:cNvPr id="75" name="constant or address"/>
            <p:cNvSpPr txBox="1"/>
            <p:nvPr/>
          </p:nvSpPr>
          <p:spPr>
            <a:xfrm>
              <a:off x="3455987" y="0"/>
              <a:ext cx="3457576" cy="394281"/>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t>constant or address</a:t>
              </a:r>
            </a:p>
          </p:txBody>
        </p:sp>
        <p:sp>
          <p:nvSpPr>
            <p:cNvPr id="76" name="6 bits"/>
            <p:cNvSpPr txBox="1"/>
            <p:nvPr/>
          </p:nvSpPr>
          <p:spPr>
            <a:xfrm>
              <a:off x="33056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6 bits</a:t>
              </a:r>
            </a:p>
          </p:txBody>
        </p:sp>
        <p:sp>
          <p:nvSpPr>
            <p:cNvPr id="77" name="5 bits"/>
            <p:cNvSpPr txBox="1"/>
            <p:nvPr/>
          </p:nvSpPr>
          <p:spPr>
            <a:xfrm>
              <a:off x="1554529" y="436562"/>
              <a:ext cx="58981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78" name="5 bits"/>
            <p:cNvSpPr txBox="1"/>
            <p:nvPr/>
          </p:nvSpPr>
          <p:spPr>
            <a:xfrm>
              <a:off x="263561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79" name="16 bits"/>
            <p:cNvSpPr txBox="1"/>
            <p:nvPr/>
          </p:nvSpPr>
          <p:spPr>
            <a:xfrm>
              <a:off x="4883368" y="436562"/>
              <a:ext cx="70282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16 bits</a:t>
              </a:r>
            </a:p>
          </p:txBody>
        </p:sp>
      </p:grpSp>
    </p:spTree>
    <p:extLst>
      <p:ext uri="{BB962C8B-B14F-4D97-AF65-F5344CB8AC3E}">
        <p14:creationId xmlns:p14="http://schemas.microsoft.com/office/powerpoint/2010/main" val="6859061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352" name="MIPS opcode map"/>
          <p:cNvSpPr txBox="1">
            <a:spLocks noGrp="1"/>
          </p:cNvSpPr>
          <p:nvPr>
            <p:ph type="title" idx="4294967295"/>
          </p:nvPr>
        </p:nvSpPr>
        <p:spPr>
          <a:xfrm>
            <a:off x="0" y="115887"/>
            <a:ext cx="7620000" cy="609601"/>
          </a:xfrm>
          <a:prstGeom prst="rect">
            <a:avLst/>
          </a:prstGeom>
        </p:spPr>
        <p:txBody>
          <a:bodyPr lIns="44450" tIns="44450" rIns="44450" bIns="44450" anchor="ctr">
            <a:normAutofit/>
          </a:bodyPr>
          <a:lstStyle>
            <a:lvl1pPr>
              <a:defRPr sz="2800">
                <a:solidFill>
                  <a:srgbClr val="000000"/>
                </a:solidFill>
              </a:defRPr>
            </a:lvl1pPr>
          </a:lstStyle>
          <a:p>
            <a:r>
              <a:t>MIPS opcode map</a:t>
            </a:r>
          </a:p>
        </p:txBody>
      </p:sp>
      <p:sp>
        <p:nvSpPr>
          <p:cNvPr id="353" name="Appendix A-50"/>
          <p:cNvSpPr txBox="1">
            <a:spLocks noGrp="1"/>
          </p:cNvSpPr>
          <p:nvPr>
            <p:ph type="body" idx="4294967295"/>
          </p:nvPr>
        </p:nvSpPr>
        <p:spPr>
          <a:xfrm>
            <a:off x="429386" y="1343786"/>
            <a:ext cx="7980428" cy="3713228"/>
          </a:xfrm>
          <a:prstGeom prst="rect">
            <a:avLst/>
          </a:prstGeom>
        </p:spPr>
        <p:txBody>
          <a:bodyPr lIns="44450" tIns="44450" rIns="44450" bIns="44450">
            <a:normAutofit/>
          </a:bodyPr>
          <a:lstStyle>
            <a:lvl1pPr>
              <a:spcBef>
                <a:spcPts val="400"/>
              </a:spcBef>
              <a:buClrTx/>
              <a:buSzPct val="100000"/>
              <a:buChar char="•"/>
              <a:defRPr sz="1800" b="1"/>
            </a:lvl1pPr>
          </a:lstStyle>
          <a:p>
            <a:r>
              <a:t>Appendix A-50</a:t>
            </a:r>
          </a:p>
        </p:txBody>
      </p:sp>
      <p:pic>
        <p:nvPicPr>
          <p:cNvPr id="354" name="App-b-10-02-P374493" descr="App-b-10-02-P374493"/>
          <p:cNvPicPr>
            <a:picLocks noChangeAspect="1"/>
          </p:cNvPicPr>
          <p:nvPr/>
        </p:nvPicPr>
        <p:blipFill>
          <a:blip r:embed="rId2"/>
          <a:stretch>
            <a:fillRect/>
          </a:stretch>
        </p:blipFill>
        <p:spPr>
          <a:xfrm>
            <a:off x="3059112" y="0"/>
            <a:ext cx="6084888" cy="6916738"/>
          </a:xfrm>
          <a:prstGeom prst="rect">
            <a:avLst/>
          </a:prstGeom>
          <a:ln w="12700">
            <a:miter lim="400000"/>
          </a:ln>
        </p:spPr>
      </p:pic>
      <p:sp>
        <p:nvSpPr>
          <p:cNvPr id="2" name="Rectangle 1">
            <a:extLst>
              <a:ext uri="{FF2B5EF4-FFF2-40B4-BE49-F238E27FC236}">
                <a16:creationId xmlns:a16="http://schemas.microsoft.com/office/drawing/2014/main" id="{07045950-2891-EE4C-A904-FC0FE9E6ED6F}"/>
              </a:ext>
            </a:extLst>
          </p:cNvPr>
          <p:cNvSpPr/>
          <p:nvPr/>
        </p:nvSpPr>
        <p:spPr>
          <a:xfrm>
            <a:off x="3168502" y="3965944"/>
            <a:ext cx="648586" cy="138223"/>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3" name="Rectangle 2">
            <a:extLst>
              <a:ext uri="{FF2B5EF4-FFF2-40B4-BE49-F238E27FC236}">
                <a16:creationId xmlns:a16="http://schemas.microsoft.com/office/drawing/2014/main" id="{07EDB18F-8CC4-2C4A-951E-F7EC3410938E}"/>
              </a:ext>
            </a:extLst>
          </p:cNvPr>
          <p:cNvSpPr/>
          <p:nvPr/>
        </p:nvSpPr>
        <p:spPr>
          <a:xfrm>
            <a:off x="3136605" y="4774019"/>
            <a:ext cx="701748" cy="11695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182851025"/>
      </p:ext>
    </p:extLst>
  </p:cSld>
  <p:clrMapOvr>
    <a:masterClrMapping/>
  </p:clrMapOvr>
  <p:transition spd="med" advClick="0" advTm="2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36CD-D4C0-1840-9346-E972BE5BA345}"/>
              </a:ext>
            </a:extLst>
          </p:cNvPr>
          <p:cNvSpPr>
            <a:spLocks noGrp="1"/>
          </p:cNvSpPr>
          <p:nvPr>
            <p:ph type="title"/>
          </p:nvPr>
        </p:nvSpPr>
        <p:spPr/>
        <p:txBody>
          <a:bodyPr/>
          <a:lstStyle/>
          <a:p>
            <a:r>
              <a:rPr lang="en-US" dirty="0" err="1"/>
              <a:t>sw</a:t>
            </a:r>
            <a:r>
              <a:rPr lang="en-US" dirty="0"/>
              <a:t> $4, 8($5)</a:t>
            </a:r>
          </a:p>
        </p:txBody>
      </p:sp>
      <p:sp>
        <p:nvSpPr>
          <p:cNvPr id="3" name="Text Placeholder 2">
            <a:extLst>
              <a:ext uri="{FF2B5EF4-FFF2-40B4-BE49-F238E27FC236}">
                <a16:creationId xmlns:a16="http://schemas.microsoft.com/office/drawing/2014/main" id="{205313E8-EB5E-1F4A-9D7D-16603F6CED9E}"/>
              </a:ext>
            </a:extLst>
          </p:cNvPr>
          <p:cNvSpPr>
            <a:spLocks noGrp="1"/>
          </p:cNvSpPr>
          <p:nvPr>
            <p:ph type="body" idx="1"/>
          </p:nvPr>
        </p:nvSpPr>
        <p:spPr>
          <a:xfrm>
            <a:off x="395657" y="2205112"/>
            <a:ext cx="8382000" cy="4114800"/>
          </a:xfrm>
        </p:spPr>
        <p:txBody>
          <a:bodyPr/>
          <a:lstStyle/>
          <a:p>
            <a:pPr marL="0" indent="0">
              <a:buNone/>
            </a:pPr>
            <a:r>
              <a:rPr lang="en-US" dirty="0"/>
              <a:t>1010 1100 1010 0100 0000 0000 0000 1000</a:t>
            </a:r>
          </a:p>
          <a:p>
            <a:pPr marL="0" indent="0">
              <a:buNone/>
            </a:pPr>
            <a:r>
              <a:rPr lang="en-US" dirty="0"/>
              <a:t>= 0xaca40008</a:t>
            </a:r>
          </a:p>
        </p:txBody>
      </p:sp>
      <p:grpSp>
        <p:nvGrpSpPr>
          <p:cNvPr id="4" name="Group">
            <a:extLst>
              <a:ext uri="{FF2B5EF4-FFF2-40B4-BE49-F238E27FC236}">
                <a16:creationId xmlns:a16="http://schemas.microsoft.com/office/drawing/2014/main" id="{E3967137-6CC5-F04A-AF16-41B9449C5B9D}"/>
              </a:ext>
            </a:extLst>
          </p:cNvPr>
          <p:cNvGrpSpPr/>
          <p:nvPr/>
        </p:nvGrpSpPr>
        <p:grpSpPr>
          <a:xfrm>
            <a:off x="1115218" y="1210855"/>
            <a:ext cx="6913564" cy="749957"/>
            <a:chOff x="0" y="0"/>
            <a:chExt cx="6913563" cy="749955"/>
          </a:xfrm>
        </p:grpSpPr>
        <p:sp>
          <p:nvSpPr>
            <p:cNvPr id="5" name="op">
              <a:extLst>
                <a:ext uri="{FF2B5EF4-FFF2-40B4-BE49-F238E27FC236}">
                  <a16:creationId xmlns:a16="http://schemas.microsoft.com/office/drawing/2014/main" id="{FA55328A-524A-A946-8618-0E4DBDF125C4}"/>
                </a:ext>
              </a:extLst>
            </p:cNvPr>
            <p:cNvSpPr txBox="1"/>
            <p:nvPr/>
          </p:nvSpPr>
          <p:spPr>
            <a:xfrm>
              <a:off x="0" y="0"/>
              <a:ext cx="1296988"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101011</a:t>
              </a:r>
              <a:endParaRPr dirty="0"/>
            </a:p>
          </p:txBody>
        </p:sp>
        <p:sp>
          <p:nvSpPr>
            <p:cNvPr id="6" name="rs">
              <a:extLst>
                <a:ext uri="{FF2B5EF4-FFF2-40B4-BE49-F238E27FC236}">
                  <a16:creationId xmlns:a16="http://schemas.microsoft.com/office/drawing/2014/main" id="{A3066D77-E981-ED40-9835-5631738D3B66}"/>
                </a:ext>
              </a:extLst>
            </p:cNvPr>
            <p:cNvSpPr txBox="1"/>
            <p:nvPr/>
          </p:nvSpPr>
          <p:spPr>
            <a:xfrm>
              <a:off x="1296987" y="0"/>
              <a:ext cx="1079501"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00101</a:t>
              </a:r>
              <a:endParaRPr dirty="0"/>
            </a:p>
          </p:txBody>
        </p:sp>
        <p:sp>
          <p:nvSpPr>
            <p:cNvPr id="7" name="rt">
              <a:extLst>
                <a:ext uri="{FF2B5EF4-FFF2-40B4-BE49-F238E27FC236}">
                  <a16:creationId xmlns:a16="http://schemas.microsoft.com/office/drawing/2014/main" id="{BD37B867-E920-114B-BEC5-7C32F5F42452}"/>
                </a:ext>
              </a:extLst>
            </p:cNvPr>
            <p:cNvSpPr txBox="1"/>
            <p:nvPr/>
          </p:nvSpPr>
          <p:spPr>
            <a:xfrm>
              <a:off x="2376487" y="0"/>
              <a:ext cx="1079501"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00100</a:t>
              </a:r>
              <a:endParaRPr dirty="0"/>
            </a:p>
          </p:txBody>
        </p:sp>
        <p:sp>
          <p:nvSpPr>
            <p:cNvPr id="8" name="constant or address">
              <a:extLst>
                <a:ext uri="{FF2B5EF4-FFF2-40B4-BE49-F238E27FC236}">
                  <a16:creationId xmlns:a16="http://schemas.microsoft.com/office/drawing/2014/main" id="{3797DE57-1FD6-F549-AE87-94B9DD12F66E}"/>
                </a:ext>
              </a:extLst>
            </p:cNvPr>
            <p:cNvSpPr txBox="1"/>
            <p:nvPr/>
          </p:nvSpPr>
          <p:spPr>
            <a:xfrm>
              <a:off x="3455987" y="0"/>
              <a:ext cx="3457576"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0000 0000 0000 1000</a:t>
              </a:r>
              <a:endParaRPr dirty="0"/>
            </a:p>
          </p:txBody>
        </p:sp>
        <p:sp>
          <p:nvSpPr>
            <p:cNvPr id="9" name="6 bits">
              <a:extLst>
                <a:ext uri="{FF2B5EF4-FFF2-40B4-BE49-F238E27FC236}">
                  <a16:creationId xmlns:a16="http://schemas.microsoft.com/office/drawing/2014/main" id="{A9BD2F0F-9C30-1342-B789-6932FFC210A2}"/>
                </a:ext>
              </a:extLst>
            </p:cNvPr>
            <p:cNvSpPr txBox="1"/>
            <p:nvPr/>
          </p:nvSpPr>
          <p:spPr>
            <a:xfrm>
              <a:off x="33056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6 bits</a:t>
              </a:r>
            </a:p>
          </p:txBody>
        </p:sp>
        <p:sp>
          <p:nvSpPr>
            <p:cNvPr id="10" name="5 bits">
              <a:extLst>
                <a:ext uri="{FF2B5EF4-FFF2-40B4-BE49-F238E27FC236}">
                  <a16:creationId xmlns:a16="http://schemas.microsoft.com/office/drawing/2014/main" id="{10927740-71DE-E641-9408-3FD95B3A081C}"/>
                </a:ext>
              </a:extLst>
            </p:cNvPr>
            <p:cNvSpPr txBox="1"/>
            <p:nvPr/>
          </p:nvSpPr>
          <p:spPr>
            <a:xfrm>
              <a:off x="1554529" y="436562"/>
              <a:ext cx="58981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11" name="5 bits">
              <a:extLst>
                <a:ext uri="{FF2B5EF4-FFF2-40B4-BE49-F238E27FC236}">
                  <a16:creationId xmlns:a16="http://schemas.microsoft.com/office/drawing/2014/main" id="{3943C300-14D6-884A-9BB1-33FF6807810B}"/>
                </a:ext>
              </a:extLst>
            </p:cNvPr>
            <p:cNvSpPr txBox="1"/>
            <p:nvPr/>
          </p:nvSpPr>
          <p:spPr>
            <a:xfrm>
              <a:off x="263561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12" name="16 bits">
              <a:extLst>
                <a:ext uri="{FF2B5EF4-FFF2-40B4-BE49-F238E27FC236}">
                  <a16:creationId xmlns:a16="http://schemas.microsoft.com/office/drawing/2014/main" id="{34C6C5A2-3E4E-0A41-BDD2-59E2998C3789}"/>
                </a:ext>
              </a:extLst>
            </p:cNvPr>
            <p:cNvSpPr txBox="1"/>
            <p:nvPr/>
          </p:nvSpPr>
          <p:spPr>
            <a:xfrm>
              <a:off x="4883368" y="436562"/>
              <a:ext cx="70282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16 bits</a:t>
              </a:r>
            </a:p>
          </p:txBody>
        </p:sp>
      </p:grpSp>
      <p:cxnSp>
        <p:nvCxnSpPr>
          <p:cNvPr id="14" name="Straight Arrow Connector 13">
            <a:extLst>
              <a:ext uri="{FF2B5EF4-FFF2-40B4-BE49-F238E27FC236}">
                <a16:creationId xmlns:a16="http://schemas.microsoft.com/office/drawing/2014/main" id="{0E3703C4-5CCF-CC42-8034-D124714CEBC3}"/>
              </a:ext>
            </a:extLst>
          </p:cNvPr>
          <p:cNvCxnSpPr/>
          <p:nvPr/>
        </p:nvCxnSpPr>
        <p:spPr>
          <a:xfrm>
            <a:off x="627321" y="616688"/>
            <a:ext cx="1031358" cy="59416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5358ADBE-CD12-8546-829D-5CF6C993E1E2}"/>
              </a:ext>
            </a:extLst>
          </p:cNvPr>
          <p:cNvCxnSpPr/>
          <p:nvPr/>
        </p:nvCxnSpPr>
        <p:spPr>
          <a:xfrm>
            <a:off x="1115218" y="616688"/>
            <a:ext cx="3042112" cy="59416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573D3695-6052-C54A-8984-52841C8F8300}"/>
              </a:ext>
            </a:extLst>
          </p:cNvPr>
          <p:cNvCxnSpPr/>
          <p:nvPr/>
        </p:nvCxnSpPr>
        <p:spPr>
          <a:xfrm>
            <a:off x="2035601" y="616688"/>
            <a:ext cx="739497" cy="59416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743BE1AB-2398-A04A-B007-4DE5004745BE}"/>
              </a:ext>
            </a:extLst>
          </p:cNvPr>
          <p:cNvCxnSpPr/>
          <p:nvPr/>
        </p:nvCxnSpPr>
        <p:spPr>
          <a:xfrm>
            <a:off x="1573619" y="538088"/>
            <a:ext cx="4210493" cy="67276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295141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E1F7-9AA4-044C-871C-2A9EFC18DD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358277-37B7-D449-88B1-22727BC19AC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F4E3DA4-34A5-B64C-BACA-4A49BEEC0847}"/>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1A5C7407-83EF-0841-A8AA-2D01BD06F335}"/>
              </a:ext>
            </a:extLst>
          </p:cNvPr>
          <p:cNvSpPr/>
          <p:nvPr/>
        </p:nvSpPr>
        <p:spPr>
          <a:xfrm>
            <a:off x="3253562" y="3200400"/>
            <a:ext cx="2307265" cy="372140"/>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3533220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36CD-D4C0-1840-9346-E972BE5BA345}"/>
              </a:ext>
            </a:extLst>
          </p:cNvPr>
          <p:cNvSpPr>
            <a:spLocks noGrp="1"/>
          </p:cNvSpPr>
          <p:nvPr>
            <p:ph type="title"/>
          </p:nvPr>
        </p:nvSpPr>
        <p:spPr>
          <a:xfrm>
            <a:off x="228599" y="152400"/>
            <a:ext cx="8022265" cy="609600"/>
          </a:xfrm>
        </p:spPr>
        <p:txBody>
          <a:bodyPr>
            <a:normAutofit/>
          </a:bodyPr>
          <a:lstStyle/>
          <a:p>
            <a:r>
              <a:rPr lang="en-US" dirty="0" err="1"/>
              <a:t>dissassemble</a:t>
            </a:r>
            <a:r>
              <a:rPr lang="en-US" dirty="0"/>
              <a:t> 0x8ca60008</a:t>
            </a:r>
          </a:p>
        </p:txBody>
      </p:sp>
      <p:sp>
        <p:nvSpPr>
          <p:cNvPr id="3" name="Text Placeholder 2">
            <a:extLst>
              <a:ext uri="{FF2B5EF4-FFF2-40B4-BE49-F238E27FC236}">
                <a16:creationId xmlns:a16="http://schemas.microsoft.com/office/drawing/2014/main" id="{205313E8-EB5E-1F4A-9D7D-16603F6CED9E}"/>
              </a:ext>
            </a:extLst>
          </p:cNvPr>
          <p:cNvSpPr>
            <a:spLocks noGrp="1"/>
          </p:cNvSpPr>
          <p:nvPr>
            <p:ph type="body" idx="1"/>
          </p:nvPr>
        </p:nvSpPr>
        <p:spPr>
          <a:xfrm>
            <a:off x="236774" y="1147688"/>
            <a:ext cx="8382000" cy="4114800"/>
          </a:xfrm>
        </p:spPr>
        <p:txBody>
          <a:bodyPr/>
          <a:lstStyle/>
          <a:p>
            <a:pPr marL="0" indent="0">
              <a:buNone/>
            </a:pPr>
            <a:r>
              <a:rPr lang="en-US" dirty="0"/>
              <a:t>=1000 1100 1010 0110 0000 0000 0000 1000</a:t>
            </a:r>
          </a:p>
          <a:p>
            <a:pPr marL="0" indent="0">
              <a:buNone/>
            </a:pPr>
            <a:endParaRPr lang="en-US" dirty="0"/>
          </a:p>
          <a:p>
            <a:pPr marL="0" indent="0">
              <a:buNone/>
            </a:pPr>
            <a:endParaRPr lang="en-US" dirty="0"/>
          </a:p>
          <a:p>
            <a:pPr marL="0" indent="0">
              <a:buNone/>
            </a:pPr>
            <a:r>
              <a:rPr lang="en-US" dirty="0" err="1"/>
              <a:t>lw</a:t>
            </a:r>
            <a:r>
              <a:rPr lang="en-US" dirty="0"/>
              <a:t> $4, 8($5)</a:t>
            </a:r>
          </a:p>
        </p:txBody>
      </p:sp>
      <p:grpSp>
        <p:nvGrpSpPr>
          <p:cNvPr id="4" name="Group">
            <a:extLst>
              <a:ext uri="{FF2B5EF4-FFF2-40B4-BE49-F238E27FC236}">
                <a16:creationId xmlns:a16="http://schemas.microsoft.com/office/drawing/2014/main" id="{E3967137-6CC5-F04A-AF16-41B9449C5B9D}"/>
              </a:ext>
            </a:extLst>
          </p:cNvPr>
          <p:cNvGrpSpPr/>
          <p:nvPr/>
        </p:nvGrpSpPr>
        <p:grpSpPr>
          <a:xfrm>
            <a:off x="1115218" y="1859442"/>
            <a:ext cx="6913564" cy="749957"/>
            <a:chOff x="0" y="0"/>
            <a:chExt cx="6913563" cy="749955"/>
          </a:xfrm>
        </p:grpSpPr>
        <p:sp>
          <p:nvSpPr>
            <p:cNvPr id="5" name="op">
              <a:extLst>
                <a:ext uri="{FF2B5EF4-FFF2-40B4-BE49-F238E27FC236}">
                  <a16:creationId xmlns:a16="http://schemas.microsoft.com/office/drawing/2014/main" id="{FA55328A-524A-A946-8618-0E4DBDF125C4}"/>
                </a:ext>
              </a:extLst>
            </p:cNvPr>
            <p:cNvSpPr txBox="1"/>
            <p:nvPr/>
          </p:nvSpPr>
          <p:spPr>
            <a:xfrm>
              <a:off x="0" y="0"/>
              <a:ext cx="1296988"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100011</a:t>
              </a:r>
              <a:endParaRPr dirty="0"/>
            </a:p>
          </p:txBody>
        </p:sp>
        <p:sp>
          <p:nvSpPr>
            <p:cNvPr id="6" name="rs">
              <a:extLst>
                <a:ext uri="{FF2B5EF4-FFF2-40B4-BE49-F238E27FC236}">
                  <a16:creationId xmlns:a16="http://schemas.microsoft.com/office/drawing/2014/main" id="{A3066D77-E981-ED40-9835-5631738D3B66}"/>
                </a:ext>
              </a:extLst>
            </p:cNvPr>
            <p:cNvSpPr txBox="1"/>
            <p:nvPr/>
          </p:nvSpPr>
          <p:spPr>
            <a:xfrm>
              <a:off x="1296987" y="0"/>
              <a:ext cx="1079501"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00101</a:t>
              </a:r>
              <a:endParaRPr dirty="0"/>
            </a:p>
          </p:txBody>
        </p:sp>
        <p:sp>
          <p:nvSpPr>
            <p:cNvPr id="7" name="rt">
              <a:extLst>
                <a:ext uri="{FF2B5EF4-FFF2-40B4-BE49-F238E27FC236}">
                  <a16:creationId xmlns:a16="http://schemas.microsoft.com/office/drawing/2014/main" id="{BD37B867-E920-114B-BEC5-7C32F5F42452}"/>
                </a:ext>
              </a:extLst>
            </p:cNvPr>
            <p:cNvSpPr txBox="1"/>
            <p:nvPr/>
          </p:nvSpPr>
          <p:spPr>
            <a:xfrm>
              <a:off x="2376487" y="0"/>
              <a:ext cx="1079501"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00110</a:t>
              </a:r>
              <a:endParaRPr dirty="0"/>
            </a:p>
          </p:txBody>
        </p:sp>
        <p:sp>
          <p:nvSpPr>
            <p:cNvPr id="8" name="constant or address">
              <a:extLst>
                <a:ext uri="{FF2B5EF4-FFF2-40B4-BE49-F238E27FC236}">
                  <a16:creationId xmlns:a16="http://schemas.microsoft.com/office/drawing/2014/main" id="{3797DE57-1FD6-F549-AE87-94B9DD12F66E}"/>
                </a:ext>
              </a:extLst>
            </p:cNvPr>
            <p:cNvSpPr txBox="1"/>
            <p:nvPr/>
          </p:nvSpPr>
          <p:spPr>
            <a:xfrm>
              <a:off x="3455987" y="0"/>
              <a:ext cx="3457576" cy="400107"/>
            </a:xfrm>
            <a:prstGeom prst="rect">
              <a:avLst/>
            </a:prstGeom>
            <a:noFill/>
            <a:ln w="19050" cap="flat">
              <a:solidFill>
                <a:srgbClr val="000000"/>
              </a:solidFill>
              <a:prstDash val="solid"/>
              <a:round/>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2000"/>
              </a:lvl1pPr>
            </a:lstStyle>
            <a:p>
              <a:r>
                <a:rPr lang="en-US" dirty="0"/>
                <a:t>0000 0000 0000 1000</a:t>
              </a:r>
              <a:endParaRPr dirty="0"/>
            </a:p>
          </p:txBody>
        </p:sp>
        <p:sp>
          <p:nvSpPr>
            <p:cNvPr id="9" name="6 bits">
              <a:extLst>
                <a:ext uri="{FF2B5EF4-FFF2-40B4-BE49-F238E27FC236}">
                  <a16:creationId xmlns:a16="http://schemas.microsoft.com/office/drawing/2014/main" id="{A9BD2F0F-9C30-1342-B789-6932FFC210A2}"/>
                </a:ext>
              </a:extLst>
            </p:cNvPr>
            <p:cNvSpPr txBox="1"/>
            <p:nvPr/>
          </p:nvSpPr>
          <p:spPr>
            <a:xfrm>
              <a:off x="33056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6 bits</a:t>
              </a:r>
            </a:p>
          </p:txBody>
        </p:sp>
        <p:sp>
          <p:nvSpPr>
            <p:cNvPr id="10" name="5 bits">
              <a:extLst>
                <a:ext uri="{FF2B5EF4-FFF2-40B4-BE49-F238E27FC236}">
                  <a16:creationId xmlns:a16="http://schemas.microsoft.com/office/drawing/2014/main" id="{10927740-71DE-E641-9408-3FD95B3A081C}"/>
                </a:ext>
              </a:extLst>
            </p:cNvPr>
            <p:cNvSpPr txBox="1"/>
            <p:nvPr/>
          </p:nvSpPr>
          <p:spPr>
            <a:xfrm>
              <a:off x="1554529" y="436562"/>
              <a:ext cx="58981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11" name="5 bits">
              <a:extLst>
                <a:ext uri="{FF2B5EF4-FFF2-40B4-BE49-F238E27FC236}">
                  <a16:creationId xmlns:a16="http://schemas.microsoft.com/office/drawing/2014/main" id="{3943C300-14D6-884A-9BB1-33FF6807810B}"/>
                </a:ext>
              </a:extLst>
            </p:cNvPr>
            <p:cNvSpPr txBox="1"/>
            <p:nvPr/>
          </p:nvSpPr>
          <p:spPr>
            <a:xfrm>
              <a:off x="2635617" y="436562"/>
              <a:ext cx="589816"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5 bits</a:t>
              </a:r>
            </a:p>
          </p:txBody>
        </p:sp>
        <p:sp>
          <p:nvSpPr>
            <p:cNvPr id="12" name="16 bits">
              <a:extLst>
                <a:ext uri="{FF2B5EF4-FFF2-40B4-BE49-F238E27FC236}">
                  <a16:creationId xmlns:a16="http://schemas.microsoft.com/office/drawing/2014/main" id="{34C6C5A2-3E4E-0A41-BDD2-59E2998C3789}"/>
                </a:ext>
              </a:extLst>
            </p:cNvPr>
            <p:cNvSpPr txBox="1"/>
            <p:nvPr/>
          </p:nvSpPr>
          <p:spPr>
            <a:xfrm>
              <a:off x="4883368" y="436562"/>
              <a:ext cx="702827" cy="3133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defRPr sz="1600"/>
              </a:lvl1pPr>
            </a:lstStyle>
            <a:p>
              <a:r>
                <a:t>16 bits</a:t>
              </a:r>
            </a:p>
          </p:txBody>
        </p:sp>
      </p:grpSp>
      <p:cxnSp>
        <p:nvCxnSpPr>
          <p:cNvPr id="14" name="Straight Arrow Connector 13">
            <a:extLst>
              <a:ext uri="{FF2B5EF4-FFF2-40B4-BE49-F238E27FC236}">
                <a16:creationId xmlns:a16="http://schemas.microsoft.com/office/drawing/2014/main" id="{0E3703C4-5CCF-CC42-8034-D124714CEBC3}"/>
              </a:ext>
            </a:extLst>
          </p:cNvPr>
          <p:cNvCxnSpPr>
            <a:cxnSpLocks/>
          </p:cNvCxnSpPr>
          <p:nvPr/>
        </p:nvCxnSpPr>
        <p:spPr>
          <a:xfrm flipH="1">
            <a:off x="525227" y="2259550"/>
            <a:ext cx="1308248" cy="73553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5358ADBE-CD12-8546-829D-5CF6C993E1E2}"/>
              </a:ext>
            </a:extLst>
          </p:cNvPr>
          <p:cNvCxnSpPr>
            <a:cxnSpLocks/>
            <a:stCxn id="6" idx="2"/>
          </p:cNvCxnSpPr>
          <p:nvPr/>
        </p:nvCxnSpPr>
        <p:spPr>
          <a:xfrm flipH="1">
            <a:off x="2172412" y="2259550"/>
            <a:ext cx="779544" cy="73553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573D3695-6052-C54A-8984-52841C8F8300}"/>
              </a:ext>
            </a:extLst>
          </p:cNvPr>
          <p:cNvCxnSpPr>
            <a:cxnSpLocks/>
            <a:stCxn id="7" idx="2"/>
          </p:cNvCxnSpPr>
          <p:nvPr/>
        </p:nvCxnSpPr>
        <p:spPr>
          <a:xfrm flipH="1">
            <a:off x="1122136" y="2259550"/>
            <a:ext cx="2909320" cy="73176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743BE1AB-2398-A04A-B007-4DE5004745BE}"/>
              </a:ext>
            </a:extLst>
          </p:cNvPr>
          <p:cNvCxnSpPr>
            <a:cxnSpLocks/>
          </p:cNvCxnSpPr>
          <p:nvPr/>
        </p:nvCxnSpPr>
        <p:spPr>
          <a:xfrm flipH="1">
            <a:off x="1573619" y="2259550"/>
            <a:ext cx="4051004" cy="76821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3891449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cNvSpPr txBox="1">
            <a:spLocks noGrp="1"/>
          </p:cNvSpPr>
          <p:nvPr>
            <p:ph type="sldNum" sz="quarter" idx="2"/>
          </p:nvPr>
        </p:nvSpPr>
        <p:spPr>
          <a:xfrm>
            <a:off x="8520113" y="6310312"/>
            <a:ext cx="254001" cy="41885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170" name="MIPS assembler features"/>
          <p:cNvSpPr txBox="1">
            <a:spLocks noGrp="1"/>
          </p:cNvSpPr>
          <p:nvPr>
            <p:ph type="title"/>
          </p:nvPr>
        </p:nvSpPr>
        <p:spPr>
          <a:prstGeom prst="rect">
            <a:avLst/>
          </a:prstGeom>
        </p:spPr>
        <p:txBody>
          <a:bodyPr/>
          <a:lstStyle/>
          <a:p>
            <a:r>
              <a:t>MIPS assembler features</a:t>
            </a:r>
          </a:p>
        </p:txBody>
      </p:sp>
      <p:sp>
        <p:nvSpPr>
          <p:cNvPr id="171" name="Comments…"/>
          <p:cNvSpPr txBox="1">
            <a:spLocks noGrp="1"/>
          </p:cNvSpPr>
          <p:nvPr>
            <p:ph type="body" idx="1"/>
          </p:nvPr>
        </p:nvSpPr>
        <p:spPr>
          <a:xfrm>
            <a:off x="404390" y="1318791"/>
            <a:ext cx="8030420" cy="4455368"/>
          </a:xfrm>
          <a:prstGeom prst="rect">
            <a:avLst/>
          </a:prstGeom>
        </p:spPr>
        <p:txBody>
          <a:bodyPr/>
          <a:lstStyle/>
          <a:p>
            <a:pPr>
              <a:spcBef>
                <a:spcPts val="400"/>
              </a:spcBef>
              <a:defRPr sz="1800"/>
            </a:pPr>
            <a:r>
              <a:rPr dirty="0"/>
              <a:t>Comments</a:t>
            </a:r>
          </a:p>
          <a:p>
            <a:pPr>
              <a:spcBef>
                <a:spcPts val="400"/>
              </a:spcBef>
              <a:defRPr sz="1800"/>
            </a:pPr>
            <a:r>
              <a:rPr dirty="0"/>
              <a:t>Labels</a:t>
            </a:r>
          </a:p>
          <a:p>
            <a:pPr>
              <a:spcBef>
                <a:spcPts val="400"/>
              </a:spcBef>
              <a:defRPr sz="1800"/>
            </a:pPr>
            <a:r>
              <a:rPr dirty="0"/>
              <a:t>Numbers are base 10, Hexadecimals are prefixed with 0x</a:t>
            </a:r>
          </a:p>
          <a:p>
            <a:pPr>
              <a:spcBef>
                <a:spcPts val="400"/>
              </a:spcBef>
              <a:defRPr sz="1800"/>
            </a:pPr>
            <a:r>
              <a:rPr dirty="0"/>
              <a:t>Strings are enclosed with </a:t>
            </a:r>
            <a:r>
              <a:rPr dirty="0">
                <a:latin typeface="+mj-lt"/>
                <a:ea typeface="+mj-ea"/>
                <a:cs typeface="+mj-cs"/>
                <a:sym typeface="Times New Roman"/>
              </a:rPr>
              <a:t>“</a:t>
            </a:r>
            <a:r>
              <a:rPr dirty="0"/>
              <a:t> and </a:t>
            </a:r>
            <a:r>
              <a:rPr dirty="0">
                <a:latin typeface="+mj-lt"/>
                <a:ea typeface="+mj-ea"/>
                <a:cs typeface="+mj-cs"/>
                <a:sym typeface="Times New Roman"/>
              </a:rPr>
              <a:t>“</a:t>
            </a:r>
          </a:p>
          <a:p>
            <a:pPr>
              <a:spcBef>
                <a:spcPts val="400"/>
              </a:spcBef>
              <a:defRPr sz="1800"/>
            </a:pPr>
            <a:r>
              <a:rPr dirty="0"/>
              <a:t>Special characters : \n, \t and \</a:t>
            </a:r>
            <a:r>
              <a:rPr dirty="0">
                <a:latin typeface="+mj-lt"/>
                <a:ea typeface="+mj-ea"/>
                <a:cs typeface="+mj-cs"/>
                <a:sym typeface="Times New Roman"/>
              </a:rPr>
              <a:t>”</a:t>
            </a:r>
          </a:p>
          <a:p>
            <a:pPr>
              <a:spcBef>
                <a:spcPts val="400"/>
              </a:spcBef>
              <a:defRPr sz="1800"/>
            </a:pPr>
            <a:r>
              <a:rPr dirty="0"/>
              <a:t>Assembler directives :</a:t>
            </a:r>
          </a:p>
          <a:p>
            <a:pPr marL="742950" lvl="1" indent="-285750">
              <a:spcBef>
                <a:spcPts val="400"/>
              </a:spcBef>
              <a:defRPr sz="1800"/>
            </a:pPr>
            <a:r>
              <a:rPr dirty="0"/>
              <a:t>.ascii,  .</a:t>
            </a:r>
            <a:r>
              <a:rPr dirty="0" err="1"/>
              <a:t>asciiz</a:t>
            </a:r>
            <a:r>
              <a:rPr dirty="0"/>
              <a:t>  </a:t>
            </a:r>
            <a:r>
              <a:rPr b="0" i="1" dirty="0">
                <a:latin typeface="+mj-lt"/>
                <a:ea typeface="+mj-ea"/>
                <a:cs typeface="+mj-cs"/>
                <a:sym typeface="Times New Roman"/>
              </a:rPr>
              <a:t>“</a:t>
            </a:r>
            <a:r>
              <a:rPr b="0" i="1" dirty="0"/>
              <a:t>some string</a:t>
            </a:r>
            <a:r>
              <a:rPr b="0" i="1" dirty="0">
                <a:latin typeface="+mj-lt"/>
                <a:ea typeface="+mj-ea"/>
                <a:cs typeface="+mj-cs"/>
                <a:sym typeface="Times New Roman"/>
              </a:rPr>
              <a:t>”</a:t>
            </a:r>
            <a:endParaRPr b="0" i="1" dirty="0"/>
          </a:p>
          <a:p>
            <a:pPr marL="742950" lvl="1" indent="-285750">
              <a:spcBef>
                <a:spcPts val="400"/>
              </a:spcBef>
              <a:defRPr sz="1800"/>
            </a:pPr>
            <a:r>
              <a:rPr dirty="0"/>
              <a:t>.space </a:t>
            </a:r>
            <a:r>
              <a:rPr b="0" i="1" dirty="0"/>
              <a:t>n</a:t>
            </a:r>
            <a:endParaRPr sz="2800" dirty="0"/>
          </a:p>
          <a:p>
            <a:pPr marL="742950" lvl="1" indent="-285750">
              <a:spcBef>
                <a:spcPts val="400"/>
              </a:spcBef>
              <a:defRPr sz="1800"/>
            </a:pPr>
            <a:r>
              <a:rPr dirty="0"/>
              <a:t>.byte,  .half,  .word,  .float,  .double  </a:t>
            </a:r>
            <a:r>
              <a:rPr b="0" i="1" dirty="0"/>
              <a:t>d1, d2, </a:t>
            </a:r>
            <a:r>
              <a:rPr b="0" i="1" dirty="0">
                <a:latin typeface="+mj-lt"/>
                <a:ea typeface="+mj-ea"/>
                <a:cs typeface="+mj-cs"/>
                <a:sym typeface="Times New Roman"/>
              </a:rPr>
              <a:t>…</a:t>
            </a:r>
            <a:r>
              <a:rPr b="0" i="1" dirty="0"/>
              <a:t> </a:t>
            </a:r>
            <a:r>
              <a:rPr b="0" i="1" dirty="0" err="1"/>
              <a:t>dn</a:t>
            </a:r>
            <a:endParaRPr b="0" dirty="0"/>
          </a:p>
          <a:p>
            <a:pPr marL="742950" lvl="1" indent="-285750">
              <a:spcBef>
                <a:spcPts val="400"/>
              </a:spcBef>
              <a:defRPr sz="1800"/>
            </a:pPr>
            <a:r>
              <a:rPr dirty="0"/>
              <a:t>.data </a:t>
            </a:r>
            <a:r>
              <a:rPr b="0" i="1" dirty="0"/>
              <a:t>&lt;</a:t>
            </a:r>
            <a:r>
              <a:rPr b="0" i="1" dirty="0" err="1"/>
              <a:t>addr</a:t>
            </a:r>
            <a:r>
              <a:rPr b="0" i="1" dirty="0"/>
              <a:t>&gt;</a:t>
            </a:r>
            <a:endParaRPr sz="2800" dirty="0"/>
          </a:p>
          <a:p>
            <a:pPr marL="742950" lvl="1" indent="-285750">
              <a:spcBef>
                <a:spcPts val="400"/>
              </a:spcBef>
              <a:defRPr sz="1800"/>
            </a:pPr>
            <a:r>
              <a:rPr dirty="0"/>
              <a:t>.text </a:t>
            </a:r>
            <a:r>
              <a:rPr b="0" i="1" dirty="0"/>
              <a:t>&lt;</a:t>
            </a:r>
            <a:r>
              <a:rPr b="0" i="1" dirty="0" err="1"/>
              <a:t>addr</a:t>
            </a:r>
            <a:r>
              <a:rPr b="0" i="1" dirty="0"/>
              <a:t>&gt;</a:t>
            </a:r>
            <a:endParaRPr sz="2800" dirty="0"/>
          </a:p>
          <a:p>
            <a:pPr marL="742950" lvl="1" indent="-285750">
              <a:spcBef>
                <a:spcPts val="400"/>
              </a:spcBef>
              <a:defRPr sz="1800"/>
            </a:pPr>
            <a:r>
              <a:rPr dirty="0"/>
              <a:t>.</a:t>
            </a:r>
            <a:r>
              <a:rPr dirty="0" err="1"/>
              <a:t>globl</a:t>
            </a:r>
            <a:r>
              <a:rPr i="1" dirty="0"/>
              <a:t> </a:t>
            </a:r>
            <a:r>
              <a:rPr b="0" i="1" dirty="0"/>
              <a:t>symbol</a:t>
            </a:r>
            <a:endParaRPr sz="2800" dirty="0"/>
          </a:p>
        </p:txBody>
      </p:sp>
    </p:spTree>
    <p:extLst>
      <p:ext uri="{BB962C8B-B14F-4D97-AF65-F5344CB8AC3E}">
        <p14:creationId xmlns:p14="http://schemas.microsoft.com/office/powerpoint/2010/main" val="29144527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18</a:t>
            </a:fld>
            <a:endParaRPr/>
          </a:p>
        </p:txBody>
      </p:sp>
      <p:sp>
        <p:nvSpPr>
          <p:cNvPr id="120" name="Shape 180"/>
          <p:cNvSpPr txBox="1">
            <a:spLocks noGrp="1"/>
          </p:cNvSpPr>
          <p:nvPr>
            <p:ph type="title"/>
          </p:nvPr>
        </p:nvSpPr>
        <p:spPr>
          <a:prstGeom prst="rect">
            <a:avLst/>
          </a:prstGeom>
        </p:spPr>
        <p:txBody>
          <a:bodyPr/>
          <a:lstStyle/>
          <a:p>
            <a:r>
              <a:rPr lang="en-US" dirty="0"/>
              <a:t>Initializing Data Segment</a:t>
            </a:r>
            <a:endParaRPr dirty="0"/>
          </a:p>
        </p:txBody>
      </p:sp>
      <p:sp>
        <p:nvSpPr>
          <p:cNvPr id="121" name="Shape 181"/>
          <p:cNvSpPr txBox="1">
            <a:spLocks noGrp="1"/>
          </p:cNvSpPr>
          <p:nvPr>
            <p:ph type="body" idx="1"/>
          </p:nvPr>
        </p:nvSpPr>
        <p:spPr>
          <a:xfrm>
            <a:off x="430688" y="1345089"/>
            <a:ext cx="7977824" cy="5121909"/>
          </a:xfrm>
          <a:prstGeom prst="rect">
            <a:avLst/>
          </a:prstGeom>
        </p:spPr>
        <p:txBody>
          <a:bodyPr>
            <a:normAutofit/>
          </a:bodyPr>
          <a:lstStyle/>
          <a:p>
            <a:pPr marL="0" indent="0" defTabSz="868680">
              <a:spcBef>
                <a:spcPts val="400"/>
              </a:spcBef>
              <a:buNone/>
              <a:defRPr sz="1700"/>
            </a:pPr>
            <a:r>
              <a:rPr b="0" dirty="0">
                <a:latin typeface="Courier" pitchFamily="2" charset="0"/>
              </a:rPr>
              <a:t>.data</a:t>
            </a:r>
            <a:endParaRPr lang="en-US" b="0" dirty="0">
              <a:latin typeface="Courier" pitchFamily="2" charset="0"/>
            </a:endParaRPr>
          </a:p>
          <a:p>
            <a:pPr marL="0" indent="0" defTabSz="868680">
              <a:spcBef>
                <a:spcPts val="400"/>
              </a:spcBef>
              <a:buNone/>
              <a:defRPr sz="1700"/>
            </a:pPr>
            <a:r>
              <a:rPr b="0" dirty="0">
                <a:latin typeface="Courier" pitchFamily="2" charset="0"/>
              </a:rPr>
              <a:t>.</a:t>
            </a:r>
            <a:r>
              <a:rPr lang="en-US" b="0" dirty="0">
                <a:latin typeface="Courier" pitchFamily="2" charset="0"/>
              </a:rPr>
              <a:t>byte</a:t>
            </a:r>
            <a:r>
              <a:rPr b="0" dirty="0">
                <a:latin typeface="Courier" pitchFamily="2" charset="0"/>
              </a:rPr>
              <a:t> </a:t>
            </a:r>
            <a:r>
              <a:rPr lang="en-US" b="0" dirty="0">
                <a:latin typeface="Courier" pitchFamily="2" charset="0"/>
              </a:rPr>
              <a:t> 1</a:t>
            </a:r>
          </a:p>
          <a:p>
            <a:pPr marL="325754" indent="-325754" defTabSz="868680">
              <a:spcBef>
                <a:spcPts val="400"/>
              </a:spcBef>
              <a:buSzTx/>
              <a:buNone/>
              <a:defRPr sz="1700"/>
            </a:pPr>
            <a:r>
              <a:rPr lang="en-US" b="0" dirty="0">
                <a:latin typeface="Courier" pitchFamily="2" charset="0"/>
              </a:rPr>
              <a:t>.byte  -2</a:t>
            </a:r>
          </a:p>
          <a:p>
            <a:pPr marL="325754" indent="-325754" defTabSz="868680">
              <a:spcBef>
                <a:spcPts val="400"/>
              </a:spcBef>
              <a:buSzTx/>
              <a:buNone/>
              <a:defRPr sz="1700"/>
            </a:pPr>
            <a:r>
              <a:rPr lang="en-US" b="0" dirty="0">
                <a:latin typeface="Courier" pitchFamily="2" charset="0"/>
              </a:rPr>
              <a:t>.space 3</a:t>
            </a:r>
          </a:p>
          <a:p>
            <a:pPr marL="325754" indent="-325754" defTabSz="868680">
              <a:spcBef>
                <a:spcPts val="400"/>
              </a:spcBef>
              <a:buSzTx/>
              <a:buNone/>
              <a:defRPr sz="1700"/>
            </a:pPr>
            <a:r>
              <a:rPr lang="en-US" b="0" dirty="0">
                <a:latin typeface="Courier" pitchFamily="2" charset="0"/>
              </a:rPr>
              <a:t>.byte  ‘s’</a:t>
            </a:r>
          </a:p>
          <a:p>
            <a:pPr marL="0" indent="0" defTabSz="868680">
              <a:buNone/>
              <a:defRPr sz="1700"/>
            </a:pPr>
            <a:endParaRPr lang="en-US" dirty="0"/>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char a[] = {1,-2, 0, 0, 0, 0x73};  </a:t>
            </a:r>
          </a:p>
          <a:p>
            <a:pPr marL="0" indent="0" defTabSz="868680">
              <a:buNone/>
              <a:defRPr sz="1700"/>
            </a:pPr>
            <a:r>
              <a:rPr lang="en-US" b="0" dirty="0">
                <a:latin typeface="Times New Roman" panose="02020603050405020304" pitchFamily="18" charset="0"/>
                <a:cs typeface="Times New Roman" panose="02020603050405020304" pitchFamily="18" charset="0"/>
              </a:rPr>
              <a:t>// 0x73 </a:t>
            </a:r>
            <a:r>
              <a:rPr lang="ko-KR" altLang="en-US" b="0" dirty="0">
                <a:latin typeface="Times New Roman" panose="02020603050405020304" pitchFamily="18" charset="0"/>
                <a:cs typeface="Times New Roman" panose="02020603050405020304" pitchFamily="18" charset="0"/>
              </a:rPr>
              <a:t>는 </a:t>
            </a:r>
            <a:r>
              <a:rPr lang="en-US" altLang="ko-KR" b="0" dirty="0">
                <a:latin typeface="Times New Roman" panose="02020603050405020304" pitchFamily="18" charset="0"/>
                <a:cs typeface="Times New Roman" panose="02020603050405020304" pitchFamily="18" charset="0"/>
              </a:rPr>
              <a:t>‘s’ </a:t>
            </a:r>
            <a:r>
              <a:rPr lang="ko-KR" altLang="en-US" b="0" dirty="0">
                <a:latin typeface="Times New Roman" panose="02020603050405020304" pitchFamily="18" charset="0"/>
                <a:cs typeface="Times New Roman" panose="02020603050405020304" pitchFamily="18" charset="0"/>
              </a:rPr>
              <a:t>의 </a:t>
            </a:r>
            <a:r>
              <a:rPr lang="en-US" altLang="ko-KR" b="0" dirty="0">
                <a:latin typeface="Times New Roman" panose="02020603050405020304" pitchFamily="18" charset="0"/>
                <a:cs typeface="Times New Roman" panose="02020603050405020304" pitchFamily="18" charset="0"/>
              </a:rPr>
              <a:t>ASCII code</a:t>
            </a:r>
            <a:endParaRPr lang="en-US" b="0" dirty="0">
              <a:latin typeface="Times New Roman" panose="02020603050405020304" pitchFamily="18" charset="0"/>
              <a:cs typeface="Times New Roman" panose="02020603050405020304" pitchFamily="18" charset="0"/>
            </a:endParaRPr>
          </a:p>
          <a:p>
            <a:pPr marL="0" indent="0" defTabSz="868680">
              <a:buNone/>
              <a:defRPr sz="1700"/>
            </a:pPr>
            <a:endParaRPr dirty="0"/>
          </a:p>
        </p:txBody>
      </p:sp>
      <p:graphicFrame>
        <p:nvGraphicFramePr>
          <p:cNvPr id="2" name="Table 1">
            <a:extLst>
              <a:ext uri="{FF2B5EF4-FFF2-40B4-BE49-F238E27FC236}">
                <a16:creationId xmlns:a16="http://schemas.microsoft.com/office/drawing/2014/main" id="{FD993CD7-DCDA-D240-BC7B-D72CF1C0E3AC}"/>
              </a:ext>
            </a:extLst>
          </p:cNvPr>
          <p:cNvGraphicFramePr>
            <a:graphicFrameLocks noGrp="1"/>
          </p:cNvGraphicFramePr>
          <p:nvPr>
            <p:extLst>
              <p:ext uri="{D42A27DB-BD31-4B8C-83A1-F6EECF244321}">
                <p14:modId xmlns:p14="http://schemas.microsoft.com/office/powerpoint/2010/main" val="2521887055"/>
              </p:ext>
            </p:extLst>
          </p:nvPr>
        </p:nvGraphicFramePr>
        <p:xfrm>
          <a:off x="5790080"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pPr algn="ctr"/>
                      <a:r>
                        <a:rPr lang="en-US" sz="1600" dirty="0"/>
                        <a:t>0x01</a:t>
                      </a:r>
                    </a:p>
                  </a:txBody>
                  <a:tcPr/>
                </a:tc>
                <a:extLst>
                  <a:ext uri="{0D108BD9-81ED-4DB2-BD59-A6C34878D82A}">
                    <a16:rowId xmlns:a16="http://schemas.microsoft.com/office/drawing/2014/main" val="2835908103"/>
                  </a:ext>
                </a:extLst>
              </a:tr>
              <a:tr h="370840">
                <a:tc>
                  <a:txBody>
                    <a:bodyPr/>
                    <a:lstStyle/>
                    <a:p>
                      <a:pPr algn="ctr"/>
                      <a:r>
                        <a:rPr lang="en-US" sz="1600" dirty="0"/>
                        <a:t>0xfe</a:t>
                      </a:r>
                    </a:p>
                  </a:txBody>
                  <a:tcPr/>
                </a:tc>
                <a:extLst>
                  <a:ext uri="{0D108BD9-81ED-4DB2-BD59-A6C34878D82A}">
                    <a16:rowId xmlns:a16="http://schemas.microsoft.com/office/drawing/2014/main" val="3795749737"/>
                  </a:ext>
                </a:extLst>
              </a:tr>
              <a:tr h="370840">
                <a:tc>
                  <a:txBody>
                    <a:bodyPr/>
                    <a:lstStyle/>
                    <a:p>
                      <a:pPr algn="ctr"/>
                      <a:r>
                        <a:rPr lang="en-US" sz="1600" dirty="0"/>
                        <a:t>0x00</a:t>
                      </a:r>
                    </a:p>
                  </a:txBody>
                  <a:tcPr/>
                </a:tc>
                <a:extLst>
                  <a:ext uri="{0D108BD9-81ED-4DB2-BD59-A6C34878D82A}">
                    <a16:rowId xmlns:a16="http://schemas.microsoft.com/office/drawing/2014/main" val="2007189891"/>
                  </a:ext>
                </a:extLst>
              </a:tr>
              <a:tr h="370840">
                <a:tc>
                  <a:txBody>
                    <a:bodyPr/>
                    <a:lstStyle/>
                    <a:p>
                      <a:pPr algn="ctr"/>
                      <a:r>
                        <a:rPr lang="en-US" sz="1600" dirty="0"/>
                        <a:t>0x00</a:t>
                      </a:r>
                    </a:p>
                  </a:txBody>
                  <a:tcPr/>
                </a:tc>
                <a:extLst>
                  <a:ext uri="{0D108BD9-81ED-4DB2-BD59-A6C34878D82A}">
                    <a16:rowId xmlns:a16="http://schemas.microsoft.com/office/drawing/2014/main" val="167323096"/>
                  </a:ext>
                </a:extLst>
              </a:tr>
              <a:tr h="370840">
                <a:tc>
                  <a:txBody>
                    <a:bodyPr/>
                    <a:lstStyle/>
                    <a:p>
                      <a:pPr algn="ctr"/>
                      <a:r>
                        <a:rPr lang="en-US" sz="1600" dirty="0"/>
                        <a:t>0x00</a:t>
                      </a:r>
                    </a:p>
                  </a:txBody>
                  <a:tcPr/>
                </a:tc>
                <a:extLst>
                  <a:ext uri="{0D108BD9-81ED-4DB2-BD59-A6C34878D82A}">
                    <a16:rowId xmlns:a16="http://schemas.microsoft.com/office/drawing/2014/main" val="12299843"/>
                  </a:ext>
                </a:extLst>
              </a:tr>
              <a:tr h="370840">
                <a:tc>
                  <a:txBody>
                    <a:bodyPr/>
                    <a:lstStyle/>
                    <a:p>
                      <a:pPr algn="ctr"/>
                      <a:r>
                        <a:rPr lang="en-US" sz="1600" dirty="0"/>
                        <a:t>0x73</a:t>
                      </a:r>
                    </a:p>
                  </a:txBody>
                  <a:tcPr/>
                </a:tc>
                <a:extLst>
                  <a:ext uri="{0D108BD9-81ED-4DB2-BD59-A6C34878D82A}">
                    <a16:rowId xmlns:a16="http://schemas.microsoft.com/office/drawing/2014/main" val="2554277449"/>
                  </a:ext>
                </a:extLst>
              </a:tr>
              <a:tr h="370840">
                <a:tc>
                  <a:txBody>
                    <a:bodyPr/>
                    <a:lstStyle/>
                    <a:p>
                      <a:endParaRPr lang="en-US" sz="1400" dirty="0"/>
                    </a:p>
                  </a:txBody>
                  <a:tcPr/>
                </a:tc>
                <a:extLst>
                  <a:ext uri="{0D108BD9-81ED-4DB2-BD59-A6C34878D82A}">
                    <a16:rowId xmlns:a16="http://schemas.microsoft.com/office/drawing/2014/main" val="2324997982"/>
                  </a:ext>
                </a:extLst>
              </a:tr>
              <a:tr h="370840">
                <a:tc>
                  <a:txBody>
                    <a:bodyPr/>
                    <a:lstStyle/>
                    <a:p>
                      <a:endParaRPr lang="en-US" sz="1400" dirty="0"/>
                    </a:p>
                  </a:txBody>
                  <a:tcPr/>
                </a:tc>
                <a:extLst>
                  <a:ext uri="{0D108BD9-81ED-4DB2-BD59-A6C34878D82A}">
                    <a16:rowId xmlns:a16="http://schemas.microsoft.com/office/drawing/2014/main" val="1456247511"/>
                  </a:ext>
                </a:extLst>
              </a:tr>
              <a:tr h="370840">
                <a:tc>
                  <a:txBody>
                    <a:bodyPr/>
                    <a:lstStyle/>
                    <a:p>
                      <a:endParaRPr lang="en-US" sz="1400" dirty="0"/>
                    </a:p>
                  </a:txBody>
                  <a:tcPr/>
                </a:tc>
                <a:extLst>
                  <a:ext uri="{0D108BD9-81ED-4DB2-BD59-A6C34878D82A}">
                    <a16:rowId xmlns:a16="http://schemas.microsoft.com/office/drawing/2014/main" val="3848985264"/>
                  </a:ext>
                </a:extLst>
              </a:tr>
              <a:tr h="370840">
                <a:tc>
                  <a:txBody>
                    <a:bodyPr/>
                    <a:lstStyle/>
                    <a:p>
                      <a:endParaRPr lang="en-US" sz="1400" dirty="0"/>
                    </a:p>
                  </a:txBody>
                  <a:tcPr/>
                </a:tc>
                <a:extLst>
                  <a:ext uri="{0D108BD9-81ED-4DB2-BD59-A6C34878D82A}">
                    <a16:rowId xmlns:a16="http://schemas.microsoft.com/office/drawing/2014/main" val="918770110"/>
                  </a:ext>
                </a:extLst>
              </a:tr>
              <a:tr h="370840">
                <a:tc>
                  <a:txBody>
                    <a:bodyPr/>
                    <a:lstStyle/>
                    <a:p>
                      <a:endParaRPr lang="en-US" sz="1400" dirty="0"/>
                    </a:p>
                  </a:txBody>
                  <a:tcPr/>
                </a:tc>
                <a:extLst>
                  <a:ext uri="{0D108BD9-81ED-4DB2-BD59-A6C34878D82A}">
                    <a16:rowId xmlns:a16="http://schemas.microsoft.com/office/drawing/2014/main" val="2028816192"/>
                  </a:ext>
                </a:extLst>
              </a:tr>
              <a:tr h="370840">
                <a:tc>
                  <a:txBody>
                    <a:bodyPr/>
                    <a:lstStyle/>
                    <a:p>
                      <a:endParaRPr lang="en-US" sz="1400" dirty="0"/>
                    </a:p>
                  </a:txBody>
                  <a:tcPr/>
                </a:tc>
                <a:extLst>
                  <a:ext uri="{0D108BD9-81ED-4DB2-BD59-A6C34878D82A}">
                    <a16:rowId xmlns:a16="http://schemas.microsoft.com/office/drawing/2014/main" val="2248877264"/>
                  </a:ext>
                </a:extLst>
              </a:tr>
              <a:tr h="370840">
                <a:tc>
                  <a:txBody>
                    <a:bodyPr/>
                    <a:lstStyle/>
                    <a:p>
                      <a:endParaRPr lang="en-US" sz="1400" dirty="0"/>
                    </a:p>
                  </a:txBody>
                  <a:tcPr/>
                </a:tc>
                <a:extLst>
                  <a:ext uri="{0D108BD9-81ED-4DB2-BD59-A6C34878D82A}">
                    <a16:rowId xmlns:a16="http://schemas.microsoft.com/office/drawing/2014/main" val="3766277594"/>
                  </a:ext>
                </a:extLst>
              </a:tr>
              <a:tr h="370840">
                <a:tc>
                  <a:txBody>
                    <a:bodyPr/>
                    <a:lstStyle/>
                    <a:p>
                      <a:endParaRPr lang="en-US" sz="1400" dirty="0"/>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27" name="Table 26">
            <a:extLst>
              <a:ext uri="{FF2B5EF4-FFF2-40B4-BE49-F238E27FC236}">
                <a16:creationId xmlns:a16="http://schemas.microsoft.com/office/drawing/2014/main" id="{C5CA22E3-B6A4-1F4D-B70A-02583154D534}"/>
              </a:ext>
            </a:extLst>
          </p:cNvPr>
          <p:cNvGraphicFramePr>
            <a:graphicFrameLocks noGrp="1"/>
          </p:cNvGraphicFramePr>
          <p:nvPr>
            <p:extLst>
              <p:ext uri="{D42A27DB-BD31-4B8C-83A1-F6EECF244321}">
                <p14:modId xmlns:p14="http://schemas.microsoft.com/office/powerpoint/2010/main" val="470823521"/>
              </p:ext>
            </p:extLst>
          </p:nvPr>
        </p:nvGraphicFramePr>
        <p:xfrm>
          <a:off x="4234397"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cxnSp>
        <p:nvCxnSpPr>
          <p:cNvPr id="4" name="Straight Arrow Connector 3">
            <a:extLst>
              <a:ext uri="{FF2B5EF4-FFF2-40B4-BE49-F238E27FC236}">
                <a16:creationId xmlns:a16="http://schemas.microsoft.com/office/drawing/2014/main" id="{D881E1FE-8A3F-3745-B1CE-D4DE6A197524}"/>
              </a:ext>
            </a:extLst>
          </p:cNvPr>
          <p:cNvCxnSpPr/>
          <p:nvPr/>
        </p:nvCxnSpPr>
        <p:spPr>
          <a:xfrm flipV="1">
            <a:off x="1626781" y="1127051"/>
            <a:ext cx="4099504" cy="701749"/>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B8281D9B-EA73-D840-AABA-4D7F0E3C747A}"/>
              </a:ext>
            </a:extLst>
          </p:cNvPr>
          <p:cNvCxnSpPr/>
          <p:nvPr/>
        </p:nvCxnSpPr>
        <p:spPr>
          <a:xfrm flipV="1">
            <a:off x="1765005" y="1477926"/>
            <a:ext cx="4025075" cy="68048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CC15636F-E190-7945-8065-B4A79C0A02DD}"/>
              </a:ext>
            </a:extLst>
          </p:cNvPr>
          <p:cNvCxnSpPr/>
          <p:nvPr/>
        </p:nvCxnSpPr>
        <p:spPr>
          <a:xfrm>
            <a:off x="1839433" y="2806995"/>
            <a:ext cx="3886852" cy="17012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F91DD0D2-270C-1F43-9AD1-40ECDB415AB5}"/>
              </a:ext>
            </a:extLst>
          </p:cNvPr>
          <p:cNvCxnSpPr>
            <a:cxnSpLocks/>
          </p:cNvCxnSpPr>
          <p:nvPr/>
        </p:nvCxnSpPr>
        <p:spPr>
          <a:xfrm flipV="1">
            <a:off x="1765005" y="2211572"/>
            <a:ext cx="3678865" cy="22328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Left Brace 14">
            <a:extLst>
              <a:ext uri="{FF2B5EF4-FFF2-40B4-BE49-F238E27FC236}">
                <a16:creationId xmlns:a16="http://schemas.microsoft.com/office/drawing/2014/main" id="{03688218-1D1A-3F49-8002-3A112D65D890}"/>
              </a:ext>
            </a:extLst>
          </p:cNvPr>
          <p:cNvSpPr/>
          <p:nvPr/>
        </p:nvSpPr>
        <p:spPr>
          <a:xfrm>
            <a:off x="5443870" y="1679944"/>
            <a:ext cx="282415" cy="1041991"/>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19</a:t>
            </a:fld>
            <a:endParaRPr/>
          </a:p>
        </p:txBody>
      </p:sp>
      <p:sp>
        <p:nvSpPr>
          <p:cNvPr id="120" name="Shape 180"/>
          <p:cNvSpPr txBox="1">
            <a:spLocks noGrp="1"/>
          </p:cNvSpPr>
          <p:nvPr>
            <p:ph type="title"/>
          </p:nvPr>
        </p:nvSpPr>
        <p:spPr>
          <a:prstGeom prst="rect">
            <a:avLst/>
          </a:prstGeom>
        </p:spPr>
        <p:txBody>
          <a:bodyPr/>
          <a:lstStyle/>
          <a:p>
            <a:r>
              <a:rPr lang="en-US" dirty="0"/>
              <a:t>Initializing Data Segment</a:t>
            </a:r>
            <a:endParaRPr dirty="0"/>
          </a:p>
        </p:txBody>
      </p:sp>
      <p:sp>
        <p:nvSpPr>
          <p:cNvPr id="121" name="Shape 181"/>
          <p:cNvSpPr txBox="1">
            <a:spLocks noGrp="1"/>
          </p:cNvSpPr>
          <p:nvPr>
            <p:ph type="body" idx="1"/>
          </p:nvPr>
        </p:nvSpPr>
        <p:spPr>
          <a:xfrm>
            <a:off x="430688" y="1345089"/>
            <a:ext cx="7977824" cy="5121909"/>
          </a:xfrm>
          <a:prstGeom prst="rect">
            <a:avLst/>
          </a:prstGeom>
        </p:spPr>
        <p:txBody>
          <a:bodyPr/>
          <a:lstStyle/>
          <a:p>
            <a:pPr marL="0" indent="0" defTabSz="868680">
              <a:spcBef>
                <a:spcPts val="400"/>
              </a:spcBef>
              <a:buNone/>
              <a:defRPr sz="1700"/>
            </a:pPr>
            <a:r>
              <a:rPr b="0" dirty="0">
                <a:latin typeface="Courier" pitchFamily="2" charset="0"/>
              </a:rPr>
              <a:t>.data  </a:t>
            </a:r>
            <a:r>
              <a:rPr lang="en-US" b="0" dirty="0">
                <a:solidFill>
                  <a:srgbClr val="FF0000"/>
                </a:solidFill>
                <a:latin typeface="Courier" pitchFamily="2" charset="0"/>
              </a:rPr>
              <a:t>0x</a:t>
            </a:r>
            <a:r>
              <a:rPr b="0" dirty="0">
                <a:solidFill>
                  <a:srgbClr val="FF0000"/>
                </a:solidFill>
                <a:latin typeface="Courier" pitchFamily="2" charset="0"/>
              </a:rPr>
              <a:t>100</a:t>
            </a:r>
            <a:r>
              <a:rPr lang="en-US" b="0" dirty="0">
                <a:solidFill>
                  <a:srgbClr val="FF0000"/>
                </a:solidFill>
                <a:latin typeface="Courier" pitchFamily="2" charset="0"/>
              </a:rPr>
              <a:t>20000</a:t>
            </a:r>
            <a:endParaRPr b="0" dirty="0">
              <a:solidFill>
                <a:srgbClr val="FF0000"/>
              </a:solidFill>
              <a:latin typeface="Courier" pitchFamily="2" charset="0"/>
            </a:endParaRPr>
          </a:p>
          <a:p>
            <a:pPr marL="325754" indent="-325754" defTabSz="868680">
              <a:spcBef>
                <a:spcPts val="400"/>
              </a:spcBef>
              <a:buSzTx/>
              <a:buNone/>
              <a:defRPr sz="1700"/>
            </a:pPr>
            <a:r>
              <a:rPr lang="en-US" b="0" dirty="0">
                <a:solidFill>
                  <a:srgbClr val="FF0000"/>
                </a:solidFill>
                <a:latin typeface="Courier" pitchFamily="2" charset="0"/>
              </a:rPr>
              <a:t>w1: </a:t>
            </a:r>
            <a:r>
              <a:rPr b="0" dirty="0">
                <a:latin typeface="Courier" pitchFamily="2" charset="0"/>
              </a:rPr>
              <a:t>.</a:t>
            </a:r>
            <a:r>
              <a:rPr lang="en-US" b="0" dirty="0">
                <a:latin typeface="Courier" pitchFamily="2" charset="0"/>
              </a:rPr>
              <a:t>word</a:t>
            </a:r>
            <a:r>
              <a:rPr b="0" dirty="0">
                <a:latin typeface="Courier" pitchFamily="2" charset="0"/>
              </a:rPr>
              <a:t> </a:t>
            </a:r>
            <a:r>
              <a:rPr lang="en-US" b="0" dirty="0">
                <a:latin typeface="Courier" pitchFamily="2" charset="0"/>
              </a:rPr>
              <a:t> 1</a:t>
            </a:r>
          </a:p>
          <a:p>
            <a:pPr marL="325754" indent="-325754" defTabSz="868680">
              <a:spcBef>
                <a:spcPts val="400"/>
              </a:spcBef>
              <a:buSzTx/>
              <a:buNone/>
              <a:defRPr sz="1700"/>
            </a:pPr>
            <a:r>
              <a:rPr lang="en-US" b="0" dirty="0">
                <a:latin typeface="Courier" pitchFamily="2" charset="0"/>
              </a:rPr>
              <a:t>    .word  -1</a:t>
            </a:r>
          </a:p>
          <a:p>
            <a:pPr marL="325754" indent="-325754" defTabSz="868680">
              <a:spcBef>
                <a:spcPts val="400"/>
              </a:spcBef>
              <a:buSzTx/>
              <a:buNone/>
              <a:defRPr sz="1700"/>
            </a:pPr>
            <a:r>
              <a:rPr lang="en-US" b="0" dirty="0">
                <a:latin typeface="Courier" pitchFamily="2" charset="0"/>
              </a:rPr>
              <a:t>    .word 0xabcdef12</a:t>
            </a:r>
          </a:p>
          <a:p>
            <a:pPr marL="325754" indent="-325754" defTabSz="868680">
              <a:spcBef>
                <a:spcPts val="400"/>
              </a:spcBef>
              <a:buSzTx/>
              <a:buNone/>
              <a:defRPr sz="1700"/>
            </a:pPr>
            <a:r>
              <a:rPr lang="en-US" b="0" dirty="0">
                <a:latin typeface="Courier" pitchFamily="2" charset="0"/>
              </a:rPr>
              <a:t>    .word 0xffff</a:t>
            </a:r>
          </a:p>
          <a:p>
            <a:pPr marL="325754" indent="-325754" defTabSz="868680">
              <a:spcBef>
                <a:spcPts val="400"/>
              </a:spcBef>
              <a:buSzTx/>
              <a:buNone/>
              <a:defRPr sz="1700"/>
            </a:pPr>
            <a:r>
              <a:rPr lang="en-US" b="0" dirty="0">
                <a:latin typeface="Courier" pitchFamily="2" charset="0"/>
              </a:rPr>
              <a:t>.text</a:t>
            </a:r>
          </a:p>
          <a:p>
            <a:pPr marL="325754" indent="-325754" defTabSz="868680">
              <a:spcBef>
                <a:spcPts val="400"/>
              </a:spcBef>
              <a:buSzTx/>
              <a:buNone/>
              <a:defRPr sz="1700"/>
            </a:pPr>
            <a:r>
              <a:rPr lang="en-US" b="0" dirty="0">
                <a:latin typeface="Courier" pitchFamily="2" charset="0"/>
              </a:rPr>
              <a:t>.</a:t>
            </a:r>
            <a:r>
              <a:rPr lang="en-US" b="0" dirty="0" err="1">
                <a:latin typeface="Courier" pitchFamily="2" charset="0"/>
              </a:rPr>
              <a:t>globl</a:t>
            </a:r>
            <a:r>
              <a:rPr lang="en-US" b="0" dirty="0">
                <a:latin typeface="Courier" pitchFamily="2" charset="0"/>
              </a:rPr>
              <a:t> main</a:t>
            </a:r>
          </a:p>
          <a:p>
            <a:pPr marL="325754" indent="-325754" defTabSz="868680">
              <a:spcBef>
                <a:spcPts val="400"/>
              </a:spcBef>
              <a:buSzTx/>
              <a:buNone/>
              <a:defRPr sz="1700"/>
            </a:pPr>
            <a:r>
              <a:rPr lang="en-US" b="0" dirty="0">
                <a:latin typeface="Courier" pitchFamily="2" charset="0"/>
              </a:rPr>
              <a:t>main : </a:t>
            </a:r>
            <a:r>
              <a:rPr lang="en-US" b="0" dirty="0" err="1">
                <a:latin typeface="Courier" pitchFamily="2" charset="0"/>
              </a:rPr>
              <a:t>lui</a:t>
            </a:r>
            <a:r>
              <a:rPr lang="en-US" b="0" dirty="0">
                <a:latin typeface="Courier" pitchFamily="2" charset="0"/>
              </a:rPr>
              <a:t> $5, 0x1002</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lui</a:t>
            </a:r>
            <a:r>
              <a:rPr lang="en-US" b="0" dirty="0">
                <a:latin typeface="Courier" pitchFamily="2" charset="0"/>
              </a:rPr>
              <a:t> $4, 0x789a</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sw</a:t>
            </a:r>
            <a:r>
              <a:rPr lang="en-US" b="0" dirty="0">
                <a:latin typeface="Courier" pitchFamily="2" charset="0"/>
              </a:rPr>
              <a:t>  $4, 8($5)</a:t>
            </a:r>
            <a:endParaRPr dirty="0"/>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int w1[4] = {1,-1, 0xabcdef12, 0xffff} ;</a:t>
            </a:r>
          </a:p>
          <a:p>
            <a:pPr marL="0" indent="0" defTabSz="868680">
              <a:buNone/>
              <a:defRPr sz="1700"/>
            </a:pPr>
            <a:r>
              <a:rPr lang="en-US" b="0" dirty="0">
                <a:latin typeface="Times New Roman" panose="02020603050405020304" pitchFamily="18" charset="0"/>
                <a:cs typeface="Times New Roman" panose="02020603050405020304" pitchFamily="18" charset="0"/>
              </a:rPr>
              <a:t>int main(){</a:t>
            </a:r>
          </a:p>
          <a:p>
            <a:pPr marL="0" indent="0" defTabSz="868680">
              <a:buNone/>
              <a:defRPr sz="1700"/>
            </a:pPr>
            <a:r>
              <a:rPr lang="en-US" b="0" dirty="0">
                <a:latin typeface="Times New Roman" panose="02020603050405020304" pitchFamily="18" charset="0"/>
                <a:cs typeface="Times New Roman" panose="02020603050405020304" pitchFamily="18" charset="0"/>
              </a:rPr>
              <a:t>   w1[2] = 0x789a0000;</a:t>
            </a:r>
          </a:p>
          <a:p>
            <a:pPr marL="0" indent="0" defTabSz="868680">
              <a:buNone/>
              <a:defRPr sz="1700"/>
            </a:pPr>
            <a:r>
              <a:rPr lang="en-US" b="0" dirty="0">
                <a:latin typeface="Times New Roman" panose="02020603050405020304" pitchFamily="18" charset="0"/>
                <a:cs typeface="Times New Roman" panose="02020603050405020304" pitchFamily="18" charset="0"/>
              </a:rPr>
              <a:t>}</a:t>
            </a:r>
          </a:p>
          <a:p>
            <a:pPr marL="0" indent="0" defTabSz="868680">
              <a:buNone/>
              <a:defRPr sz="1700"/>
            </a:pPr>
            <a:endParaRPr dirty="0"/>
          </a:p>
        </p:txBody>
      </p:sp>
      <p:graphicFrame>
        <p:nvGraphicFramePr>
          <p:cNvPr id="10" name="Table 9">
            <a:extLst>
              <a:ext uri="{FF2B5EF4-FFF2-40B4-BE49-F238E27FC236}">
                <a16:creationId xmlns:a16="http://schemas.microsoft.com/office/drawing/2014/main" id="{9056B476-F17B-0B48-B401-288DB2EE6F11}"/>
              </a:ext>
            </a:extLst>
          </p:cNvPr>
          <p:cNvGraphicFramePr>
            <a:graphicFrameLocks noGrp="1"/>
          </p:cNvGraphicFramePr>
          <p:nvPr>
            <p:extLst>
              <p:ext uri="{D42A27DB-BD31-4B8C-83A1-F6EECF244321}">
                <p14:modId xmlns:p14="http://schemas.microsoft.com/office/powerpoint/2010/main" val="3198426687"/>
              </p:ext>
            </p:extLst>
          </p:nvPr>
        </p:nvGraphicFramePr>
        <p:xfrm>
          <a:off x="4260327"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[0x10020000]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sp>
        <p:nvSpPr>
          <p:cNvPr id="3" name="TextBox 2">
            <a:extLst>
              <a:ext uri="{FF2B5EF4-FFF2-40B4-BE49-F238E27FC236}">
                <a16:creationId xmlns:a16="http://schemas.microsoft.com/office/drawing/2014/main" id="{8849F159-8004-AC45-B1BC-3499A6280F5D}"/>
              </a:ext>
            </a:extLst>
          </p:cNvPr>
          <p:cNvSpPr txBox="1"/>
          <p:nvPr/>
        </p:nvSpPr>
        <p:spPr>
          <a:xfrm>
            <a:off x="217486" y="2222205"/>
            <a:ext cx="5796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70C0"/>
                </a:solidFill>
                <a:effectLst/>
                <a:uFillTx/>
                <a:latin typeface="Arial"/>
                <a:ea typeface="Arial"/>
                <a:cs typeface="Arial"/>
                <a:sym typeface="Arial"/>
              </a:rPr>
              <a:t>label</a:t>
            </a:r>
          </a:p>
        </p:txBody>
      </p:sp>
      <p:cxnSp>
        <p:nvCxnSpPr>
          <p:cNvPr id="5" name="Straight Arrow Connector 4">
            <a:extLst>
              <a:ext uri="{FF2B5EF4-FFF2-40B4-BE49-F238E27FC236}">
                <a16:creationId xmlns:a16="http://schemas.microsoft.com/office/drawing/2014/main" id="{7523AB29-5564-6446-8FBD-99CFF7743A58}"/>
              </a:ext>
            </a:extLst>
          </p:cNvPr>
          <p:cNvCxnSpPr>
            <a:stCxn id="3" idx="0"/>
          </p:cNvCxnSpPr>
          <p:nvPr/>
        </p:nvCxnSpPr>
        <p:spPr>
          <a:xfrm flipV="1">
            <a:off x="507308" y="1981935"/>
            <a:ext cx="56218" cy="240270"/>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F63A3313-FE33-3848-8B3C-3BBE54B21C51}"/>
              </a:ext>
            </a:extLst>
          </p:cNvPr>
          <p:cNvCxnSpPr/>
          <p:nvPr/>
        </p:nvCxnSpPr>
        <p:spPr>
          <a:xfrm flipV="1">
            <a:off x="2158409" y="1148316"/>
            <a:ext cx="3593805" cy="680484"/>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9550AA6-53C1-FC41-A02E-91D1DE453BB0}"/>
              </a:ext>
            </a:extLst>
          </p:cNvPr>
          <p:cNvCxnSpPr/>
          <p:nvPr/>
        </p:nvCxnSpPr>
        <p:spPr>
          <a:xfrm>
            <a:off x="2200940" y="2222205"/>
            <a:ext cx="3551274" cy="36933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D800F43A-D2F2-B342-9C95-10516E7A7654}"/>
              </a:ext>
            </a:extLst>
          </p:cNvPr>
          <p:cNvCxnSpPr/>
          <p:nvPr/>
        </p:nvCxnSpPr>
        <p:spPr>
          <a:xfrm>
            <a:off x="3136605" y="2488019"/>
            <a:ext cx="2615609" cy="164804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428920B-8643-3F48-9B59-8B318055028D}"/>
              </a:ext>
            </a:extLst>
          </p:cNvPr>
          <p:cNvCxnSpPr/>
          <p:nvPr/>
        </p:nvCxnSpPr>
        <p:spPr>
          <a:xfrm>
            <a:off x="2668772" y="2785730"/>
            <a:ext cx="3083442" cy="272718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8B7A1C2-3894-F241-9E23-6C26DBA8E6D2}"/>
              </a:ext>
            </a:extLst>
          </p:cNvPr>
          <p:cNvCxnSpPr/>
          <p:nvPr/>
        </p:nvCxnSpPr>
        <p:spPr>
          <a:xfrm flipV="1">
            <a:off x="735488" y="1148316"/>
            <a:ext cx="3655759" cy="680484"/>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04C32F8-BD70-FF42-9135-1AED04DEB4FD}"/>
              </a:ext>
            </a:extLst>
          </p:cNvPr>
          <p:cNvCxnSpPr>
            <a:stCxn id="3" idx="2"/>
          </p:cNvCxnSpPr>
          <p:nvPr/>
        </p:nvCxnSpPr>
        <p:spPr>
          <a:xfrm>
            <a:off x="507308" y="2591535"/>
            <a:ext cx="56218" cy="991637"/>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26" name="Table 25">
            <a:extLst>
              <a:ext uri="{FF2B5EF4-FFF2-40B4-BE49-F238E27FC236}">
                <a16:creationId xmlns:a16="http://schemas.microsoft.com/office/drawing/2014/main" id="{0239F19D-39AA-F745-B525-18835B14DE99}"/>
              </a:ext>
            </a:extLst>
          </p:cNvPr>
          <p:cNvGraphicFramePr>
            <a:graphicFrameLocks noGrp="1"/>
          </p:cNvGraphicFramePr>
          <p:nvPr>
            <p:extLst>
              <p:ext uri="{D42A27DB-BD31-4B8C-83A1-F6EECF244321}">
                <p14:modId xmlns:p14="http://schemas.microsoft.com/office/powerpoint/2010/main" val="4116425215"/>
              </p:ext>
            </p:extLst>
          </p:nvPr>
        </p:nvGraphicFramePr>
        <p:xfrm>
          <a:off x="5688074"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1483360">
                <a:tc>
                  <a:txBody>
                    <a:bodyPr/>
                    <a:lstStyle/>
                    <a:p>
                      <a:pPr algn="ctr"/>
                      <a:r>
                        <a:rPr lang="en-US" sz="1600" dirty="0"/>
                        <a:t>0x00000001</a:t>
                      </a:r>
                    </a:p>
                  </a:txBody>
                  <a:tcPr vert="vert"/>
                </a:tc>
                <a:extLst>
                  <a:ext uri="{0D108BD9-81ED-4DB2-BD59-A6C34878D82A}">
                    <a16:rowId xmlns:a16="http://schemas.microsoft.com/office/drawing/2014/main" val="2835908103"/>
                  </a:ext>
                </a:extLst>
              </a:tr>
              <a:tr h="1483360">
                <a:tc>
                  <a:txBody>
                    <a:bodyPr/>
                    <a:lstStyle/>
                    <a:p>
                      <a:pPr algn="ctr"/>
                      <a:r>
                        <a:rPr lang="en-US" sz="1600" dirty="0"/>
                        <a:t>0xffffffff</a:t>
                      </a:r>
                    </a:p>
                  </a:txBody>
                  <a:tcPr vert="vert"/>
                </a:tc>
                <a:extLst>
                  <a:ext uri="{0D108BD9-81ED-4DB2-BD59-A6C34878D82A}">
                    <a16:rowId xmlns:a16="http://schemas.microsoft.com/office/drawing/2014/main" val="12299843"/>
                  </a:ext>
                </a:extLst>
              </a:tr>
              <a:tr h="1483360">
                <a:tc>
                  <a:txBody>
                    <a:bodyPr/>
                    <a:lstStyle/>
                    <a:p>
                      <a:pPr algn="ctr"/>
                      <a:r>
                        <a:rPr lang="en-US" sz="1600" dirty="0"/>
                        <a:t>0xabcdef12</a:t>
                      </a:r>
                    </a:p>
                  </a:txBody>
                  <a:tcPr vert="vert"/>
                </a:tc>
                <a:extLst>
                  <a:ext uri="{0D108BD9-81ED-4DB2-BD59-A6C34878D82A}">
                    <a16:rowId xmlns:a16="http://schemas.microsoft.com/office/drawing/2014/main" val="3848985264"/>
                  </a:ext>
                </a:extLst>
              </a:tr>
              <a:tr h="1483360">
                <a:tc>
                  <a:txBody>
                    <a:bodyPr/>
                    <a:lstStyle/>
                    <a:p>
                      <a:pPr algn="ctr"/>
                      <a:r>
                        <a:rPr lang="en-US" sz="1600" dirty="0"/>
                        <a:t>0x0000ffff</a:t>
                      </a:r>
                    </a:p>
                  </a:txBody>
                  <a:tcPr vert="vert"/>
                </a:tc>
                <a:extLst>
                  <a:ext uri="{0D108BD9-81ED-4DB2-BD59-A6C34878D82A}">
                    <a16:rowId xmlns:a16="http://schemas.microsoft.com/office/drawing/2014/main" val="3766277594"/>
                  </a:ext>
                </a:extLst>
              </a:tr>
            </a:tbl>
          </a:graphicData>
        </a:graphic>
      </p:graphicFrame>
    </p:spTree>
    <p:extLst>
      <p:ext uri="{BB962C8B-B14F-4D97-AF65-F5344CB8AC3E}">
        <p14:creationId xmlns:p14="http://schemas.microsoft.com/office/powerpoint/2010/main" val="23299408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BA8247-AB5B-7049-A0AB-985CF3FD7B69}"/>
              </a:ext>
            </a:extLst>
          </p:cNvPr>
          <p:cNvPicPr>
            <a:picLocks noChangeAspect="1"/>
          </p:cNvPicPr>
          <p:nvPr/>
        </p:nvPicPr>
        <p:blipFill>
          <a:blip r:embed="rId2"/>
          <a:stretch>
            <a:fillRect/>
          </a:stretch>
        </p:blipFill>
        <p:spPr>
          <a:xfrm>
            <a:off x="0" y="30946"/>
            <a:ext cx="9144000" cy="6796108"/>
          </a:xfrm>
          <a:prstGeom prst="rect">
            <a:avLst/>
          </a:prstGeom>
        </p:spPr>
      </p:pic>
      <p:sp>
        <p:nvSpPr>
          <p:cNvPr id="2" name="Title 1">
            <a:extLst>
              <a:ext uri="{FF2B5EF4-FFF2-40B4-BE49-F238E27FC236}">
                <a16:creationId xmlns:a16="http://schemas.microsoft.com/office/drawing/2014/main" id="{A1D2928B-D2F9-C74F-B81E-161AA18B821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AE89A9E-4A85-EE4B-B0F9-407B2F7C897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11848AB-0AD6-924F-9ECE-C8C7F566D97A}"/>
              </a:ext>
            </a:extLst>
          </p:cNvPr>
          <p:cNvPicPr>
            <a:picLocks noChangeAspect="1"/>
          </p:cNvPicPr>
          <p:nvPr/>
        </p:nvPicPr>
        <p:blipFill>
          <a:blip r:embed="rId3"/>
          <a:stretch>
            <a:fillRect/>
          </a:stretch>
        </p:blipFill>
        <p:spPr>
          <a:xfrm>
            <a:off x="1912883" y="1600200"/>
            <a:ext cx="3974662" cy="3963370"/>
          </a:xfrm>
          <a:prstGeom prst="rect">
            <a:avLst/>
          </a:prstGeom>
        </p:spPr>
      </p:pic>
      <p:cxnSp>
        <p:nvCxnSpPr>
          <p:cNvPr id="8" name="Straight Arrow Connector 7">
            <a:extLst>
              <a:ext uri="{FF2B5EF4-FFF2-40B4-BE49-F238E27FC236}">
                <a16:creationId xmlns:a16="http://schemas.microsoft.com/office/drawing/2014/main" id="{B02C0506-2D91-3346-8C5F-7FCD624A3059}"/>
              </a:ext>
            </a:extLst>
          </p:cNvPr>
          <p:cNvCxnSpPr/>
          <p:nvPr/>
        </p:nvCxnSpPr>
        <p:spPr>
          <a:xfrm flipH="1" flipV="1">
            <a:off x="1295400" y="2995448"/>
            <a:ext cx="1227083" cy="1376855"/>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0A343E76-87DA-6F41-9A8A-0F3448FCC2FB}"/>
              </a:ext>
            </a:extLst>
          </p:cNvPr>
          <p:cNvCxnSpPr>
            <a:cxnSpLocks/>
          </p:cNvCxnSpPr>
          <p:nvPr/>
        </p:nvCxnSpPr>
        <p:spPr>
          <a:xfrm flipH="1" flipV="1">
            <a:off x="4162098" y="1294430"/>
            <a:ext cx="578068" cy="723556"/>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Rectangle 3">
            <a:extLst>
              <a:ext uri="{FF2B5EF4-FFF2-40B4-BE49-F238E27FC236}">
                <a16:creationId xmlns:a16="http://schemas.microsoft.com/office/drawing/2014/main" id="{C53E1989-014E-8141-BD2F-19B04BC22FE0}"/>
              </a:ext>
            </a:extLst>
          </p:cNvPr>
          <p:cNvSpPr/>
          <p:nvPr/>
        </p:nvSpPr>
        <p:spPr>
          <a:xfrm>
            <a:off x="4740166" y="462455"/>
            <a:ext cx="809296" cy="399393"/>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1" name="000000100011001001000000001000002 = 0232402016">
            <a:extLst>
              <a:ext uri="{FF2B5EF4-FFF2-40B4-BE49-F238E27FC236}">
                <a16:creationId xmlns:a16="http://schemas.microsoft.com/office/drawing/2014/main" id="{40D50447-6CB9-354D-B52E-37DCC80F03FD}"/>
              </a:ext>
            </a:extLst>
          </p:cNvPr>
          <p:cNvSpPr txBox="1"/>
          <p:nvPr/>
        </p:nvSpPr>
        <p:spPr>
          <a:xfrm>
            <a:off x="3674960" y="2204755"/>
            <a:ext cx="2939707" cy="27699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2900" indent="-342900">
              <a:spcBef>
                <a:spcPts val="500"/>
              </a:spcBef>
              <a:defRPr sz="2400"/>
            </a:pPr>
            <a:r>
              <a:rPr sz="1200" dirty="0">
                <a:solidFill>
                  <a:srgbClr val="FF0000"/>
                </a:solidFill>
              </a:rPr>
              <a:t>000000</a:t>
            </a:r>
            <a:r>
              <a:rPr lang="en-US" sz="1200" dirty="0">
                <a:solidFill>
                  <a:srgbClr val="FF0000"/>
                </a:solidFill>
              </a:rPr>
              <a:t>0</a:t>
            </a:r>
            <a:r>
              <a:rPr sz="1200" dirty="0">
                <a:solidFill>
                  <a:srgbClr val="FF0000"/>
                </a:solidFill>
              </a:rPr>
              <a:t>000</a:t>
            </a:r>
            <a:r>
              <a:rPr lang="en-US" sz="1200" dirty="0">
                <a:solidFill>
                  <a:srgbClr val="FF0000"/>
                </a:solidFill>
              </a:rPr>
              <a:t>00</a:t>
            </a:r>
            <a:r>
              <a:rPr sz="1200" dirty="0">
                <a:solidFill>
                  <a:srgbClr val="FF0000"/>
                </a:solidFill>
              </a:rPr>
              <a:t>00</a:t>
            </a:r>
            <a:r>
              <a:rPr lang="en-US" sz="1200" dirty="0">
                <a:solidFill>
                  <a:srgbClr val="FF0000"/>
                </a:solidFill>
              </a:rPr>
              <a:t>0</a:t>
            </a:r>
            <a:r>
              <a:rPr sz="1200" dirty="0">
                <a:solidFill>
                  <a:srgbClr val="FF0000"/>
                </a:solidFill>
              </a:rPr>
              <a:t>00</a:t>
            </a:r>
            <a:r>
              <a:rPr lang="en-US" sz="1200" dirty="0">
                <a:solidFill>
                  <a:srgbClr val="FF0000"/>
                </a:solidFill>
              </a:rPr>
              <a:t>0</a:t>
            </a:r>
            <a:r>
              <a:rPr sz="1200" dirty="0">
                <a:solidFill>
                  <a:srgbClr val="FF0000"/>
                </a:solidFill>
              </a:rPr>
              <a:t>00000000</a:t>
            </a:r>
            <a:r>
              <a:rPr lang="en-US" sz="1200" dirty="0">
                <a:solidFill>
                  <a:srgbClr val="FF0000"/>
                </a:solidFill>
              </a:rPr>
              <a:t>0</a:t>
            </a:r>
            <a:r>
              <a:rPr sz="1200" dirty="0">
                <a:solidFill>
                  <a:srgbClr val="FF0000"/>
                </a:solidFill>
              </a:rPr>
              <a:t>00000</a:t>
            </a:r>
            <a:r>
              <a:rPr sz="1200" baseline="-25000" dirty="0">
                <a:solidFill>
                  <a:srgbClr val="FF0000"/>
                </a:solidFill>
              </a:rPr>
              <a:t>2</a:t>
            </a:r>
          </a:p>
        </p:txBody>
      </p:sp>
      <p:cxnSp>
        <p:nvCxnSpPr>
          <p:cNvPr id="7" name="Straight Arrow Connector 6">
            <a:extLst>
              <a:ext uri="{FF2B5EF4-FFF2-40B4-BE49-F238E27FC236}">
                <a16:creationId xmlns:a16="http://schemas.microsoft.com/office/drawing/2014/main" id="{FCB7121E-836F-5D40-8798-EFD322730D7C}"/>
              </a:ext>
            </a:extLst>
          </p:cNvPr>
          <p:cNvCxnSpPr/>
          <p:nvPr/>
        </p:nvCxnSpPr>
        <p:spPr>
          <a:xfrm flipH="1">
            <a:off x="3384331" y="2481754"/>
            <a:ext cx="1355835" cy="2153308"/>
          </a:xfrm>
          <a:prstGeom prst="straightConnector1">
            <a:avLst/>
          </a:prstGeom>
          <a:noFill/>
          <a:ln w="25400" cap="flat">
            <a:solidFill>
              <a:srgbClr val="00B05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D9E0B6FF-2627-D844-AF34-F685709B01DF}"/>
              </a:ext>
            </a:extLst>
          </p:cNvPr>
          <p:cNvSpPr txBox="1"/>
          <p:nvPr/>
        </p:nvSpPr>
        <p:spPr>
          <a:xfrm>
            <a:off x="4405460" y="3300982"/>
            <a:ext cx="7463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rgbClr val="7030A0"/>
                </a:solidFill>
              </a:rPr>
              <a:t>Store</a:t>
            </a:r>
            <a:r>
              <a:rPr kumimoji="0" lang="en-US" sz="1800" b="0" i="0" u="none" strike="noStrike" cap="none" spc="0" normalizeH="0" baseline="0" dirty="0">
                <a:ln>
                  <a:noFill/>
                </a:ln>
                <a:solidFill>
                  <a:srgbClr val="000000"/>
                </a:solidFill>
                <a:effectLst/>
                <a:uFillTx/>
                <a:latin typeface="Arial"/>
                <a:ea typeface="Arial"/>
                <a:cs typeface="Arial"/>
                <a:sym typeface="Arial"/>
              </a:rPr>
              <a:t> </a:t>
            </a:r>
          </a:p>
        </p:txBody>
      </p:sp>
      <p:cxnSp>
        <p:nvCxnSpPr>
          <p:cNvPr id="14" name="Straight Arrow Connector 13">
            <a:extLst>
              <a:ext uri="{FF2B5EF4-FFF2-40B4-BE49-F238E27FC236}">
                <a16:creationId xmlns:a16="http://schemas.microsoft.com/office/drawing/2014/main" id="{62D34E26-EC19-7C4C-8F8C-98A3641DDDA7}"/>
              </a:ext>
            </a:extLst>
          </p:cNvPr>
          <p:cNvCxnSpPr/>
          <p:nvPr/>
        </p:nvCxnSpPr>
        <p:spPr>
          <a:xfrm flipV="1">
            <a:off x="3589283" y="2481754"/>
            <a:ext cx="1364689" cy="2153308"/>
          </a:xfrm>
          <a:prstGeom prst="straightConnector1">
            <a:avLst/>
          </a:prstGeom>
          <a:noFill/>
          <a:ln w="25400" cap="flat">
            <a:solidFill>
              <a:srgbClr val="7030A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220573AA-4952-B54B-8907-C66720539B41}"/>
              </a:ext>
            </a:extLst>
          </p:cNvPr>
          <p:cNvSpPr txBox="1"/>
          <p:nvPr/>
        </p:nvSpPr>
        <p:spPr>
          <a:xfrm>
            <a:off x="4065658" y="2618586"/>
            <a:ext cx="70788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B050"/>
                </a:solidFill>
                <a:effectLst/>
                <a:uFillTx/>
                <a:latin typeface="Arial"/>
                <a:ea typeface="Arial"/>
                <a:cs typeface="Arial"/>
                <a:sym typeface="Arial"/>
              </a:rPr>
              <a:t>Load</a:t>
            </a:r>
            <a:r>
              <a:rPr kumimoji="0" lang="en-US" sz="1800" b="0" i="0" u="none" strike="noStrike" cap="none" spc="0" normalizeH="0" baseline="0" dirty="0">
                <a:ln>
                  <a:noFill/>
                </a:ln>
                <a:solidFill>
                  <a:srgbClr val="000000"/>
                </a:solidFill>
                <a:effectLst/>
                <a:uFillTx/>
                <a:latin typeface="Arial"/>
                <a:ea typeface="Arial"/>
                <a:cs typeface="Arial"/>
                <a:sym typeface="Arial"/>
              </a:rPr>
              <a:t> </a:t>
            </a:r>
          </a:p>
        </p:txBody>
      </p:sp>
    </p:spTree>
    <p:extLst>
      <p:ext uri="{BB962C8B-B14F-4D97-AF65-F5344CB8AC3E}">
        <p14:creationId xmlns:p14="http://schemas.microsoft.com/office/powerpoint/2010/main" val="18514515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E100-1338-8049-8922-702ECBF6A03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DC920A1-5ABC-D447-A845-EA9E4965C3BE}"/>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D8D3FF8-317F-5A4D-B9D1-9445696D4439}"/>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F7CD8023-D057-0247-A8A9-D806D790812F}"/>
              </a:ext>
            </a:extLst>
          </p:cNvPr>
          <p:cNvSpPr/>
          <p:nvPr/>
        </p:nvSpPr>
        <p:spPr>
          <a:xfrm>
            <a:off x="2137144" y="1679944"/>
            <a:ext cx="5326912" cy="170121"/>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892412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AC82-2FBD-8944-A040-E30317B67C9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76A6742-3C4C-5D4A-92C6-C917F4797EDE}"/>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97256DA-E8EE-8248-897D-0DF66FF0C47A}"/>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6370187C-6BAA-E64F-8D2D-2D8461CF40D3}"/>
              </a:ext>
            </a:extLst>
          </p:cNvPr>
          <p:cNvSpPr/>
          <p:nvPr/>
        </p:nvSpPr>
        <p:spPr>
          <a:xfrm>
            <a:off x="0" y="3189767"/>
            <a:ext cx="2030819" cy="329610"/>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9ABE7C2F-E27B-4643-99D6-3BBD58A7AAE8}"/>
              </a:ext>
            </a:extLst>
          </p:cNvPr>
          <p:cNvSpPr/>
          <p:nvPr/>
        </p:nvSpPr>
        <p:spPr>
          <a:xfrm>
            <a:off x="6921795" y="2690037"/>
            <a:ext cx="1993605" cy="520996"/>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4299873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CD86-70F4-634F-8F23-73C1D4E37F7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2917E4F-2E42-5448-A1E2-16CC085ECFD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ACD90351-881B-5A43-9B92-E068D1208C57}"/>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7899068F-9223-3C4F-9FCF-8966676951AE}"/>
              </a:ext>
            </a:extLst>
          </p:cNvPr>
          <p:cNvSpPr/>
          <p:nvPr/>
        </p:nvSpPr>
        <p:spPr>
          <a:xfrm>
            <a:off x="5507665" y="1600200"/>
            <a:ext cx="988828" cy="260498"/>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52637061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23</a:t>
            </a:fld>
            <a:endParaRPr/>
          </a:p>
        </p:txBody>
      </p:sp>
      <p:sp>
        <p:nvSpPr>
          <p:cNvPr id="120" name="Shape 180"/>
          <p:cNvSpPr txBox="1">
            <a:spLocks noGrp="1"/>
          </p:cNvSpPr>
          <p:nvPr>
            <p:ph type="title"/>
          </p:nvPr>
        </p:nvSpPr>
        <p:spPr>
          <a:prstGeom prst="rect">
            <a:avLst/>
          </a:prstGeom>
        </p:spPr>
        <p:txBody>
          <a:bodyPr/>
          <a:lstStyle/>
          <a:p>
            <a:r>
              <a:rPr lang="en-US" dirty="0"/>
              <a:t>Initializing Data Segment</a:t>
            </a:r>
            <a:endParaRPr dirty="0"/>
          </a:p>
        </p:txBody>
      </p:sp>
      <p:sp>
        <p:nvSpPr>
          <p:cNvPr id="121" name="Shape 181"/>
          <p:cNvSpPr txBox="1">
            <a:spLocks noGrp="1"/>
          </p:cNvSpPr>
          <p:nvPr>
            <p:ph type="body" idx="1"/>
          </p:nvPr>
        </p:nvSpPr>
        <p:spPr>
          <a:xfrm>
            <a:off x="430688" y="1046282"/>
            <a:ext cx="7977824" cy="5121909"/>
          </a:xfrm>
          <a:prstGeom prst="rect">
            <a:avLst/>
          </a:prstGeom>
        </p:spPr>
        <p:txBody>
          <a:bodyPr>
            <a:normAutofit/>
          </a:bodyPr>
          <a:lstStyle/>
          <a:p>
            <a:pPr marL="0" indent="0" defTabSz="868680">
              <a:spcBef>
                <a:spcPts val="400"/>
              </a:spcBef>
              <a:buNone/>
              <a:defRPr sz="1700"/>
            </a:pPr>
            <a:r>
              <a:rPr b="0" dirty="0">
                <a:latin typeface="Courier" pitchFamily="2" charset="0"/>
              </a:rPr>
              <a:t>.data  </a:t>
            </a:r>
            <a:r>
              <a:rPr lang="en-US" b="0" dirty="0">
                <a:solidFill>
                  <a:srgbClr val="FF0000"/>
                </a:solidFill>
                <a:latin typeface="Courier" pitchFamily="2" charset="0"/>
              </a:rPr>
              <a:t>0x10030000</a:t>
            </a:r>
            <a:endParaRPr b="0" dirty="0">
              <a:solidFill>
                <a:srgbClr val="FF0000"/>
              </a:solidFill>
              <a:latin typeface="Courier" pitchFamily="2" charset="0"/>
            </a:endParaRPr>
          </a:p>
          <a:p>
            <a:pPr marL="325754" indent="-325754" defTabSz="868680">
              <a:spcBef>
                <a:spcPts val="400"/>
              </a:spcBef>
              <a:buSzTx/>
              <a:buNone/>
              <a:defRPr sz="1700"/>
            </a:pPr>
            <a:r>
              <a:rPr lang="en-US" b="0" dirty="0">
                <a:solidFill>
                  <a:srgbClr val="FF0000"/>
                </a:solidFill>
                <a:latin typeface="Courier" pitchFamily="2" charset="0"/>
              </a:rPr>
              <a:t>str1: </a:t>
            </a:r>
            <a:r>
              <a:rPr b="0" dirty="0">
                <a:latin typeface="Courier" pitchFamily="2" charset="0"/>
              </a:rPr>
              <a:t>.</a:t>
            </a:r>
            <a:r>
              <a:rPr lang="en-US" b="0" dirty="0">
                <a:latin typeface="Courier" pitchFamily="2" charset="0"/>
              </a:rPr>
              <a:t>byte</a:t>
            </a:r>
            <a:r>
              <a:rPr b="0" dirty="0">
                <a:latin typeface="Courier" pitchFamily="2" charset="0"/>
              </a:rPr>
              <a:t> </a:t>
            </a:r>
            <a:r>
              <a:rPr lang="en-US" b="0" dirty="0">
                <a:latin typeface="Courier" pitchFamily="2" charset="0"/>
              </a:rPr>
              <a:t> ‘s’</a:t>
            </a:r>
          </a:p>
          <a:p>
            <a:pPr marL="325754" indent="-325754" defTabSz="868680">
              <a:spcBef>
                <a:spcPts val="400"/>
              </a:spcBef>
              <a:buSzTx/>
              <a:buNone/>
              <a:defRPr sz="1700"/>
            </a:pPr>
            <a:r>
              <a:rPr lang="en-US" b="0" dirty="0">
                <a:latin typeface="Courier" pitchFamily="2" charset="0"/>
              </a:rPr>
              <a:t>    .byte ‘t’</a:t>
            </a:r>
          </a:p>
          <a:p>
            <a:pPr marL="325754" indent="-325754" defTabSz="868680">
              <a:spcBef>
                <a:spcPts val="400"/>
              </a:spcBef>
              <a:buSzTx/>
              <a:buNone/>
              <a:defRPr sz="1700"/>
            </a:pPr>
            <a:r>
              <a:rPr lang="en-US" b="0" dirty="0">
                <a:latin typeface="Courier" pitchFamily="2" charset="0"/>
              </a:rPr>
              <a:t>    .byte ‘a’</a:t>
            </a:r>
          </a:p>
          <a:p>
            <a:pPr marL="325754" indent="-325754" defTabSz="868680">
              <a:spcBef>
                <a:spcPts val="400"/>
              </a:spcBef>
              <a:buSzTx/>
              <a:buNone/>
              <a:defRPr sz="1700"/>
            </a:pPr>
            <a:r>
              <a:rPr lang="en-US" b="0" dirty="0">
                <a:latin typeface="Courier" pitchFamily="2" charset="0"/>
              </a:rPr>
              <a:t>    .byte ‘r’</a:t>
            </a:r>
          </a:p>
          <a:p>
            <a:pPr marL="325754" indent="-325754" defTabSz="868680">
              <a:spcBef>
                <a:spcPts val="400"/>
              </a:spcBef>
              <a:buSzTx/>
              <a:buNone/>
              <a:defRPr sz="1700"/>
            </a:pPr>
            <a:r>
              <a:rPr lang="en-US" b="0" dirty="0">
                <a:latin typeface="Courier" pitchFamily="2" charset="0"/>
              </a:rPr>
              <a:t>    .byte 0</a:t>
            </a:r>
          </a:p>
          <a:p>
            <a:pPr marL="325754" indent="-325754" defTabSz="868680">
              <a:spcBef>
                <a:spcPts val="400"/>
              </a:spcBef>
              <a:buSzTx/>
              <a:buNone/>
              <a:defRPr sz="1700"/>
            </a:pPr>
            <a:r>
              <a:rPr lang="en-US" b="0" dirty="0">
                <a:latin typeface="Courier" pitchFamily="2" charset="0"/>
              </a:rPr>
              <a:t>str2: .ascii “star”</a:t>
            </a:r>
          </a:p>
          <a:p>
            <a:pPr marL="325754" indent="-325754" defTabSz="868680">
              <a:spcBef>
                <a:spcPts val="400"/>
              </a:spcBef>
              <a:buSzTx/>
              <a:buNone/>
              <a:defRPr sz="1700"/>
            </a:pPr>
            <a:r>
              <a:rPr lang="en-US" b="0" dirty="0">
                <a:latin typeface="Courier" pitchFamily="2" charset="0"/>
              </a:rPr>
              <a:t>str3:    </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asciiz</a:t>
            </a:r>
            <a:r>
              <a:rPr lang="en-US" b="0" dirty="0">
                <a:latin typeface="Courier" pitchFamily="2" charset="0"/>
              </a:rPr>
              <a:t> “star”</a:t>
            </a:r>
          </a:p>
          <a:p>
            <a:pPr marL="325754" indent="-325754" defTabSz="868680">
              <a:spcBef>
                <a:spcPts val="400"/>
              </a:spcBef>
              <a:buSzTx/>
              <a:buNone/>
              <a:defRPr sz="1700"/>
            </a:pPr>
            <a:r>
              <a:rPr lang="en-US" b="0" dirty="0">
                <a:latin typeface="Courier" pitchFamily="2" charset="0"/>
              </a:rPr>
              <a:t>    </a:t>
            </a:r>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char str1[]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’,’\0’};</a:t>
            </a:r>
          </a:p>
          <a:p>
            <a:pPr marL="0" indent="0" defTabSz="868680">
              <a:buNone/>
              <a:defRPr sz="1700"/>
            </a:pPr>
            <a:r>
              <a:rPr lang="en-US" b="0" dirty="0">
                <a:latin typeface="Times New Roman" panose="02020603050405020304" pitchFamily="18" charset="0"/>
                <a:cs typeface="Times New Roman" panose="02020603050405020304" pitchFamily="18" charset="0"/>
              </a:rPr>
              <a:t>char str2[]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a:t>
            </a:r>
          </a:p>
          <a:p>
            <a:pPr marL="0" indent="0" defTabSz="868680">
              <a:buNone/>
              <a:defRPr sz="1700"/>
            </a:pPr>
            <a:r>
              <a:rPr lang="en-US" b="0" dirty="0">
                <a:latin typeface="Times New Roman" panose="02020603050405020304" pitchFamily="18" charset="0"/>
                <a:cs typeface="Times New Roman" panose="02020603050405020304" pitchFamily="18" charset="0"/>
              </a:rPr>
              <a:t>char str3[] = “star”; //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’,’\0’};</a:t>
            </a:r>
          </a:p>
          <a:p>
            <a:pPr marL="0" indent="0" defTabSz="868680">
              <a:buNone/>
              <a:defRPr sz="1700"/>
            </a:pPr>
            <a:endParaRPr dirty="0"/>
          </a:p>
        </p:txBody>
      </p:sp>
      <p:graphicFrame>
        <p:nvGraphicFramePr>
          <p:cNvPr id="2" name="Table 1">
            <a:extLst>
              <a:ext uri="{FF2B5EF4-FFF2-40B4-BE49-F238E27FC236}">
                <a16:creationId xmlns:a16="http://schemas.microsoft.com/office/drawing/2014/main" id="{FD993CD7-DCDA-D240-BC7B-D72CF1C0E3AC}"/>
              </a:ext>
            </a:extLst>
          </p:cNvPr>
          <p:cNvGraphicFramePr>
            <a:graphicFrameLocks noGrp="1"/>
          </p:cNvGraphicFramePr>
          <p:nvPr>
            <p:extLst>
              <p:ext uri="{D42A27DB-BD31-4B8C-83A1-F6EECF244321}">
                <p14:modId xmlns:p14="http://schemas.microsoft.com/office/powerpoint/2010/main" val="594157991"/>
              </p:ext>
            </p:extLst>
          </p:nvPr>
        </p:nvGraphicFramePr>
        <p:xfrm>
          <a:off x="5790080"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r>
                        <a:rPr lang="en-US" sz="1600" dirty="0"/>
                        <a:t>0x73</a:t>
                      </a:r>
                    </a:p>
                  </a:txBody>
                  <a:tcPr/>
                </a:tc>
                <a:extLst>
                  <a:ext uri="{0D108BD9-81ED-4DB2-BD59-A6C34878D82A}">
                    <a16:rowId xmlns:a16="http://schemas.microsoft.com/office/drawing/2014/main" val="2835908103"/>
                  </a:ext>
                </a:extLst>
              </a:tr>
              <a:tr h="370840">
                <a:tc>
                  <a:txBody>
                    <a:bodyPr/>
                    <a:lstStyle/>
                    <a:p>
                      <a:r>
                        <a:rPr lang="en-US" sz="1600" dirty="0"/>
                        <a:t>0x74</a:t>
                      </a:r>
                    </a:p>
                  </a:txBody>
                  <a:tcPr/>
                </a:tc>
                <a:extLst>
                  <a:ext uri="{0D108BD9-81ED-4DB2-BD59-A6C34878D82A}">
                    <a16:rowId xmlns:a16="http://schemas.microsoft.com/office/drawing/2014/main" val="3795749737"/>
                  </a:ext>
                </a:extLst>
              </a:tr>
              <a:tr h="370840">
                <a:tc>
                  <a:txBody>
                    <a:bodyPr/>
                    <a:lstStyle/>
                    <a:p>
                      <a:r>
                        <a:rPr lang="en-US" sz="1600" dirty="0"/>
                        <a:t>0x61</a:t>
                      </a:r>
                    </a:p>
                  </a:txBody>
                  <a:tcPr/>
                </a:tc>
                <a:extLst>
                  <a:ext uri="{0D108BD9-81ED-4DB2-BD59-A6C34878D82A}">
                    <a16:rowId xmlns:a16="http://schemas.microsoft.com/office/drawing/2014/main" val="2007189891"/>
                  </a:ext>
                </a:extLst>
              </a:tr>
              <a:tr h="370840">
                <a:tc>
                  <a:txBody>
                    <a:bodyPr/>
                    <a:lstStyle/>
                    <a:p>
                      <a:r>
                        <a:rPr lang="en-US" sz="1600" dirty="0"/>
                        <a:t>0x72</a:t>
                      </a:r>
                    </a:p>
                  </a:txBody>
                  <a:tcPr/>
                </a:tc>
                <a:extLst>
                  <a:ext uri="{0D108BD9-81ED-4DB2-BD59-A6C34878D82A}">
                    <a16:rowId xmlns:a16="http://schemas.microsoft.com/office/drawing/2014/main" val="167323096"/>
                  </a:ext>
                </a:extLst>
              </a:tr>
              <a:tr h="370840">
                <a:tc>
                  <a:txBody>
                    <a:bodyPr/>
                    <a:lstStyle/>
                    <a:p>
                      <a:r>
                        <a:rPr lang="en-US" sz="1600" dirty="0"/>
                        <a:t>0x00</a:t>
                      </a:r>
                    </a:p>
                  </a:txBody>
                  <a:tcPr/>
                </a:tc>
                <a:extLst>
                  <a:ext uri="{0D108BD9-81ED-4DB2-BD59-A6C34878D82A}">
                    <a16:rowId xmlns:a16="http://schemas.microsoft.com/office/drawing/2014/main" val="12299843"/>
                  </a:ext>
                </a:extLst>
              </a:tr>
              <a:tr h="370840">
                <a:tc>
                  <a:txBody>
                    <a:bodyPr/>
                    <a:lstStyle/>
                    <a:p>
                      <a:r>
                        <a:rPr lang="en-US" sz="1600" dirty="0"/>
                        <a:t>0x73</a:t>
                      </a:r>
                    </a:p>
                  </a:txBody>
                  <a:tcPr/>
                </a:tc>
                <a:extLst>
                  <a:ext uri="{0D108BD9-81ED-4DB2-BD59-A6C34878D82A}">
                    <a16:rowId xmlns:a16="http://schemas.microsoft.com/office/drawing/2014/main" val="2554277449"/>
                  </a:ext>
                </a:extLst>
              </a:tr>
              <a:tr h="370840">
                <a:tc>
                  <a:txBody>
                    <a:bodyPr/>
                    <a:lstStyle/>
                    <a:p>
                      <a:r>
                        <a:rPr lang="en-US" sz="1600" dirty="0"/>
                        <a:t>0x74</a:t>
                      </a:r>
                    </a:p>
                  </a:txBody>
                  <a:tcPr/>
                </a:tc>
                <a:extLst>
                  <a:ext uri="{0D108BD9-81ED-4DB2-BD59-A6C34878D82A}">
                    <a16:rowId xmlns:a16="http://schemas.microsoft.com/office/drawing/2014/main" val="2324997982"/>
                  </a:ext>
                </a:extLst>
              </a:tr>
              <a:tr h="370840">
                <a:tc>
                  <a:txBody>
                    <a:bodyPr/>
                    <a:lstStyle/>
                    <a:p>
                      <a:r>
                        <a:rPr lang="en-US" sz="1600" dirty="0"/>
                        <a:t>0x61</a:t>
                      </a:r>
                    </a:p>
                  </a:txBody>
                  <a:tcPr/>
                </a:tc>
                <a:extLst>
                  <a:ext uri="{0D108BD9-81ED-4DB2-BD59-A6C34878D82A}">
                    <a16:rowId xmlns:a16="http://schemas.microsoft.com/office/drawing/2014/main" val="1456247511"/>
                  </a:ext>
                </a:extLst>
              </a:tr>
              <a:tr h="370840">
                <a:tc>
                  <a:txBody>
                    <a:bodyPr/>
                    <a:lstStyle/>
                    <a:p>
                      <a:r>
                        <a:rPr lang="en-US" sz="1600" dirty="0"/>
                        <a:t>0x72</a:t>
                      </a:r>
                    </a:p>
                  </a:txBody>
                  <a:tcPr/>
                </a:tc>
                <a:extLst>
                  <a:ext uri="{0D108BD9-81ED-4DB2-BD59-A6C34878D82A}">
                    <a16:rowId xmlns:a16="http://schemas.microsoft.com/office/drawing/2014/main" val="3848985264"/>
                  </a:ext>
                </a:extLst>
              </a:tr>
              <a:tr h="370840">
                <a:tc>
                  <a:txBody>
                    <a:bodyPr/>
                    <a:lstStyle/>
                    <a:p>
                      <a:r>
                        <a:rPr lang="en-US" sz="1600" dirty="0"/>
                        <a:t>0x73</a:t>
                      </a:r>
                    </a:p>
                  </a:txBody>
                  <a:tcPr/>
                </a:tc>
                <a:extLst>
                  <a:ext uri="{0D108BD9-81ED-4DB2-BD59-A6C34878D82A}">
                    <a16:rowId xmlns:a16="http://schemas.microsoft.com/office/drawing/2014/main" val="918770110"/>
                  </a:ext>
                </a:extLst>
              </a:tr>
              <a:tr h="370840">
                <a:tc>
                  <a:txBody>
                    <a:bodyPr/>
                    <a:lstStyle/>
                    <a:p>
                      <a:r>
                        <a:rPr lang="en-US" sz="1600" dirty="0"/>
                        <a:t>0x74</a:t>
                      </a:r>
                    </a:p>
                  </a:txBody>
                  <a:tcPr/>
                </a:tc>
                <a:extLst>
                  <a:ext uri="{0D108BD9-81ED-4DB2-BD59-A6C34878D82A}">
                    <a16:rowId xmlns:a16="http://schemas.microsoft.com/office/drawing/2014/main" val="2028816192"/>
                  </a:ext>
                </a:extLst>
              </a:tr>
              <a:tr h="370840">
                <a:tc>
                  <a:txBody>
                    <a:bodyPr/>
                    <a:lstStyle/>
                    <a:p>
                      <a:r>
                        <a:rPr lang="en-US" sz="1600" dirty="0"/>
                        <a:t>0x61</a:t>
                      </a:r>
                    </a:p>
                  </a:txBody>
                  <a:tcPr/>
                </a:tc>
                <a:extLst>
                  <a:ext uri="{0D108BD9-81ED-4DB2-BD59-A6C34878D82A}">
                    <a16:rowId xmlns:a16="http://schemas.microsoft.com/office/drawing/2014/main" val="2248877264"/>
                  </a:ext>
                </a:extLst>
              </a:tr>
              <a:tr h="370840">
                <a:tc>
                  <a:txBody>
                    <a:bodyPr/>
                    <a:lstStyle/>
                    <a:p>
                      <a:r>
                        <a:rPr lang="en-US" sz="1600" dirty="0"/>
                        <a:t>0x72</a:t>
                      </a:r>
                    </a:p>
                  </a:txBody>
                  <a:tcPr/>
                </a:tc>
                <a:extLst>
                  <a:ext uri="{0D108BD9-81ED-4DB2-BD59-A6C34878D82A}">
                    <a16:rowId xmlns:a16="http://schemas.microsoft.com/office/drawing/2014/main" val="3766277594"/>
                  </a:ext>
                </a:extLst>
              </a:tr>
              <a:tr h="370840">
                <a:tc>
                  <a:txBody>
                    <a:bodyPr/>
                    <a:lstStyle/>
                    <a:p>
                      <a:r>
                        <a:rPr lang="en-US" sz="1600" dirty="0"/>
                        <a:t>0x00</a:t>
                      </a:r>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10" name="Table 9">
            <a:extLst>
              <a:ext uri="{FF2B5EF4-FFF2-40B4-BE49-F238E27FC236}">
                <a16:creationId xmlns:a16="http://schemas.microsoft.com/office/drawing/2014/main" id="{272C7CB4-7E5F-1146-8073-513684AD76F3}"/>
              </a:ext>
            </a:extLst>
          </p:cNvPr>
          <p:cNvGraphicFramePr>
            <a:graphicFrameLocks noGrp="1"/>
          </p:cNvGraphicFramePr>
          <p:nvPr>
            <p:extLst>
              <p:ext uri="{D42A27DB-BD31-4B8C-83A1-F6EECF244321}">
                <p14:modId xmlns:p14="http://schemas.microsoft.com/office/powerpoint/2010/main" val="733274539"/>
              </p:ext>
            </p:extLst>
          </p:nvPr>
        </p:nvGraphicFramePr>
        <p:xfrm>
          <a:off x="4298192"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[0x10030000]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cxnSp>
        <p:nvCxnSpPr>
          <p:cNvPr id="4" name="Straight Arrow Connector 3">
            <a:extLst>
              <a:ext uri="{FF2B5EF4-FFF2-40B4-BE49-F238E27FC236}">
                <a16:creationId xmlns:a16="http://schemas.microsoft.com/office/drawing/2014/main" id="{CB41AB73-0C13-5341-B283-6A084E9106BE}"/>
              </a:ext>
            </a:extLst>
          </p:cNvPr>
          <p:cNvCxnSpPr/>
          <p:nvPr/>
        </p:nvCxnSpPr>
        <p:spPr>
          <a:xfrm flipV="1">
            <a:off x="2604977" y="1137684"/>
            <a:ext cx="3185103" cy="43593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2FC5DBA9-C19F-FE4E-BB45-67112A82F7FA}"/>
              </a:ext>
            </a:extLst>
          </p:cNvPr>
          <p:cNvCxnSpPr/>
          <p:nvPr/>
        </p:nvCxnSpPr>
        <p:spPr>
          <a:xfrm flipV="1">
            <a:off x="2211572" y="1509823"/>
            <a:ext cx="3578508" cy="35087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3E0BC8A0-939F-1A42-B924-6CFBD17BA936}"/>
              </a:ext>
            </a:extLst>
          </p:cNvPr>
          <p:cNvCxnSpPr/>
          <p:nvPr/>
        </p:nvCxnSpPr>
        <p:spPr>
          <a:xfrm flipV="1">
            <a:off x="2169042" y="1860698"/>
            <a:ext cx="3621038" cy="350874"/>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8F9B57CC-E18F-9B45-B476-FAF9E97B56F6}"/>
              </a:ext>
            </a:extLst>
          </p:cNvPr>
          <p:cNvCxnSpPr/>
          <p:nvPr/>
        </p:nvCxnSpPr>
        <p:spPr>
          <a:xfrm flipV="1">
            <a:off x="2105247" y="2232837"/>
            <a:ext cx="3684833" cy="27644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CA7FAC58-796A-0745-8549-0BAAA585020D}"/>
              </a:ext>
            </a:extLst>
          </p:cNvPr>
          <p:cNvCxnSpPr/>
          <p:nvPr/>
        </p:nvCxnSpPr>
        <p:spPr>
          <a:xfrm flipV="1">
            <a:off x="1988288" y="2604977"/>
            <a:ext cx="3801792" cy="17012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3C626007-CE86-0240-A481-6F865798494D}"/>
              </a:ext>
            </a:extLst>
          </p:cNvPr>
          <p:cNvCxnSpPr>
            <a:cxnSpLocks/>
            <a:endCxn id="18" idx="1"/>
          </p:cNvCxnSpPr>
          <p:nvPr/>
        </p:nvCxnSpPr>
        <p:spPr>
          <a:xfrm>
            <a:off x="2923953" y="3136606"/>
            <a:ext cx="2615610" cy="42530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18A64C8-5060-0349-ABFB-0DE520FCAFA0}"/>
              </a:ext>
            </a:extLst>
          </p:cNvPr>
          <p:cNvCxnSpPr>
            <a:cxnSpLocks/>
          </p:cNvCxnSpPr>
          <p:nvPr/>
        </p:nvCxnSpPr>
        <p:spPr>
          <a:xfrm>
            <a:off x="2775098" y="3770267"/>
            <a:ext cx="2764465" cy="138885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Left Brace 17">
            <a:extLst>
              <a:ext uri="{FF2B5EF4-FFF2-40B4-BE49-F238E27FC236}">
                <a16:creationId xmlns:a16="http://schemas.microsoft.com/office/drawing/2014/main" id="{AEE7460A-AA13-5048-91E5-468DEC300CCE}"/>
              </a:ext>
            </a:extLst>
          </p:cNvPr>
          <p:cNvSpPr/>
          <p:nvPr/>
        </p:nvSpPr>
        <p:spPr>
          <a:xfrm>
            <a:off x="5539563" y="2860158"/>
            <a:ext cx="250517" cy="1403498"/>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21" name="Left Brace 20">
            <a:extLst>
              <a:ext uri="{FF2B5EF4-FFF2-40B4-BE49-F238E27FC236}">
                <a16:creationId xmlns:a16="http://schemas.microsoft.com/office/drawing/2014/main" id="{8E53F3A3-B5C9-764F-98D0-1BC9B09F3DCC}"/>
              </a:ext>
            </a:extLst>
          </p:cNvPr>
          <p:cNvSpPr/>
          <p:nvPr/>
        </p:nvSpPr>
        <p:spPr>
          <a:xfrm>
            <a:off x="5539563" y="4348716"/>
            <a:ext cx="250517" cy="1722475"/>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Tree>
    <p:extLst>
      <p:ext uri="{BB962C8B-B14F-4D97-AF65-F5344CB8AC3E}">
        <p14:creationId xmlns:p14="http://schemas.microsoft.com/office/powerpoint/2010/main" val="15467755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C35C-B305-9044-930A-232BCEC36E50}"/>
              </a:ext>
            </a:extLst>
          </p:cNvPr>
          <p:cNvSpPr>
            <a:spLocks noGrp="1"/>
          </p:cNvSpPr>
          <p:nvPr>
            <p:ph type="title"/>
          </p:nvPr>
        </p:nvSpPr>
        <p:spPr/>
        <p:txBody>
          <a:bodyPr/>
          <a:lstStyle/>
          <a:p>
            <a:r>
              <a:rPr lang="ko-KR" altLang="en-US" dirty="0"/>
              <a:t>글자를 모아 단어를 만들 때</a:t>
            </a:r>
            <a:endParaRPr lang="en-US" dirty="0"/>
          </a:p>
        </p:txBody>
      </p:sp>
      <p:sp>
        <p:nvSpPr>
          <p:cNvPr id="3" name="Text Placeholder 2">
            <a:extLst>
              <a:ext uri="{FF2B5EF4-FFF2-40B4-BE49-F238E27FC236}">
                <a16:creationId xmlns:a16="http://schemas.microsoft.com/office/drawing/2014/main" id="{050A0E70-2D21-2946-8553-ED98D56BC0B2}"/>
              </a:ext>
            </a:extLst>
          </p:cNvPr>
          <p:cNvSpPr>
            <a:spLocks noGrp="1"/>
          </p:cNvSpPr>
          <p:nvPr>
            <p:ph type="body" idx="1"/>
          </p:nvPr>
        </p:nvSpPr>
        <p:spPr/>
        <p:txBody>
          <a:bodyPr>
            <a:normAutofit/>
          </a:bodyPr>
          <a:lstStyle/>
          <a:p>
            <a:pPr marL="0" indent="0">
              <a:buNone/>
            </a:pPr>
            <a:endParaRPr lang="en-US" sz="2400" dirty="0"/>
          </a:p>
          <a:p>
            <a:pPr marL="0" indent="0">
              <a:buNone/>
            </a:pPr>
            <a:r>
              <a:rPr lang="ko-KR" altLang="en-US" sz="2400" dirty="0"/>
              <a:t>한국어</a:t>
            </a:r>
            <a:r>
              <a:rPr lang="en-US" altLang="ko-KR" sz="2400" dirty="0"/>
              <a:t>,</a:t>
            </a:r>
            <a:r>
              <a:rPr lang="ko-KR" altLang="en-US" sz="2400" dirty="0"/>
              <a:t>영어는 왼쪽에서 오른쪽으로 쓴다</a:t>
            </a:r>
            <a:r>
              <a:rPr lang="en-US" altLang="ko-KR" sz="2400" dirty="0"/>
              <a:t>.</a:t>
            </a:r>
            <a:endParaRPr lang="en-US" sz="2400" dirty="0"/>
          </a:p>
          <a:p>
            <a:pPr marL="0" indent="0">
              <a:buNone/>
            </a:pPr>
            <a:endParaRPr lang="en-US" sz="1800" dirty="0"/>
          </a:p>
          <a:p>
            <a:pPr marL="0" indent="0">
              <a:buNone/>
            </a:pPr>
            <a:r>
              <a:rPr lang="en-US" sz="1800" dirty="0"/>
              <a:t>STAR</a:t>
            </a:r>
          </a:p>
          <a:p>
            <a:pPr marL="0" indent="0">
              <a:buNone/>
            </a:pPr>
            <a:endParaRPr lang="en-US" sz="1800" dirty="0"/>
          </a:p>
          <a:p>
            <a:pPr marL="0" indent="0">
              <a:buNone/>
            </a:pPr>
            <a:endParaRPr lang="en-US" altLang="ko-KR" sz="2400" dirty="0"/>
          </a:p>
          <a:p>
            <a:pPr marL="0" indent="0">
              <a:buNone/>
            </a:pPr>
            <a:r>
              <a:rPr lang="ko-KR" altLang="en-US" sz="2400" dirty="0"/>
              <a:t>                                         아랍어는 오른쪽에서 왼쪽으로 쓴다</a:t>
            </a:r>
            <a:r>
              <a:rPr lang="en-US" altLang="ko-KR" sz="2400" dirty="0"/>
              <a:t>.</a:t>
            </a:r>
          </a:p>
          <a:p>
            <a:pPr marL="0" indent="0">
              <a:buNone/>
            </a:pPr>
            <a:endParaRPr lang="en-US" altLang="ko-KR" sz="2400" dirty="0"/>
          </a:p>
          <a:p>
            <a:pPr marL="0" indent="0">
              <a:buNone/>
            </a:pPr>
            <a:r>
              <a:rPr lang="ko-KR" altLang="en-US" sz="2400" dirty="0">
                <a:solidFill>
                  <a:srgbClr val="FF0000"/>
                </a:solidFill>
              </a:rPr>
              <a:t>왜</a:t>
            </a:r>
            <a:r>
              <a:rPr lang="en-US" altLang="ko-KR" sz="2400" dirty="0">
                <a:solidFill>
                  <a:srgbClr val="FF0000"/>
                </a:solidFill>
              </a:rPr>
              <a:t>?</a:t>
            </a:r>
            <a:r>
              <a:rPr lang="ko-KR" altLang="en-US" sz="2400" dirty="0">
                <a:solidFill>
                  <a:srgbClr val="FF0000"/>
                </a:solidFill>
              </a:rPr>
              <a:t> 규칙이니까</a:t>
            </a:r>
            <a:r>
              <a:rPr lang="en-US" altLang="ko-KR" sz="2400" dirty="0">
                <a:solidFill>
                  <a:srgbClr val="FF0000"/>
                </a:solidFill>
              </a:rPr>
              <a:t>.</a:t>
            </a:r>
            <a:r>
              <a:rPr lang="ko-KR" altLang="en-US" sz="2400" dirty="0">
                <a:solidFill>
                  <a:srgbClr val="FF0000"/>
                </a:solidFill>
              </a:rPr>
              <a:t> </a:t>
            </a:r>
            <a:endParaRPr lang="en-US" sz="2400" dirty="0">
              <a:solidFill>
                <a:srgbClr val="FF0000"/>
              </a:solidFill>
            </a:endParaRPr>
          </a:p>
        </p:txBody>
      </p:sp>
      <p:pic>
        <p:nvPicPr>
          <p:cNvPr id="4" name="Picture 3">
            <a:extLst>
              <a:ext uri="{FF2B5EF4-FFF2-40B4-BE49-F238E27FC236}">
                <a16:creationId xmlns:a16="http://schemas.microsoft.com/office/drawing/2014/main" id="{9C34204A-8B84-E043-A35F-ACD0BE8CA4DF}"/>
              </a:ext>
            </a:extLst>
          </p:cNvPr>
          <p:cNvPicPr>
            <a:picLocks noChangeAspect="1"/>
          </p:cNvPicPr>
          <p:nvPr/>
        </p:nvPicPr>
        <p:blipFill>
          <a:blip r:embed="rId2"/>
          <a:stretch>
            <a:fillRect/>
          </a:stretch>
        </p:blipFill>
        <p:spPr>
          <a:xfrm>
            <a:off x="6134099" y="1503905"/>
            <a:ext cx="2627524" cy="1732220"/>
          </a:xfrm>
          <a:prstGeom prst="rect">
            <a:avLst/>
          </a:prstGeom>
        </p:spPr>
      </p:pic>
      <p:cxnSp>
        <p:nvCxnSpPr>
          <p:cNvPr id="6" name="Straight Arrow Connector 5">
            <a:extLst>
              <a:ext uri="{FF2B5EF4-FFF2-40B4-BE49-F238E27FC236}">
                <a16:creationId xmlns:a16="http://schemas.microsoft.com/office/drawing/2014/main" id="{4CFD5950-9772-3A4C-B046-60C40FED1376}"/>
              </a:ext>
            </a:extLst>
          </p:cNvPr>
          <p:cNvCxnSpPr/>
          <p:nvPr/>
        </p:nvCxnSpPr>
        <p:spPr>
          <a:xfrm flipH="1">
            <a:off x="976865" y="2022991"/>
            <a:ext cx="435935" cy="574158"/>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48294E45-DA47-634A-8ED2-6283A9DFD729}"/>
              </a:ext>
            </a:extLst>
          </p:cNvPr>
          <p:cNvCxnSpPr>
            <a:cxnSpLocks/>
          </p:cNvCxnSpPr>
          <p:nvPr/>
        </p:nvCxnSpPr>
        <p:spPr>
          <a:xfrm flipV="1">
            <a:off x="6624084" y="3256220"/>
            <a:ext cx="489235" cy="34408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8364080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9939-C830-7D4D-BC70-FD1CF0478901}"/>
              </a:ext>
            </a:extLst>
          </p:cNvPr>
          <p:cNvSpPr>
            <a:spLocks noGrp="1"/>
          </p:cNvSpPr>
          <p:nvPr>
            <p:ph type="title"/>
          </p:nvPr>
        </p:nvSpPr>
        <p:spPr>
          <a:xfrm>
            <a:off x="228599" y="152400"/>
            <a:ext cx="8381999" cy="609600"/>
          </a:xfrm>
        </p:spPr>
        <p:txBody>
          <a:bodyPr>
            <a:normAutofit fontScale="90000"/>
          </a:bodyPr>
          <a:lstStyle/>
          <a:p>
            <a:r>
              <a:rPr lang="en-US" altLang="ko-KR" dirty="0"/>
              <a:t>4</a:t>
            </a:r>
            <a:r>
              <a:rPr lang="ko-KR" altLang="en-US" dirty="0"/>
              <a:t>개의 </a:t>
            </a:r>
            <a:r>
              <a:rPr lang="en-US" altLang="ko-KR" dirty="0"/>
              <a:t>byte </a:t>
            </a:r>
            <a:r>
              <a:rPr lang="ko-KR" altLang="en-US" dirty="0" err="1"/>
              <a:t>를</a:t>
            </a:r>
            <a:r>
              <a:rPr lang="ko-KR" altLang="en-US" dirty="0"/>
              <a:t> 모아 </a:t>
            </a:r>
            <a:r>
              <a:rPr lang="en-US" altLang="ko-KR" dirty="0"/>
              <a:t>word </a:t>
            </a:r>
            <a:r>
              <a:rPr lang="ko-KR" altLang="en-US" dirty="0" err="1"/>
              <a:t>를</a:t>
            </a:r>
            <a:r>
              <a:rPr lang="ko-KR" altLang="en-US" dirty="0"/>
              <a:t> 만들 때도 </a:t>
            </a:r>
            <a:r>
              <a:rPr lang="en-US" altLang="ko-KR" dirty="0"/>
              <a:t>2</a:t>
            </a:r>
            <a:r>
              <a:rPr lang="ko-KR" altLang="en-US" dirty="0"/>
              <a:t>가지 방향이 가능</a:t>
            </a:r>
            <a:endParaRPr lang="en-US" dirty="0"/>
          </a:p>
        </p:txBody>
      </p:sp>
      <p:sp>
        <p:nvSpPr>
          <p:cNvPr id="3" name="Text Placeholder 2">
            <a:extLst>
              <a:ext uri="{FF2B5EF4-FFF2-40B4-BE49-F238E27FC236}">
                <a16:creationId xmlns:a16="http://schemas.microsoft.com/office/drawing/2014/main" id="{98D560F4-8DEC-7E44-A65B-339C18834444}"/>
              </a:ext>
            </a:extLst>
          </p:cNvPr>
          <p:cNvSpPr>
            <a:spLocks noGrp="1"/>
          </p:cNvSpPr>
          <p:nvPr>
            <p:ph type="body" idx="1"/>
          </p:nvPr>
        </p:nvSpPr>
        <p:spPr/>
        <p:txBody>
          <a:bodyPr/>
          <a:lstStyle/>
          <a:p>
            <a:endParaRPr lang="en-US" dirty="0"/>
          </a:p>
        </p:txBody>
      </p:sp>
      <p:graphicFrame>
        <p:nvGraphicFramePr>
          <p:cNvPr id="4" name="Table 3">
            <a:extLst>
              <a:ext uri="{FF2B5EF4-FFF2-40B4-BE49-F238E27FC236}">
                <a16:creationId xmlns:a16="http://schemas.microsoft.com/office/drawing/2014/main" id="{331EB24C-55FE-6C40-B9B3-C4BB63C1942F}"/>
              </a:ext>
            </a:extLst>
          </p:cNvPr>
          <p:cNvGraphicFramePr>
            <a:graphicFrameLocks noGrp="1"/>
          </p:cNvGraphicFramePr>
          <p:nvPr>
            <p:extLst>
              <p:ext uri="{D42A27DB-BD31-4B8C-83A1-F6EECF244321}">
                <p14:modId xmlns:p14="http://schemas.microsoft.com/office/powerpoint/2010/main" val="2049271049"/>
              </p:ext>
            </p:extLst>
          </p:nvPr>
        </p:nvGraphicFramePr>
        <p:xfrm>
          <a:off x="1626781" y="93472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1483360">
                <a:tc>
                  <a:txBody>
                    <a:bodyPr/>
                    <a:lstStyle/>
                    <a:p>
                      <a:pPr algn="ctr"/>
                      <a:r>
                        <a:rPr lang="en-US" sz="1600" dirty="0"/>
                        <a:t>0x00000001</a:t>
                      </a:r>
                    </a:p>
                  </a:txBody>
                  <a:tcPr vert="vert"/>
                </a:tc>
                <a:extLst>
                  <a:ext uri="{0D108BD9-81ED-4DB2-BD59-A6C34878D82A}">
                    <a16:rowId xmlns:a16="http://schemas.microsoft.com/office/drawing/2014/main" val="2835908103"/>
                  </a:ext>
                </a:extLst>
              </a:tr>
              <a:tr h="1483360">
                <a:tc>
                  <a:txBody>
                    <a:bodyPr/>
                    <a:lstStyle/>
                    <a:p>
                      <a:pPr algn="ctr"/>
                      <a:r>
                        <a:rPr lang="en-US" sz="1600" dirty="0"/>
                        <a:t>0xffffffff</a:t>
                      </a:r>
                    </a:p>
                  </a:txBody>
                  <a:tcPr vert="vert"/>
                </a:tc>
                <a:extLst>
                  <a:ext uri="{0D108BD9-81ED-4DB2-BD59-A6C34878D82A}">
                    <a16:rowId xmlns:a16="http://schemas.microsoft.com/office/drawing/2014/main" val="12299843"/>
                  </a:ext>
                </a:extLst>
              </a:tr>
              <a:tr h="1483360">
                <a:tc>
                  <a:txBody>
                    <a:bodyPr/>
                    <a:lstStyle/>
                    <a:p>
                      <a:pPr algn="ctr"/>
                      <a:r>
                        <a:rPr lang="en-US" sz="1600" dirty="0"/>
                        <a:t>0xabcdef12</a:t>
                      </a:r>
                    </a:p>
                  </a:txBody>
                  <a:tcPr vert="vert"/>
                </a:tc>
                <a:extLst>
                  <a:ext uri="{0D108BD9-81ED-4DB2-BD59-A6C34878D82A}">
                    <a16:rowId xmlns:a16="http://schemas.microsoft.com/office/drawing/2014/main" val="3848985264"/>
                  </a:ext>
                </a:extLst>
              </a:tr>
              <a:tr h="1483360">
                <a:tc>
                  <a:txBody>
                    <a:bodyPr/>
                    <a:lstStyle/>
                    <a:p>
                      <a:pPr algn="ctr"/>
                      <a:r>
                        <a:rPr lang="en-US" sz="1600" dirty="0"/>
                        <a:t>0x0000ffff</a:t>
                      </a:r>
                    </a:p>
                  </a:txBody>
                  <a:tcPr vert="vert"/>
                </a:tc>
                <a:extLst>
                  <a:ext uri="{0D108BD9-81ED-4DB2-BD59-A6C34878D82A}">
                    <a16:rowId xmlns:a16="http://schemas.microsoft.com/office/drawing/2014/main" val="3766277594"/>
                  </a:ext>
                </a:extLst>
              </a:tr>
            </a:tbl>
          </a:graphicData>
        </a:graphic>
      </p:graphicFrame>
      <p:graphicFrame>
        <p:nvGraphicFramePr>
          <p:cNvPr id="5" name="Table 4">
            <a:extLst>
              <a:ext uri="{FF2B5EF4-FFF2-40B4-BE49-F238E27FC236}">
                <a16:creationId xmlns:a16="http://schemas.microsoft.com/office/drawing/2014/main" id="{E55D323F-00CF-1044-96C6-B3286AF0DD5B}"/>
              </a:ext>
            </a:extLst>
          </p:cNvPr>
          <p:cNvGraphicFramePr>
            <a:graphicFrameLocks noGrp="1"/>
          </p:cNvGraphicFramePr>
          <p:nvPr>
            <p:extLst>
              <p:ext uri="{D42A27DB-BD31-4B8C-83A1-F6EECF244321}">
                <p14:modId xmlns:p14="http://schemas.microsoft.com/office/powerpoint/2010/main" val="494523754"/>
              </p:ext>
            </p:extLst>
          </p:nvPr>
        </p:nvGraphicFramePr>
        <p:xfrm>
          <a:off x="228599"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[0x10020000]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graphicFrame>
        <p:nvGraphicFramePr>
          <p:cNvPr id="6" name="Table 5">
            <a:extLst>
              <a:ext uri="{FF2B5EF4-FFF2-40B4-BE49-F238E27FC236}">
                <a16:creationId xmlns:a16="http://schemas.microsoft.com/office/drawing/2014/main" id="{D6AFBC94-1EB1-4448-85BA-11BCC96E96EA}"/>
              </a:ext>
            </a:extLst>
          </p:cNvPr>
          <p:cNvGraphicFramePr>
            <a:graphicFrameLocks noGrp="1"/>
          </p:cNvGraphicFramePr>
          <p:nvPr>
            <p:extLst>
              <p:ext uri="{D42A27DB-BD31-4B8C-83A1-F6EECF244321}">
                <p14:modId xmlns:p14="http://schemas.microsoft.com/office/powerpoint/2010/main" val="3862546687"/>
              </p:ext>
            </p:extLst>
          </p:nvPr>
        </p:nvGraphicFramePr>
        <p:xfrm>
          <a:off x="3830143" y="924087"/>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endParaRPr lang="en-US" sz="1600" dirty="0"/>
                    </a:p>
                  </a:txBody>
                  <a:tcPr/>
                </a:tc>
                <a:extLst>
                  <a:ext uri="{0D108BD9-81ED-4DB2-BD59-A6C34878D82A}">
                    <a16:rowId xmlns:a16="http://schemas.microsoft.com/office/drawing/2014/main" val="2835908103"/>
                  </a:ext>
                </a:extLst>
              </a:tr>
              <a:tr h="370840">
                <a:tc>
                  <a:txBody>
                    <a:bodyPr/>
                    <a:lstStyle/>
                    <a:p>
                      <a:endParaRPr lang="en-US" sz="1600" dirty="0"/>
                    </a:p>
                  </a:txBody>
                  <a:tcPr/>
                </a:tc>
                <a:extLst>
                  <a:ext uri="{0D108BD9-81ED-4DB2-BD59-A6C34878D82A}">
                    <a16:rowId xmlns:a16="http://schemas.microsoft.com/office/drawing/2014/main" val="3795749737"/>
                  </a:ext>
                </a:extLst>
              </a:tr>
              <a:tr h="370840">
                <a:tc>
                  <a:txBody>
                    <a:bodyPr/>
                    <a:lstStyle/>
                    <a:p>
                      <a:endParaRPr lang="en-US" sz="1600" dirty="0"/>
                    </a:p>
                  </a:txBody>
                  <a:tcPr/>
                </a:tc>
                <a:extLst>
                  <a:ext uri="{0D108BD9-81ED-4DB2-BD59-A6C34878D82A}">
                    <a16:rowId xmlns:a16="http://schemas.microsoft.com/office/drawing/2014/main" val="2007189891"/>
                  </a:ext>
                </a:extLst>
              </a:tr>
              <a:tr h="370840">
                <a:tc>
                  <a:txBody>
                    <a:bodyPr/>
                    <a:lstStyle/>
                    <a:p>
                      <a:endParaRPr lang="en-US" sz="1600" dirty="0"/>
                    </a:p>
                  </a:txBody>
                  <a:tcPr/>
                </a:tc>
                <a:extLst>
                  <a:ext uri="{0D108BD9-81ED-4DB2-BD59-A6C34878D82A}">
                    <a16:rowId xmlns:a16="http://schemas.microsoft.com/office/drawing/2014/main" val="167323096"/>
                  </a:ext>
                </a:extLst>
              </a:tr>
              <a:tr h="370840">
                <a:tc>
                  <a:txBody>
                    <a:bodyPr/>
                    <a:lstStyle/>
                    <a:p>
                      <a:endParaRPr lang="en-US" sz="1600" dirty="0"/>
                    </a:p>
                  </a:txBody>
                  <a:tcPr/>
                </a:tc>
                <a:extLst>
                  <a:ext uri="{0D108BD9-81ED-4DB2-BD59-A6C34878D82A}">
                    <a16:rowId xmlns:a16="http://schemas.microsoft.com/office/drawing/2014/main" val="12299843"/>
                  </a:ext>
                </a:extLst>
              </a:tr>
              <a:tr h="370840">
                <a:tc>
                  <a:txBody>
                    <a:bodyPr/>
                    <a:lstStyle/>
                    <a:p>
                      <a:endParaRPr lang="en-US" sz="1600" dirty="0"/>
                    </a:p>
                  </a:txBody>
                  <a:tcPr/>
                </a:tc>
                <a:extLst>
                  <a:ext uri="{0D108BD9-81ED-4DB2-BD59-A6C34878D82A}">
                    <a16:rowId xmlns:a16="http://schemas.microsoft.com/office/drawing/2014/main" val="2554277449"/>
                  </a:ext>
                </a:extLst>
              </a:tr>
              <a:tr h="370840">
                <a:tc>
                  <a:txBody>
                    <a:bodyPr/>
                    <a:lstStyle/>
                    <a:p>
                      <a:endParaRPr lang="en-US" sz="1600" dirty="0"/>
                    </a:p>
                  </a:txBody>
                  <a:tcPr/>
                </a:tc>
                <a:extLst>
                  <a:ext uri="{0D108BD9-81ED-4DB2-BD59-A6C34878D82A}">
                    <a16:rowId xmlns:a16="http://schemas.microsoft.com/office/drawing/2014/main" val="2324997982"/>
                  </a:ext>
                </a:extLst>
              </a:tr>
              <a:tr h="370840">
                <a:tc>
                  <a:txBody>
                    <a:bodyPr/>
                    <a:lstStyle/>
                    <a:p>
                      <a:endParaRPr lang="en-US" sz="1600" dirty="0"/>
                    </a:p>
                  </a:txBody>
                  <a:tcPr/>
                </a:tc>
                <a:extLst>
                  <a:ext uri="{0D108BD9-81ED-4DB2-BD59-A6C34878D82A}">
                    <a16:rowId xmlns:a16="http://schemas.microsoft.com/office/drawing/2014/main" val="1456247511"/>
                  </a:ext>
                </a:extLst>
              </a:tr>
              <a:tr h="370840">
                <a:tc>
                  <a:txBody>
                    <a:bodyPr/>
                    <a:lstStyle/>
                    <a:p>
                      <a:pPr algn="ctr"/>
                      <a:r>
                        <a:rPr lang="en-US" sz="1600" dirty="0"/>
                        <a:t>0xab</a:t>
                      </a:r>
                    </a:p>
                  </a:txBody>
                  <a:tcPr/>
                </a:tc>
                <a:extLst>
                  <a:ext uri="{0D108BD9-81ED-4DB2-BD59-A6C34878D82A}">
                    <a16:rowId xmlns:a16="http://schemas.microsoft.com/office/drawing/2014/main" val="3848985264"/>
                  </a:ext>
                </a:extLst>
              </a:tr>
              <a:tr h="370840">
                <a:tc>
                  <a:txBody>
                    <a:bodyPr/>
                    <a:lstStyle/>
                    <a:p>
                      <a:pPr algn="ctr"/>
                      <a:r>
                        <a:rPr lang="en-US" sz="1600" dirty="0"/>
                        <a:t>0xcd</a:t>
                      </a:r>
                    </a:p>
                  </a:txBody>
                  <a:tcPr/>
                </a:tc>
                <a:extLst>
                  <a:ext uri="{0D108BD9-81ED-4DB2-BD59-A6C34878D82A}">
                    <a16:rowId xmlns:a16="http://schemas.microsoft.com/office/drawing/2014/main" val="918770110"/>
                  </a:ext>
                </a:extLst>
              </a:tr>
              <a:tr h="370840">
                <a:tc>
                  <a:txBody>
                    <a:bodyPr/>
                    <a:lstStyle/>
                    <a:p>
                      <a:pPr algn="ctr"/>
                      <a:r>
                        <a:rPr lang="en-US" sz="1600" dirty="0"/>
                        <a:t>0xef</a:t>
                      </a:r>
                    </a:p>
                  </a:txBody>
                  <a:tcPr/>
                </a:tc>
                <a:extLst>
                  <a:ext uri="{0D108BD9-81ED-4DB2-BD59-A6C34878D82A}">
                    <a16:rowId xmlns:a16="http://schemas.microsoft.com/office/drawing/2014/main" val="2028816192"/>
                  </a:ext>
                </a:extLst>
              </a:tr>
              <a:tr h="370840">
                <a:tc>
                  <a:txBody>
                    <a:bodyPr/>
                    <a:lstStyle/>
                    <a:p>
                      <a:pPr algn="ctr"/>
                      <a:r>
                        <a:rPr lang="en-US" sz="1600" dirty="0"/>
                        <a:t>0x12</a:t>
                      </a:r>
                    </a:p>
                  </a:txBody>
                  <a:tcPr/>
                </a:tc>
                <a:extLst>
                  <a:ext uri="{0D108BD9-81ED-4DB2-BD59-A6C34878D82A}">
                    <a16:rowId xmlns:a16="http://schemas.microsoft.com/office/drawing/2014/main" val="2248877264"/>
                  </a:ext>
                </a:extLst>
              </a:tr>
              <a:tr h="370840">
                <a:tc>
                  <a:txBody>
                    <a:bodyPr/>
                    <a:lstStyle/>
                    <a:p>
                      <a:endParaRPr lang="en-US" sz="1600" dirty="0"/>
                    </a:p>
                  </a:txBody>
                  <a:tcPr/>
                </a:tc>
                <a:extLst>
                  <a:ext uri="{0D108BD9-81ED-4DB2-BD59-A6C34878D82A}">
                    <a16:rowId xmlns:a16="http://schemas.microsoft.com/office/drawing/2014/main" val="3766277594"/>
                  </a:ext>
                </a:extLst>
              </a:tr>
              <a:tr h="370840">
                <a:tc>
                  <a:txBody>
                    <a:bodyPr/>
                    <a:lstStyle/>
                    <a:p>
                      <a:endParaRPr lang="en-US" sz="1600" dirty="0"/>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7" name="Table 6">
            <a:extLst>
              <a:ext uri="{FF2B5EF4-FFF2-40B4-BE49-F238E27FC236}">
                <a16:creationId xmlns:a16="http://schemas.microsoft.com/office/drawing/2014/main" id="{55F4CD66-B167-444D-A060-DAB69138DD26}"/>
              </a:ext>
            </a:extLst>
          </p:cNvPr>
          <p:cNvGraphicFramePr>
            <a:graphicFrameLocks noGrp="1"/>
          </p:cNvGraphicFramePr>
          <p:nvPr>
            <p:extLst>
              <p:ext uri="{D42A27DB-BD31-4B8C-83A1-F6EECF244321}">
                <p14:modId xmlns:p14="http://schemas.microsoft.com/office/powerpoint/2010/main" val="4047155681"/>
              </p:ext>
            </p:extLst>
          </p:nvPr>
        </p:nvGraphicFramePr>
        <p:xfrm>
          <a:off x="5738777" y="93472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endParaRPr lang="en-US" sz="1600" dirty="0"/>
                    </a:p>
                  </a:txBody>
                  <a:tcPr/>
                </a:tc>
                <a:extLst>
                  <a:ext uri="{0D108BD9-81ED-4DB2-BD59-A6C34878D82A}">
                    <a16:rowId xmlns:a16="http://schemas.microsoft.com/office/drawing/2014/main" val="2835908103"/>
                  </a:ext>
                </a:extLst>
              </a:tr>
              <a:tr h="370840">
                <a:tc>
                  <a:txBody>
                    <a:bodyPr/>
                    <a:lstStyle/>
                    <a:p>
                      <a:endParaRPr lang="en-US" sz="1600" dirty="0"/>
                    </a:p>
                  </a:txBody>
                  <a:tcPr/>
                </a:tc>
                <a:extLst>
                  <a:ext uri="{0D108BD9-81ED-4DB2-BD59-A6C34878D82A}">
                    <a16:rowId xmlns:a16="http://schemas.microsoft.com/office/drawing/2014/main" val="3795749737"/>
                  </a:ext>
                </a:extLst>
              </a:tr>
              <a:tr h="370840">
                <a:tc>
                  <a:txBody>
                    <a:bodyPr/>
                    <a:lstStyle/>
                    <a:p>
                      <a:endParaRPr lang="en-US" sz="1600" dirty="0"/>
                    </a:p>
                  </a:txBody>
                  <a:tcPr/>
                </a:tc>
                <a:extLst>
                  <a:ext uri="{0D108BD9-81ED-4DB2-BD59-A6C34878D82A}">
                    <a16:rowId xmlns:a16="http://schemas.microsoft.com/office/drawing/2014/main" val="2007189891"/>
                  </a:ext>
                </a:extLst>
              </a:tr>
              <a:tr h="370840">
                <a:tc>
                  <a:txBody>
                    <a:bodyPr/>
                    <a:lstStyle/>
                    <a:p>
                      <a:endParaRPr lang="en-US" sz="1600" dirty="0"/>
                    </a:p>
                  </a:txBody>
                  <a:tcPr/>
                </a:tc>
                <a:extLst>
                  <a:ext uri="{0D108BD9-81ED-4DB2-BD59-A6C34878D82A}">
                    <a16:rowId xmlns:a16="http://schemas.microsoft.com/office/drawing/2014/main" val="167323096"/>
                  </a:ext>
                </a:extLst>
              </a:tr>
              <a:tr h="370840">
                <a:tc>
                  <a:txBody>
                    <a:bodyPr/>
                    <a:lstStyle/>
                    <a:p>
                      <a:endParaRPr lang="en-US" sz="1600" dirty="0"/>
                    </a:p>
                  </a:txBody>
                  <a:tcPr/>
                </a:tc>
                <a:extLst>
                  <a:ext uri="{0D108BD9-81ED-4DB2-BD59-A6C34878D82A}">
                    <a16:rowId xmlns:a16="http://schemas.microsoft.com/office/drawing/2014/main" val="12299843"/>
                  </a:ext>
                </a:extLst>
              </a:tr>
              <a:tr h="370840">
                <a:tc>
                  <a:txBody>
                    <a:bodyPr/>
                    <a:lstStyle/>
                    <a:p>
                      <a:endParaRPr lang="en-US" sz="1600" dirty="0"/>
                    </a:p>
                  </a:txBody>
                  <a:tcPr/>
                </a:tc>
                <a:extLst>
                  <a:ext uri="{0D108BD9-81ED-4DB2-BD59-A6C34878D82A}">
                    <a16:rowId xmlns:a16="http://schemas.microsoft.com/office/drawing/2014/main" val="2554277449"/>
                  </a:ext>
                </a:extLst>
              </a:tr>
              <a:tr h="370840">
                <a:tc>
                  <a:txBody>
                    <a:bodyPr/>
                    <a:lstStyle/>
                    <a:p>
                      <a:endParaRPr lang="en-US" sz="1600" dirty="0"/>
                    </a:p>
                  </a:txBody>
                  <a:tcPr/>
                </a:tc>
                <a:extLst>
                  <a:ext uri="{0D108BD9-81ED-4DB2-BD59-A6C34878D82A}">
                    <a16:rowId xmlns:a16="http://schemas.microsoft.com/office/drawing/2014/main" val="2324997982"/>
                  </a:ext>
                </a:extLst>
              </a:tr>
              <a:tr h="370840">
                <a:tc>
                  <a:txBody>
                    <a:bodyPr/>
                    <a:lstStyle/>
                    <a:p>
                      <a:endParaRPr lang="en-US" sz="1600" dirty="0"/>
                    </a:p>
                  </a:txBody>
                  <a:tcPr/>
                </a:tc>
                <a:extLst>
                  <a:ext uri="{0D108BD9-81ED-4DB2-BD59-A6C34878D82A}">
                    <a16:rowId xmlns:a16="http://schemas.microsoft.com/office/drawing/2014/main" val="1456247511"/>
                  </a:ext>
                </a:extLst>
              </a:tr>
              <a:tr h="370840">
                <a:tc>
                  <a:txBody>
                    <a:bodyPr/>
                    <a:lstStyle/>
                    <a:p>
                      <a:pPr algn="ctr"/>
                      <a:r>
                        <a:rPr lang="en-US" sz="1600" dirty="0"/>
                        <a:t>0x12</a:t>
                      </a:r>
                    </a:p>
                  </a:txBody>
                  <a:tcPr/>
                </a:tc>
                <a:extLst>
                  <a:ext uri="{0D108BD9-81ED-4DB2-BD59-A6C34878D82A}">
                    <a16:rowId xmlns:a16="http://schemas.microsoft.com/office/drawing/2014/main" val="3848985264"/>
                  </a:ext>
                </a:extLst>
              </a:tr>
              <a:tr h="370840">
                <a:tc>
                  <a:txBody>
                    <a:bodyPr/>
                    <a:lstStyle/>
                    <a:p>
                      <a:pPr algn="ctr"/>
                      <a:r>
                        <a:rPr lang="en-US" sz="1600" dirty="0"/>
                        <a:t>0xef</a:t>
                      </a:r>
                    </a:p>
                  </a:txBody>
                  <a:tcPr/>
                </a:tc>
                <a:extLst>
                  <a:ext uri="{0D108BD9-81ED-4DB2-BD59-A6C34878D82A}">
                    <a16:rowId xmlns:a16="http://schemas.microsoft.com/office/drawing/2014/main" val="918770110"/>
                  </a:ext>
                </a:extLst>
              </a:tr>
              <a:tr h="370840">
                <a:tc>
                  <a:txBody>
                    <a:bodyPr/>
                    <a:lstStyle/>
                    <a:p>
                      <a:pPr algn="ctr"/>
                      <a:r>
                        <a:rPr lang="en-US" sz="1600" dirty="0"/>
                        <a:t>0xcd</a:t>
                      </a:r>
                    </a:p>
                  </a:txBody>
                  <a:tcPr/>
                </a:tc>
                <a:extLst>
                  <a:ext uri="{0D108BD9-81ED-4DB2-BD59-A6C34878D82A}">
                    <a16:rowId xmlns:a16="http://schemas.microsoft.com/office/drawing/2014/main" val="2028816192"/>
                  </a:ext>
                </a:extLst>
              </a:tr>
              <a:tr h="370840">
                <a:tc>
                  <a:txBody>
                    <a:bodyPr/>
                    <a:lstStyle/>
                    <a:p>
                      <a:pPr algn="ctr"/>
                      <a:r>
                        <a:rPr lang="en-US" sz="1600" dirty="0"/>
                        <a:t>0xab</a:t>
                      </a:r>
                    </a:p>
                  </a:txBody>
                  <a:tcPr/>
                </a:tc>
                <a:extLst>
                  <a:ext uri="{0D108BD9-81ED-4DB2-BD59-A6C34878D82A}">
                    <a16:rowId xmlns:a16="http://schemas.microsoft.com/office/drawing/2014/main" val="2248877264"/>
                  </a:ext>
                </a:extLst>
              </a:tr>
              <a:tr h="370840">
                <a:tc>
                  <a:txBody>
                    <a:bodyPr/>
                    <a:lstStyle/>
                    <a:p>
                      <a:endParaRPr lang="en-US" sz="1600" dirty="0"/>
                    </a:p>
                  </a:txBody>
                  <a:tcPr/>
                </a:tc>
                <a:extLst>
                  <a:ext uri="{0D108BD9-81ED-4DB2-BD59-A6C34878D82A}">
                    <a16:rowId xmlns:a16="http://schemas.microsoft.com/office/drawing/2014/main" val="3766277594"/>
                  </a:ext>
                </a:extLst>
              </a:tr>
              <a:tr h="370840">
                <a:tc>
                  <a:txBody>
                    <a:bodyPr/>
                    <a:lstStyle/>
                    <a:p>
                      <a:endParaRPr lang="en-US" sz="1600" dirty="0"/>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cxnSp>
        <p:nvCxnSpPr>
          <p:cNvPr id="9" name="Straight Arrow Connector 8">
            <a:extLst>
              <a:ext uri="{FF2B5EF4-FFF2-40B4-BE49-F238E27FC236}">
                <a16:creationId xmlns:a16="http://schemas.microsoft.com/office/drawing/2014/main" id="{F505FA6A-1A6C-BD41-A787-1E1AD9677FA9}"/>
              </a:ext>
            </a:extLst>
          </p:cNvPr>
          <p:cNvCxnSpPr/>
          <p:nvPr/>
        </p:nvCxnSpPr>
        <p:spPr>
          <a:xfrm>
            <a:off x="2232713" y="4210493"/>
            <a:ext cx="1597430" cy="89313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82DB633-AE37-9842-A32B-4C4BE0CC9266}"/>
              </a:ext>
            </a:extLst>
          </p:cNvPr>
          <p:cNvCxnSpPr/>
          <p:nvPr/>
        </p:nvCxnSpPr>
        <p:spPr>
          <a:xfrm>
            <a:off x="2224474" y="4019107"/>
            <a:ext cx="3514303" cy="27644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2DB5C622-08E7-7241-9281-2891E905D466}"/>
              </a:ext>
            </a:extLst>
          </p:cNvPr>
          <p:cNvSpPr txBox="1"/>
          <p:nvPr/>
        </p:nvSpPr>
        <p:spPr>
          <a:xfrm>
            <a:off x="4419598" y="3586486"/>
            <a:ext cx="13362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FF0000"/>
                </a:solidFill>
                <a:effectLst/>
                <a:uFillTx/>
                <a:latin typeface="Arial"/>
                <a:ea typeface="Arial"/>
                <a:cs typeface="Arial"/>
                <a:sym typeface="Arial"/>
              </a:rPr>
              <a:t>Little endian</a:t>
            </a:r>
          </a:p>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byte order</a:t>
            </a:r>
            <a:endParaRPr kumimoji="0" lang="en-US" sz="1800" b="0" i="0" u="none" strike="noStrike" cap="none" spc="0" normalizeH="0" baseline="0" dirty="0">
              <a:ln>
                <a:noFill/>
              </a:ln>
              <a:solidFill>
                <a:srgbClr val="FF0000"/>
              </a:solidFill>
              <a:effectLst/>
              <a:uFillTx/>
              <a:sym typeface="Arial"/>
            </a:endParaRPr>
          </a:p>
        </p:txBody>
      </p:sp>
      <p:sp>
        <p:nvSpPr>
          <p:cNvPr id="13" name="TextBox 12">
            <a:extLst>
              <a:ext uri="{FF2B5EF4-FFF2-40B4-BE49-F238E27FC236}">
                <a16:creationId xmlns:a16="http://schemas.microsoft.com/office/drawing/2014/main" id="{CC22B53E-90CA-A344-AAD7-94612793C216}"/>
              </a:ext>
            </a:extLst>
          </p:cNvPr>
          <p:cNvSpPr txBox="1"/>
          <p:nvPr/>
        </p:nvSpPr>
        <p:spPr>
          <a:xfrm>
            <a:off x="2371535" y="4819751"/>
            <a:ext cx="115672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big </a:t>
            </a:r>
            <a:r>
              <a:rPr kumimoji="0" lang="en-US" sz="1800" b="0" i="0" u="none" strike="noStrike" cap="none" spc="0" normalizeH="0" baseline="0" dirty="0">
                <a:ln>
                  <a:noFill/>
                </a:ln>
                <a:solidFill>
                  <a:srgbClr val="FF0000"/>
                </a:solidFill>
                <a:effectLst/>
                <a:uFillTx/>
                <a:latin typeface="Arial"/>
                <a:ea typeface="Arial"/>
                <a:cs typeface="Arial"/>
                <a:sym typeface="Arial"/>
              </a:rPr>
              <a:t>endian</a:t>
            </a:r>
          </a:p>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byte order</a:t>
            </a:r>
            <a:endParaRPr kumimoji="0" lang="en-US" sz="1800" b="0" i="0" u="none" strike="noStrike" cap="none" spc="0" normalizeH="0" baseline="0" dirty="0">
              <a:ln>
                <a:noFill/>
              </a:ln>
              <a:solidFill>
                <a:srgbClr val="FF0000"/>
              </a:solidFill>
              <a:effectLst/>
              <a:uFillTx/>
              <a:sym typeface="Arial"/>
            </a:endParaRPr>
          </a:p>
        </p:txBody>
      </p:sp>
    </p:spTree>
    <p:extLst>
      <p:ext uri="{BB962C8B-B14F-4D97-AF65-F5344CB8AC3E}">
        <p14:creationId xmlns:p14="http://schemas.microsoft.com/office/powerpoint/2010/main" val="16843231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26</a:t>
            </a:fld>
            <a:endParaRPr/>
          </a:p>
        </p:txBody>
      </p:sp>
      <p:sp>
        <p:nvSpPr>
          <p:cNvPr id="120" name="Shape 180"/>
          <p:cNvSpPr txBox="1">
            <a:spLocks noGrp="1"/>
          </p:cNvSpPr>
          <p:nvPr>
            <p:ph type="title"/>
          </p:nvPr>
        </p:nvSpPr>
        <p:spPr>
          <a:prstGeom prst="rect">
            <a:avLst/>
          </a:prstGeom>
        </p:spPr>
        <p:txBody>
          <a:bodyPr/>
          <a:lstStyle/>
          <a:p>
            <a:r>
              <a:t>Byte order : Little endian vs. Big endian</a:t>
            </a:r>
          </a:p>
        </p:txBody>
      </p:sp>
      <p:sp>
        <p:nvSpPr>
          <p:cNvPr id="121" name="Shape 181"/>
          <p:cNvSpPr txBox="1">
            <a:spLocks noGrp="1"/>
          </p:cNvSpPr>
          <p:nvPr>
            <p:ph type="body" idx="1"/>
          </p:nvPr>
        </p:nvSpPr>
        <p:spPr>
          <a:xfrm>
            <a:off x="430688" y="1345089"/>
            <a:ext cx="7977824" cy="5360511"/>
          </a:xfrm>
          <a:prstGeom prst="rect">
            <a:avLst/>
          </a:prstGeom>
        </p:spPr>
        <p:txBody>
          <a:bodyPr/>
          <a:lstStyle/>
          <a:p>
            <a:pPr marL="325754" indent="-325754" defTabSz="868680">
              <a:spcBef>
                <a:spcPts val="400"/>
              </a:spcBef>
              <a:defRPr sz="1700"/>
            </a:pPr>
            <a:r>
              <a:rPr dirty="0"/>
              <a:t>.data  </a:t>
            </a:r>
            <a:r>
              <a:rPr lang="en-US" dirty="0"/>
              <a:t>0x</a:t>
            </a:r>
            <a:r>
              <a:rPr dirty="0"/>
              <a:t>100</a:t>
            </a:r>
            <a:r>
              <a:rPr lang="en-US" dirty="0"/>
              <a:t>1000</a:t>
            </a:r>
            <a:r>
              <a:rPr dirty="0"/>
              <a:t>0</a:t>
            </a:r>
          </a:p>
          <a:p>
            <a:pPr marL="325754" indent="-325754" defTabSz="868680">
              <a:spcBef>
                <a:spcPts val="400"/>
              </a:spcBef>
              <a:buSzTx/>
              <a:buNone/>
              <a:defRPr sz="1700"/>
            </a:pPr>
            <a:r>
              <a:rPr dirty="0"/>
              <a:t>	.byte </a:t>
            </a:r>
            <a:r>
              <a:rPr lang="en-US" dirty="0"/>
              <a:t> 1</a:t>
            </a:r>
          </a:p>
          <a:p>
            <a:pPr marL="325754" indent="-325754" defTabSz="868680">
              <a:spcBef>
                <a:spcPts val="400"/>
              </a:spcBef>
              <a:buSzTx/>
              <a:buNone/>
              <a:defRPr sz="1700"/>
            </a:pPr>
            <a:r>
              <a:rPr lang="en-US" dirty="0"/>
              <a:t>     .byte  2</a:t>
            </a:r>
          </a:p>
          <a:p>
            <a:pPr marL="325754" indent="-325754" defTabSz="868680">
              <a:spcBef>
                <a:spcPts val="400"/>
              </a:spcBef>
              <a:buSzTx/>
              <a:buNone/>
              <a:defRPr sz="1700"/>
            </a:pPr>
            <a:r>
              <a:rPr lang="en-US" dirty="0"/>
              <a:t>     .byte  3</a:t>
            </a:r>
          </a:p>
          <a:p>
            <a:pPr marL="325754" indent="-325754" defTabSz="868680">
              <a:spcBef>
                <a:spcPts val="400"/>
              </a:spcBef>
              <a:buSzTx/>
              <a:buNone/>
              <a:defRPr sz="1700"/>
            </a:pPr>
            <a:r>
              <a:rPr lang="en-US" dirty="0"/>
              <a:t>     .byte  4</a:t>
            </a:r>
            <a:endParaRPr dirty="0"/>
          </a:p>
          <a:p>
            <a:pPr marL="325754" indent="-325754" defTabSz="868680">
              <a:buSzTx/>
              <a:buNone/>
              <a:defRPr sz="1700"/>
            </a:pPr>
            <a:endParaRPr dirty="0"/>
          </a:p>
          <a:p>
            <a:pPr marL="325754" indent="-325754" defTabSz="868680">
              <a:spcBef>
                <a:spcPts val="400"/>
              </a:spcBef>
              <a:defRPr sz="1700"/>
            </a:pPr>
            <a:r>
              <a:rPr dirty="0"/>
              <a:t>Little endian : </a:t>
            </a:r>
            <a:r>
              <a:rPr lang="en-US" dirty="0"/>
              <a:t>intel </a:t>
            </a:r>
            <a:r>
              <a:rPr dirty="0"/>
              <a:t> </a:t>
            </a:r>
          </a:p>
          <a:p>
            <a:pPr marL="325754" indent="-325754" defTabSz="868680">
              <a:defRPr sz="1700"/>
            </a:pPr>
            <a:endParaRPr dirty="0"/>
          </a:p>
          <a:p>
            <a:pPr marL="325754" indent="-325754" defTabSz="868680">
              <a:defRPr sz="1700"/>
            </a:pPr>
            <a:endParaRPr dirty="0"/>
          </a:p>
          <a:p>
            <a:pPr marL="0" indent="0" defTabSz="868680">
              <a:buNone/>
              <a:defRPr sz="1700"/>
            </a:pPr>
            <a:endParaRPr lang="en-US" dirty="0"/>
          </a:p>
          <a:p>
            <a:pPr marL="0" indent="0" defTabSz="868680">
              <a:buNone/>
              <a:defRPr sz="1700"/>
            </a:pPr>
            <a:endParaRPr dirty="0"/>
          </a:p>
          <a:p>
            <a:pPr marL="325754" indent="-325754" defTabSz="868680">
              <a:spcBef>
                <a:spcPts val="400"/>
              </a:spcBef>
              <a:defRPr sz="1700"/>
            </a:pPr>
            <a:r>
              <a:rPr dirty="0"/>
              <a:t>Big endian : SPARC</a:t>
            </a:r>
            <a:r>
              <a:rPr lang="en-US" dirty="0"/>
              <a:t>, Motorola</a:t>
            </a:r>
            <a:endParaRPr dirty="0"/>
          </a:p>
          <a:p>
            <a:pPr marL="325754" indent="-325754" defTabSz="868680">
              <a:defRPr sz="1700"/>
            </a:pPr>
            <a:endParaRPr dirty="0"/>
          </a:p>
          <a:p>
            <a:pPr marL="325754" indent="-325754" defTabSz="868680">
              <a:defRPr sz="1700"/>
            </a:pPr>
            <a:endParaRPr lang="en-US" dirty="0"/>
          </a:p>
          <a:p>
            <a:pPr marL="325754" indent="-325754" defTabSz="868680">
              <a:defRPr sz="1700"/>
            </a:pPr>
            <a:endParaRPr lang="en-US" dirty="0"/>
          </a:p>
          <a:p>
            <a:pPr marL="325754" indent="-325754" defTabSz="868680">
              <a:defRPr sz="1700"/>
            </a:pPr>
            <a:r>
              <a:rPr lang="en-US" dirty="0"/>
              <a:t>MIPS : can be configured to either one</a:t>
            </a:r>
            <a:endParaRPr dirty="0"/>
          </a:p>
        </p:txBody>
      </p:sp>
      <p:pic>
        <p:nvPicPr>
          <p:cNvPr id="122" name="image5.jpg" descr="image5.jpg"/>
          <p:cNvPicPr>
            <a:picLocks noChangeAspect="1"/>
          </p:cNvPicPr>
          <p:nvPr/>
        </p:nvPicPr>
        <p:blipFill>
          <a:blip r:embed="rId2"/>
          <a:stretch>
            <a:fillRect/>
          </a:stretch>
        </p:blipFill>
        <p:spPr>
          <a:xfrm>
            <a:off x="1549400" y="3760789"/>
            <a:ext cx="1727200" cy="857250"/>
          </a:xfrm>
          <a:prstGeom prst="rect">
            <a:avLst/>
          </a:prstGeom>
          <a:ln w="12700">
            <a:miter lim="400000"/>
          </a:ln>
        </p:spPr>
      </p:pic>
      <p:pic>
        <p:nvPicPr>
          <p:cNvPr id="123" name="image6.jpg" descr="image6.jpg"/>
          <p:cNvPicPr>
            <a:picLocks noChangeAspect="1"/>
          </p:cNvPicPr>
          <p:nvPr/>
        </p:nvPicPr>
        <p:blipFill>
          <a:blip r:embed="rId3"/>
          <a:stretch>
            <a:fillRect/>
          </a:stretch>
        </p:blipFill>
        <p:spPr>
          <a:xfrm>
            <a:off x="1549400" y="5273820"/>
            <a:ext cx="1728789" cy="898525"/>
          </a:xfrm>
          <a:prstGeom prst="rect">
            <a:avLst/>
          </a:prstGeom>
          <a:ln w="12700">
            <a:miter lim="400000"/>
          </a:ln>
        </p:spPr>
      </p:pic>
      <p:sp>
        <p:nvSpPr>
          <p:cNvPr id="124" name="Shape 184"/>
          <p:cNvSpPr/>
          <p:nvPr/>
        </p:nvSpPr>
        <p:spPr>
          <a:xfrm>
            <a:off x="5292725" y="1268412"/>
            <a:ext cx="1" cy="1873252"/>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25" name="Shape 185"/>
          <p:cNvSpPr/>
          <p:nvPr/>
        </p:nvSpPr>
        <p:spPr>
          <a:xfrm>
            <a:off x="6732588" y="1196974"/>
            <a:ext cx="2" cy="1944690"/>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26" name="Shape 186"/>
          <p:cNvSpPr/>
          <p:nvPr/>
        </p:nvSpPr>
        <p:spPr>
          <a:xfrm>
            <a:off x="5292725" y="1773238"/>
            <a:ext cx="1439863" cy="2"/>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27" name="Shape 187"/>
          <p:cNvSpPr/>
          <p:nvPr/>
        </p:nvSpPr>
        <p:spPr>
          <a:xfrm>
            <a:off x="5292725" y="2133600"/>
            <a:ext cx="1439863" cy="0"/>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28" name="Shape 188"/>
          <p:cNvSpPr/>
          <p:nvPr/>
        </p:nvSpPr>
        <p:spPr>
          <a:xfrm>
            <a:off x="5292725" y="2492375"/>
            <a:ext cx="1439863" cy="0"/>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29" name="Shape 189"/>
          <p:cNvSpPr/>
          <p:nvPr/>
        </p:nvSpPr>
        <p:spPr>
          <a:xfrm>
            <a:off x="5292725" y="2852738"/>
            <a:ext cx="1439863" cy="2"/>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30" name="Shape 190"/>
          <p:cNvSpPr/>
          <p:nvPr/>
        </p:nvSpPr>
        <p:spPr>
          <a:xfrm>
            <a:off x="5292725" y="1412875"/>
            <a:ext cx="1439863" cy="0"/>
          </a:xfrm>
          <a:prstGeom prst="line">
            <a:avLst/>
          </a:prstGeom>
          <a:ln w="12700">
            <a:solidFill>
              <a:srgbClr val="000000"/>
            </a:solidFill>
          </a:ln>
        </p:spPr>
        <p:txBody>
          <a:bodyPr lIns="45718" tIns="45718" rIns="45718" bIns="45718"/>
          <a:lstStyle/>
          <a:p>
            <a:pPr>
              <a:defRPr sz="2400">
                <a:latin typeface="+mj-lt"/>
                <a:ea typeface="+mj-ea"/>
                <a:cs typeface="+mj-cs"/>
                <a:sym typeface="Helvetica"/>
              </a:defRPr>
            </a:pPr>
            <a:endParaRPr/>
          </a:p>
        </p:txBody>
      </p:sp>
      <p:sp>
        <p:nvSpPr>
          <p:cNvPr id="131" name="Shape 191"/>
          <p:cNvSpPr txBox="1"/>
          <p:nvPr/>
        </p:nvSpPr>
        <p:spPr>
          <a:xfrm>
            <a:off x="3807690" y="1268412"/>
            <a:ext cx="15286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[100</a:t>
            </a:r>
            <a:r>
              <a:rPr lang="en-US" dirty="0"/>
              <a:t>1000</a:t>
            </a:r>
            <a:r>
              <a:rPr dirty="0"/>
              <a:t>0]</a:t>
            </a:r>
          </a:p>
        </p:txBody>
      </p:sp>
      <p:sp>
        <p:nvSpPr>
          <p:cNvPr id="132" name="Shape 192"/>
          <p:cNvSpPr txBox="1"/>
          <p:nvPr/>
        </p:nvSpPr>
        <p:spPr>
          <a:xfrm>
            <a:off x="3807690" y="1700213"/>
            <a:ext cx="15286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[100</a:t>
            </a:r>
            <a:r>
              <a:rPr lang="en-US" dirty="0"/>
              <a:t>1000</a:t>
            </a:r>
            <a:r>
              <a:rPr dirty="0"/>
              <a:t>1]</a:t>
            </a:r>
          </a:p>
        </p:txBody>
      </p:sp>
      <p:sp>
        <p:nvSpPr>
          <p:cNvPr id="133" name="Shape 193"/>
          <p:cNvSpPr txBox="1"/>
          <p:nvPr/>
        </p:nvSpPr>
        <p:spPr>
          <a:xfrm>
            <a:off x="3807690" y="2060575"/>
            <a:ext cx="15286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[100</a:t>
            </a:r>
            <a:r>
              <a:rPr lang="en-US" dirty="0"/>
              <a:t>1000</a:t>
            </a:r>
            <a:r>
              <a:rPr dirty="0"/>
              <a:t>2]</a:t>
            </a:r>
          </a:p>
        </p:txBody>
      </p:sp>
      <p:sp>
        <p:nvSpPr>
          <p:cNvPr id="134" name="Shape 194"/>
          <p:cNvSpPr txBox="1"/>
          <p:nvPr/>
        </p:nvSpPr>
        <p:spPr>
          <a:xfrm>
            <a:off x="3807690" y="2420938"/>
            <a:ext cx="15286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[100</a:t>
            </a:r>
            <a:r>
              <a:rPr lang="en-US" dirty="0"/>
              <a:t>1000</a:t>
            </a:r>
            <a:r>
              <a:rPr dirty="0"/>
              <a:t>3]</a:t>
            </a:r>
          </a:p>
        </p:txBody>
      </p:sp>
      <p:sp>
        <p:nvSpPr>
          <p:cNvPr id="135" name="Shape 195"/>
          <p:cNvSpPr txBox="1"/>
          <p:nvPr/>
        </p:nvSpPr>
        <p:spPr>
          <a:xfrm>
            <a:off x="5842069" y="1341437"/>
            <a:ext cx="707882"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0x0</a:t>
            </a:r>
            <a:r>
              <a:rPr lang="en-US" dirty="0"/>
              <a:t>1</a:t>
            </a:r>
            <a:endParaRPr dirty="0"/>
          </a:p>
        </p:txBody>
      </p:sp>
      <p:sp>
        <p:nvSpPr>
          <p:cNvPr id="136" name="Shape 196"/>
          <p:cNvSpPr txBox="1"/>
          <p:nvPr/>
        </p:nvSpPr>
        <p:spPr>
          <a:xfrm>
            <a:off x="5842069" y="1700213"/>
            <a:ext cx="707882"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0x0</a:t>
            </a:r>
            <a:r>
              <a:rPr lang="en-US" dirty="0"/>
              <a:t>2</a:t>
            </a:r>
            <a:endParaRPr dirty="0"/>
          </a:p>
        </p:txBody>
      </p:sp>
      <p:sp>
        <p:nvSpPr>
          <p:cNvPr id="137" name="Shape 197"/>
          <p:cNvSpPr txBox="1"/>
          <p:nvPr/>
        </p:nvSpPr>
        <p:spPr>
          <a:xfrm>
            <a:off x="5842069" y="2060575"/>
            <a:ext cx="707882"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0x0</a:t>
            </a:r>
            <a:r>
              <a:rPr lang="en-US" dirty="0"/>
              <a:t>3</a:t>
            </a:r>
            <a:endParaRPr dirty="0"/>
          </a:p>
        </p:txBody>
      </p:sp>
      <p:sp>
        <p:nvSpPr>
          <p:cNvPr id="138" name="Shape 198"/>
          <p:cNvSpPr txBox="1"/>
          <p:nvPr/>
        </p:nvSpPr>
        <p:spPr>
          <a:xfrm>
            <a:off x="5842069" y="2420938"/>
            <a:ext cx="707882"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0x0</a:t>
            </a:r>
            <a:r>
              <a:rPr lang="en-US" dirty="0"/>
              <a:t>4</a:t>
            </a:r>
            <a:endParaRPr dirty="0"/>
          </a:p>
        </p:txBody>
      </p:sp>
      <p:sp>
        <p:nvSpPr>
          <p:cNvPr id="139" name="Shape 199"/>
          <p:cNvSpPr/>
          <p:nvPr/>
        </p:nvSpPr>
        <p:spPr>
          <a:xfrm flipH="1">
            <a:off x="3262901" y="4256910"/>
            <a:ext cx="574675" cy="0"/>
          </a:xfrm>
          <a:prstGeom prst="line">
            <a:avLst/>
          </a:prstGeom>
          <a:ln w="12700">
            <a:solidFill>
              <a:srgbClr val="000000"/>
            </a:solidFill>
            <a:tailEnd type="triangle"/>
          </a:ln>
        </p:spPr>
        <p:txBody>
          <a:bodyPr lIns="45718" tIns="45718" rIns="45718" bIns="45718"/>
          <a:lstStyle/>
          <a:p>
            <a:pPr>
              <a:defRPr sz="2400">
                <a:latin typeface="+mj-lt"/>
                <a:ea typeface="+mj-ea"/>
                <a:cs typeface="+mj-cs"/>
                <a:sym typeface="Helvetica"/>
              </a:defRPr>
            </a:pPr>
            <a:endParaRPr/>
          </a:p>
        </p:txBody>
      </p:sp>
      <p:sp>
        <p:nvSpPr>
          <p:cNvPr id="140" name="Shape 200"/>
          <p:cNvSpPr txBox="1"/>
          <p:nvPr/>
        </p:nvSpPr>
        <p:spPr>
          <a:xfrm>
            <a:off x="3719344" y="4020172"/>
            <a:ext cx="44108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a word at 100</a:t>
            </a:r>
            <a:r>
              <a:rPr lang="en-US" dirty="0"/>
              <a:t>1000</a:t>
            </a:r>
            <a:r>
              <a:rPr dirty="0"/>
              <a:t>0 = 0x0</a:t>
            </a:r>
            <a:r>
              <a:rPr lang="en-US" dirty="0"/>
              <a:t>4</a:t>
            </a:r>
            <a:r>
              <a:rPr dirty="0"/>
              <a:t>0</a:t>
            </a:r>
            <a:r>
              <a:rPr lang="en-US" dirty="0"/>
              <a:t>3</a:t>
            </a:r>
            <a:r>
              <a:rPr dirty="0"/>
              <a:t>0</a:t>
            </a:r>
            <a:r>
              <a:rPr lang="en-US" dirty="0"/>
              <a:t>2</a:t>
            </a:r>
            <a:r>
              <a:rPr dirty="0"/>
              <a:t>0</a:t>
            </a:r>
            <a:r>
              <a:rPr lang="en-US" dirty="0"/>
              <a:t>1</a:t>
            </a:r>
            <a:endParaRPr dirty="0"/>
          </a:p>
        </p:txBody>
      </p:sp>
      <p:sp>
        <p:nvSpPr>
          <p:cNvPr id="141" name="Shape 201"/>
          <p:cNvSpPr txBox="1"/>
          <p:nvPr/>
        </p:nvSpPr>
        <p:spPr>
          <a:xfrm>
            <a:off x="3719345" y="5388849"/>
            <a:ext cx="4410820" cy="46166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a:defRPr sz="2400">
                <a:latin typeface="+mn-lt"/>
                <a:ea typeface="+mn-ea"/>
                <a:cs typeface="+mn-cs"/>
                <a:sym typeface="Times New Roman"/>
              </a:defRPr>
            </a:lvl1pPr>
          </a:lstStyle>
          <a:p>
            <a:r>
              <a:rPr dirty="0"/>
              <a:t>a word at 100</a:t>
            </a:r>
            <a:r>
              <a:rPr lang="en-US" dirty="0"/>
              <a:t>1000</a:t>
            </a:r>
            <a:r>
              <a:rPr dirty="0"/>
              <a:t>0 = 0x010203</a:t>
            </a:r>
            <a:r>
              <a:rPr lang="en-US" dirty="0"/>
              <a:t>04</a:t>
            </a:r>
            <a:endParaRPr dirty="0"/>
          </a:p>
        </p:txBody>
      </p:sp>
      <p:sp>
        <p:nvSpPr>
          <p:cNvPr id="142" name="Shape 202"/>
          <p:cNvSpPr/>
          <p:nvPr/>
        </p:nvSpPr>
        <p:spPr>
          <a:xfrm flipH="1">
            <a:off x="3262899" y="5585787"/>
            <a:ext cx="574677" cy="3"/>
          </a:xfrm>
          <a:prstGeom prst="line">
            <a:avLst/>
          </a:prstGeom>
          <a:ln w="12700">
            <a:solidFill>
              <a:srgbClr val="000000"/>
            </a:solidFill>
            <a:tailEnd type="triangle"/>
          </a:ln>
        </p:spPr>
        <p:txBody>
          <a:bodyPr lIns="45718" tIns="45718" rIns="45718" bIns="45718"/>
          <a:lstStyle/>
          <a:p>
            <a:pPr>
              <a:defRPr sz="2400">
                <a:latin typeface="+mj-lt"/>
                <a:ea typeface="+mj-ea"/>
                <a:cs typeface="+mj-cs"/>
                <a:sym typeface="Helvetica"/>
              </a:defRPr>
            </a:pPr>
            <a:endParaRPr/>
          </a:p>
        </p:txBody>
      </p:sp>
    </p:spTree>
    <p:extLst>
      <p:ext uri="{BB962C8B-B14F-4D97-AF65-F5344CB8AC3E}">
        <p14:creationId xmlns:p14="http://schemas.microsoft.com/office/powerpoint/2010/main" val="146592908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27</a:t>
            </a:fld>
            <a:endParaRPr/>
          </a:p>
        </p:txBody>
      </p:sp>
      <p:sp>
        <p:nvSpPr>
          <p:cNvPr id="121" name="Shape 181"/>
          <p:cNvSpPr txBox="1">
            <a:spLocks noGrp="1"/>
          </p:cNvSpPr>
          <p:nvPr>
            <p:ph type="body" idx="1"/>
          </p:nvPr>
        </p:nvSpPr>
        <p:spPr>
          <a:xfrm>
            <a:off x="430688" y="1345089"/>
            <a:ext cx="7977824" cy="5121909"/>
          </a:xfrm>
          <a:prstGeom prst="rect">
            <a:avLst/>
          </a:prstGeom>
        </p:spPr>
        <p:txBody>
          <a:bodyPr>
            <a:normAutofit/>
          </a:bodyPr>
          <a:lstStyle/>
          <a:p>
            <a:pPr marL="0" indent="0" defTabSz="868680">
              <a:spcBef>
                <a:spcPts val="400"/>
              </a:spcBef>
              <a:buNone/>
              <a:defRPr sz="1700"/>
            </a:pPr>
            <a:r>
              <a:rPr b="0" dirty="0">
                <a:latin typeface="Courier" pitchFamily="2" charset="0"/>
              </a:rPr>
              <a:t>.data</a:t>
            </a:r>
            <a:endParaRPr lang="en-US" b="0" dirty="0">
              <a:latin typeface="Courier" pitchFamily="2" charset="0"/>
            </a:endParaRPr>
          </a:p>
          <a:p>
            <a:pPr marL="0" indent="0" defTabSz="868680">
              <a:spcBef>
                <a:spcPts val="400"/>
              </a:spcBef>
              <a:buNone/>
              <a:defRPr sz="1700"/>
            </a:pPr>
            <a:r>
              <a:rPr b="0" dirty="0">
                <a:latin typeface="Courier" pitchFamily="2" charset="0"/>
              </a:rPr>
              <a:t>.</a:t>
            </a:r>
            <a:r>
              <a:rPr lang="en-US" b="0" dirty="0">
                <a:latin typeface="Courier" pitchFamily="2" charset="0"/>
              </a:rPr>
              <a:t>byte</a:t>
            </a:r>
            <a:r>
              <a:rPr b="0" dirty="0">
                <a:latin typeface="Courier" pitchFamily="2" charset="0"/>
              </a:rPr>
              <a:t> </a:t>
            </a:r>
            <a:r>
              <a:rPr lang="en-US" b="0" dirty="0">
                <a:latin typeface="Courier" pitchFamily="2" charset="0"/>
              </a:rPr>
              <a:t> 1</a:t>
            </a:r>
          </a:p>
          <a:p>
            <a:pPr marL="325754" indent="-325754" defTabSz="868680">
              <a:spcBef>
                <a:spcPts val="400"/>
              </a:spcBef>
              <a:buSzTx/>
              <a:buNone/>
              <a:defRPr sz="1700"/>
            </a:pPr>
            <a:r>
              <a:rPr lang="en-US" b="0" dirty="0">
                <a:latin typeface="Courier" pitchFamily="2" charset="0"/>
              </a:rPr>
              <a:t>.byte  -2</a:t>
            </a:r>
          </a:p>
          <a:p>
            <a:pPr marL="325754" indent="-325754" defTabSz="868680">
              <a:spcBef>
                <a:spcPts val="400"/>
              </a:spcBef>
              <a:buSzTx/>
              <a:buNone/>
              <a:defRPr sz="1700"/>
            </a:pPr>
            <a:r>
              <a:rPr lang="en-US" b="0" dirty="0">
                <a:latin typeface="Courier" pitchFamily="2" charset="0"/>
              </a:rPr>
              <a:t>.space 3</a:t>
            </a:r>
          </a:p>
          <a:p>
            <a:pPr marL="325754" indent="-325754" defTabSz="868680">
              <a:spcBef>
                <a:spcPts val="400"/>
              </a:spcBef>
              <a:buSzTx/>
              <a:buNone/>
              <a:defRPr sz="1700"/>
            </a:pPr>
            <a:r>
              <a:rPr lang="en-US" b="0" dirty="0">
                <a:latin typeface="Courier" pitchFamily="2" charset="0"/>
              </a:rPr>
              <a:t>.byte  ‘s’</a:t>
            </a:r>
          </a:p>
          <a:p>
            <a:pPr marL="0" indent="0" defTabSz="868680">
              <a:buNone/>
              <a:defRPr sz="1700"/>
            </a:pPr>
            <a:endParaRPr lang="en-US" dirty="0"/>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char a[] = {1,-2, 0, 0, 0, 0x73};  </a:t>
            </a:r>
          </a:p>
          <a:p>
            <a:pPr marL="0" indent="0" defTabSz="868680">
              <a:buNone/>
              <a:defRPr sz="1700"/>
            </a:pPr>
            <a:r>
              <a:rPr lang="en-US" b="0" dirty="0">
                <a:latin typeface="Times New Roman" panose="02020603050405020304" pitchFamily="18" charset="0"/>
                <a:cs typeface="Times New Roman" panose="02020603050405020304" pitchFamily="18" charset="0"/>
              </a:rPr>
              <a:t>// 0x73 </a:t>
            </a:r>
            <a:r>
              <a:rPr lang="ko-KR" altLang="en-US" b="0" dirty="0">
                <a:latin typeface="Times New Roman" panose="02020603050405020304" pitchFamily="18" charset="0"/>
                <a:cs typeface="Times New Roman" panose="02020603050405020304" pitchFamily="18" charset="0"/>
              </a:rPr>
              <a:t>는 </a:t>
            </a:r>
            <a:r>
              <a:rPr lang="en-US" altLang="ko-KR" b="0" dirty="0">
                <a:latin typeface="Times New Roman" panose="02020603050405020304" pitchFamily="18" charset="0"/>
                <a:cs typeface="Times New Roman" panose="02020603050405020304" pitchFamily="18" charset="0"/>
              </a:rPr>
              <a:t>‘s’ </a:t>
            </a:r>
            <a:r>
              <a:rPr lang="ko-KR" altLang="en-US" b="0" dirty="0">
                <a:latin typeface="Times New Roman" panose="02020603050405020304" pitchFamily="18" charset="0"/>
                <a:cs typeface="Times New Roman" panose="02020603050405020304" pitchFamily="18" charset="0"/>
              </a:rPr>
              <a:t>의 </a:t>
            </a:r>
            <a:r>
              <a:rPr lang="en-US" altLang="ko-KR" b="0" dirty="0">
                <a:latin typeface="Times New Roman" panose="02020603050405020304" pitchFamily="18" charset="0"/>
                <a:cs typeface="Times New Roman" panose="02020603050405020304" pitchFamily="18" charset="0"/>
              </a:rPr>
              <a:t>ASCII code</a:t>
            </a:r>
            <a:endParaRPr lang="en-US" b="0" dirty="0">
              <a:latin typeface="Times New Roman" panose="02020603050405020304" pitchFamily="18" charset="0"/>
              <a:cs typeface="Times New Roman" panose="02020603050405020304" pitchFamily="18" charset="0"/>
            </a:endParaRPr>
          </a:p>
          <a:p>
            <a:pPr marL="0" indent="0" defTabSz="868680">
              <a:buNone/>
              <a:defRPr sz="1700"/>
            </a:pPr>
            <a:endParaRPr dirty="0"/>
          </a:p>
        </p:txBody>
      </p:sp>
      <p:graphicFrame>
        <p:nvGraphicFramePr>
          <p:cNvPr id="2" name="Table 1">
            <a:extLst>
              <a:ext uri="{FF2B5EF4-FFF2-40B4-BE49-F238E27FC236}">
                <a16:creationId xmlns:a16="http://schemas.microsoft.com/office/drawing/2014/main" id="{FD993CD7-DCDA-D240-BC7B-D72CF1C0E3AC}"/>
              </a:ext>
            </a:extLst>
          </p:cNvPr>
          <p:cNvGraphicFramePr>
            <a:graphicFrameLocks noGrp="1"/>
          </p:cNvGraphicFramePr>
          <p:nvPr/>
        </p:nvGraphicFramePr>
        <p:xfrm>
          <a:off x="5790080"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pPr algn="ctr"/>
                      <a:r>
                        <a:rPr lang="en-US" sz="1600" dirty="0"/>
                        <a:t>0x01</a:t>
                      </a:r>
                    </a:p>
                  </a:txBody>
                  <a:tcPr/>
                </a:tc>
                <a:extLst>
                  <a:ext uri="{0D108BD9-81ED-4DB2-BD59-A6C34878D82A}">
                    <a16:rowId xmlns:a16="http://schemas.microsoft.com/office/drawing/2014/main" val="2835908103"/>
                  </a:ext>
                </a:extLst>
              </a:tr>
              <a:tr h="370840">
                <a:tc>
                  <a:txBody>
                    <a:bodyPr/>
                    <a:lstStyle/>
                    <a:p>
                      <a:pPr algn="ctr"/>
                      <a:r>
                        <a:rPr lang="en-US" sz="1600" dirty="0"/>
                        <a:t>0xfe</a:t>
                      </a:r>
                    </a:p>
                  </a:txBody>
                  <a:tcPr/>
                </a:tc>
                <a:extLst>
                  <a:ext uri="{0D108BD9-81ED-4DB2-BD59-A6C34878D82A}">
                    <a16:rowId xmlns:a16="http://schemas.microsoft.com/office/drawing/2014/main" val="3795749737"/>
                  </a:ext>
                </a:extLst>
              </a:tr>
              <a:tr h="370840">
                <a:tc>
                  <a:txBody>
                    <a:bodyPr/>
                    <a:lstStyle/>
                    <a:p>
                      <a:pPr algn="ctr"/>
                      <a:r>
                        <a:rPr lang="en-US" sz="1600" dirty="0"/>
                        <a:t>0x00</a:t>
                      </a:r>
                    </a:p>
                  </a:txBody>
                  <a:tcPr/>
                </a:tc>
                <a:extLst>
                  <a:ext uri="{0D108BD9-81ED-4DB2-BD59-A6C34878D82A}">
                    <a16:rowId xmlns:a16="http://schemas.microsoft.com/office/drawing/2014/main" val="2007189891"/>
                  </a:ext>
                </a:extLst>
              </a:tr>
              <a:tr h="370840">
                <a:tc>
                  <a:txBody>
                    <a:bodyPr/>
                    <a:lstStyle/>
                    <a:p>
                      <a:pPr algn="ctr"/>
                      <a:r>
                        <a:rPr lang="en-US" sz="1600" dirty="0"/>
                        <a:t>0x00</a:t>
                      </a:r>
                    </a:p>
                  </a:txBody>
                  <a:tcPr/>
                </a:tc>
                <a:extLst>
                  <a:ext uri="{0D108BD9-81ED-4DB2-BD59-A6C34878D82A}">
                    <a16:rowId xmlns:a16="http://schemas.microsoft.com/office/drawing/2014/main" val="167323096"/>
                  </a:ext>
                </a:extLst>
              </a:tr>
              <a:tr h="370840">
                <a:tc>
                  <a:txBody>
                    <a:bodyPr/>
                    <a:lstStyle/>
                    <a:p>
                      <a:pPr algn="ctr"/>
                      <a:r>
                        <a:rPr lang="en-US" sz="1600" dirty="0"/>
                        <a:t>0x00</a:t>
                      </a:r>
                    </a:p>
                  </a:txBody>
                  <a:tcPr/>
                </a:tc>
                <a:extLst>
                  <a:ext uri="{0D108BD9-81ED-4DB2-BD59-A6C34878D82A}">
                    <a16:rowId xmlns:a16="http://schemas.microsoft.com/office/drawing/2014/main" val="12299843"/>
                  </a:ext>
                </a:extLst>
              </a:tr>
              <a:tr h="370840">
                <a:tc>
                  <a:txBody>
                    <a:bodyPr/>
                    <a:lstStyle/>
                    <a:p>
                      <a:pPr algn="ctr"/>
                      <a:r>
                        <a:rPr lang="en-US" sz="1600" dirty="0"/>
                        <a:t>0x73</a:t>
                      </a:r>
                    </a:p>
                  </a:txBody>
                  <a:tcPr/>
                </a:tc>
                <a:extLst>
                  <a:ext uri="{0D108BD9-81ED-4DB2-BD59-A6C34878D82A}">
                    <a16:rowId xmlns:a16="http://schemas.microsoft.com/office/drawing/2014/main" val="2554277449"/>
                  </a:ext>
                </a:extLst>
              </a:tr>
              <a:tr h="370840">
                <a:tc>
                  <a:txBody>
                    <a:bodyPr/>
                    <a:lstStyle/>
                    <a:p>
                      <a:endParaRPr lang="en-US" sz="1400" dirty="0"/>
                    </a:p>
                  </a:txBody>
                  <a:tcPr/>
                </a:tc>
                <a:extLst>
                  <a:ext uri="{0D108BD9-81ED-4DB2-BD59-A6C34878D82A}">
                    <a16:rowId xmlns:a16="http://schemas.microsoft.com/office/drawing/2014/main" val="2324997982"/>
                  </a:ext>
                </a:extLst>
              </a:tr>
              <a:tr h="370840">
                <a:tc>
                  <a:txBody>
                    <a:bodyPr/>
                    <a:lstStyle/>
                    <a:p>
                      <a:endParaRPr lang="en-US" sz="1400" dirty="0"/>
                    </a:p>
                  </a:txBody>
                  <a:tcPr/>
                </a:tc>
                <a:extLst>
                  <a:ext uri="{0D108BD9-81ED-4DB2-BD59-A6C34878D82A}">
                    <a16:rowId xmlns:a16="http://schemas.microsoft.com/office/drawing/2014/main" val="1456247511"/>
                  </a:ext>
                </a:extLst>
              </a:tr>
              <a:tr h="370840">
                <a:tc>
                  <a:txBody>
                    <a:bodyPr/>
                    <a:lstStyle/>
                    <a:p>
                      <a:endParaRPr lang="en-US" sz="1400" dirty="0"/>
                    </a:p>
                  </a:txBody>
                  <a:tcPr/>
                </a:tc>
                <a:extLst>
                  <a:ext uri="{0D108BD9-81ED-4DB2-BD59-A6C34878D82A}">
                    <a16:rowId xmlns:a16="http://schemas.microsoft.com/office/drawing/2014/main" val="3848985264"/>
                  </a:ext>
                </a:extLst>
              </a:tr>
              <a:tr h="370840">
                <a:tc>
                  <a:txBody>
                    <a:bodyPr/>
                    <a:lstStyle/>
                    <a:p>
                      <a:endParaRPr lang="en-US" sz="1400" dirty="0"/>
                    </a:p>
                  </a:txBody>
                  <a:tcPr/>
                </a:tc>
                <a:extLst>
                  <a:ext uri="{0D108BD9-81ED-4DB2-BD59-A6C34878D82A}">
                    <a16:rowId xmlns:a16="http://schemas.microsoft.com/office/drawing/2014/main" val="918770110"/>
                  </a:ext>
                </a:extLst>
              </a:tr>
              <a:tr h="370840">
                <a:tc>
                  <a:txBody>
                    <a:bodyPr/>
                    <a:lstStyle/>
                    <a:p>
                      <a:endParaRPr lang="en-US" sz="1400" dirty="0"/>
                    </a:p>
                  </a:txBody>
                  <a:tcPr/>
                </a:tc>
                <a:extLst>
                  <a:ext uri="{0D108BD9-81ED-4DB2-BD59-A6C34878D82A}">
                    <a16:rowId xmlns:a16="http://schemas.microsoft.com/office/drawing/2014/main" val="2028816192"/>
                  </a:ext>
                </a:extLst>
              </a:tr>
              <a:tr h="370840">
                <a:tc>
                  <a:txBody>
                    <a:bodyPr/>
                    <a:lstStyle/>
                    <a:p>
                      <a:endParaRPr lang="en-US" sz="1400" dirty="0"/>
                    </a:p>
                  </a:txBody>
                  <a:tcPr/>
                </a:tc>
                <a:extLst>
                  <a:ext uri="{0D108BD9-81ED-4DB2-BD59-A6C34878D82A}">
                    <a16:rowId xmlns:a16="http://schemas.microsoft.com/office/drawing/2014/main" val="2248877264"/>
                  </a:ext>
                </a:extLst>
              </a:tr>
              <a:tr h="370840">
                <a:tc>
                  <a:txBody>
                    <a:bodyPr/>
                    <a:lstStyle/>
                    <a:p>
                      <a:endParaRPr lang="en-US" sz="1400" dirty="0"/>
                    </a:p>
                  </a:txBody>
                  <a:tcPr/>
                </a:tc>
                <a:extLst>
                  <a:ext uri="{0D108BD9-81ED-4DB2-BD59-A6C34878D82A}">
                    <a16:rowId xmlns:a16="http://schemas.microsoft.com/office/drawing/2014/main" val="3766277594"/>
                  </a:ext>
                </a:extLst>
              </a:tr>
              <a:tr h="370840">
                <a:tc>
                  <a:txBody>
                    <a:bodyPr/>
                    <a:lstStyle/>
                    <a:p>
                      <a:endParaRPr lang="en-US" sz="1400" dirty="0"/>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27" name="Table 26">
            <a:extLst>
              <a:ext uri="{FF2B5EF4-FFF2-40B4-BE49-F238E27FC236}">
                <a16:creationId xmlns:a16="http://schemas.microsoft.com/office/drawing/2014/main" id="{C5CA22E3-B6A4-1F4D-B70A-02583154D534}"/>
              </a:ext>
            </a:extLst>
          </p:cNvPr>
          <p:cNvGraphicFramePr>
            <a:graphicFrameLocks noGrp="1"/>
          </p:cNvGraphicFramePr>
          <p:nvPr/>
        </p:nvGraphicFramePr>
        <p:xfrm>
          <a:off x="4234397"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cxnSp>
        <p:nvCxnSpPr>
          <p:cNvPr id="4" name="Straight Arrow Connector 3">
            <a:extLst>
              <a:ext uri="{FF2B5EF4-FFF2-40B4-BE49-F238E27FC236}">
                <a16:creationId xmlns:a16="http://schemas.microsoft.com/office/drawing/2014/main" id="{D881E1FE-8A3F-3745-B1CE-D4DE6A197524}"/>
              </a:ext>
            </a:extLst>
          </p:cNvPr>
          <p:cNvCxnSpPr/>
          <p:nvPr/>
        </p:nvCxnSpPr>
        <p:spPr>
          <a:xfrm flipV="1">
            <a:off x="1626781" y="1127051"/>
            <a:ext cx="4099504" cy="701749"/>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B8281D9B-EA73-D840-AABA-4D7F0E3C747A}"/>
              </a:ext>
            </a:extLst>
          </p:cNvPr>
          <p:cNvCxnSpPr/>
          <p:nvPr/>
        </p:nvCxnSpPr>
        <p:spPr>
          <a:xfrm flipV="1">
            <a:off x="1765005" y="1477926"/>
            <a:ext cx="4025075" cy="68048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CC15636F-E190-7945-8065-B4A79C0A02DD}"/>
              </a:ext>
            </a:extLst>
          </p:cNvPr>
          <p:cNvCxnSpPr/>
          <p:nvPr/>
        </p:nvCxnSpPr>
        <p:spPr>
          <a:xfrm>
            <a:off x="1839433" y="2806995"/>
            <a:ext cx="3886852" cy="17012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F91DD0D2-270C-1F43-9AD1-40ECDB415AB5}"/>
              </a:ext>
            </a:extLst>
          </p:cNvPr>
          <p:cNvCxnSpPr>
            <a:cxnSpLocks/>
          </p:cNvCxnSpPr>
          <p:nvPr/>
        </p:nvCxnSpPr>
        <p:spPr>
          <a:xfrm flipV="1">
            <a:off x="1765005" y="2211572"/>
            <a:ext cx="3678865" cy="22328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Left Brace 14">
            <a:extLst>
              <a:ext uri="{FF2B5EF4-FFF2-40B4-BE49-F238E27FC236}">
                <a16:creationId xmlns:a16="http://schemas.microsoft.com/office/drawing/2014/main" id="{03688218-1D1A-3F49-8002-3A112D65D890}"/>
              </a:ext>
            </a:extLst>
          </p:cNvPr>
          <p:cNvSpPr/>
          <p:nvPr/>
        </p:nvSpPr>
        <p:spPr>
          <a:xfrm>
            <a:off x="5443870" y="1679944"/>
            <a:ext cx="282415" cy="1041991"/>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3" name="Right Brace 2">
            <a:extLst>
              <a:ext uri="{FF2B5EF4-FFF2-40B4-BE49-F238E27FC236}">
                <a16:creationId xmlns:a16="http://schemas.microsoft.com/office/drawing/2014/main" id="{70BF5DC3-23F4-6D4E-BC81-9F20C8192AF2}"/>
              </a:ext>
            </a:extLst>
          </p:cNvPr>
          <p:cNvSpPr/>
          <p:nvPr/>
        </p:nvSpPr>
        <p:spPr>
          <a:xfrm>
            <a:off x="6539022" y="924560"/>
            <a:ext cx="396735" cy="1510297"/>
          </a:xfrm>
          <a:prstGeom prst="rightBrace">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5" name="TextBox 4">
            <a:extLst>
              <a:ext uri="{FF2B5EF4-FFF2-40B4-BE49-F238E27FC236}">
                <a16:creationId xmlns:a16="http://schemas.microsoft.com/office/drawing/2014/main" id="{A5B3553A-D462-1944-98A2-4FD0448313F2}"/>
              </a:ext>
            </a:extLst>
          </p:cNvPr>
          <p:cNvSpPr txBox="1"/>
          <p:nvPr/>
        </p:nvSpPr>
        <p:spPr>
          <a:xfrm>
            <a:off x="7037311" y="1387619"/>
            <a:ext cx="149015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70C0"/>
                </a:solidFill>
                <a:effectLst/>
                <a:uFillTx/>
                <a:latin typeface="Arial"/>
                <a:ea typeface="Arial"/>
                <a:cs typeface="Arial"/>
                <a:sym typeface="Arial"/>
              </a:rPr>
              <a:t>0</a:t>
            </a:r>
            <a:r>
              <a:rPr lang="en-US" altLang="ko-KR" dirty="0">
                <a:solidFill>
                  <a:srgbClr val="0070C0"/>
                </a:solidFill>
              </a:rPr>
              <a:t>x01fe0000 ?</a:t>
            </a:r>
          </a:p>
          <a:p>
            <a:pPr marL="0" marR="0" indent="0" algn="l" defTabSz="914400" rtl="0" fontAlgn="auto" latinLnBrk="0" hangingPunct="0">
              <a:lnSpc>
                <a:spcPct val="100000"/>
              </a:lnSpc>
              <a:spcBef>
                <a:spcPts val="0"/>
              </a:spcBef>
              <a:spcAft>
                <a:spcPts val="0"/>
              </a:spcAft>
              <a:buClrTx/>
              <a:buSzTx/>
              <a:buFontTx/>
              <a:buNone/>
              <a:tabLst/>
            </a:pPr>
            <a:r>
              <a:rPr lang="ko-KR" altLang="en-US" dirty="0">
                <a:solidFill>
                  <a:srgbClr val="0070C0"/>
                </a:solidFill>
              </a:rPr>
              <a:t> </a:t>
            </a:r>
            <a:r>
              <a:rPr lang="en-US" altLang="ko-KR" dirty="0">
                <a:solidFill>
                  <a:srgbClr val="0070C0"/>
                </a:solidFill>
              </a:rPr>
              <a:t>(big endian)</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70C0"/>
                </a:solidFill>
                <a:effectLst/>
                <a:uFillTx/>
                <a:latin typeface="Arial"/>
                <a:ea typeface="Arial"/>
                <a:cs typeface="Arial"/>
                <a:sym typeface="Arial"/>
              </a:rPr>
              <a:t>0x0000fe01 ?</a:t>
            </a:r>
          </a:p>
          <a:p>
            <a:pPr marL="0" marR="0" indent="0" algn="l" defTabSz="914400" rtl="0" fontAlgn="auto" latinLnBrk="0" hangingPunct="0">
              <a:lnSpc>
                <a:spcPct val="100000"/>
              </a:lnSpc>
              <a:spcBef>
                <a:spcPts val="0"/>
              </a:spcBef>
              <a:spcAft>
                <a:spcPts val="0"/>
              </a:spcAft>
              <a:buClrTx/>
              <a:buSzTx/>
              <a:buFontTx/>
              <a:buNone/>
              <a:tabLst/>
            </a:pPr>
            <a:r>
              <a:rPr lang="en-US" dirty="0">
                <a:solidFill>
                  <a:srgbClr val="0070C0"/>
                </a:solidFill>
              </a:rPr>
              <a:t>(little endian)</a:t>
            </a:r>
            <a:endParaRPr kumimoji="0" lang="en-US" sz="1800" b="0" i="0" u="none" strike="noStrike" cap="none" spc="0" normalizeH="0" baseline="0" dirty="0">
              <a:ln>
                <a:noFill/>
              </a:ln>
              <a:solidFill>
                <a:srgbClr val="0070C0"/>
              </a:solidFill>
              <a:effectLst/>
              <a:uFillTx/>
              <a:latin typeface="Arial"/>
              <a:ea typeface="Arial"/>
              <a:cs typeface="Arial"/>
              <a:sym typeface="Arial"/>
            </a:endParaRPr>
          </a:p>
        </p:txBody>
      </p:sp>
      <p:sp>
        <p:nvSpPr>
          <p:cNvPr id="9" name="Title 8">
            <a:extLst>
              <a:ext uri="{FF2B5EF4-FFF2-40B4-BE49-F238E27FC236}">
                <a16:creationId xmlns:a16="http://schemas.microsoft.com/office/drawing/2014/main" id="{FED6942E-AB50-2943-AC2A-8D7F928186A0}"/>
              </a:ext>
            </a:extLst>
          </p:cNvPr>
          <p:cNvSpPr>
            <a:spLocks noGrp="1"/>
          </p:cNvSpPr>
          <p:nvPr>
            <p:ph type="title"/>
          </p:nvPr>
        </p:nvSpPr>
        <p:spPr>
          <a:xfrm>
            <a:off x="114299" y="199247"/>
            <a:ext cx="8915401" cy="609600"/>
          </a:xfrm>
        </p:spPr>
        <p:txBody>
          <a:bodyPr>
            <a:normAutofit fontScale="90000"/>
          </a:bodyPr>
          <a:lstStyle/>
          <a:p>
            <a:r>
              <a:rPr lang="en-US" dirty="0"/>
              <a:t>0x10010000 ~ 0x10010003 </a:t>
            </a:r>
            <a:r>
              <a:rPr lang="ko-KR" altLang="en-US" dirty="0"/>
              <a:t>에 저장된 내용을 </a:t>
            </a:r>
            <a:r>
              <a:rPr lang="en-US" altLang="ko-KR" dirty="0"/>
              <a:t>word </a:t>
            </a:r>
            <a:r>
              <a:rPr lang="ko-KR" altLang="en-US" dirty="0"/>
              <a:t>로 읽으면</a:t>
            </a:r>
            <a:r>
              <a:rPr lang="en-US" altLang="ko-KR" dirty="0"/>
              <a:t>?</a:t>
            </a:r>
            <a:r>
              <a:rPr lang="ko-KR" altLang="en-US" dirty="0"/>
              <a:t> </a:t>
            </a:r>
            <a:endParaRPr lang="en-US" dirty="0"/>
          </a:p>
        </p:txBody>
      </p:sp>
    </p:spTree>
    <p:extLst>
      <p:ext uri="{BB962C8B-B14F-4D97-AF65-F5344CB8AC3E}">
        <p14:creationId xmlns:p14="http://schemas.microsoft.com/office/powerpoint/2010/main" val="259430377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F37038-93CB-4F42-A80A-D03FBE16C26D}"/>
              </a:ext>
            </a:extLst>
          </p:cNvPr>
          <p:cNvPicPr>
            <a:picLocks noChangeAspect="1"/>
          </p:cNvPicPr>
          <p:nvPr/>
        </p:nvPicPr>
        <p:blipFill>
          <a:blip r:embed="rId2"/>
          <a:stretch>
            <a:fillRect/>
          </a:stretch>
        </p:blipFill>
        <p:spPr>
          <a:xfrm>
            <a:off x="0" y="680987"/>
            <a:ext cx="9144000" cy="5496025"/>
          </a:xfrm>
          <a:prstGeom prst="rect">
            <a:avLst/>
          </a:prstGeom>
        </p:spPr>
      </p:pic>
      <p:sp>
        <p:nvSpPr>
          <p:cNvPr id="2" name="Title 1">
            <a:extLst>
              <a:ext uri="{FF2B5EF4-FFF2-40B4-BE49-F238E27FC236}">
                <a16:creationId xmlns:a16="http://schemas.microsoft.com/office/drawing/2014/main" id="{FD108CDA-0D62-3340-B1F1-B8A89B73117D}"/>
              </a:ext>
            </a:extLst>
          </p:cNvPr>
          <p:cNvSpPr>
            <a:spLocks noGrp="1"/>
          </p:cNvSpPr>
          <p:nvPr>
            <p:ph type="title"/>
          </p:nvPr>
        </p:nvSpPr>
        <p:spPr>
          <a:xfrm>
            <a:off x="228599" y="152400"/>
            <a:ext cx="8479465" cy="609600"/>
          </a:xfrm>
        </p:spPr>
        <p:txBody>
          <a:bodyPr>
            <a:normAutofit fontScale="90000"/>
          </a:bodyPr>
          <a:lstStyle/>
          <a:p>
            <a:r>
              <a:rPr lang="en-US" dirty="0"/>
              <a:t>SPIM </a:t>
            </a:r>
            <a:r>
              <a:rPr lang="ko-KR" altLang="en-US" dirty="0"/>
              <a:t>에서 </a:t>
            </a:r>
            <a:r>
              <a:rPr lang="en-US" altLang="ko-KR" dirty="0"/>
              <a:t>memory </a:t>
            </a:r>
            <a:r>
              <a:rPr lang="ko-KR" altLang="en-US" dirty="0"/>
              <a:t>내용을 보여줄 때 </a:t>
            </a:r>
            <a:r>
              <a:rPr lang="en-US" altLang="ko-KR" dirty="0">
                <a:solidFill>
                  <a:srgbClr val="FF0000"/>
                </a:solidFill>
              </a:rPr>
              <a:t>word </a:t>
            </a:r>
            <a:r>
              <a:rPr lang="ko-KR" altLang="en-US" dirty="0">
                <a:solidFill>
                  <a:srgbClr val="FF0000"/>
                </a:solidFill>
              </a:rPr>
              <a:t>단위로 </a:t>
            </a:r>
            <a:r>
              <a:rPr lang="ko-KR" altLang="en-US" dirty="0"/>
              <a:t>보여줌</a:t>
            </a:r>
            <a:endParaRPr lang="en-US" dirty="0"/>
          </a:p>
        </p:txBody>
      </p:sp>
      <p:sp>
        <p:nvSpPr>
          <p:cNvPr id="5" name="Rectangle 4">
            <a:extLst>
              <a:ext uri="{FF2B5EF4-FFF2-40B4-BE49-F238E27FC236}">
                <a16:creationId xmlns:a16="http://schemas.microsoft.com/office/drawing/2014/main" id="{2E9FCEA2-0ED1-EA4F-8880-E644938594F5}"/>
              </a:ext>
            </a:extLst>
          </p:cNvPr>
          <p:cNvSpPr/>
          <p:nvPr/>
        </p:nvSpPr>
        <p:spPr>
          <a:xfrm>
            <a:off x="0" y="1509823"/>
            <a:ext cx="5486400" cy="18075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cxnSp>
        <p:nvCxnSpPr>
          <p:cNvPr id="4" name="Straight Arrow Connector 3">
            <a:extLst>
              <a:ext uri="{FF2B5EF4-FFF2-40B4-BE49-F238E27FC236}">
                <a16:creationId xmlns:a16="http://schemas.microsoft.com/office/drawing/2014/main" id="{00B8C2EE-3F2E-9349-812D-A7F0E81CA008}"/>
              </a:ext>
            </a:extLst>
          </p:cNvPr>
          <p:cNvCxnSpPr/>
          <p:nvPr/>
        </p:nvCxnSpPr>
        <p:spPr>
          <a:xfrm flipH="1">
            <a:off x="4168239" y="593766"/>
            <a:ext cx="2042556" cy="83127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14917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29</a:t>
            </a:fld>
            <a:endParaRPr/>
          </a:p>
        </p:txBody>
      </p:sp>
      <p:sp>
        <p:nvSpPr>
          <p:cNvPr id="120" name="Shape 180"/>
          <p:cNvSpPr txBox="1">
            <a:spLocks noGrp="1"/>
          </p:cNvSpPr>
          <p:nvPr>
            <p:ph type="title"/>
          </p:nvPr>
        </p:nvSpPr>
        <p:spPr>
          <a:prstGeom prst="rect">
            <a:avLst/>
          </a:prstGeom>
        </p:spPr>
        <p:txBody>
          <a:bodyPr/>
          <a:lstStyle/>
          <a:p>
            <a:r>
              <a:rPr lang="en-US" dirty="0"/>
              <a:t>Little endian byte order</a:t>
            </a:r>
            <a:endParaRPr dirty="0"/>
          </a:p>
        </p:txBody>
      </p:sp>
      <p:sp>
        <p:nvSpPr>
          <p:cNvPr id="121" name="Shape 181"/>
          <p:cNvSpPr txBox="1">
            <a:spLocks noGrp="1"/>
          </p:cNvSpPr>
          <p:nvPr>
            <p:ph type="body" idx="1"/>
          </p:nvPr>
        </p:nvSpPr>
        <p:spPr>
          <a:xfrm>
            <a:off x="430688" y="1345089"/>
            <a:ext cx="7977824" cy="5121909"/>
          </a:xfrm>
          <a:prstGeom prst="rect">
            <a:avLst/>
          </a:prstGeom>
        </p:spPr>
        <p:txBody>
          <a:bodyPr/>
          <a:lstStyle/>
          <a:p>
            <a:pPr marL="0" indent="0" defTabSz="868680">
              <a:spcBef>
                <a:spcPts val="400"/>
              </a:spcBef>
              <a:buNone/>
              <a:defRPr sz="1700"/>
            </a:pPr>
            <a:r>
              <a:rPr b="0" dirty="0">
                <a:latin typeface="Courier" pitchFamily="2" charset="0"/>
              </a:rPr>
              <a:t>.data  </a:t>
            </a:r>
            <a:r>
              <a:rPr lang="en-US" b="0" dirty="0">
                <a:solidFill>
                  <a:srgbClr val="FF0000"/>
                </a:solidFill>
                <a:latin typeface="Courier" pitchFamily="2" charset="0"/>
              </a:rPr>
              <a:t>0x</a:t>
            </a:r>
            <a:r>
              <a:rPr b="0" dirty="0">
                <a:solidFill>
                  <a:srgbClr val="FF0000"/>
                </a:solidFill>
                <a:latin typeface="Courier" pitchFamily="2" charset="0"/>
              </a:rPr>
              <a:t>100</a:t>
            </a:r>
            <a:r>
              <a:rPr lang="en-US" b="0" dirty="0">
                <a:solidFill>
                  <a:srgbClr val="FF0000"/>
                </a:solidFill>
                <a:latin typeface="Courier" pitchFamily="2" charset="0"/>
              </a:rPr>
              <a:t>20000</a:t>
            </a:r>
            <a:endParaRPr b="0" dirty="0">
              <a:solidFill>
                <a:srgbClr val="FF0000"/>
              </a:solidFill>
              <a:latin typeface="Courier" pitchFamily="2" charset="0"/>
            </a:endParaRPr>
          </a:p>
          <a:p>
            <a:pPr marL="325754" indent="-325754" defTabSz="868680">
              <a:spcBef>
                <a:spcPts val="400"/>
              </a:spcBef>
              <a:buSzTx/>
              <a:buNone/>
              <a:defRPr sz="1700"/>
            </a:pPr>
            <a:r>
              <a:rPr lang="en-US" b="0" dirty="0">
                <a:solidFill>
                  <a:srgbClr val="FF0000"/>
                </a:solidFill>
                <a:latin typeface="Courier" pitchFamily="2" charset="0"/>
              </a:rPr>
              <a:t>w1: </a:t>
            </a:r>
            <a:r>
              <a:rPr b="0" dirty="0">
                <a:latin typeface="Courier" pitchFamily="2" charset="0"/>
              </a:rPr>
              <a:t>.</a:t>
            </a:r>
            <a:r>
              <a:rPr lang="en-US" b="0" dirty="0">
                <a:latin typeface="Courier" pitchFamily="2" charset="0"/>
              </a:rPr>
              <a:t>word</a:t>
            </a:r>
            <a:r>
              <a:rPr b="0" dirty="0">
                <a:latin typeface="Courier" pitchFamily="2" charset="0"/>
              </a:rPr>
              <a:t> </a:t>
            </a:r>
            <a:r>
              <a:rPr lang="en-US" b="0" dirty="0">
                <a:latin typeface="Courier" pitchFamily="2" charset="0"/>
              </a:rPr>
              <a:t> 1</a:t>
            </a:r>
          </a:p>
          <a:p>
            <a:pPr marL="325754" indent="-325754" defTabSz="868680">
              <a:spcBef>
                <a:spcPts val="400"/>
              </a:spcBef>
              <a:buSzTx/>
              <a:buNone/>
              <a:defRPr sz="1700"/>
            </a:pPr>
            <a:r>
              <a:rPr lang="en-US" b="0" dirty="0">
                <a:latin typeface="Courier" pitchFamily="2" charset="0"/>
              </a:rPr>
              <a:t>    .word  -1</a:t>
            </a:r>
          </a:p>
          <a:p>
            <a:pPr marL="325754" indent="-325754" defTabSz="868680">
              <a:spcBef>
                <a:spcPts val="400"/>
              </a:spcBef>
              <a:buSzTx/>
              <a:buNone/>
              <a:defRPr sz="1700"/>
            </a:pPr>
            <a:r>
              <a:rPr lang="en-US" b="0" dirty="0">
                <a:latin typeface="Courier" pitchFamily="2" charset="0"/>
              </a:rPr>
              <a:t>    .word 0xabcdef12</a:t>
            </a:r>
          </a:p>
          <a:p>
            <a:pPr marL="325754" indent="-325754" defTabSz="868680">
              <a:spcBef>
                <a:spcPts val="400"/>
              </a:spcBef>
              <a:buSzTx/>
              <a:buNone/>
              <a:defRPr sz="1700"/>
            </a:pPr>
            <a:r>
              <a:rPr lang="en-US" b="0" dirty="0">
                <a:latin typeface="Courier" pitchFamily="2" charset="0"/>
              </a:rPr>
              <a:t>    .word 0xffff</a:t>
            </a:r>
          </a:p>
          <a:p>
            <a:pPr marL="325754" indent="-325754" defTabSz="868680">
              <a:spcBef>
                <a:spcPts val="400"/>
              </a:spcBef>
              <a:buSzTx/>
              <a:buNone/>
              <a:defRPr sz="1700"/>
            </a:pPr>
            <a:r>
              <a:rPr lang="en-US" b="0" dirty="0">
                <a:latin typeface="Courier" pitchFamily="2" charset="0"/>
              </a:rPr>
              <a:t>.text</a:t>
            </a:r>
          </a:p>
          <a:p>
            <a:pPr marL="325754" indent="-325754" defTabSz="868680">
              <a:spcBef>
                <a:spcPts val="400"/>
              </a:spcBef>
              <a:buSzTx/>
              <a:buNone/>
              <a:defRPr sz="1700"/>
            </a:pPr>
            <a:r>
              <a:rPr lang="en-US" b="0" dirty="0">
                <a:latin typeface="Courier" pitchFamily="2" charset="0"/>
              </a:rPr>
              <a:t>.</a:t>
            </a:r>
            <a:r>
              <a:rPr lang="en-US" b="0" dirty="0" err="1">
                <a:latin typeface="Courier" pitchFamily="2" charset="0"/>
              </a:rPr>
              <a:t>globl</a:t>
            </a:r>
            <a:r>
              <a:rPr lang="en-US" b="0" dirty="0">
                <a:latin typeface="Courier" pitchFamily="2" charset="0"/>
              </a:rPr>
              <a:t> main</a:t>
            </a:r>
          </a:p>
          <a:p>
            <a:pPr marL="325754" indent="-325754" defTabSz="868680">
              <a:spcBef>
                <a:spcPts val="400"/>
              </a:spcBef>
              <a:buSzTx/>
              <a:buNone/>
              <a:defRPr sz="1700"/>
            </a:pPr>
            <a:r>
              <a:rPr lang="en-US" b="0" dirty="0">
                <a:latin typeface="Courier" pitchFamily="2" charset="0"/>
              </a:rPr>
              <a:t>main : </a:t>
            </a:r>
            <a:r>
              <a:rPr lang="en-US" b="0" dirty="0" err="1">
                <a:latin typeface="Courier" pitchFamily="2" charset="0"/>
              </a:rPr>
              <a:t>lui</a:t>
            </a:r>
            <a:r>
              <a:rPr lang="en-US" b="0" dirty="0">
                <a:latin typeface="Courier" pitchFamily="2" charset="0"/>
              </a:rPr>
              <a:t> $5, 0x1002</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lui</a:t>
            </a:r>
            <a:r>
              <a:rPr lang="en-US" b="0" dirty="0">
                <a:latin typeface="Courier" pitchFamily="2" charset="0"/>
              </a:rPr>
              <a:t> $4, 0x789a</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sw</a:t>
            </a:r>
            <a:r>
              <a:rPr lang="en-US" b="0" dirty="0">
                <a:latin typeface="Courier" pitchFamily="2" charset="0"/>
              </a:rPr>
              <a:t>  $4, 8($5)</a:t>
            </a:r>
            <a:endParaRPr dirty="0"/>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int w1[4] = {1,-1, 0xabcdef12, 0xffff} ;</a:t>
            </a:r>
          </a:p>
          <a:p>
            <a:pPr marL="0" indent="0" defTabSz="868680">
              <a:buNone/>
              <a:defRPr sz="1700"/>
            </a:pPr>
            <a:r>
              <a:rPr lang="en-US" b="0" dirty="0">
                <a:latin typeface="Times New Roman" panose="02020603050405020304" pitchFamily="18" charset="0"/>
                <a:cs typeface="Times New Roman" panose="02020603050405020304" pitchFamily="18" charset="0"/>
              </a:rPr>
              <a:t>int main(){</a:t>
            </a:r>
          </a:p>
          <a:p>
            <a:pPr marL="0" indent="0" defTabSz="868680">
              <a:buNone/>
              <a:defRPr sz="1700"/>
            </a:pPr>
            <a:r>
              <a:rPr lang="en-US" b="0" dirty="0">
                <a:latin typeface="Times New Roman" panose="02020603050405020304" pitchFamily="18" charset="0"/>
                <a:cs typeface="Times New Roman" panose="02020603050405020304" pitchFamily="18" charset="0"/>
              </a:rPr>
              <a:t>   w1[2] = 0x789a0000;</a:t>
            </a:r>
          </a:p>
          <a:p>
            <a:pPr marL="0" indent="0" defTabSz="868680">
              <a:buNone/>
              <a:defRPr sz="1700"/>
            </a:pPr>
            <a:r>
              <a:rPr lang="en-US" b="0" dirty="0">
                <a:latin typeface="Times New Roman" panose="02020603050405020304" pitchFamily="18" charset="0"/>
                <a:cs typeface="Times New Roman" panose="02020603050405020304" pitchFamily="18" charset="0"/>
              </a:rPr>
              <a:t>}</a:t>
            </a:r>
          </a:p>
          <a:p>
            <a:pPr marL="0" indent="0" defTabSz="868680">
              <a:buNone/>
              <a:defRPr sz="1700"/>
            </a:pPr>
            <a:endParaRPr dirty="0"/>
          </a:p>
        </p:txBody>
      </p:sp>
      <p:graphicFrame>
        <p:nvGraphicFramePr>
          <p:cNvPr id="10" name="Table 9">
            <a:extLst>
              <a:ext uri="{FF2B5EF4-FFF2-40B4-BE49-F238E27FC236}">
                <a16:creationId xmlns:a16="http://schemas.microsoft.com/office/drawing/2014/main" id="{9056B476-F17B-0B48-B401-288DB2EE6F11}"/>
              </a:ext>
            </a:extLst>
          </p:cNvPr>
          <p:cNvGraphicFramePr>
            <a:graphicFrameLocks noGrp="1"/>
          </p:cNvGraphicFramePr>
          <p:nvPr/>
        </p:nvGraphicFramePr>
        <p:xfrm>
          <a:off x="4260327"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[0x10020000]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[0x1002000f]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sp>
        <p:nvSpPr>
          <p:cNvPr id="3" name="TextBox 2">
            <a:extLst>
              <a:ext uri="{FF2B5EF4-FFF2-40B4-BE49-F238E27FC236}">
                <a16:creationId xmlns:a16="http://schemas.microsoft.com/office/drawing/2014/main" id="{8849F159-8004-AC45-B1BC-3499A6280F5D}"/>
              </a:ext>
            </a:extLst>
          </p:cNvPr>
          <p:cNvSpPr txBox="1"/>
          <p:nvPr/>
        </p:nvSpPr>
        <p:spPr>
          <a:xfrm>
            <a:off x="217486" y="2222205"/>
            <a:ext cx="5796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70C0"/>
                </a:solidFill>
                <a:effectLst/>
                <a:uFillTx/>
                <a:latin typeface="Arial"/>
                <a:ea typeface="Arial"/>
                <a:cs typeface="Arial"/>
                <a:sym typeface="Arial"/>
              </a:rPr>
              <a:t>label</a:t>
            </a:r>
          </a:p>
        </p:txBody>
      </p:sp>
      <p:cxnSp>
        <p:nvCxnSpPr>
          <p:cNvPr id="5" name="Straight Arrow Connector 4">
            <a:extLst>
              <a:ext uri="{FF2B5EF4-FFF2-40B4-BE49-F238E27FC236}">
                <a16:creationId xmlns:a16="http://schemas.microsoft.com/office/drawing/2014/main" id="{7523AB29-5564-6446-8FBD-99CFF7743A58}"/>
              </a:ext>
            </a:extLst>
          </p:cNvPr>
          <p:cNvCxnSpPr>
            <a:stCxn id="3" idx="0"/>
          </p:cNvCxnSpPr>
          <p:nvPr/>
        </p:nvCxnSpPr>
        <p:spPr>
          <a:xfrm flipV="1">
            <a:off x="507308" y="1981935"/>
            <a:ext cx="56218" cy="240270"/>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F63A3313-FE33-3848-8B3C-3BBE54B21C51}"/>
              </a:ext>
            </a:extLst>
          </p:cNvPr>
          <p:cNvCxnSpPr/>
          <p:nvPr/>
        </p:nvCxnSpPr>
        <p:spPr>
          <a:xfrm flipV="1">
            <a:off x="2158409" y="1148316"/>
            <a:ext cx="3593805" cy="680484"/>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9550AA6-53C1-FC41-A02E-91D1DE453BB0}"/>
              </a:ext>
            </a:extLst>
          </p:cNvPr>
          <p:cNvCxnSpPr/>
          <p:nvPr/>
        </p:nvCxnSpPr>
        <p:spPr>
          <a:xfrm>
            <a:off x="2200940" y="2222205"/>
            <a:ext cx="3551274" cy="36933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D800F43A-D2F2-B342-9C95-10516E7A7654}"/>
              </a:ext>
            </a:extLst>
          </p:cNvPr>
          <p:cNvCxnSpPr/>
          <p:nvPr/>
        </p:nvCxnSpPr>
        <p:spPr>
          <a:xfrm>
            <a:off x="3136605" y="2488019"/>
            <a:ext cx="2615609" cy="164804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428920B-8643-3F48-9B59-8B318055028D}"/>
              </a:ext>
            </a:extLst>
          </p:cNvPr>
          <p:cNvCxnSpPr/>
          <p:nvPr/>
        </p:nvCxnSpPr>
        <p:spPr>
          <a:xfrm>
            <a:off x="2668772" y="2785730"/>
            <a:ext cx="3083442" cy="272718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8B7A1C2-3894-F241-9E23-6C26DBA8E6D2}"/>
              </a:ext>
            </a:extLst>
          </p:cNvPr>
          <p:cNvCxnSpPr/>
          <p:nvPr/>
        </p:nvCxnSpPr>
        <p:spPr>
          <a:xfrm flipV="1">
            <a:off x="735488" y="1148316"/>
            <a:ext cx="3655759" cy="680484"/>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04C32F8-BD70-FF42-9135-1AED04DEB4FD}"/>
              </a:ext>
            </a:extLst>
          </p:cNvPr>
          <p:cNvCxnSpPr>
            <a:stCxn id="3" idx="2"/>
          </p:cNvCxnSpPr>
          <p:nvPr/>
        </p:nvCxnSpPr>
        <p:spPr>
          <a:xfrm>
            <a:off x="507308" y="2591535"/>
            <a:ext cx="56218" cy="991637"/>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26" name="Table 25">
            <a:extLst>
              <a:ext uri="{FF2B5EF4-FFF2-40B4-BE49-F238E27FC236}">
                <a16:creationId xmlns:a16="http://schemas.microsoft.com/office/drawing/2014/main" id="{0239F19D-39AA-F745-B525-18835B14DE99}"/>
              </a:ext>
            </a:extLst>
          </p:cNvPr>
          <p:cNvGraphicFramePr>
            <a:graphicFrameLocks noGrp="1"/>
          </p:cNvGraphicFramePr>
          <p:nvPr/>
        </p:nvGraphicFramePr>
        <p:xfrm>
          <a:off x="5688074"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1483360">
                <a:tc>
                  <a:txBody>
                    <a:bodyPr/>
                    <a:lstStyle/>
                    <a:p>
                      <a:pPr algn="ctr"/>
                      <a:r>
                        <a:rPr lang="en-US" sz="1600" dirty="0"/>
                        <a:t>0x00000001</a:t>
                      </a:r>
                    </a:p>
                  </a:txBody>
                  <a:tcPr vert="vert"/>
                </a:tc>
                <a:extLst>
                  <a:ext uri="{0D108BD9-81ED-4DB2-BD59-A6C34878D82A}">
                    <a16:rowId xmlns:a16="http://schemas.microsoft.com/office/drawing/2014/main" val="2835908103"/>
                  </a:ext>
                </a:extLst>
              </a:tr>
              <a:tr h="1483360">
                <a:tc>
                  <a:txBody>
                    <a:bodyPr/>
                    <a:lstStyle/>
                    <a:p>
                      <a:pPr algn="ctr"/>
                      <a:r>
                        <a:rPr lang="en-US" sz="1600" dirty="0"/>
                        <a:t>0xffffffff</a:t>
                      </a:r>
                    </a:p>
                  </a:txBody>
                  <a:tcPr vert="vert"/>
                </a:tc>
                <a:extLst>
                  <a:ext uri="{0D108BD9-81ED-4DB2-BD59-A6C34878D82A}">
                    <a16:rowId xmlns:a16="http://schemas.microsoft.com/office/drawing/2014/main" val="12299843"/>
                  </a:ext>
                </a:extLst>
              </a:tr>
              <a:tr h="1483360">
                <a:tc>
                  <a:txBody>
                    <a:bodyPr/>
                    <a:lstStyle/>
                    <a:p>
                      <a:pPr algn="ctr"/>
                      <a:r>
                        <a:rPr lang="en-US" sz="1600" dirty="0"/>
                        <a:t>0xabcdef12</a:t>
                      </a:r>
                    </a:p>
                  </a:txBody>
                  <a:tcPr vert="vert"/>
                </a:tc>
                <a:extLst>
                  <a:ext uri="{0D108BD9-81ED-4DB2-BD59-A6C34878D82A}">
                    <a16:rowId xmlns:a16="http://schemas.microsoft.com/office/drawing/2014/main" val="3848985264"/>
                  </a:ext>
                </a:extLst>
              </a:tr>
              <a:tr h="1483360">
                <a:tc>
                  <a:txBody>
                    <a:bodyPr/>
                    <a:lstStyle/>
                    <a:p>
                      <a:pPr algn="ctr"/>
                      <a:r>
                        <a:rPr lang="en-US" sz="1600" dirty="0"/>
                        <a:t>0x0000ffff</a:t>
                      </a:r>
                    </a:p>
                  </a:txBody>
                  <a:tcPr vert="vert"/>
                </a:tc>
                <a:extLst>
                  <a:ext uri="{0D108BD9-81ED-4DB2-BD59-A6C34878D82A}">
                    <a16:rowId xmlns:a16="http://schemas.microsoft.com/office/drawing/2014/main" val="3766277594"/>
                  </a:ext>
                </a:extLst>
              </a:tr>
            </a:tbl>
          </a:graphicData>
        </a:graphic>
      </p:graphicFrame>
      <p:graphicFrame>
        <p:nvGraphicFramePr>
          <p:cNvPr id="15" name="Table 14">
            <a:extLst>
              <a:ext uri="{FF2B5EF4-FFF2-40B4-BE49-F238E27FC236}">
                <a16:creationId xmlns:a16="http://schemas.microsoft.com/office/drawing/2014/main" id="{B36EA78B-93CD-8E46-88D4-8E7B15AED546}"/>
              </a:ext>
            </a:extLst>
          </p:cNvPr>
          <p:cNvGraphicFramePr>
            <a:graphicFrameLocks noGrp="1"/>
          </p:cNvGraphicFramePr>
          <p:nvPr>
            <p:extLst>
              <p:ext uri="{D42A27DB-BD31-4B8C-83A1-F6EECF244321}">
                <p14:modId xmlns:p14="http://schemas.microsoft.com/office/powerpoint/2010/main" val="327500372"/>
              </p:ext>
            </p:extLst>
          </p:nvPr>
        </p:nvGraphicFramePr>
        <p:xfrm>
          <a:off x="7048293"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pPr algn="ctr"/>
                      <a:r>
                        <a:rPr lang="en-US" sz="1600" dirty="0"/>
                        <a:t>0x01</a:t>
                      </a:r>
                    </a:p>
                  </a:txBody>
                  <a:tcPr/>
                </a:tc>
                <a:extLst>
                  <a:ext uri="{0D108BD9-81ED-4DB2-BD59-A6C34878D82A}">
                    <a16:rowId xmlns:a16="http://schemas.microsoft.com/office/drawing/2014/main" val="2835908103"/>
                  </a:ext>
                </a:extLst>
              </a:tr>
              <a:tr h="370840">
                <a:tc>
                  <a:txBody>
                    <a:bodyPr/>
                    <a:lstStyle/>
                    <a:p>
                      <a:pPr algn="ctr"/>
                      <a:r>
                        <a:rPr lang="en-US" sz="1600" dirty="0"/>
                        <a:t>0x00</a:t>
                      </a:r>
                    </a:p>
                  </a:txBody>
                  <a:tcPr/>
                </a:tc>
                <a:extLst>
                  <a:ext uri="{0D108BD9-81ED-4DB2-BD59-A6C34878D82A}">
                    <a16:rowId xmlns:a16="http://schemas.microsoft.com/office/drawing/2014/main" val="3795749737"/>
                  </a:ext>
                </a:extLst>
              </a:tr>
              <a:tr h="370840">
                <a:tc>
                  <a:txBody>
                    <a:bodyPr/>
                    <a:lstStyle/>
                    <a:p>
                      <a:pPr algn="ctr"/>
                      <a:r>
                        <a:rPr lang="en-US" sz="1600" dirty="0"/>
                        <a:t>0x00</a:t>
                      </a:r>
                    </a:p>
                  </a:txBody>
                  <a:tcPr/>
                </a:tc>
                <a:extLst>
                  <a:ext uri="{0D108BD9-81ED-4DB2-BD59-A6C34878D82A}">
                    <a16:rowId xmlns:a16="http://schemas.microsoft.com/office/drawing/2014/main" val="2007189891"/>
                  </a:ext>
                </a:extLst>
              </a:tr>
              <a:tr h="370840">
                <a:tc>
                  <a:txBody>
                    <a:bodyPr/>
                    <a:lstStyle/>
                    <a:p>
                      <a:pPr algn="ctr"/>
                      <a:r>
                        <a:rPr lang="en-US" sz="1600" dirty="0"/>
                        <a:t>0x00</a:t>
                      </a:r>
                    </a:p>
                  </a:txBody>
                  <a:tcPr/>
                </a:tc>
                <a:extLst>
                  <a:ext uri="{0D108BD9-81ED-4DB2-BD59-A6C34878D82A}">
                    <a16:rowId xmlns:a16="http://schemas.microsoft.com/office/drawing/2014/main" val="167323096"/>
                  </a:ext>
                </a:extLst>
              </a:tr>
              <a:tr h="370840">
                <a:tc>
                  <a:txBody>
                    <a:bodyPr/>
                    <a:lstStyle/>
                    <a:p>
                      <a:pPr algn="ctr"/>
                      <a:r>
                        <a:rPr lang="en-US" sz="1600" dirty="0"/>
                        <a:t>0xff</a:t>
                      </a:r>
                    </a:p>
                  </a:txBody>
                  <a:tcPr/>
                </a:tc>
                <a:extLst>
                  <a:ext uri="{0D108BD9-81ED-4DB2-BD59-A6C34878D82A}">
                    <a16:rowId xmlns:a16="http://schemas.microsoft.com/office/drawing/2014/main" val="12299843"/>
                  </a:ext>
                </a:extLst>
              </a:tr>
              <a:tr h="370840">
                <a:tc>
                  <a:txBody>
                    <a:bodyPr/>
                    <a:lstStyle/>
                    <a:p>
                      <a:pPr algn="ctr"/>
                      <a:r>
                        <a:rPr lang="en-US" sz="1600" dirty="0"/>
                        <a:t>0xff</a:t>
                      </a:r>
                    </a:p>
                  </a:txBody>
                  <a:tcPr/>
                </a:tc>
                <a:extLst>
                  <a:ext uri="{0D108BD9-81ED-4DB2-BD59-A6C34878D82A}">
                    <a16:rowId xmlns:a16="http://schemas.microsoft.com/office/drawing/2014/main" val="2554277449"/>
                  </a:ext>
                </a:extLst>
              </a:tr>
              <a:tr h="370840">
                <a:tc>
                  <a:txBody>
                    <a:bodyPr/>
                    <a:lstStyle/>
                    <a:p>
                      <a:pPr algn="ctr"/>
                      <a:r>
                        <a:rPr lang="en-US" sz="1600" dirty="0"/>
                        <a:t>0xff</a:t>
                      </a:r>
                    </a:p>
                  </a:txBody>
                  <a:tcPr/>
                </a:tc>
                <a:extLst>
                  <a:ext uri="{0D108BD9-81ED-4DB2-BD59-A6C34878D82A}">
                    <a16:rowId xmlns:a16="http://schemas.microsoft.com/office/drawing/2014/main" val="2324997982"/>
                  </a:ext>
                </a:extLst>
              </a:tr>
              <a:tr h="370840">
                <a:tc>
                  <a:txBody>
                    <a:bodyPr/>
                    <a:lstStyle/>
                    <a:p>
                      <a:pPr algn="ctr"/>
                      <a:r>
                        <a:rPr lang="en-US" sz="1600" dirty="0"/>
                        <a:t>0xff</a:t>
                      </a:r>
                    </a:p>
                  </a:txBody>
                  <a:tcPr/>
                </a:tc>
                <a:extLst>
                  <a:ext uri="{0D108BD9-81ED-4DB2-BD59-A6C34878D82A}">
                    <a16:rowId xmlns:a16="http://schemas.microsoft.com/office/drawing/2014/main" val="1456247511"/>
                  </a:ext>
                </a:extLst>
              </a:tr>
              <a:tr h="370840">
                <a:tc>
                  <a:txBody>
                    <a:bodyPr/>
                    <a:lstStyle/>
                    <a:p>
                      <a:pPr algn="ctr"/>
                      <a:r>
                        <a:rPr lang="en-US" sz="1600" dirty="0"/>
                        <a:t>0x12</a:t>
                      </a:r>
                    </a:p>
                  </a:txBody>
                  <a:tcPr/>
                </a:tc>
                <a:extLst>
                  <a:ext uri="{0D108BD9-81ED-4DB2-BD59-A6C34878D82A}">
                    <a16:rowId xmlns:a16="http://schemas.microsoft.com/office/drawing/2014/main" val="3848985264"/>
                  </a:ext>
                </a:extLst>
              </a:tr>
              <a:tr h="370840">
                <a:tc>
                  <a:txBody>
                    <a:bodyPr/>
                    <a:lstStyle/>
                    <a:p>
                      <a:pPr algn="ctr"/>
                      <a:r>
                        <a:rPr lang="en-US" sz="1600" dirty="0"/>
                        <a:t>0xef</a:t>
                      </a:r>
                    </a:p>
                  </a:txBody>
                  <a:tcPr/>
                </a:tc>
                <a:extLst>
                  <a:ext uri="{0D108BD9-81ED-4DB2-BD59-A6C34878D82A}">
                    <a16:rowId xmlns:a16="http://schemas.microsoft.com/office/drawing/2014/main" val="918770110"/>
                  </a:ext>
                </a:extLst>
              </a:tr>
              <a:tr h="370840">
                <a:tc>
                  <a:txBody>
                    <a:bodyPr/>
                    <a:lstStyle/>
                    <a:p>
                      <a:pPr algn="ctr"/>
                      <a:r>
                        <a:rPr lang="en-US" sz="1600" dirty="0"/>
                        <a:t>0xcd</a:t>
                      </a:r>
                    </a:p>
                  </a:txBody>
                  <a:tcPr/>
                </a:tc>
                <a:extLst>
                  <a:ext uri="{0D108BD9-81ED-4DB2-BD59-A6C34878D82A}">
                    <a16:rowId xmlns:a16="http://schemas.microsoft.com/office/drawing/2014/main" val="2028816192"/>
                  </a:ext>
                </a:extLst>
              </a:tr>
              <a:tr h="370840">
                <a:tc>
                  <a:txBody>
                    <a:bodyPr/>
                    <a:lstStyle/>
                    <a:p>
                      <a:pPr algn="ctr"/>
                      <a:r>
                        <a:rPr lang="en-US" sz="1600" dirty="0"/>
                        <a:t>0xab</a:t>
                      </a:r>
                    </a:p>
                  </a:txBody>
                  <a:tcPr/>
                </a:tc>
                <a:extLst>
                  <a:ext uri="{0D108BD9-81ED-4DB2-BD59-A6C34878D82A}">
                    <a16:rowId xmlns:a16="http://schemas.microsoft.com/office/drawing/2014/main" val="2248877264"/>
                  </a:ext>
                </a:extLst>
              </a:tr>
              <a:tr h="370840">
                <a:tc>
                  <a:txBody>
                    <a:bodyPr/>
                    <a:lstStyle/>
                    <a:p>
                      <a:pPr algn="ctr"/>
                      <a:r>
                        <a:rPr lang="en-US" sz="1600" dirty="0"/>
                        <a:t>0xff</a:t>
                      </a:r>
                    </a:p>
                  </a:txBody>
                  <a:tcPr/>
                </a:tc>
                <a:extLst>
                  <a:ext uri="{0D108BD9-81ED-4DB2-BD59-A6C34878D82A}">
                    <a16:rowId xmlns:a16="http://schemas.microsoft.com/office/drawing/2014/main" val="3766277594"/>
                  </a:ext>
                </a:extLst>
              </a:tr>
              <a:tr h="370840">
                <a:tc>
                  <a:txBody>
                    <a:bodyPr/>
                    <a:lstStyle/>
                    <a:p>
                      <a:pPr algn="ctr"/>
                      <a:r>
                        <a:rPr lang="en-US" sz="1600" dirty="0"/>
                        <a:t>0xff</a:t>
                      </a:r>
                    </a:p>
                  </a:txBody>
                  <a:tcPr/>
                </a:tc>
                <a:extLst>
                  <a:ext uri="{0D108BD9-81ED-4DB2-BD59-A6C34878D82A}">
                    <a16:rowId xmlns:a16="http://schemas.microsoft.com/office/drawing/2014/main" val="679418232"/>
                  </a:ext>
                </a:extLst>
              </a:tr>
              <a:tr h="370840">
                <a:tc>
                  <a:txBody>
                    <a:bodyPr/>
                    <a:lstStyle/>
                    <a:p>
                      <a:pPr algn="ctr"/>
                      <a:r>
                        <a:rPr lang="en-US" sz="1400" dirty="0"/>
                        <a:t>0x00</a:t>
                      </a:r>
                    </a:p>
                  </a:txBody>
                  <a:tcPr/>
                </a:tc>
                <a:extLst>
                  <a:ext uri="{0D108BD9-81ED-4DB2-BD59-A6C34878D82A}">
                    <a16:rowId xmlns:a16="http://schemas.microsoft.com/office/drawing/2014/main" val="3504946359"/>
                  </a:ext>
                </a:extLst>
              </a:tr>
              <a:tr h="370840">
                <a:tc>
                  <a:txBody>
                    <a:bodyPr/>
                    <a:lstStyle/>
                    <a:p>
                      <a:pPr algn="ctr"/>
                      <a:r>
                        <a:rPr lang="en-US" sz="1400" dirty="0"/>
                        <a:t>0x00</a:t>
                      </a:r>
                    </a:p>
                  </a:txBody>
                  <a:tcPr/>
                </a:tc>
                <a:extLst>
                  <a:ext uri="{0D108BD9-81ED-4DB2-BD59-A6C34878D82A}">
                    <a16:rowId xmlns:a16="http://schemas.microsoft.com/office/drawing/2014/main" val="4162008984"/>
                  </a:ext>
                </a:extLst>
              </a:tr>
            </a:tbl>
          </a:graphicData>
        </a:graphic>
      </p:graphicFrame>
      <p:cxnSp>
        <p:nvCxnSpPr>
          <p:cNvPr id="4" name="Straight Arrow Connector 3">
            <a:extLst>
              <a:ext uri="{FF2B5EF4-FFF2-40B4-BE49-F238E27FC236}">
                <a16:creationId xmlns:a16="http://schemas.microsoft.com/office/drawing/2014/main" id="{6428C0C2-617C-714E-A42D-E970D6080827}"/>
              </a:ext>
            </a:extLst>
          </p:cNvPr>
          <p:cNvCxnSpPr/>
          <p:nvPr/>
        </p:nvCxnSpPr>
        <p:spPr>
          <a:xfrm>
            <a:off x="6472258" y="1955216"/>
            <a:ext cx="486806" cy="0"/>
          </a:xfrm>
          <a:prstGeom prst="straightConnector1">
            <a:avLst/>
          </a:prstGeom>
          <a:noFill/>
          <a:ln w="63500" cap="flat">
            <a:solidFill>
              <a:srgbClr val="00B05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501949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FD185-EF6D-9049-9380-B130B348A6BA}"/>
              </a:ext>
            </a:extLst>
          </p:cNvPr>
          <p:cNvPicPr>
            <a:picLocks noChangeAspect="1"/>
          </p:cNvPicPr>
          <p:nvPr/>
        </p:nvPicPr>
        <p:blipFill>
          <a:blip r:embed="rId2"/>
          <a:stretch>
            <a:fillRect/>
          </a:stretch>
        </p:blipFill>
        <p:spPr>
          <a:xfrm>
            <a:off x="0" y="30946"/>
            <a:ext cx="9144000" cy="6796108"/>
          </a:xfrm>
          <a:prstGeom prst="rect">
            <a:avLst/>
          </a:prstGeom>
        </p:spPr>
      </p:pic>
      <p:sp>
        <p:nvSpPr>
          <p:cNvPr id="2" name="Rectangle 1">
            <a:extLst>
              <a:ext uri="{FF2B5EF4-FFF2-40B4-BE49-F238E27FC236}">
                <a16:creationId xmlns:a16="http://schemas.microsoft.com/office/drawing/2014/main" id="{0527EB5E-5CDB-5843-BB46-03A3554D7FB2}"/>
              </a:ext>
            </a:extLst>
          </p:cNvPr>
          <p:cNvSpPr/>
          <p:nvPr/>
        </p:nvSpPr>
        <p:spPr>
          <a:xfrm>
            <a:off x="4827181" y="499730"/>
            <a:ext cx="669852" cy="30834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Rectangle 3">
            <a:extLst>
              <a:ext uri="{FF2B5EF4-FFF2-40B4-BE49-F238E27FC236}">
                <a16:creationId xmlns:a16="http://schemas.microsoft.com/office/drawing/2014/main" id="{5C1B0772-332C-0147-ABA3-85EE9651A1A4}"/>
              </a:ext>
            </a:extLst>
          </p:cNvPr>
          <p:cNvSpPr/>
          <p:nvPr/>
        </p:nvSpPr>
        <p:spPr>
          <a:xfrm>
            <a:off x="1594884" y="956930"/>
            <a:ext cx="3487479" cy="340242"/>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5925447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F9BF72-48DB-AF4F-B941-61CA17EB6B73}"/>
              </a:ext>
            </a:extLst>
          </p:cNvPr>
          <p:cNvPicPr>
            <a:picLocks noChangeAspect="1"/>
          </p:cNvPicPr>
          <p:nvPr/>
        </p:nvPicPr>
        <p:blipFill>
          <a:blip r:embed="rId2"/>
          <a:stretch>
            <a:fillRect/>
          </a:stretch>
        </p:blipFill>
        <p:spPr>
          <a:xfrm>
            <a:off x="0" y="680987"/>
            <a:ext cx="9144000" cy="5496025"/>
          </a:xfrm>
          <a:prstGeom prst="rect">
            <a:avLst/>
          </a:prstGeom>
        </p:spPr>
      </p:pic>
      <p:sp>
        <p:nvSpPr>
          <p:cNvPr id="2" name="Title 1">
            <a:extLst>
              <a:ext uri="{FF2B5EF4-FFF2-40B4-BE49-F238E27FC236}">
                <a16:creationId xmlns:a16="http://schemas.microsoft.com/office/drawing/2014/main" id="{FD108CDA-0D62-3340-B1F1-B8A89B7311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45AB4FA-297A-DB42-97AF-D1514A1E5BA9}"/>
              </a:ext>
            </a:extLst>
          </p:cNvPr>
          <p:cNvSpPr>
            <a:spLocks noGrp="1"/>
          </p:cNvSpPr>
          <p:nvPr>
            <p:ph type="body" idx="1"/>
          </p:nvPr>
        </p:nvSpPr>
        <p:spPr/>
        <p:txBody>
          <a:bodyPr/>
          <a:lstStyle/>
          <a:p>
            <a:endParaRPr lang="en-US"/>
          </a:p>
        </p:txBody>
      </p:sp>
      <p:sp>
        <p:nvSpPr>
          <p:cNvPr id="6" name="Rectangle 5">
            <a:extLst>
              <a:ext uri="{FF2B5EF4-FFF2-40B4-BE49-F238E27FC236}">
                <a16:creationId xmlns:a16="http://schemas.microsoft.com/office/drawing/2014/main" id="{0DFE9385-7196-5942-9097-7B8594846C62}"/>
              </a:ext>
            </a:extLst>
          </p:cNvPr>
          <p:cNvSpPr/>
          <p:nvPr/>
        </p:nvSpPr>
        <p:spPr>
          <a:xfrm>
            <a:off x="0" y="1850065"/>
            <a:ext cx="5497033" cy="180754"/>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7912293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79"/>
          <p:cNvSpPr txBox="1">
            <a:spLocks noGrp="1"/>
          </p:cNvSpPr>
          <p:nvPr>
            <p:ph type="sldNum" sz="quarter" idx="4294967295"/>
          </p:nvPr>
        </p:nvSpPr>
        <p:spPr>
          <a:xfrm>
            <a:off x="8520113" y="6310312"/>
            <a:ext cx="406401" cy="418853"/>
          </a:xfrm>
          <a:prstGeom prst="rect">
            <a:avLst/>
          </a:prstGeom>
          <a:extLst>
            <a:ext uri="{C572A759-6A51-4108-AA02-DFA0A04FC94B}">
              <ma14:wrappingTextBoxFlag xmlns:ma14="http://schemas.microsoft.com/office/mac/drawingml/2011/main" xmlns="" val="1"/>
            </a:ext>
          </a:extLst>
        </p:spPr>
        <p:txBody>
          <a:bodyPr lIns="44450" tIns="44450" rIns="44450" bIns="44450" anchor="t"/>
          <a:lstStyle>
            <a:lvl1pPr algn="l">
              <a:defRPr sz="2400">
                <a:latin typeface="+mn-lt"/>
                <a:ea typeface="+mn-ea"/>
                <a:cs typeface="+mn-cs"/>
                <a:sym typeface="Times New Roman"/>
              </a:defRPr>
            </a:lvl1pPr>
          </a:lstStyle>
          <a:p>
            <a:fld id="{86CB4B4D-7CA3-9044-876B-883B54F8677D}" type="slidenum">
              <a:t>31</a:t>
            </a:fld>
            <a:endParaRPr/>
          </a:p>
        </p:txBody>
      </p:sp>
      <p:sp>
        <p:nvSpPr>
          <p:cNvPr id="120" name="Shape 180"/>
          <p:cNvSpPr txBox="1">
            <a:spLocks noGrp="1"/>
          </p:cNvSpPr>
          <p:nvPr>
            <p:ph type="title"/>
          </p:nvPr>
        </p:nvSpPr>
        <p:spPr>
          <a:prstGeom prst="rect">
            <a:avLst/>
          </a:prstGeom>
        </p:spPr>
        <p:txBody>
          <a:bodyPr/>
          <a:lstStyle/>
          <a:p>
            <a:endParaRPr dirty="0"/>
          </a:p>
        </p:txBody>
      </p:sp>
      <p:sp>
        <p:nvSpPr>
          <p:cNvPr id="121" name="Shape 181"/>
          <p:cNvSpPr txBox="1">
            <a:spLocks noGrp="1"/>
          </p:cNvSpPr>
          <p:nvPr>
            <p:ph type="body" idx="1"/>
          </p:nvPr>
        </p:nvSpPr>
        <p:spPr>
          <a:xfrm>
            <a:off x="430688" y="1046282"/>
            <a:ext cx="7977824" cy="5121909"/>
          </a:xfrm>
          <a:prstGeom prst="rect">
            <a:avLst/>
          </a:prstGeom>
        </p:spPr>
        <p:txBody>
          <a:bodyPr>
            <a:normAutofit/>
          </a:bodyPr>
          <a:lstStyle/>
          <a:p>
            <a:pPr marL="0" indent="0" defTabSz="868680">
              <a:spcBef>
                <a:spcPts val="400"/>
              </a:spcBef>
              <a:buNone/>
              <a:defRPr sz="1700"/>
            </a:pPr>
            <a:r>
              <a:rPr b="0" dirty="0">
                <a:latin typeface="Courier" pitchFamily="2" charset="0"/>
              </a:rPr>
              <a:t>.data  </a:t>
            </a:r>
            <a:r>
              <a:rPr lang="en-US" b="0" dirty="0">
                <a:solidFill>
                  <a:srgbClr val="FF0000"/>
                </a:solidFill>
                <a:latin typeface="Courier" pitchFamily="2" charset="0"/>
              </a:rPr>
              <a:t>0x10030000</a:t>
            </a:r>
            <a:endParaRPr b="0" dirty="0">
              <a:solidFill>
                <a:srgbClr val="FF0000"/>
              </a:solidFill>
              <a:latin typeface="Courier" pitchFamily="2" charset="0"/>
            </a:endParaRPr>
          </a:p>
          <a:p>
            <a:pPr marL="325754" indent="-325754" defTabSz="868680">
              <a:spcBef>
                <a:spcPts val="400"/>
              </a:spcBef>
              <a:buSzTx/>
              <a:buNone/>
              <a:defRPr sz="1700"/>
            </a:pPr>
            <a:r>
              <a:rPr lang="en-US" b="0" dirty="0">
                <a:solidFill>
                  <a:srgbClr val="FF0000"/>
                </a:solidFill>
                <a:latin typeface="Courier" pitchFamily="2" charset="0"/>
              </a:rPr>
              <a:t>str1: </a:t>
            </a:r>
            <a:r>
              <a:rPr b="0" dirty="0">
                <a:latin typeface="Courier" pitchFamily="2" charset="0"/>
              </a:rPr>
              <a:t>.</a:t>
            </a:r>
            <a:r>
              <a:rPr lang="en-US" b="0" dirty="0">
                <a:latin typeface="Courier" pitchFamily="2" charset="0"/>
              </a:rPr>
              <a:t>byte</a:t>
            </a:r>
            <a:r>
              <a:rPr b="0" dirty="0">
                <a:latin typeface="Courier" pitchFamily="2" charset="0"/>
              </a:rPr>
              <a:t> </a:t>
            </a:r>
            <a:r>
              <a:rPr lang="en-US" b="0" dirty="0">
                <a:latin typeface="Courier" pitchFamily="2" charset="0"/>
              </a:rPr>
              <a:t> ‘s’</a:t>
            </a:r>
          </a:p>
          <a:p>
            <a:pPr marL="325754" indent="-325754" defTabSz="868680">
              <a:spcBef>
                <a:spcPts val="400"/>
              </a:spcBef>
              <a:buSzTx/>
              <a:buNone/>
              <a:defRPr sz="1700"/>
            </a:pPr>
            <a:r>
              <a:rPr lang="en-US" b="0" dirty="0">
                <a:latin typeface="Courier" pitchFamily="2" charset="0"/>
              </a:rPr>
              <a:t>    .byte ‘t’</a:t>
            </a:r>
          </a:p>
          <a:p>
            <a:pPr marL="325754" indent="-325754" defTabSz="868680">
              <a:spcBef>
                <a:spcPts val="400"/>
              </a:spcBef>
              <a:buSzTx/>
              <a:buNone/>
              <a:defRPr sz="1700"/>
            </a:pPr>
            <a:r>
              <a:rPr lang="en-US" b="0" dirty="0">
                <a:latin typeface="Courier" pitchFamily="2" charset="0"/>
              </a:rPr>
              <a:t>    .byte ‘a’</a:t>
            </a:r>
          </a:p>
          <a:p>
            <a:pPr marL="325754" indent="-325754" defTabSz="868680">
              <a:spcBef>
                <a:spcPts val="400"/>
              </a:spcBef>
              <a:buSzTx/>
              <a:buNone/>
              <a:defRPr sz="1700"/>
            </a:pPr>
            <a:r>
              <a:rPr lang="en-US" b="0" dirty="0">
                <a:latin typeface="Courier" pitchFamily="2" charset="0"/>
              </a:rPr>
              <a:t>    .byte ‘r’</a:t>
            </a:r>
          </a:p>
          <a:p>
            <a:pPr marL="325754" indent="-325754" defTabSz="868680">
              <a:spcBef>
                <a:spcPts val="400"/>
              </a:spcBef>
              <a:buSzTx/>
              <a:buNone/>
              <a:defRPr sz="1700"/>
            </a:pPr>
            <a:r>
              <a:rPr lang="en-US" b="0" dirty="0">
                <a:latin typeface="Courier" pitchFamily="2" charset="0"/>
              </a:rPr>
              <a:t>    .byte 0</a:t>
            </a:r>
          </a:p>
          <a:p>
            <a:pPr marL="325754" indent="-325754" defTabSz="868680">
              <a:spcBef>
                <a:spcPts val="400"/>
              </a:spcBef>
              <a:buSzTx/>
              <a:buNone/>
              <a:defRPr sz="1700"/>
            </a:pPr>
            <a:r>
              <a:rPr lang="en-US" b="0" dirty="0">
                <a:latin typeface="Courier" pitchFamily="2" charset="0"/>
              </a:rPr>
              <a:t>str2: .ascii “star”</a:t>
            </a:r>
          </a:p>
          <a:p>
            <a:pPr marL="325754" indent="-325754" defTabSz="868680">
              <a:spcBef>
                <a:spcPts val="400"/>
              </a:spcBef>
              <a:buSzTx/>
              <a:buNone/>
              <a:defRPr sz="1700"/>
            </a:pPr>
            <a:r>
              <a:rPr lang="en-US" b="0" dirty="0">
                <a:latin typeface="Courier" pitchFamily="2" charset="0"/>
              </a:rPr>
              <a:t>str3:    </a:t>
            </a:r>
          </a:p>
          <a:p>
            <a:pPr marL="325754" indent="-325754" defTabSz="868680">
              <a:spcBef>
                <a:spcPts val="400"/>
              </a:spcBef>
              <a:buSzTx/>
              <a:buNone/>
              <a:defRPr sz="1700"/>
            </a:pPr>
            <a:r>
              <a:rPr lang="en-US" b="0" dirty="0">
                <a:latin typeface="Courier" pitchFamily="2" charset="0"/>
              </a:rPr>
              <a:t>    .</a:t>
            </a:r>
            <a:r>
              <a:rPr lang="en-US" b="0" dirty="0" err="1">
                <a:latin typeface="Courier" pitchFamily="2" charset="0"/>
              </a:rPr>
              <a:t>asciiz</a:t>
            </a:r>
            <a:r>
              <a:rPr lang="en-US" b="0" dirty="0">
                <a:latin typeface="Courier" pitchFamily="2" charset="0"/>
              </a:rPr>
              <a:t> “star”</a:t>
            </a:r>
          </a:p>
          <a:p>
            <a:pPr marL="325754" indent="-325754" defTabSz="868680">
              <a:spcBef>
                <a:spcPts val="400"/>
              </a:spcBef>
              <a:buSzTx/>
              <a:buNone/>
              <a:defRPr sz="1700"/>
            </a:pPr>
            <a:r>
              <a:rPr lang="en-US" b="0" dirty="0">
                <a:latin typeface="Courier" pitchFamily="2" charset="0"/>
              </a:rPr>
              <a:t>    </a:t>
            </a:r>
          </a:p>
          <a:p>
            <a:pPr marL="0" indent="0" defTabSz="868680">
              <a:buNone/>
              <a:defRPr sz="1700"/>
            </a:pPr>
            <a:r>
              <a:rPr lang="en-US" dirty="0"/>
              <a:t>in C,</a:t>
            </a:r>
          </a:p>
          <a:p>
            <a:pPr marL="0" indent="0" defTabSz="868680">
              <a:buNone/>
              <a:defRPr sz="1700"/>
            </a:pPr>
            <a:r>
              <a:rPr lang="en-US" b="0" dirty="0">
                <a:latin typeface="Times New Roman" panose="02020603050405020304" pitchFamily="18" charset="0"/>
                <a:cs typeface="Times New Roman" panose="02020603050405020304" pitchFamily="18" charset="0"/>
              </a:rPr>
              <a:t>char str1[]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’,’\0’};</a:t>
            </a:r>
          </a:p>
          <a:p>
            <a:pPr marL="0" indent="0" defTabSz="868680">
              <a:buNone/>
              <a:defRPr sz="1700"/>
            </a:pPr>
            <a:r>
              <a:rPr lang="en-US" b="0" dirty="0">
                <a:latin typeface="Times New Roman" panose="02020603050405020304" pitchFamily="18" charset="0"/>
                <a:cs typeface="Times New Roman" panose="02020603050405020304" pitchFamily="18" charset="0"/>
              </a:rPr>
              <a:t>char str2[]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a:t>
            </a:r>
          </a:p>
          <a:p>
            <a:pPr marL="0" indent="0" defTabSz="868680">
              <a:buNone/>
              <a:defRPr sz="1700"/>
            </a:pPr>
            <a:r>
              <a:rPr lang="en-US" b="0" dirty="0">
                <a:latin typeface="Times New Roman" panose="02020603050405020304" pitchFamily="18" charset="0"/>
                <a:cs typeface="Times New Roman" panose="02020603050405020304" pitchFamily="18" charset="0"/>
              </a:rPr>
              <a:t>char str3[] = “star”; // = {‘</a:t>
            </a:r>
            <a:r>
              <a:rPr lang="en-US" b="0" dirty="0" err="1">
                <a:latin typeface="Times New Roman" panose="02020603050405020304" pitchFamily="18" charset="0"/>
                <a:cs typeface="Times New Roman" panose="02020603050405020304" pitchFamily="18" charset="0"/>
              </a:rPr>
              <a:t>s’,’t’,’a’,’r</a:t>
            </a:r>
            <a:r>
              <a:rPr lang="en-US" b="0" dirty="0">
                <a:latin typeface="Times New Roman" panose="02020603050405020304" pitchFamily="18" charset="0"/>
                <a:cs typeface="Times New Roman" panose="02020603050405020304" pitchFamily="18" charset="0"/>
              </a:rPr>
              <a:t>’,’\0’};</a:t>
            </a:r>
          </a:p>
          <a:p>
            <a:pPr marL="0" indent="0" defTabSz="868680">
              <a:buNone/>
              <a:defRPr sz="1700"/>
            </a:pPr>
            <a:endParaRPr dirty="0"/>
          </a:p>
        </p:txBody>
      </p:sp>
      <p:graphicFrame>
        <p:nvGraphicFramePr>
          <p:cNvPr id="2" name="Table 1">
            <a:extLst>
              <a:ext uri="{FF2B5EF4-FFF2-40B4-BE49-F238E27FC236}">
                <a16:creationId xmlns:a16="http://schemas.microsoft.com/office/drawing/2014/main" id="{FD993CD7-DCDA-D240-BC7B-D72CF1C0E3AC}"/>
              </a:ext>
            </a:extLst>
          </p:cNvPr>
          <p:cNvGraphicFramePr>
            <a:graphicFrameLocks noGrp="1"/>
          </p:cNvGraphicFramePr>
          <p:nvPr/>
        </p:nvGraphicFramePr>
        <p:xfrm>
          <a:off x="5790080"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r>
                        <a:rPr lang="en-US" sz="1600" dirty="0"/>
                        <a:t>0x73</a:t>
                      </a:r>
                    </a:p>
                  </a:txBody>
                  <a:tcPr/>
                </a:tc>
                <a:extLst>
                  <a:ext uri="{0D108BD9-81ED-4DB2-BD59-A6C34878D82A}">
                    <a16:rowId xmlns:a16="http://schemas.microsoft.com/office/drawing/2014/main" val="2835908103"/>
                  </a:ext>
                </a:extLst>
              </a:tr>
              <a:tr h="370840">
                <a:tc>
                  <a:txBody>
                    <a:bodyPr/>
                    <a:lstStyle/>
                    <a:p>
                      <a:r>
                        <a:rPr lang="en-US" sz="1600" dirty="0"/>
                        <a:t>0x74</a:t>
                      </a:r>
                    </a:p>
                  </a:txBody>
                  <a:tcPr/>
                </a:tc>
                <a:extLst>
                  <a:ext uri="{0D108BD9-81ED-4DB2-BD59-A6C34878D82A}">
                    <a16:rowId xmlns:a16="http://schemas.microsoft.com/office/drawing/2014/main" val="3795749737"/>
                  </a:ext>
                </a:extLst>
              </a:tr>
              <a:tr h="370840">
                <a:tc>
                  <a:txBody>
                    <a:bodyPr/>
                    <a:lstStyle/>
                    <a:p>
                      <a:r>
                        <a:rPr lang="en-US" sz="1600" dirty="0"/>
                        <a:t>0x61</a:t>
                      </a:r>
                    </a:p>
                  </a:txBody>
                  <a:tcPr/>
                </a:tc>
                <a:extLst>
                  <a:ext uri="{0D108BD9-81ED-4DB2-BD59-A6C34878D82A}">
                    <a16:rowId xmlns:a16="http://schemas.microsoft.com/office/drawing/2014/main" val="2007189891"/>
                  </a:ext>
                </a:extLst>
              </a:tr>
              <a:tr h="370840">
                <a:tc>
                  <a:txBody>
                    <a:bodyPr/>
                    <a:lstStyle/>
                    <a:p>
                      <a:r>
                        <a:rPr lang="en-US" sz="1600" dirty="0"/>
                        <a:t>0x72</a:t>
                      </a:r>
                    </a:p>
                  </a:txBody>
                  <a:tcPr/>
                </a:tc>
                <a:extLst>
                  <a:ext uri="{0D108BD9-81ED-4DB2-BD59-A6C34878D82A}">
                    <a16:rowId xmlns:a16="http://schemas.microsoft.com/office/drawing/2014/main" val="167323096"/>
                  </a:ext>
                </a:extLst>
              </a:tr>
              <a:tr h="370840">
                <a:tc>
                  <a:txBody>
                    <a:bodyPr/>
                    <a:lstStyle/>
                    <a:p>
                      <a:r>
                        <a:rPr lang="en-US" sz="1600" dirty="0"/>
                        <a:t>0x00</a:t>
                      </a:r>
                    </a:p>
                  </a:txBody>
                  <a:tcPr/>
                </a:tc>
                <a:extLst>
                  <a:ext uri="{0D108BD9-81ED-4DB2-BD59-A6C34878D82A}">
                    <a16:rowId xmlns:a16="http://schemas.microsoft.com/office/drawing/2014/main" val="12299843"/>
                  </a:ext>
                </a:extLst>
              </a:tr>
              <a:tr h="370840">
                <a:tc>
                  <a:txBody>
                    <a:bodyPr/>
                    <a:lstStyle/>
                    <a:p>
                      <a:r>
                        <a:rPr lang="en-US" sz="1600" dirty="0"/>
                        <a:t>0x73</a:t>
                      </a:r>
                    </a:p>
                  </a:txBody>
                  <a:tcPr/>
                </a:tc>
                <a:extLst>
                  <a:ext uri="{0D108BD9-81ED-4DB2-BD59-A6C34878D82A}">
                    <a16:rowId xmlns:a16="http://schemas.microsoft.com/office/drawing/2014/main" val="2554277449"/>
                  </a:ext>
                </a:extLst>
              </a:tr>
              <a:tr h="370840">
                <a:tc>
                  <a:txBody>
                    <a:bodyPr/>
                    <a:lstStyle/>
                    <a:p>
                      <a:r>
                        <a:rPr lang="en-US" sz="1600" dirty="0"/>
                        <a:t>0x74</a:t>
                      </a:r>
                    </a:p>
                  </a:txBody>
                  <a:tcPr/>
                </a:tc>
                <a:extLst>
                  <a:ext uri="{0D108BD9-81ED-4DB2-BD59-A6C34878D82A}">
                    <a16:rowId xmlns:a16="http://schemas.microsoft.com/office/drawing/2014/main" val="2324997982"/>
                  </a:ext>
                </a:extLst>
              </a:tr>
              <a:tr h="370840">
                <a:tc>
                  <a:txBody>
                    <a:bodyPr/>
                    <a:lstStyle/>
                    <a:p>
                      <a:r>
                        <a:rPr lang="en-US" sz="1600" dirty="0"/>
                        <a:t>0x61</a:t>
                      </a:r>
                    </a:p>
                  </a:txBody>
                  <a:tcPr/>
                </a:tc>
                <a:extLst>
                  <a:ext uri="{0D108BD9-81ED-4DB2-BD59-A6C34878D82A}">
                    <a16:rowId xmlns:a16="http://schemas.microsoft.com/office/drawing/2014/main" val="1456247511"/>
                  </a:ext>
                </a:extLst>
              </a:tr>
              <a:tr h="370840">
                <a:tc>
                  <a:txBody>
                    <a:bodyPr/>
                    <a:lstStyle/>
                    <a:p>
                      <a:r>
                        <a:rPr lang="en-US" sz="1600" dirty="0"/>
                        <a:t>0x72</a:t>
                      </a:r>
                    </a:p>
                  </a:txBody>
                  <a:tcPr/>
                </a:tc>
                <a:extLst>
                  <a:ext uri="{0D108BD9-81ED-4DB2-BD59-A6C34878D82A}">
                    <a16:rowId xmlns:a16="http://schemas.microsoft.com/office/drawing/2014/main" val="3848985264"/>
                  </a:ext>
                </a:extLst>
              </a:tr>
              <a:tr h="370840">
                <a:tc>
                  <a:txBody>
                    <a:bodyPr/>
                    <a:lstStyle/>
                    <a:p>
                      <a:r>
                        <a:rPr lang="en-US" sz="1600" dirty="0"/>
                        <a:t>0x73</a:t>
                      </a:r>
                    </a:p>
                  </a:txBody>
                  <a:tcPr/>
                </a:tc>
                <a:extLst>
                  <a:ext uri="{0D108BD9-81ED-4DB2-BD59-A6C34878D82A}">
                    <a16:rowId xmlns:a16="http://schemas.microsoft.com/office/drawing/2014/main" val="918770110"/>
                  </a:ext>
                </a:extLst>
              </a:tr>
              <a:tr h="370840">
                <a:tc>
                  <a:txBody>
                    <a:bodyPr/>
                    <a:lstStyle/>
                    <a:p>
                      <a:r>
                        <a:rPr lang="en-US" sz="1600" dirty="0"/>
                        <a:t>0x74</a:t>
                      </a:r>
                    </a:p>
                  </a:txBody>
                  <a:tcPr/>
                </a:tc>
                <a:extLst>
                  <a:ext uri="{0D108BD9-81ED-4DB2-BD59-A6C34878D82A}">
                    <a16:rowId xmlns:a16="http://schemas.microsoft.com/office/drawing/2014/main" val="2028816192"/>
                  </a:ext>
                </a:extLst>
              </a:tr>
              <a:tr h="370840">
                <a:tc>
                  <a:txBody>
                    <a:bodyPr/>
                    <a:lstStyle/>
                    <a:p>
                      <a:r>
                        <a:rPr lang="en-US" sz="1600" dirty="0"/>
                        <a:t>0x61</a:t>
                      </a:r>
                    </a:p>
                  </a:txBody>
                  <a:tcPr/>
                </a:tc>
                <a:extLst>
                  <a:ext uri="{0D108BD9-81ED-4DB2-BD59-A6C34878D82A}">
                    <a16:rowId xmlns:a16="http://schemas.microsoft.com/office/drawing/2014/main" val="2248877264"/>
                  </a:ext>
                </a:extLst>
              </a:tr>
              <a:tr h="370840">
                <a:tc>
                  <a:txBody>
                    <a:bodyPr/>
                    <a:lstStyle/>
                    <a:p>
                      <a:r>
                        <a:rPr lang="en-US" sz="1600" dirty="0"/>
                        <a:t>0x72</a:t>
                      </a:r>
                    </a:p>
                  </a:txBody>
                  <a:tcPr/>
                </a:tc>
                <a:extLst>
                  <a:ext uri="{0D108BD9-81ED-4DB2-BD59-A6C34878D82A}">
                    <a16:rowId xmlns:a16="http://schemas.microsoft.com/office/drawing/2014/main" val="3766277594"/>
                  </a:ext>
                </a:extLst>
              </a:tr>
              <a:tr h="370840">
                <a:tc>
                  <a:txBody>
                    <a:bodyPr/>
                    <a:lstStyle/>
                    <a:p>
                      <a:r>
                        <a:rPr lang="en-US" sz="1600" dirty="0"/>
                        <a:t>0x00</a:t>
                      </a:r>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10" name="Table 9">
            <a:extLst>
              <a:ext uri="{FF2B5EF4-FFF2-40B4-BE49-F238E27FC236}">
                <a16:creationId xmlns:a16="http://schemas.microsoft.com/office/drawing/2014/main" id="{272C7CB4-7E5F-1146-8073-513684AD76F3}"/>
              </a:ext>
            </a:extLst>
          </p:cNvPr>
          <p:cNvGraphicFramePr>
            <a:graphicFrameLocks noGrp="1"/>
          </p:cNvGraphicFramePr>
          <p:nvPr/>
        </p:nvGraphicFramePr>
        <p:xfrm>
          <a:off x="4298192"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[0x10030000]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[0x1003000d]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algn="ct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cxnSp>
        <p:nvCxnSpPr>
          <p:cNvPr id="4" name="Straight Arrow Connector 3">
            <a:extLst>
              <a:ext uri="{FF2B5EF4-FFF2-40B4-BE49-F238E27FC236}">
                <a16:creationId xmlns:a16="http://schemas.microsoft.com/office/drawing/2014/main" id="{CB41AB73-0C13-5341-B283-6A084E9106BE}"/>
              </a:ext>
            </a:extLst>
          </p:cNvPr>
          <p:cNvCxnSpPr/>
          <p:nvPr/>
        </p:nvCxnSpPr>
        <p:spPr>
          <a:xfrm flipV="1">
            <a:off x="2604977" y="1137684"/>
            <a:ext cx="3185103" cy="43593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2FC5DBA9-C19F-FE4E-BB45-67112A82F7FA}"/>
              </a:ext>
            </a:extLst>
          </p:cNvPr>
          <p:cNvCxnSpPr/>
          <p:nvPr/>
        </p:nvCxnSpPr>
        <p:spPr>
          <a:xfrm flipV="1">
            <a:off x="2211572" y="1509823"/>
            <a:ext cx="3578508" cy="350875"/>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3E0BC8A0-939F-1A42-B924-6CFBD17BA936}"/>
              </a:ext>
            </a:extLst>
          </p:cNvPr>
          <p:cNvCxnSpPr/>
          <p:nvPr/>
        </p:nvCxnSpPr>
        <p:spPr>
          <a:xfrm flipV="1">
            <a:off x="2169042" y="1860698"/>
            <a:ext cx="3621038" cy="350874"/>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8F9B57CC-E18F-9B45-B476-FAF9E97B56F6}"/>
              </a:ext>
            </a:extLst>
          </p:cNvPr>
          <p:cNvCxnSpPr/>
          <p:nvPr/>
        </p:nvCxnSpPr>
        <p:spPr>
          <a:xfrm flipV="1">
            <a:off x="2105247" y="2232837"/>
            <a:ext cx="3684833" cy="27644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CA7FAC58-796A-0745-8549-0BAAA585020D}"/>
              </a:ext>
            </a:extLst>
          </p:cNvPr>
          <p:cNvCxnSpPr/>
          <p:nvPr/>
        </p:nvCxnSpPr>
        <p:spPr>
          <a:xfrm flipV="1">
            <a:off x="1988288" y="2604977"/>
            <a:ext cx="3801792" cy="17012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3C626007-CE86-0240-A481-6F865798494D}"/>
              </a:ext>
            </a:extLst>
          </p:cNvPr>
          <p:cNvCxnSpPr>
            <a:cxnSpLocks/>
            <a:endCxn id="18" idx="1"/>
          </p:cNvCxnSpPr>
          <p:nvPr/>
        </p:nvCxnSpPr>
        <p:spPr>
          <a:xfrm>
            <a:off x="2923953" y="3136606"/>
            <a:ext cx="2615610" cy="425301"/>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18A64C8-5060-0349-ABFB-0DE520FCAFA0}"/>
              </a:ext>
            </a:extLst>
          </p:cNvPr>
          <p:cNvCxnSpPr>
            <a:cxnSpLocks/>
          </p:cNvCxnSpPr>
          <p:nvPr/>
        </p:nvCxnSpPr>
        <p:spPr>
          <a:xfrm>
            <a:off x="2775098" y="3770267"/>
            <a:ext cx="2764465" cy="138885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Left Brace 17">
            <a:extLst>
              <a:ext uri="{FF2B5EF4-FFF2-40B4-BE49-F238E27FC236}">
                <a16:creationId xmlns:a16="http://schemas.microsoft.com/office/drawing/2014/main" id="{AEE7460A-AA13-5048-91E5-468DEC300CCE}"/>
              </a:ext>
            </a:extLst>
          </p:cNvPr>
          <p:cNvSpPr/>
          <p:nvPr/>
        </p:nvSpPr>
        <p:spPr>
          <a:xfrm>
            <a:off x="5539563" y="2860158"/>
            <a:ext cx="250517" cy="1403498"/>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21" name="Left Brace 20">
            <a:extLst>
              <a:ext uri="{FF2B5EF4-FFF2-40B4-BE49-F238E27FC236}">
                <a16:creationId xmlns:a16="http://schemas.microsoft.com/office/drawing/2014/main" id="{8E53F3A3-B5C9-764F-98D0-1BC9B09F3DCC}"/>
              </a:ext>
            </a:extLst>
          </p:cNvPr>
          <p:cNvSpPr/>
          <p:nvPr/>
        </p:nvSpPr>
        <p:spPr>
          <a:xfrm>
            <a:off x="5539563" y="4348716"/>
            <a:ext cx="250517" cy="1722475"/>
          </a:xfrm>
          <a:prstGeom prst="lef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16" name="Right Brace 15">
            <a:extLst>
              <a:ext uri="{FF2B5EF4-FFF2-40B4-BE49-F238E27FC236}">
                <a16:creationId xmlns:a16="http://schemas.microsoft.com/office/drawing/2014/main" id="{8D5148BA-9616-3942-BE0D-871056F42C03}"/>
              </a:ext>
            </a:extLst>
          </p:cNvPr>
          <p:cNvSpPr/>
          <p:nvPr/>
        </p:nvSpPr>
        <p:spPr>
          <a:xfrm>
            <a:off x="6539022" y="924560"/>
            <a:ext cx="396735" cy="1510297"/>
          </a:xfrm>
          <a:prstGeom prst="rightBrace">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19" name="TextBox 18">
            <a:extLst>
              <a:ext uri="{FF2B5EF4-FFF2-40B4-BE49-F238E27FC236}">
                <a16:creationId xmlns:a16="http://schemas.microsoft.com/office/drawing/2014/main" id="{CE1B7C18-FE0A-574A-A889-C7E55AC23724}"/>
              </a:ext>
            </a:extLst>
          </p:cNvPr>
          <p:cNvSpPr txBox="1"/>
          <p:nvPr/>
        </p:nvSpPr>
        <p:spPr>
          <a:xfrm>
            <a:off x="6973916" y="1495043"/>
            <a:ext cx="1361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70C0"/>
                </a:solidFill>
                <a:effectLst/>
                <a:uFillTx/>
                <a:latin typeface="Arial"/>
                <a:ea typeface="Arial"/>
                <a:cs typeface="Arial"/>
                <a:sym typeface="Arial"/>
              </a:rPr>
              <a:t>0</a:t>
            </a:r>
            <a:r>
              <a:rPr lang="en-US" altLang="ko-KR" dirty="0">
                <a:solidFill>
                  <a:srgbClr val="0070C0"/>
                </a:solidFill>
              </a:rPr>
              <a:t>x72617473</a:t>
            </a:r>
          </a:p>
        </p:txBody>
      </p:sp>
      <p:sp>
        <p:nvSpPr>
          <p:cNvPr id="20" name="Right Brace 19">
            <a:extLst>
              <a:ext uri="{FF2B5EF4-FFF2-40B4-BE49-F238E27FC236}">
                <a16:creationId xmlns:a16="http://schemas.microsoft.com/office/drawing/2014/main" id="{054A491A-C6ED-8042-B0A4-DB59300C2D00}"/>
              </a:ext>
            </a:extLst>
          </p:cNvPr>
          <p:cNvSpPr/>
          <p:nvPr/>
        </p:nvSpPr>
        <p:spPr>
          <a:xfrm>
            <a:off x="6517067" y="2439148"/>
            <a:ext cx="396735" cy="1510297"/>
          </a:xfrm>
          <a:prstGeom prst="rightBrace">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22" name="Right Brace 21">
            <a:extLst>
              <a:ext uri="{FF2B5EF4-FFF2-40B4-BE49-F238E27FC236}">
                <a16:creationId xmlns:a16="http://schemas.microsoft.com/office/drawing/2014/main" id="{7CE466E7-EBCD-3C45-BD61-357CAC3F6816}"/>
              </a:ext>
            </a:extLst>
          </p:cNvPr>
          <p:cNvSpPr/>
          <p:nvPr/>
        </p:nvSpPr>
        <p:spPr>
          <a:xfrm>
            <a:off x="6501087" y="3921839"/>
            <a:ext cx="396735" cy="1510297"/>
          </a:xfrm>
          <a:prstGeom prst="rightBrace">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23" name="TextBox 22">
            <a:extLst>
              <a:ext uri="{FF2B5EF4-FFF2-40B4-BE49-F238E27FC236}">
                <a16:creationId xmlns:a16="http://schemas.microsoft.com/office/drawing/2014/main" id="{01069D56-6FAF-F842-94F7-F89216EC06D0}"/>
              </a:ext>
            </a:extLst>
          </p:cNvPr>
          <p:cNvSpPr txBox="1"/>
          <p:nvPr/>
        </p:nvSpPr>
        <p:spPr>
          <a:xfrm>
            <a:off x="6987758" y="3009631"/>
            <a:ext cx="1361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70C0"/>
                </a:solidFill>
                <a:effectLst/>
                <a:uFillTx/>
                <a:latin typeface="Arial"/>
                <a:ea typeface="Arial"/>
                <a:cs typeface="Arial"/>
                <a:sym typeface="Arial"/>
              </a:rPr>
              <a:t>0</a:t>
            </a:r>
            <a:r>
              <a:rPr lang="en-US" altLang="ko-KR" dirty="0">
                <a:solidFill>
                  <a:srgbClr val="0070C0"/>
                </a:solidFill>
              </a:rPr>
              <a:t>x61747300</a:t>
            </a:r>
          </a:p>
        </p:txBody>
      </p:sp>
      <p:sp>
        <p:nvSpPr>
          <p:cNvPr id="24" name="TextBox 23">
            <a:extLst>
              <a:ext uri="{FF2B5EF4-FFF2-40B4-BE49-F238E27FC236}">
                <a16:creationId xmlns:a16="http://schemas.microsoft.com/office/drawing/2014/main" id="{6633F983-FFB0-3145-92C9-ECCAFDFA7087}"/>
              </a:ext>
            </a:extLst>
          </p:cNvPr>
          <p:cNvSpPr txBox="1"/>
          <p:nvPr/>
        </p:nvSpPr>
        <p:spPr>
          <a:xfrm>
            <a:off x="6948162" y="4492322"/>
            <a:ext cx="1361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70C0"/>
                </a:solidFill>
                <a:effectLst/>
                <a:uFillTx/>
                <a:latin typeface="Arial"/>
                <a:ea typeface="Arial"/>
                <a:cs typeface="Arial"/>
                <a:sym typeface="Arial"/>
              </a:rPr>
              <a:t>0</a:t>
            </a:r>
            <a:r>
              <a:rPr lang="en-US" altLang="ko-KR" dirty="0">
                <a:solidFill>
                  <a:srgbClr val="0070C0"/>
                </a:solidFill>
              </a:rPr>
              <a:t>x61747372</a:t>
            </a:r>
          </a:p>
        </p:txBody>
      </p:sp>
    </p:spTree>
    <p:extLst>
      <p:ext uri="{BB962C8B-B14F-4D97-AF65-F5344CB8AC3E}">
        <p14:creationId xmlns:p14="http://schemas.microsoft.com/office/powerpoint/2010/main" val="35539506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F9BF72-48DB-AF4F-B941-61CA17EB6B73}"/>
              </a:ext>
            </a:extLst>
          </p:cNvPr>
          <p:cNvPicPr>
            <a:picLocks noChangeAspect="1"/>
          </p:cNvPicPr>
          <p:nvPr/>
        </p:nvPicPr>
        <p:blipFill>
          <a:blip r:embed="rId3"/>
          <a:stretch>
            <a:fillRect/>
          </a:stretch>
        </p:blipFill>
        <p:spPr>
          <a:xfrm>
            <a:off x="0" y="680987"/>
            <a:ext cx="9144000" cy="5496025"/>
          </a:xfrm>
          <a:prstGeom prst="rect">
            <a:avLst/>
          </a:prstGeom>
        </p:spPr>
      </p:pic>
      <p:sp>
        <p:nvSpPr>
          <p:cNvPr id="3" name="Text Placeholder 2">
            <a:extLst>
              <a:ext uri="{FF2B5EF4-FFF2-40B4-BE49-F238E27FC236}">
                <a16:creationId xmlns:a16="http://schemas.microsoft.com/office/drawing/2014/main" id="{C45AB4FA-297A-DB42-97AF-D1514A1E5BA9}"/>
              </a:ext>
            </a:extLst>
          </p:cNvPr>
          <p:cNvSpPr>
            <a:spLocks noGrp="1"/>
          </p:cNvSpPr>
          <p:nvPr>
            <p:ph type="body" idx="1"/>
          </p:nvPr>
        </p:nvSpPr>
        <p:spPr/>
        <p:txBody>
          <a:bodyPr/>
          <a:lstStyle/>
          <a:p>
            <a:endParaRPr lang="en-US" dirty="0"/>
          </a:p>
        </p:txBody>
      </p:sp>
      <p:sp>
        <p:nvSpPr>
          <p:cNvPr id="8" name="Rectangle 7">
            <a:extLst>
              <a:ext uri="{FF2B5EF4-FFF2-40B4-BE49-F238E27FC236}">
                <a16:creationId xmlns:a16="http://schemas.microsoft.com/office/drawing/2014/main" id="{D2E76AA4-66C0-7743-A78B-FA722C0EAED6}"/>
              </a:ext>
            </a:extLst>
          </p:cNvPr>
          <p:cNvSpPr/>
          <p:nvPr/>
        </p:nvSpPr>
        <p:spPr>
          <a:xfrm>
            <a:off x="5759532" y="2208810"/>
            <a:ext cx="3384468" cy="183516"/>
          </a:xfrm>
          <a:prstGeom prst="rect">
            <a:avLst/>
          </a:prstGeom>
          <a:noFill/>
          <a:ln w="254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Title 1">
            <a:extLst>
              <a:ext uri="{FF2B5EF4-FFF2-40B4-BE49-F238E27FC236}">
                <a16:creationId xmlns:a16="http://schemas.microsoft.com/office/drawing/2014/main" id="{E44C8A59-DC53-E543-9203-846CA8F4B22C}"/>
              </a:ext>
            </a:extLst>
          </p:cNvPr>
          <p:cNvSpPr>
            <a:spLocks noGrp="1"/>
          </p:cNvSpPr>
          <p:nvPr>
            <p:ph type="title"/>
          </p:nvPr>
        </p:nvSpPr>
        <p:spPr/>
        <p:txBody>
          <a:bodyPr>
            <a:normAutofit/>
          </a:bodyPr>
          <a:lstStyle/>
          <a:p>
            <a:r>
              <a:rPr lang="en-US" dirty="0"/>
              <a:t>SPIM </a:t>
            </a:r>
            <a:r>
              <a:rPr lang="ko-KR" altLang="en-US" dirty="0"/>
              <a:t>에서 이 부분은 </a:t>
            </a:r>
            <a:r>
              <a:rPr lang="en-US" altLang="ko-KR" dirty="0">
                <a:solidFill>
                  <a:srgbClr val="0070C0"/>
                </a:solidFill>
              </a:rPr>
              <a:t>byte </a:t>
            </a:r>
            <a:r>
              <a:rPr lang="ko-KR" altLang="en-US" dirty="0">
                <a:solidFill>
                  <a:srgbClr val="0070C0"/>
                </a:solidFill>
              </a:rPr>
              <a:t>단위로 </a:t>
            </a:r>
            <a:r>
              <a:rPr lang="ko-KR" altLang="en-US" dirty="0"/>
              <a:t>보여줌</a:t>
            </a:r>
            <a:endParaRPr lang="en-US" dirty="0"/>
          </a:p>
        </p:txBody>
      </p:sp>
      <p:sp>
        <p:nvSpPr>
          <p:cNvPr id="4" name="Rectangle 3">
            <a:extLst>
              <a:ext uri="{FF2B5EF4-FFF2-40B4-BE49-F238E27FC236}">
                <a16:creationId xmlns:a16="http://schemas.microsoft.com/office/drawing/2014/main" id="{73D505BA-EBAB-2242-BD37-137605DC9134}"/>
              </a:ext>
            </a:extLst>
          </p:cNvPr>
          <p:cNvSpPr/>
          <p:nvPr/>
        </p:nvSpPr>
        <p:spPr>
          <a:xfrm>
            <a:off x="1080655" y="2208810"/>
            <a:ext cx="4393870" cy="190006"/>
          </a:xfrm>
          <a:prstGeom prst="rect">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5BCC599-A5D6-6547-AFCB-F98E99AADC29}"/>
              </a:ext>
            </a:extLst>
          </p:cNvPr>
          <p:cNvCxnSpPr/>
          <p:nvPr/>
        </p:nvCxnSpPr>
        <p:spPr>
          <a:xfrm>
            <a:off x="4880758" y="680987"/>
            <a:ext cx="2327564" cy="1527823"/>
          </a:xfrm>
          <a:prstGeom prst="straightConnector1">
            <a:avLst/>
          </a:prstGeom>
          <a:noFill/>
          <a:ln w="25400" cap="flat">
            <a:solidFill>
              <a:srgbClr val="0070C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Curved Up Arrow 9">
            <a:extLst>
              <a:ext uri="{FF2B5EF4-FFF2-40B4-BE49-F238E27FC236}">
                <a16:creationId xmlns:a16="http://schemas.microsoft.com/office/drawing/2014/main" id="{2D6E6830-C543-D44D-BF09-82DFC55E1EC0}"/>
              </a:ext>
            </a:extLst>
          </p:cNvPr>
          <p:cNvSpPr/>
          <p:nvPr/>
        </p:nvSpPr>
        <p:spPr>
          <a:xfrm>
            <a:off x="2196935" y="2392326"/>
            <a:ext cx="3835730" cy="422126"/>
          </a:xfrm>
          <a:prstGeom prst="curvedUpArrow">
            <a:avLst/>
          </a:prstGeom>
          <a:noFill/>
          <a:ln w="25400" cap="flat">
            <a:solidFill>
              <a:srgbClr val="00B05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solidFill>
                <a:schemeClr val="tx1"/>
              </a:solidFill>
            </a:endParaRPr>
          </a:p>
        </p:txBody>
      </p:sp>
      <p:sp>
        <p:nvSpPr>
          <p:cNvPr id="11" name="Curved Up Arrow 10">
            <a:extLst>
              <a:ext uri="{FF2B5EF4-FFF2-40B4-BE49-F238E27FC236}">
                <a16:creationId xmlns:a16="http://schemas.microsoft.com/office/drawing/2014/main" id="{67467E47-AC2E-544F-B36F-F3EC32324233}"/>
              </a:ext>
            </a:extLst>
          </p:cNvPr>
          <p:cNvSpPr/>
          <p:nvPr/>
        </p:nvSpPr>
        <p:spPr>
          <a:xfrm>
            <a:off x="1757547" y="2398815"/>
            <a:ext cx="4773881" cy="763703"/>
          </a:xfrm>
          <a:prstGeom prst="curvedUpArrow">
            <a:avLst/>
          </a:prstGeom>
          <a:noFill/>
          <a:ln w="25400" cap="flat">
            <a:solidFill>
              <a:srgbClr val="7030A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43662AFB-34F6-A742-B9A3-403B956A26B4}"/>
              </a:ext>
            </a:extLst>
          </p:cNvPr>
          <p:cNvSpPr/>
          <p:nvPr/>
        </p:nvSpPr>
        <p:spPr>
          <a:xfrm>
            <a:off x="1698173" y="2208810"/>
            <a:ext cx="237506" cy="190006"/>
          </a:xfrm>
          <a:prstGeom prst="ellipse">
            <a:avLst/>
          </a:prstGeom>
          <a:noFill/>
          <a:ln w="25400" cap="flat">
            <a:solidFill>
              <a:srgbClr val="7030A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13" name="Oval 12">
            <a:extLst>
              <a:ext uri="{FF2B5EF4-FFF2-40B4-BE49-F238E27FC236}">
                <a16:creationId xmlns:a16="http://schemas.microsoft.com/office/drawing/2014/main" id="{8C4069A3-1894-5948-9BE5-84F0718BFD44}"/>
              </a:ext>
            </a:extLst>
          </p:cNvPr>
          <p:cNvSpPr/>
          <p:nvPr/>
        </p:nvSpPr>
        <p:spPr>
          <a:xfrm>
            <a:off x="6207827" y="2208808"/>
            <a:ext cx="237506" cy="190006"/>
          </a:xfrm>
          <a:prstGeom prst="ellipse">
            <a:avLst/>
          </a:prstGeom>
          <a:noFill/>
          <a:ln w="25400" cap="flat">
            <a:solidFill>
              <a:srgbClr val="7030A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14" name="Oval 13">
            <a:extLst>
              <a:ext uri="{FF2B5EF4-FFF2-40B4-BE49-F238E27FC236}">
                <a16:creationId xmlns:a16="http://schemas.microsoft.com/office/drawing/2014/main" id="{F4D372B1-8AEA-AF4D-B083-675BBCB40F4F}"/>
              </a:ext>
            </a:extLst>
          </p:cNvPr>
          <p:cNvSpPr/>
          <p:nvPr/>
        </p:nvSpPr>
        <p:spPr>
          <a:xfrm>
            <a:off x="2101933" y="2202320"/>
            <a:ext cx="237506" cy="190006"/>
          </a:xfrm>
          <a:prstGeom prst="ellipse">
            <a:avLst/>
          </a:prstGeom>
          <a:noFill/>
          <a:ln w="25400" cap="flat">
            <a:solidFill>
              <a:srgbClr val="00B05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15" name="Oval 14">
            <a:extLst>
              <a:ext uri="{FF2B5EF4-FFF2-40B4-BE49-F238E27FC236}">
                <a16:creationId xmlns:a16="http://schemas.microsoft.com/office/drawing/2014/main" id="{A202E3A4-DB64-9D4C-81CE-9DEAD8BE7E4F}"/>
              </a:ext>
            </a:extLst>
          </p:cNvPr>
          <p:cNvSpPr/>
          <p:nvPr/>
        </p:nvSpPr>
        <p:spPr>
          <a:xfrm>
            <a:off x="5795159" y="2192837"/>
            <a:ext cx="237506" cy="190006"/>
          </a:xfrm>
          <a:prstGeom prst="ellipse">
            <a:avLst/>
          </a:prstGeom>
          <a:noFill/>
          <a:ln w="25400" cap="flat">
            <a:solidFill>
              <a:srgbClr val="00B05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Tree>
    <p:extLst>
      <p:ext uri="{BB962C8B-B14F-4D97-AF65-F5344CB8AC3E}">
        <p14:creationId xmlns:p14="http://schemas.microsoft.com/office/powerpoint/2010/main" val="22496557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155E-21A2-0C49-A79B-31272E3D09E7}"/>
              </a:ext>
            </a:extLst>
          </p:cNvPr>
          <p:cNvSpPr>
            <a:spLocks noGrp="1"/>
          </p:cNvSpPr>
          <p:nvPr>
            <p:ph type="title"/>
          </p:nvPr>
        </p:nvSpPr>
        <p:spPr/>
        <p:txBody>
          <a:bodyPr/>
          <a:lstStyle/>
          <a:p>
            <a:r>
              <a:rPr lang="en-US" dirty="0"/>
              <a:t>word alignment</a:t>
            </a:r>
          </a:p>
        </p:txBody>
      </p:sp>
      <p:sp>
        <p:nvSpPr>
          <p:cNvPr id="3" name="Text Placeholder 2">
            <a:extLst>
              <a:ext uri="{FF2B5EF4-FFF2-40B4-BE49-F238E27FC236}">
                <a16:creationId xmlns:a16="http://schemas.microsoft.com/office/drawing/2014/main" id="{F78EEC05-FCE0-3B48-9B36-C0ADCB9A9937}"/>
              </a:ext>
            </a:extLst>
          </p:cNvPr>
          <p:cNvSpPr>
            <a:spLocks noGrp="1"/>
          </p:cNvSpPr>
          <p:nvPr>
            <p:ph type="body" idx="1"/>
          </p:nvPr>
        </p:nvSpPr>
        <p:spPr>
          <a:xfrm>
            <a:off x="228600" y="1143000"/>
            <a:ext cx="8382000" cy="4683642"/>
          </a:xfrm>
        </p:spPr>
        <p:txBody>
          <a:bodyPr>
            <a:noAutofit/>
          </a:bodyPr>
          <a:lstStyle/>
          <a:p>
            <a:pPr marL="0" indent="0">
              <a:lnSpc>
                <a:spcPct val="70000"/>
              </a:lnSpc>
              <a:buNone/>
            </a:pPr>
            <a:r>
              <a:rPr lang="en-US" sz="1600" b="0" dirty="0">
                <a:latin typeface="Courier" pitchFamily="2" charset="0"/>
              </a:rPr>
              <a:t>.data </a:t>
            </a:r>
            <a:r>
              <a:rPr lang="ko-KR" altLang="en-US" sz="1600" b="0" dirty="0">
                <a:latin typeface="Courier" pitchFamily="2" charset="0"/>
              </a:rPr>
              <a:t>  </a:t>
            </a:r>
            <a:r>
              <a:rPr lang="en-US" sz="1600" b="0" dirty="0">
                <a:latin typeface="Courier" pitchFamily="2" charset="0"/>
              </a:rPr>
              <a:t>0x10010000</a:t>
            </a:r>
          </a:p>
          <a:p>
            <a:pPr marL="0" indent="0">
              <a:lnSpc>
                <a:spcPct val="70000"/>
              </a:lnSpc>
              <a:buNone/>
            </a:pPr>
            <a:r>
              <a:rPr lang="en-US" sz="1600" b="0" dirty="0">
                <a:latin typeface="Courier" pitchFamily="2" charset="0"/>
              </a:rPr>
              <a:t>a:   </a:t>
            </a:r>
            <a:r>
              <a:rPr lang="ko-KR" altLang="en-US" sz="1600" b="0" dirty="0">
                <a:latin typeface="Courier" pitchFamily="2" charset="0"/>
              </a:rPr>
              <a:t>       </a:t>
            </a:r>
            <a:r>
              <a:rPr lang="en-US" sz="1600" b="0" dirty="0">
                <a:latin typeface="Courier" pitchFamily="2" charset="0"/>
              </a:rPr>
              <a:t># 0x10010000</a:t>
            </a:r>
          </a:p>
          <a:p>
            <a:pPr marL="0" indent="0">
              <a:lnSpc>
                <a:spcPct val="70000"/>
              </a:lnSpc>
              <a:buNone/>
            </a:pPr>
            <a:r>
              <a:rPr lang="ko-KR" altLang="en-US" sz="1600" b="0" dirty="0">
                <a:latin typeface="Courier" pitchFamily="2" charset="0"/>
              </a:rPr>
              <a:t>  </a:t>
            </a:r>
            <a:r>
              <a:rPr lang="en-US" sz="1600" b="0" dirty="0">
                <a:latin typeface="Courier" pitchFamily="2" charset="0"/>
              </a:rPr>
              <a:t>.byte 1</a:t>
            </a:r>
          </a:p>
          <a:p>
            <a:pPr marL="0" indent="0">
              <a:lnSpc>
                <a:spcPct val="70000"/>
              </a:lnSpc>
              <a:buNone/>
            </a:pPr>
            <a:r>
              <a:rPr lang="ko-KR" altLang="en-US" sz="1600" b="0" dirty="0">
                <a:latin typeface="Courier" pitchFamily="2" charset="0"/>
              </a:rPr>
              <a:t>  </a:t>
            </a:r>
            <a:r>
              <a:rPr lang="en-US" sz="1600" b="0" dirty="0">
                <a:latin typeface="Courier" pitchFamily="2" charset="0"/>
              </a:rPr>
              <a:t>.byte -2</a:t>
            </a:r>
          </a:p>
          <a:p>
            <a:pPr marL="0" indent="0">
              <a:lnSpc>
                <a:spcPct val="70000"/>
              </a:lnSpc>
              <a:buNone/>
            </a:pPr>
            <a:r>
              <a:rPr lang="ko-KR" altLang="en-US" sz="1600" b="0" dirty="0">
                <a:latin typeface="Courier" pitchFamily="2" charset="0"/>
              </a:rPr>
              <a:t>  </a:t>
            </a:r>
            <a:r>
              <a:rPr lang="en-US" sz="1600" b="0" dirty="0">
                <a:latin typeface="Courier" pitchFamily="2" charset="0"/>
              </a:rPr>
              <a:t>.space 3</a:t>
            </a:r>
          </a:p>
          <a:p>
            <a:pPr marL="0" indent="0">
              <a:lnSpc>
                <a:spcPct val="70000"/>
              </a:lnSpc>
              <a:buNone/>
            </a:pPr>
            <a:r>
              <a:rPr lang="ko-KR" altLang="en-US" sz="1600" b="0" dirty="0">
                <a:latin typeface="Courier" pitchFamily="2" charset="0"/>
              </a:rPr>
              <a:t>  </a:t>
            </a:r>
            <a:r>
              <a:rPr lang="en-US" sz="1600" b="0" dirty="0">
                <a:latin typeface="Courier" pitchFamily="2" charset="0"/>
              </a:rPr>
              <a:t>.byte 's' # 0x10010005</a:t>
            </a:r>
          </a:p>
          <a:p>
            <a:pPr marL="0" indent="0">
              <a:lnSpc>
                <a:spcPct val="70000"/>
              </a:lnSpc>
              <a:buNone/>
            </a:pPr>
            <a:r>
              <a:rPr lang="en-US" sz="1600" b="0" dirty="0">
                <a:latin typeface="Courier" pitchFamily="2" charset="0"/>
              </a:rPr>
              <a:t>w1:  </a:t>
            </a:r>
            <a:r>
              <a:rPr lang="ko-KR" altLang="en-US" sz="1600" b="0" dirty="0">
                <a:latin typeface="Courier" pitchFamily="2" charset="0"/>
              </a:rPr>
              <a:t>       </a:t>
            </a:r>
            <a:r>
              <a:rPr lang="en-US" sz="1600" b="0" dirty="0">
                <a:latin typeface="Courier" pitchFamily="2" charset="0"/>
              </a:rPr>
              <a:t># 0x10010008</a:t>
            </a:r>
          </a:p>
          <a:p>
            <a:pPr marL="0" indent="0">
              <a:lnSpc>
                <a:spcPct val="70000"/>
              </a:lnSpc>
              <a:buNone/>
            </a:pPr>
            <a:r>
              <a:rPr lang="ko-KR" altLang="en-US" sz="1600" b="0" dirty="0">
                <a:latin typeface="Courier" pitchFamily="2" charset="0"/>
              </a:rPr>
              <a:t>  </a:t>
            </a:r>
            <a:r>
              <a:rPr lang="en-US" sz="1600" b="0" dirty="0">
                <a:latin typeface="Courier" pitchFamily="2" charset="0"/>
              </a:rPr>
              <a:t>.word 1</a:t>
            </a:r>
          </a:p>
          <a:p>
            <a:pPr marL="0" indent="0">
              <a:lnSpc>
                <a:spcPct val="70000"/>
              </a:lnSpc>
              <a:buNone/>
            </a:pPr>
            <a:r>
              <a:rPr lang="ko-KR" altLang="en-US" sz="1600" b="0" dirty="0">
                <a:latin typeface="Courier" pitchFamily="2" charset="0"/>
              </a:rPr>
              <a:t>  </a:t>
            </a:r>
            <a:r>
              <a:rPr lang="en-US" sz="1600" b="0" dirty="0">
                <a:latin typeface="Courier" pitchFamily="2" charset="0"/>
              </a:rPr>
              <a:t>.word -1</a:t>
            </a:r>
          </a:p>
          <a:p>
            <a:pPr marL="0" indent="0">
              <a:lnSpc>
                <a:spcPct val="70000"/>
              </a:lnSpc>
              <a:buNone/>
            </a:pPr>
            <a:r>
              <a:rPr lang="ko-KR" altLang="en-US" sz="1600" b="0" dirty="0">
                <a:latin typeface="Courier" pitchFamily="2" charset="0"/>
              </a:rPr>
              <a:t>  </a:t>
            </a:r>
            <a:r>
              <a:rPr lang="en-US" sz="1600" b="0" dirty="0">
                <a:latin typeface="Courier" pitchFamily="2" charset="0"/>
              </a:rPr>
              <a:t>.word 0xabcdfe12</a:t>
            </a:r>
          </a:p>
          <a:p>
            <a:pPr marL="0" indent="0">
              <a:lnSpc>
                <a:spcPct val="70000"/>
              </a:lnSpc>
              <a:buNone/>
            </a:pPr>
            <a:r>
              <a:rPr lang="ko-KR" altLang="en-US" sz="1600" b="0" dirty="0">
                <a:latin typeface="Courier" pitchFamily="2" charset="0"/>
              </a:rPr>
              <a:t>  </a:t>
            </a:r>
            <a:r>
              <a:rPr lang="en-US" sz="1600" b="0" dirty="0">
                <a:latin typeface="Courier" pitchFamily="2" charset="0"/>
              </a:rPr>
              <a:t>.word 0xffff</a:t>
            </a:r>
          </a:p>
          <a:p>
            <a:pPr marL="0" indent="0">
              <a:lnSpc>
                <a:spcPct val="70000"/>
              </a:lnSpc>
              <a:buNone/>
            </a:pPr>
            <a:r>
              <a:rPr lang="en-US" sz="1600" b="0" dirty="0">
                <a:latin typeface="Courier" pitchFamily="2" charset="0"/>
              </a:rPr>
              <a:t>.text</a:t>
            </a:r>
          </a:p>
          <a:p>
            <a:pPr marL="0" indent="0">
              <a:lnSpc>
                <a:spcPct val="70000"/>
              </a:lnSpc>
              <a:buNone/>
            </a:pPr>
            <a:r>
              <a:rPr lang="en-US" sz="1600" b="0" dirty="0">
                <a:latin typeface="Courier" pitchFamily="2" charset="0"/>
              </a:rPr>
              <a:t>.</a:t>
            </a:r>
            <a:r>
              <a:rPr lang="en-US" sz="1600" b="0" dirty="0" err="1">
                <a:latin typeface="Courier" pitchFamily="2" charset="0"/>
              </a:rPr>
              <a:t>globl</a:t>
            </a:r>
            <a:r>
              <a:rPr lang="en-US" sz="1600" b="0" dirty="0">
                <a:latin typeface="Courier" pitchFamily="2" charset="0"/>
              </a:rPr>
              <a:t> main</a:t>
            </a:r>
          </a:p>
          <a:p>
            <a:pPr marL="0" indent="0">
              <a:lnSpc>
                <a:spcPct val="70000"/>
              </a:lnSpc>
              <a:buNone/>
            </a:pPr>
            <a:r>
              <a:rPr lang="en-US" sz="1600" b="0" dirty="0">
                <a:latin typeface="Courier" pitchFamily="2" charset="0"/>
              </a:rPr>
              <a:t>main:</a:t>
            </a:r>
          </a:p>
          <a:p>
            <a:pPr marL="0" indent="0">
              <a:lnSpc>
                <a:spcPct val="70000"/>
              </a:lnSpc>
              <a:buNone/>
            </a:pPr>
            <a:r>
              <a:rPr lang="en-US" sz="1600" b="0" dirty="0">
                <a:latin typeface="Courier" pitchFamily="2" charset="0"/>
              </a:rPr>
              <a:t>  la $5, a # </a:t>
            </a:r>
            <a:r>
              <a:rPr lang="en-US" sz="1600" b="0" dirty="0" err="1">
                <a:latin typeface="Courier" pitchFamily="2" charset="0"/>
              </a:rPr>
              <a:t>pseudoinstruction</a:t>
            </a:r>
            <a:endParaRPr lang="en-US" sz="1600" b="0" dirty="0">
              <a:latin typeface="Courier" pitchFamily="2" charset="0"/>
            </a:endParaRPr>
          </a:p>
          <a:p>
            <a:pPr marL="0" indent="0">
              <a:lnSpc>
                <a:spcPct val="70000"/>
              </a:lnSpc>
              <a:buNone/>
            </a:pPr>
            <a:r>
              <a:rPr lang="en-US" sz="1600" b="0" dirty="0">
                <a:latin typeface="Courier" pitchFamily="2" charset="0"/>
              </a:rPr>
              <a:t>  la $6, w1</a:t>
            </a:r>
          </a:p>
          <a:p>
            <a:pPr marL="0" indent="0">
              <a:lnSpc>
                <a:spcPct val="70000"/>
              </a:lnSpc>
              <a:buNone/>
            </a:pPr>
            <a:r>
              <a:rPr lang="en-US" sz="1600" b="0" dirty="0">
                <a:latin typeface="Courier" pitchFamily="2" charset="0"/>
              </a:rPr>
              <a:t>  </a:t>
            </a:r>
            <a:r>
              <a:rPr lang="en-US" sz="1600" b="0" dirty="0" err="1">
                <a:latin typeface="Courier" pitchFamily="2" charset="0"/>
              </a:rPr>
              <a:t>lw</a:t>
            </a:r>
            <a:r>
              <a:rPr lang="en-US" sz="1600" b="0" dirty="0">
                <a:latin typeface="Courier" pitchFamily="2" charset="0"/>
              </a:rPr>
              <a:t>  $4, 0($6)</a:t>
            </a:r>
          </a:p>
        </p:txBody>
      </p:sp>
      <p:graphicFrame>
        <p:nvGraphicFramePr>
          <p:cNvPr id="4" name="Table 3">
            <a:extLst>
              <a:ext uri="{FF2B5EF4-FFF2-40B4-BE49-F238E27FC236}">
                <a16:creationId xmlns:a16="http://schemas.microsoft.com/office/drawing/2014/main" id="{B45AC339-CD4C-BE4A-BB8D-0E641BEFFDC9}"/>
              </a:ext>
            </a:extLst>
          </p:cNvPr>
          <p:cNvGraphicFramePr>
            <a:graphicFrameLocks noGrp="1"/>
          </p:cNvGraphicFramePr>
          <p:nvPr>
            <p:extLst>
              <p:ext uri="{D42A27DB-BD31-4B8C-83A1-F6EECF244321}">
                <p14:modId xmlns:p14="http://schemas.microsoft.com/office/powerpoint/2010/main" val="1603205474"/>
              </p:ext>
            </p:extLst>
          </p:nvPr>
        </p:nvGraphicFramePr>
        <p:xfrm>
          <a:off x="5790080" y="924560"/>
          <a:ext cx="589455" cy="5933440"/>
        </p:xfrm>
        <a:graphic>
          <a:graphicData uri="http://schemas.openxmlformats.org/drawingml/2006/table">
            <a:tbl>
              <a:tblPr firstRow="1" bandRow="1">
                <a:tableStyleId>{5940675A-B579-460E-94D1-54222C63F5DA}</a:tableStyleId>
              </a:tblPr>
              <a:tblGrid>
                <a:gridCol w="589455">
                  <a:extLst>
                    <a:ext uri="{9D8B030D-6E8A-4147-A177-3AD203B41FA5}">
                      <a16:colId xmlns:a16="http://schemas.microsoft.com/office/drawing/2014/main" val="1418741138"/>
                    </a:ext>
                  </a:extLst>
                </a:gridCol>
              </a:tblGrid>
              <a:tr h="370840">
                <a:tc>
                  <a:txBody>
                    <a:bodyPr/>
                    <a:lstStyle/>
                    <a:p>
                      <a:pPr algn="ctr"/>
                      <a:r>
                        <a:rPr lang="en-US" sz="1600" dirty="0"/>
                        <a:t>0x01</a:t>
                      </a:r>
                    </a:p>
                  </a:txBody>
                  <a:tcPr/>
                </a:tc>
                <a:extLst>
                  <a:ext uri="{0D108BD9-81ED-4DB2-BD59-A6C34878D82A}">
                    <a16:rowId xmlns:a16="http://schemas.microsoft.com/office/drawing/2014/main" val="2835908103"/>
                  </a:ext>
                </a:extLst>
              </a:tr>
              <a:tr h="370840">
                <a:tc>
                  <a:txBody>
                    <a:bodyPr/>
                    <a:lstStyle/>
                    <a:p>
                      <a:pPr algn="ctr"/>
                      <a:r>
                        <a:rPr lang="en-US" sz="1600" dirty="0"/>
                        <a:t>0xfe</a:t>
                      </a:r>
                    </a:p>
                  </a:txBody>
                  <a:tcPr/>
                </a:tc>
                <a:extLst>
                  <a:ext uri="{0D108BD9-81ED-4DB2-BD59-A6C34878D82A}">
                    <a16:rowId xmlns:a16="http://schemas.microsoft.com/office/drawing/2014/main" val="3795749737"/>
                  </a:ext>
                </a:extLst>
              </a:tr>
              <a:tr h="370840">
                <a:tc>
                  <a:txBody>
                    <a:bodyPr/>
                    <a:lstStyle/>
                    <a:p>
                      <a:pPr algn="ctr"/>
                      <a:r>
                        <a:rPr lang="en-US" sz="1600" dirty="0"/>
                        <a:t>0x00</a:t>
                      </a:r>
                    </a:p>
                  </a:txBody>
                  <a:tcPr/>
                </a:tc>
                <a:extLst>
                  <a:ext uri="{0D108BD9-81ED-4DB2-BD59-A6C34878D82A}">
                    <a16:rowId xmlns:a16="http://schemas.microsoft.com/office/drawing/2014/main" val="2007189891"/>
                  </a:ext>
                </a:extLst>
              </a:tr>
              <a:tr h="370840">
                <a:tc>
                  <a:txBody>
                    <a:bodyPr/>
                    <a:lstStyle/>
                    <a:p>
                      <a:pPr algn="ctr"/>
                      <a:r>
                        <a:rPr lang="en-US" sz="1600" dirty="0"/>
                        <a:t>0x00</a:t>
                      </a:r>
                    </a:p>
                  </a:txBody>
                  <a:tcPr/>
                </a:tc>
                <a:extLst>
                  <a:ext uri="{0D108BD9-81ED-4DB2-BD59-A6C34878D82A}">
                    <a16:rowId xmlns:a16="http://schemas.microsoft.com/office/drawing/2014/main" val="167323096"/>
                  </a:ext>
                </a:extLst>
              </a:tr>
              <a:tr h="370840">
                <a:tc>
                  <a:txBody>
                    <a:bodyPr/>
                    <a:lstStyle/>
                    <a:p>
                      <a:pPr algn="ctr"/>
                      <a:r>
                        <a:rPr lang="en-US" sz="1600" dirty="0"/>
                        <a:t>0x00</a:t>
                      </a:r>
                    </a:p>
                  </a:txBody>
                  <a:tcPr/>
                </a:tc>
                <a:extLst>
                  <a:ext uri="{0D108BD9-81ED-4DB2-BD59-A6C34878D82A}">
                    <a16:rowId xmlns:a16="http://schemas.microsoft.com/office/drawing/2014/main" val="12299843"/>
                  </a:ext>
                </a:extLst>
              </a:tr>
              <a:tr h="370840">
                <a:tc>
                  <a:txBody>
                    <a:bodyPr/>
                    <a:lstStyle/>
                    <a:p>
                      <a:pPr algn="ctr"/>
                      <a:r>
                        <a:rPr lang="en-US" sz="1600" dirty="0"/>
                        <a:t>0x73</a:t>
                      </a:r>
                    </a:p>
                  </a:txBody>
                  <a:tcPr/>
                </a:tc>
                <a:extLst>
                  <a:ext uri="{0D108BD9-81ED-4DB2-BD59-A6C34878D82A}">
                    <a16:rowId xmlns:a16="http://schemas.microsoft.com/office/drawing/2014/main" val="2554277449"/>
                  </a:ext>
                </a:extLst>
              </a:tr>
              <a:tr h="370840">
                <a:tc>
                  <a:txBody>
                    <a:bodyPr/>
                    <a:lstStyle/>
                    <a:p>
                      <a:endParaRPr lang="en-US" sz="1600" dirty="0"/>
                    </a:p>
                  </a:txBody>
                  <a:tcPr/>
                </a:tc>
                <a:extLst>
                  <a:ext uri="{0D108BD9-81ED-4DB2-BD59-A6C34878D82A}">
                    <a16:rowId xmlns:a16="http://schemas.microsoft.com/office/drawing/2014/main" val="2324997982"/>
                  </a:ext>
                </a:extLst>
              </a:tr>
              <a:tr h="370840">
                <a:tc>
                  <a:txBody>
                    <a:bodyPr/>
                    <a:lstStyle/>
                    <a:p>
                      <a:endParaRPr lang="en-US" sz="1600" dirty="0"/>
                    </a:p>
                  </a:txBody>
                  <a:tcPr/>
                </a:tc>
                <a:extLst>
                  <a:ext uri="{0D108BD9-81ED-4DB2-BD59-A6C34878D82A}">
                    <a16:rowId xmlns:a16="http://schemas.microsoft.com/office/drawing/2014/main" val="1456247511"/>
                  </a:ext>
                </a:extLst>
              </a:tr>
              <a:tr h="370840">
                <a:tc>
                  <a:txBody>
                    <a:bodyPr/>
                    <a:lstStyle/>
                    <a:p>
                      <a:r>
                        <a:rPr lang="en-US" sz="1600" dirty="0"/>
                        <a:t>0x01</a:t>
                      </a:r>
                    </a:p>
                  </a:txBody>
                  <a:tcPr/>
                </a:tc>
                <a:extLst>
                  <a:ext uri="{0D108BD9-81ED-4DB2-BD59-A6C34878D82A}">
                    <a16:rowId xmlns:a16="http://schemas.microsoft.com/office/drawing/2014/main" val="3848985264"/>
                  </a:ext>
                </a:extLst>
              </a:tr>
              <a:tr h="370840">
                <a:tc>
                  <a:txBody>
                    <a:bodyPr/>
                    <a:lstStyle/>
                    <a:p>
                      <a:r>
                        <a:rPr lang="en-US" sz="1600" dirty="0"/>
                        <a:t>0x00</a:t>
                      </a:r>
                    </a:p>
                  </a:txBody>
                  <a:tcPr/>
                </a:tc>
                <a:extLst>
                  <a:ext uri="{0D108BD9-81ED-4DB2-BD59-A6C34878D82A}">
                    <a16:rowId xmlns:a16="http://schemas.microsoft.com/office/drawing/2014/main" val="918770110"/>
                  </a:ext>
                </a:extLst>
              </a:tr>
              <a:tr h="370840">
                <a:tc>
                  <a:txBody>
                    <a:bodyPr/>
                    <a:lstStyle/>
                    <a:p>
                      <a:r>
                        <a:rPr lang="en-US" sz="1600" dirty="0"/>
                        <a:t>0x00</a:t>
                      </a:r>
                    </a:p>
                  </a:txBody>
                  <a:tcPr/>
                </a:tc>
                <a:extLst>
                  <a:ext uri="{0D108BD9-81ED-4DB2-BD59-A6C34878D82A}">
                    <a16:rowId xmlns:a16="http://schemas.microsoft.com/office/drawing/2014/main" val="2028816192"/>
                  </a:ext>
                </a:extLst>
              </a:tr>
              <a:tr h="370840">
                <a:tc>
                  <a:txBody>
                    <a:bodyPr/>
                    <a:lstStyle/>
                    <a:p>
                      <a:r>
                        <a:rPr lang="en-US" sz="1600" dirty="0"/>
                        <a:t>0x00</a:t>
                      </a:r>
                    </a:p>
                  </a:txBody>
                  <a:tcPr/>
                </a:tc>
                <a:extLst>
                  <a:ext uri="{0D108BD9-81ED-4DB2-BD59-A6C34878D82A}">
                    <a16:rowId xmlns:a16="http://schemas.microsoft.com/office/drawing/2014/main" val="2248877264"/>
                  </a:ext>
                </a:extLst>
              </a:tr>
              <a:tr h="370840">
                <a:tc>
                  <a:txBody>
                    <a:bodyPr/>
                    <a:lstStyle/>
                    <a:p>
                      <a:endParaRPr lang="en-US" sz="1400" dirty="0"/>
                    </a:p>
                  </a:txBody>
                  <a:tcPr/>
                </a:tc>
                <a:extLst>
                  <a:ext uri="{0D108BD9-81ED-4DB2-BD59-A6C34878D82A}">
                    <a16:rowId xmlns:a16="http://schemas.microsoft.com/office/drawing/2014/main" val="3766277594"/>
                  </a:ext>
                </a:extLst>
              </a:tr>
              <a:tr h="370840">
                <a:tc>
                  <a:txBody>
                    <a:bodyPr/>
                    <a:lstStyle/>
                    <a:p>
                      <a:endParaRPr lang="en-US" sz="1400" dirty="0"/>
                    </a:p>
                  </a:txBody>
                  <a:tcPr/>
                </a:tc>
                <a:extLst>
                  <a:ext uri="{0D108BD9-81ED-4DB2-BD59-A6C34878D82A}">
                    <a16:rowId xmlns:a16="http://schemas.microsoft.com/office/drawing/2014/main" val="679418232"/>
                  </a:ext>
                </a:extLst>
              </a:tr>
              <a:tr h="370840">
                <a:tc>
                  <a:txBody>
                    <a:bodyPr/>
                    <a:lstStyle/>
                    <a:p>
                      <a:endParaRPr lang="en-US" sz="1400" dirty="0"/>
                    </a:p>
                  </a:txBody>
                  <a:tcPr/>
                </a:tc>
                <a:extLst>
                  <a:ext uri="{0D108BD9-81ED-4DB2-BD59-A6C34878D82A}">
                    <a16:rowId xmlns:a16="http://schemas.microsoft.com/office/drawing/2014/main" val="3504946359"/>
                  </a:ext>
                </a:extLst>
              </a:tr>
              <a:tr h="370840">
                <a:tc>
                  <a:txBody>
                    <a:bodyPr/>
                    <a:lstStyle/>
                    <a:p>
                      <a:endParaRPr lang="en-US" sz="1400" dirty="0"/>
                    </a:p>
                  </a:txBody>
                  <a:tcPr/>
                </a:tc>
                <a:extLst>
                  <a:ext uri="{0D108BD9-81ED-4DB2-BD59-A6C34878D82A}">
                    <a16:rowId xmlns:a16="http://schemas.microsoft.com/office/drawing/2014/main" val="4162008984"/>
                  </a:ext>
                </a:extLst>
              </a:tr>
            </a:tbl>
          </a:graphicData>
        </a:graphic>
      </p:graphicFrame>
      <p:graphicFrame>
        <p:nvGraphicFramePr>
          <p:cNvPr id="5" name="Table 4">
            <a:extLst>
              <a:ext uri="{FF2B5EF4-FFF2-40B4-BE49-F238E27FC236}">
                <a16:creationId xmlns:a16="http://schemas.microsoft.com/office/drawing/2014/main" id="{D668AD7F-853B-4D4A-8962-1382891CE02F}"/>
              </a:ext>
            </a:extLst>
          </p:cNvPr>
          <p:cNvGraphicFramePr>
            <a:graphicFrameLocks noGrp="1"/>
          </p:cNvGraphicFramePr>
          <p:nvPr>
            <p:extLst>
              <p:ext uri="{D42A27DB-BD31-4B8C-83A1-F6EECF244321}">
                <p14:modId xmlns:p14="http://schemas.microsoft.com/office/powerpoint/2010/main" val="3685120318"/>
              </p:ext>
            </p:extLst>
          </p:nvPr>
        </p:nvGraphicFramePr>
        <p:xfrm>
          <a:off x="4260327" y="924560"/>
          <a:ext cx="1491888" cy="5933440"/>
        </p:xfrm>
        <a:graphic>
          <a:graphicData uri="http://schemas.openxmlformats.org/drawingml/2006/table">
            <a:tbl>
              <a:tblPr firstRow="1" bandRow="1">
                <a:tableStyleId>{5940675A-B579-460E-94D1-54222C63F5DA}</a:tableStyleId>
              </a:tblPr>
              <a:tblGrid>
                <a:gridCol w="1491888">
                  <a:extLst>
                    <a:ext uri="{9D8B030D-6E8A-4147-A177-3AD203B41FA5}">
                      <a16:colId xmlns:a16="http://schemas.microsoft.com/office/drawing/2014/main" val="1418741138"/>
                    </a:ext>
                  </a:extLst>
                </a:gridCol>
              </a:tblGrid>
              <a:tr h="370840">
                <a:tc>
                  <a:txBody>
                    <a:bodyPr/>
                    <a:lstStyle/>
                    <a:p>
                      <a:pPr algn="ctr"/>
                      <a:r>
                        <a:rPr lang="en-US" sz="1600" dirty="0"/>
                        <a:t>[0x10010000]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5908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7497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89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230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998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42774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4997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62475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8985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87701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8816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8877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662775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94182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49463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[0x1001000f]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2008984"/>
                  </a:ext>
                </a:extLst>
              </a:tr>
            </a:tbl>
          </a:graphicData>
        </a:graphic>
      </p:graphicFrame>
      <p:sp>
        <p:nvSpPr>
          <p:cNvPr id="6" name="Right Brace 5">
            <a:extLst>
              <a:ext uri="{FF2B5EF4-FFF2-40B4-BE49-F238E27FC236}">
                <a16:creationId xmlns:a16="http://schemas.microsoft.com/office/drawing/2014/main" id="{B572913D-7479-9641-9091-D132CA7BF124}"/>
              </a:ext>
            </a:extLst>
          </p:cNvPr>
          <p:cNvSpPr/>
          <p:nvPr/>
        </p:nvSpPr>
        <p:spPr>
          <a:xfrm>
            <a:off x="6475228" y="3168502"/>
            <a:ext cx="170121" cy="701749"/>
          </a:xfrm>
          <a:prstGeom prst="rightBrace">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7" name="Right Brace 6">
            <a:extLst>
              <a:ext uri="{FF2B5EF4-FFF2-40B4-BE49-F238E27FC236}">
                <a16:creationId xmlns:a16="http://schemas.microsoft.com/office/drawing/2014/main" id="{E81D60E3-A7D0-6F46-B95A-D45DE4151C8D}"/>
              </a:ext>
            </a:extLst>
          </p:cNvPr>
          <p:cNvSpPr/>
          <p:nvPr/>
        </p:nvSpPr>
        <p:spPr>
          <a:xfrm>
            <a:off x="6379535" y="3902149"/>
            <a:ext cx="382772" cy="1424763"/>
          </a:xfrm>
          <a:prstGeom prst="rightBrace">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tlCol="0" anchor="ctr"/>
          <a:lstStyle/>
          <a:p>
            <a:pPr algn="ctr"/>
            <a:endParaRPr lang="en-US"/>
          </a:p>
        </p:txBody>
      </p:sp>
      <p:sp>
        <p:nvSpPr>
          <p:cNvPr id="8" name="TextBox 7">
            <a:extLst>
              <a:ext uri="{FF2B5EF4-FFF2-40B4-BE49-F238E27FC236}">
                <a16:creationId xmlns:a16="http://schemas.microsoft.com/office/drawing/2014/main" id="{2790ADB8-B645-F64D-97E9-AF906A1AE9BF}"/>
              </a:ext>
            </a:extLst>
          </p:cNvPr>
          <p:cNvSpPr txBox="1"/>
          <p:nvPr/>
        </p:nvSpPr>
        <p:spPr>
          <a:xfrm>
            <a:off x="6814113" y="4429865"/>
            <a:ext cx="13619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ko-KR" sz="1800" b="0" i="0" u="none" strike="noStrike" cap="none" spc="0" normalizeH="0" baseline="0" dirty="0">
                <a:ln>
                  <a:noFill/>
                </a:ln>
                <a:solidFill>
                  <a:srgbClr val="0070C0"/>
                </a:solidFill>
                <a:effectLst/>
                <a:uFillTx/>
                <a:latin typeface="Arial"/>
                <a:ea typeface="Arial"/>
                <a:cs typeface="Arial"/>
                <a:sym typeface="Arial"/>
              </a:rPr>
              <a:t>0</a:t>
            </a:r>
            <a:r>
              <a:rPr lang="en-US" altLang="ko-KR" dirty="0">
                <a:solidFill>
                  <a:srgbClr val="0070C0"/>
                </a:solidFill>
              </a:rPr>
              <a:t>x00000001</a:t>
            </a:r>
          </a:p>
        </p:txBody>
      </p:sp>
      <p:sp>
        <p:nvSpPr>
          <p:cNvPr id="9" name="TextBox 8">
            <a:extLst>
              <a:ext uri="{FF2B5EF4-FFF2-40B4-BE49-F238E27FC236}">
                <a16:creationId xmlns:a16="http://schemas.microsoft.com/office/drawing/2014/main" id="{703808F2-D546-3847-A3F9-C0ABAB3A6FEE}"/>
              </a:ext>
            </a:extLst>
          </p:cNvPr>
          <p:cNvSpPr txBox="1"/>
          <p:nvPr/>
        </p:nvSpPr>
        <p:spPr>
          <a:xfrm>
            <a:off x="6741042" y="3332205"/>
            <a:ext cx="19902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ko-KR" dirty="0">
                <a:solidFill>
                  <a:srgbClr val="FF0000"/>
                </a:solidFill>
              </a:rPr>
              <a:t>for word alignment</a:t>
            </a:r>
          </a:p>
        </p:txBody>
      </p:sp>
      <p:cxnSp>
        <p:nvCxnSpPr>
          <p:cNvPr id="11" name="Straight Arrow Connector 10">
            <a:extLst>
              <a:ext uri="{FF2B5EF4-FFF2-40B4-BE49-F238E27FC236}">
                <a16:creationId xmlns:a16="http://schemas.microsoft.com/office/drawing/2014/main" id="{507B1272-C24F-BD40-B016-1C803CD1C4EA}"/>
              </a:ext>
            </a:extLst>
          </p:cNvPr>
          <p:cNvCxnSpPr/>
          <p:nvPr/>
        </p:nvCxnSpPr>
        <p:spPr>
          <a:xfrm flipV="1">
            <a:off x="1573619" y="1143000"/>
            <a:ext cx="4216461" cy="64327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7D5114B-2408-4F42-9848-FAE72F384871}"/>
              </a:ext>
            </a:extLst>
          </p:cNvPr>
          <p:cNvCxnSpPr/>
          <p:nvPr/>
        </p:nvCxnSpPr>
        <p:spPr>
          <a:xfrm>
            <a:off x="1584251" y="2573079"/>
            <a:ext cx="4167964" cy="38277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CF19A417-2D98-E24D-AFC5-72D5986F3DE2}"/>
              </a:ext>
            </a:extLst>
          </p:cNvPr>
          <p:cNvCxnSpPr/>
          <p:nvPr/>
        </p:nvCxnSpPr>
        <p:spPr>
          <a:xfrm>
            <a:off x="1424763" y="3094074"/>
            <a:ext cx="4327452" cy="91440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25C54DB6-FDBD-4F47-9F52-A9490AF4956A}"/>
              </a:ext>
            </a:extLst>
          </p:cNvPr>
          <p:cNvCxnSpPr/>
          <p:nvPr/>
        </p:nvCxnSpPr>
        <p:spPr>
          <a:xfrm flipH="1" flipV="1">
            <a:off x="372140" y="1648047"/>
            <a:ext cx="1052623" cy="3151148"/>
          </a:xfrm>
          <a:prstGeom prst="straightConnector1">
            <a:avLst/>
          </a:prstGeom>
          <a:noFill/>
          <a:ln w="25400" cap="flat">
            <a:solidFill>
              <a:srgbClr val="00B05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F7FB2029-536E-514D-BB5B-3C88E13291B5}"/>
              </a:ext>
            </a:extLst>
          </p:cNvPr>
          <p:cNvCxnSpPr/>
          <p:nvPr/>
        </p:nvCxnSpPr>
        <p:spPr>
          <a:xfrm flipH="1" flipV="1">
            <a:off x="412672" y="2955851"/>
            <a:ext cx="937663" cy="2137144"/>
          </a:xfrm>
          <a:prstGeom prst="straightConnector1">
            <a:avLst/>
          </a:prstGeom>
          <a:noFill/>
          <a:ln w="25400" cap="flat">
            <a:solidFill>
              <a:srgbClr val="00B05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9290423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DF32-FAB9-F940-83D1-119A36D031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513643F-D421-6A49-9D44-445A854EBB1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054CF8A4-89CD-CF42-91C6-C66A637ED853}"/>
              </a:ext>
            </a:extLst>
          </p:cNvPr>
          <p:cNvPicPr>
            <a:picLocks noChangeAspect="1"/>
          </p:cNvPicPr>
          <p:nvPr/>
        </p:nvPicPr>
        <p:blipFill>
          <a:blip r:embed="rId2"/>
          <a:stretch>
            <a:fillRect/>
          </a:stretch>
        </p:blipFill>
        <p:spPr>
          <a:xfrm>
            <a:off x="0" y="680987"/>
            <a:ext cx="9144000" cy="5496025"/>
          </a:xfrm>
          <a:prstGeom prst="rect">
            <a:avLst/>
          </a:prstGeom>
        </p:spPr>
      </p:pic>
      <p:sp>
        <p:nvSpPr>
          <p:cNvPr id="5" name="Rectangle 4">
            <a:extLst>
              <a:ext uri="{FF2B5EF4-FFF2-40B4-BE49-F238E27FC236}">
                <a16:creationId xmlns:a16="http://schemas.microsoft.com/office/drawing/2014/main" id="{51890E45-B6F9-0444-B098-FC3F2F1675F9}"/>
              </a:ext>
            </a:extLst>
          </p:cNvPr>
          <p:cNvSpPr/>
          <p:nvPr/>
        </p:nvSpPr>
        <p:spPr>
          <a:xfrm>
            <a:off x="3551274" y="1488558"/>
            <a:ext cx="903768" cy="202019"/>
          </a:xfrm>
          <a:prstGeom prst="rect">
            <a:avLst/>
          </a:prstGeom>
          <a:noFill/>
          <a:ln w="25400" cap="flat">
            <a:solidFill>
              <a:srgbClr val="0070C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8A0BA79F-93A7-A048-A155-64BC995DB09C}"/>
              </a:ext>
            </a:extLst>
          </p:cNvPr>
          <p:cNvSpPr/>
          <p:nvPr/>
        </p:nvSpPr>
        <p:spPr>
          <a:xfrm>
            <a:off x="2456121" y="1523113"/>
            <a:ext cx="467832" cy="132907"/>
          </a:xfrm>
          <a:prstGeom prst="rect">
            <a:avLst/>
          </a:prstGeom>
          <a:noFill/>
          <a:ln w="25400" cap="flat">
            <a:solidFill>
              <a:srgbClr val="FF0000"/>
            </a:solidFill>
            <a:prstDash val="solid"/>
            <a:round/>
            <a:tailEnd type="non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7814705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DD5D-9D2B-DC43-9E81-C2AE6EE48056}"/>
              </a:ext>
            </a:extLst>
          </p:cNvPr>
          <p:cNvSpPr>
            <a:spLocks noGrp="1"/>
          </p:cNvSpPr>
          <p:nvPr>
            <p:ph type="title"/>
          </p:nvPr>
        </p:nvSpPr>
        <p:spPr>
          <a:xfrm>
            <a:off x="228600" y="152400"/>
            <a:ext cx="8766544" cy="609600"/>
          </a:xfrm>
        </p:spPr>
        <p:txBody>
          <a:bodyPr>
            <a:normAutofit fontScale="90000"/>
          </a:bodyPr>
          <a:lstStyle/>
          <a:p>
            <a:r>
              <a:rPr lang="en-US" dirty="0"/>
              <a:t>la (load address) </a:t>
            </a:r>
            <a:r>
              <a:rPr lang="en-US" dirty="0" err="1"/>
              <a:t>pseudoinstruction</a:t>
            </a:r>
            <a:r>
              <a:rPr lang="en-US" dirty="0"/>
              <a:t> </a:t>
            </a:r>
            <a:r>
              <a:rPr lang="ko-KR" altLang="en-US" dirty="0"/>
              <a:t>에서 </a:t>
            </a:r>
            <a:r>
              <a:rPr lang="en-US" altLang="ko-KR" dirty="0"/>
              <a:t>label </a:t>
            </a:r>
            <a:r>
              <a:rPr lang="ko-KR" altLang="en-US" dirty="0"/>
              <a:t>의 사용</a:t>
            </a:r>
            <a:endParaRPr lang="en-US" dirty="0"/>
          </a:p>
        </p:txBody>
      </p:sp>
      <p:sp>
        <p:nvSpPr>
          <p:cNvPr id="3" name="Text Placeholder 2">
            <a:extLst>
              <a:ext uri="{FF2B5EF4-FFF2-40B4-BE49-F238E27FC236}">
                <a16:creationId xmlns:a16="http://schemas.microsoft.com/office/drawing/2014/main" id="{92B65EC8-3A40-0144-ACE2-3AF84ACA191A}"/>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7228ED90-3A1D-C042-810D-570013CAA3F9}"/>
              </a:ext>
            </a:extLst>
          </p:cNvPr>
          <p:cNvPicPr>
            <a:picLocks noChangeAspect="1"/>
          </p:cNvPicPr>
          <p:nvPr/>
        </p:nvPicPr>
        <p:blipFill>
          <a:blip r:embed="rId2"/>
          <a:stretch>
            <a:fillRect/>
          </a:stretch>
        </p:blipFill>
        <p:spPr>
          <a:xfrm>
            <a:off x="0" y="680987"/>
            <a:ext cx="9144000" cy="5496025"/>
          </a:xfrm>
          <a:prstGeom prst="rect">
            <a:avLst/>
          </a:prstGeom>
        </p:spPr>
      </p:pic>
      <p:sp>
        <p:nvSpPr>
          <p:cNvPr id="5" name="Rectangle 4">
            <a:extLst>
              <a:ext uri="{FF2B5EF4-FFF2-40B4-BE49-F238E27FC236}">
                <a16:creationId xmlns:a16="http://schemas.microsoft.com/office/drawing/2014/main" id="{A9E2D511-E686-7642-B463-FACF87E0AA48}"/>
              </a:ext>
            </a:extLst>
          </p:cNvPr>
          <p:cNvSpPr/>
          <p:nvPr/>
        </p:nvSpPr>
        <p:spPr>
          <a:xfrm>
            <a:off x="0" y="3625702"/>
            <a:ext cx="2030819" cy="361507"/>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E119DB7B-958D-B743-B736-83112F48D5BE}"/>
              </a:ext>
            </a:extLst>
          </p:cNvPr>
          <p:cNvSpPr/>
          <p:nvPr/>
        </p:nvSpPr>
        <p:spPr>
          <a:xfrm>
            <a:off x="3296093" y="2945219"/>
            <a:ext cx="5847907" cy="483781"/>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7794417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DF32-FAB9-F940-83D1-119A36D031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513643F-D421-6A49-9D44-445A854EBB1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054CF8A4-89CD-CF42-91C6-C66A637ED853}"/>
              </a:ext>
            </a:extLst>
          </p:cNvPr>
          <p:cNvPicPr>
            <a:picLocks noChangeAspect="1"/>
          </p:cNvPicPr>
          <p:nvPr/>
        </p:nvPicPr>
        <p:blipFill>
          <a:blip r:embed="rId2"/>
          <a:stretch>
            <a:fillRect/>
          </a:stretch>
        </p:blipFill>
        <p:spPr>
          <a:xfrm>
            <a:off x="0" y="680987"/>
            <a:ext cx="9144000" cy="5496025"/>
          </a:xfrm>
          <a:prstGeom prst="rect">
            <a:avLst/>
          </a:prstGeom>
        </p:spPr>
      </p:pic>
      <p:sp>
        <p:nvSpPr>
          <p:cNvPr id="5" name="Rectangle 4">
            <a:extLst>
              <a:ext uri="{FF2B5EF4-FFF2-40B4-BE49-F238E27FC236}">
                <a16:creationId xmlns:a16="http://schemas.microsoft.com/office/drawing/2014/main" id="{9B00C8CC-FFCF-7140-A036-49869FDCAA69}"/>
              </a:ext>
            </a:extLst>
          </p:cNvPr>
          <p:cNvSpPr/>
          <p:nvPr/>
        </p:nvSpPr>
        <p:spPr>
          <a:xfrm>
            <a:off x="3508744" y="1499191"/>
            <a:ext cx="925033" cy="170121"/>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16516820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CF7-A917-C448-AC9D-C67A9A4427A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51AC406-CECB-EF4C-8A3B-5344BDE225F8}"/>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AE71A8A0-84F8-034D-8922-29E8C741A3DB}"/>
              </a:ext>
            </a:extLst>
          </p:cNvPr>
          <p:cNvPicPr>
            <a:picLocks noChangeAspect="1"/>
          </p:cNvPicPr>
          <p:nvPr/>
        </p:nvPicPr>
        <p:blipFill>
          <a:blip r:embed="rId2"/>
          <a:stretch>
            <a:fillRect/>
          </a:stretch>
        </p:blipFill>
        <p:spPr>
          <a:xfrm>
            <a:off x="0" y="680987"/>
            <a:ext cx="9144000" cy="5496025"/>
          </a:xfrm>
          <a:prstGeom prst="rect">
            <a:avLst/>
          </a:prstGeom>
        </p:spPr>
      </p:pic>
      <p:sp>
        <p:nvSpPr>
          <p:cNvPr id="5" name="Rectangle 4">
            <a:extLst>
              <a:ext uri="{FF2B5EF4-FFF2-40B4-BE49-F238E27FC236}">
                <a16:creationId xmlns:a16="http://schemas.microsoft.com/office/drawing/2014/main" id="{85B429F9-C8A8-194A-9EB1-A96B370A5376}"/>
              </a:ext>
            </a:extLst>
          </p:cNvPr>
          <p:cNvSpPr/>
          <p:nvPr/>
        </p:nvSpPr>
        <p:spPr>
          <a:xfrm>
            <a:off x="0" y="3429000"/>
            <a:ext cx="1392865" cy="207335"/>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6620032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38</a:t>
            </a:fld>
            <a:endParaRPr/>
          </a:p>
        </p:txBody>
      </p:sp>
      <p:sp>
        <p:nvSpPr>
          <p:cNvPr id="106" name="Memory Operands"/>
          <p:cNvSpPr txBox="1">
            <a:spLocks noGrp="1"/>
          </p:cNvSpPr>
          <p:nvPr>
            <p:ph type="title" idx="4294967295"/>
          </p:nvPr>
        </p:nvSpPr>
        <p:spPr>
          <a:xfrm>
            <a:off x="684212" y="146050"/>
            <a:ext cx="8259763" cy="762000"/>
          </a:xfrm>
          <a:prstGeom prst="rect">
            <a:avLst/>
          </a:prstGeom>
        </p:spPr>
        <p:txBody>
          <a:bodyPr>
            <a:normAutofit/>
          </a:bodyPr>
          <a:lstStyle/>
          <a:p>
            <a:r>
              <a:rPr dirty="0"/>
              <a:t>Memory Operands</a:t>
            </a:r>
          </a:p>
        </p:txBody>
      </p:sp>
      <p:sp>
        <p:nvSpPr>
          <p:cNvPr id="107" name="Main memory used for composite data…"/>
          <p:cNvSpPr txBox="1">
            <a:spLocks noGrp="1"/>
          </p:cNvSpPr>
          <p:nvPr>
            <p:ph type="body" idx="4294967295"/>
          </p:nvPr>
        </p:nvSpPr>
        <p:spPr>
          <a:xfrm>
            <a:off x="684212" y="1125537"/>
            <a:ext cx="8270876" cy="5111751"/>
          </a:xfrm>
          <a:prstGeom prst="rect">
            <a:avLst/>
          </a:prstGeom>
        </p:spPr>
        <p:txBody>
          <a:bodyPr>
            <a:normAutofit/>
          </a:bodyPr>
          <a:lstStyle/>
          <a:p>
            <a:pPr>
              <a:spcBef>
                <a:spcPts val="600"/>
              </a:spcBef>
              <a:defRPr sz="2800"/>
            </a:pPr>
            <a:r>
              <a:rPr lang="ko-KR" altLang="en-US" sz="2000" dirty="0"/>
              <a:t>변수들은 </a:t>
            </a:r>
            <a:r>
              <a:rPr sz="2000" dirty="0"/>
              <a:t>Main memory </a:t>
            </a:r>
            <a:r>
              <a:rPr lang="ko-KR" altLang="en-US" sz="2000" dirty="0"/>
              <a:t>에 저장됨</a:t>
            </a:r>
            <a:endParaRPr lang="en-US" sz="2000" dirty="0"/>
          </a:p>
          <a:p>
            <a:pPr marL="742950" lvl="1" indent="-285750">
              <a:spcBef>
                <a:spcPts val="0"/>
              </a:spcBef>
              <a:buClr>
                <a:srgbClr val="91AFBF"/>
              </a:buClr>
              <a:defRPr sz="2400"/>
            </a:pPr>
            <a:r>
              <a:rPr lang="en-US" sz="2000" dirty="0"/>
              <a:t>Arrays, structures, dynamic data</a:t>
            </a:r>
          </a:p>
          <a:p>
            <a:pPr>
              <a:spcBef>
                <a:spcPts val="600"/>
              </a:spcBef>
              <a:defRPr sz="2800"/>
            </a:pPr>
            <a:r>
              <a:rPr lang="ko-KR" altLang="en-US" sz="2000" dirty="0"/>
              <a:t>산술 연산을 하려면</a:t>
            </a:r>
            <a:endParaRPr sz="2000" dirty="0"/>
          </a:p>
          <a:p>
            <a:pPr marL="914400" lvl="1" indent="-457200">
              <a:spcBef>
                <a:spcPts val="0"/>
              </a:spcBef>
              <a:buClr>
                <a:srgbClr val="91AFBF"/>
              </a:buClr>
              <a:buFont typeface="+mj-lt"/>
              <a:buAutoNum type="arabicPeriod"/>
              <a:defRPr sz="2400"/>
            </a:pPr>
            <a:r>
              <a:rPr lang="ko-KR" altLang="en-US" sz="2000" dirty="0"/>
              <a:t>메모리에 있는 변수 값을 먼저 레지스터로 </a:t>
            </a:r>
            <a:r>
              <a:rPr sz="2000" dirty="0"/>
              <a:t>Load </a:t>
            </a:r>
            <a:endParaRPr lang="en-US" sz="2000" dirty="0"/>
          </a:p>
          <a:p>
            <a:pPr marL="914400" lvl="1" indent="-457200">
              <a:spcBef>
                <a:spcPts val="0"/>
              </a:spcBef>
              <a:buClr>
                <a:srgbClr val="91AFBF"/>
              </a:buClr>
              <a:buFont typeface="+mj-lt"/>
              <a:buAutoNum type="arabicPeriod"/>
              <a:defRPr sz="2400"/>
            </a:pPr>
            <a:r>
              <a:rPr lang="ko-KR" altLang="en-US" sz="2000" dirty="0"/>
              <a:t>연산을 수행</a:t>
            </a:r>
            <a:endParaRPr lang="en-US" sz="2000" dirty="0"/>
          </a:p>
          <a:p>
            <a:pPr marL="914400" lvl="1" indent="-457200">
              <a:spcBef>
                <a:spcPts val="0"/>
              </a:spcBef>
              <a:buClr>
                <a:srgbClr val="91AFBF"/>
              </a:buClr>
              <a:buFont typeface="+mj-lt"/>
              <a:buAutoNum type="arabicPeriod"/>
              <a:defRPr sz="2400"/>
            </a:pPr>
            <a:r>
              <a:rPr lang="ko-KR" altLang="en-US" sz="2000" dirty="0"/>
              <a:t>레지스터에 있는 연산 결과를 메모리에 </a:t>
            </a:r>
            <a:r>
              <a:rPr sz="2000" dirty="0"/>
              <a:t>Store</a:t>
            </a:r>
          </a:p>
          <a:p>
            <a:pPr>
              <a:spcBef>
                <a:spcPts val="600"/>
              </a:spcBef>
              <a:defRPr sz="2800"/>
            </a:pPr>
            <a:r>
              <a:rPr sz="2000" dirty="0"/>
              <a:t>Memory is </a:t>
            </a:r>
            <a:r>
              <a:rPr sz="2000" dirty="0">
                <a:solidFill>
                  <a:srgbClr val="0070C0"/>
                </a:solidFill>
              </a:rPr>
              <a:t>byte addressed</a:t>
            </a:r>
          </a:p>
          <a:p>
            <a:pPr marL="742950" lvl="1" indent="-285750">
              <a:spcBef>
                <a:spcPts val="0"/>
              </a:spcBef>
              <a:buClr>
                <a:srgbClr val="91AFBF"/>
              </a:buClr>
              <a:defRPr sz="2400"/>
            </a:pPr>
            <a:r>
              <a:rPr sz="2000" dirty="0"/>
              <a:t>8-bit byte</a:t>
            </a:r>
            <a:r>
              <a:rPr lang="ko-KR" altLang="en-US" sz="2000" dirty="0"/>
              <a:t> 마다 주소가 있음</a:t>
            </a:r>
            <a:endParaRPr sz="2000" dirty="0"/>
          </a:p>
          <a:p>
            <a:pPr>
              <a:spcBef>
                <a:spcPts val="600"/>
              </a:spcBef>
              <a:defRPr sz="2800"/>
            </a:pPr>
            <a:r>
              <a:rPr sz="2000" dirty="0"/>
              <a:t>Words </a:t>
            </a:r>
            <a:r>
              <a:rPr lang="en-US" altLang="ko-KR" sz="2000" dirty="0"/>
              <a:t>(=</a:t>
            </a:r>
            <a:r>
              <a:rPr lang="ko-KR" altLang="en-US" sz="2000" dirty="0"/>
              <a:t> </a:t>
            </a:r>
            <a:r>
              <a:rPr lang="en-US" altLang="ko-KR" sz="2000" dirty="0"/>
              <a:t>4 bytes) </a:t>
            </a:r>
            <a:r>
              <a:rPr sz="2000" dirty="0"/>
              <a:t>are aligned in memory</a:t>
            </a:r>
          </a:p>
          <a:p>
            <a:pPr marL="742950" lvl="1" indent="-285750">
              <a:spcBef>
                <a:spcPts val="0"/>
              </a:spcBef>
              <a:buClr>
                <a:srgbClr val="91AFBF"/>
              </a:buClr>
              <a:defRPr sz="2400"/>
            </a:pPr>
            <a:r>
              <a:rPr lang="ko-KR" altLang="en-US" sz="2000" dirty="0"/>
              <a:t>워드 주소는 </a:t>
            </a:r>
            <a:r>
              <a:rPr sz="2000" dirty="0"/>
              <a:t>4</a:t>
            </a:r>
            <a:r>
              <a:rPr lang="ko-KR" altLang="en-US" sz="2000" dirty="0"/>
              <a:t>의 배수</a:t>
            </a:r>
            <a:endParaRPr sz="2000" dirty="0"/>
          </a:p>
          <a:p>
            <a:pPr>
              <a:spcBef>
                <a:spcPts val="600"/>
              </a:spcBef>
              <a:defRPr sz="2800"/>
            </a:pPr>
            <a:r>
              <a:rPr sz="2000" dirty="0"/>
              <a:t>MIPS is Big Endian</a:t>
            </a:r>
          </a:p>
          <a:p>
            <a:pPr marL="742950" lvl="1" indent="-285750">
              <a:spcBef>
                <a:spcPts val="0"/>
              </a:spcBef>
              <a:buClr>
                <a:srgbClr val="91AFBF"/>
              </a:buClr>
              <a:defRPr sz="2400"/>
            </a:pPr>
            <a:r>
              <a:rPr sz="2000" dirty="0"/>
              <a:t>Most-significant byte at least address of a word</a:t>
            </a:r>
          </a:p>
          <a:p>
            <a:pPr marL="742950" lvl="1" indent="-285750">
              <a:spcBef>
                <a:spcPts val="0"/>
              </a:spcBef>
              <a:buClr>
                <a:srgbClr val="91AFBF"/>
              </a:buClr>
              <a:defRPr sz="2400" i="1"/>
            </a:pPr>
            <a:r>
              <a:rPr sz="2000" dirty="0"/>
              <a:t>c.f.</a:t>
            </a:r>
            <a:r>
              <a:rPr sz="2000" i="0" dirty="0"/>
              <a:t> Little Endian: least-significant byte at least address</a:t>
            </a:r>
          </a:p>
        </p:txBody>
      </p:sp>
    </p:spTree>
    <p:extLst>
      <p:ext uri="{BB962C8B-B14F-4D97-AF65-F5344CB8AC3E}">
        <p14:creationId xmlns:p14="http://schemas.microsoft.com/office/powerpoint/2010/main" val="125085498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ACB2B4-395C-1A46-A354-ACECA3502C1A}"/>
              </a:ext>
            </a:extLst>
          </p:cNvPr>
          <p:cNvSpPr>
            <a:spLocks noGrp="1"/>
          </p:cNvSpPr>
          <p:nvPr>
            <p:ph type="title"/>
          </p:nvPr>
        </p:nvSpPr>
        <p:spPr/>
        <p:txBody>
          <a:bodyPr>
            <a:normAutofit fontScale="90000"/>
          </a:bodyPr>
          <a:lstStyle/>
          <a:p>
            <a:r>
              <a:rPr lang="en-US" dirty="0"/>
              <a:t>Byte addressing</a:t>
            </a:r>
            <a:br>
              <a:rPr lang="en-US" dirty="0"/>
            </a:br>
            <a:endParaRPr lang="en-US" dirty="0"/>
          </a:p>
        </p:txBody>
      </p:sp>
      <p:sp>
        <p:nvSpPr>
          <p:cNvPr id="6" name="Text Placeholder 5">
            <a:extLst>
              <a:ext uri="{FF2B5EF4-FFF2-40B4-BE49-F238E27FC236}">
                <a16:creationId xmlns:a16="http://schemas.microsoft.com/office/drawing/2014/main" id="{EE3D20F8-88DC-B540-8E86-6BAE36745FE7}"/>
              </a:ext>
            </a:extLst>
          </p:cNvPr>
          <p:cNvSpPr>
            <a:spLocks noGrp="1"/>
          </p:cNvSpPr>
          <p:nvPr>
            <p:ph type="body" idx="1"/>
          </p:nvPr>
        </p:nvSpPr>
        <p:spPr/>
        <p:txBody>
          <a:bodyPr/>
          <a:lstStyle/>
          <a:p>
            <a:endParaRPr lang="en-US"/>
          </a:p>
        </p:txBody>
      </p:sp>
      <p:sp>
        <p:nvSpPr>
          <p:cNvPr id="1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lvl1pPr>
              <a:defRPr>
                <a:solidFill>
                  <a:srgbClr val="000000"/>
                </a:solidFill>
              </a:defRPr>
            </a:lvl1pPr>
          </a:lstStyle>
          <a:p>
            <a:fld id="{86CB4B4D-7CA3-9044-876B-883B54F8677D}" type="slidenum">
              <a:t>39</a:t>
            </a:fld>
            <a:endParaRPr/>
          </a:p>
        </p:txBody>
      </p:sp>
      <p:sp>
        <p:nvSpPr>
          <p:cNvPr id="115"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116" name="FIGURE 2.3 Actual MIPS memory addresses and contents of memory for those words. The changed addresses are highlighted to contrast with Figure 2.2. Since MIPS addresses each byte, word addresses are multiples of 4: there are 4 bytes in a word."/>
          <p:cNvSpPr txBox="1"/>
          <p:nvPr/>
        </p:nvSpPr>
        <p:spPr>
          <a:xfrm>
            <a:off x="685800" y="5646737"/>
            <a:ext cx="7772400" cy="6293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200">
                <a:latin typeface="Calibri"/>
                <a:ea typeface="Calibri"/>
                <a:cs typeface="Calibri"/>
                <a:sym typeface="Calibri"/>
              </a:defRPr>
            </a:lvl1pPr>
          </a:lstStyle>
          <a:p>
            <a:r>
              <a:t>FIGURE 2.3 Actual MIPS memory addresses and contents of memory for those words. The changed addresses are highlighted to contrast with Figure 2.2. Since MIPS addresses each byte, word addresses are multiples of 4: there are 4 bytes in a word.</a:t>
            </a:r>
          </a:p>
        </p:txBody>
      </p:sp>
      <p:pic>
        <p:nvPicPr>
          <p:cNvPr id="117" name="f02-03-9780124077263" descr="f02-03-9780124077263"/>
          <p:cNvPicPr>
            <a:picLocks noChangeAspect="1"/>
          </p:cNvPicPr>
          <p:nvPr/>
        </p:nvPicPr>
        <p:blipFill>
          <a:blip r:embed="rId2"/>
          <a:stretch>
            <a:fillRect/>
          </a:stretch>
        </p:blipFill>
        <p:spPr>
          <a:xfrm>
            <a:off x="1839432" y="745320"/>
            <a:ext cx="5741987" cy="4625964"/>
          </a:xfrm>
          <a:prstGeom prst="rect">
            <a:avLst/>
          </a:prstGeom>
          <a:ln w="12700">
            <a:miter lim="400000"/>
          </a:ln>
        </p:spPr>
      </p:pic>
      <p:sp>
        <p:nvSpPr>
          <p:cNvPr id="2" name="Rectangle 1">
            <a:extLst>
              <a:ext uri="{FF2B5EF4-FFF2-40B4-BE49-F238E27FC236}">
                <a16:creationId xmlns:a16="http://schemas.microsoft.com/office/drawing/2014/main" id="{E03773AE-B1E0-434A-9042-4E2CCA661587}"/>
              </a:ext>
            </a:extLst>
          </p:cNvPr>
          <p:cNvSpPr/>
          <p:nvPr/>
        </p:nvSpPr>
        <p:spPr>
          <a:xfrm>
            <a:off x="5725835" y="3058301"/>
            <a:ext cx="1855584" cy="535495"/>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666E68D7-9164-BB4C-9759-B6506A1086A1}"/>
              </a:ext>
            </a:extLst>
          </p:cNvPr>
          <p:cNvSpPr txBox="1"/>
          <p:nvPr/>
        </p:nvSpPr>
        <p:spPr>
          <a:xfrm>
            <a:off x="8072198" y="3115429"/>
            <a:ext cx="7720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0070C0"/>
                </a:solidFill>
              </a:rPr>
              <a:t>4</a:t>
            </a:r>
            <a:r>
              <a:rPr kumimoji="0" lang="en-US" sz="1800" b="0" i="0" u="none" strike="noStrike" cap="none" spc="0" normalizeH="0" baseline="0" dirty="0">
                <a:ln>
                  <a:noFill/>
                </a:ln>
                <a:solidFill>
                  <a:srgbClr val="0070C0"/>
                </a:solidFill>
                <a:effectLst/>
                <a:uFillTx/>
                <a:latin typeface="Arial"/>
                <a:ea typeface="Arial"/>
                <a:cs typeface="Arial"/>
                <a:sym typeface="Arial"/>
              </a:rPr>
              <a:t>bytes</a:t>
            </a:r>
          </a:p>
        </p:txBody>
      </p:sp>
      <p:cxnSp>
        <p:nvCxnSpPr>
          <p:cNvPr id="4" name="Straight Arrow Connector 3">
            <a:extLst>
              <a:ext uri="{FF2B5EF4-FFF2-40B4-BE49-F238E27FC236}">
                <a16:creationId xmlns:a16="http://schemas.microsoft.com/office/drawing/2014/main" id="{A07BE6F8-3ADC-B743-B2E1-9AEECA5BB460}"/>
              </a:ext>
            </a:extLst>
          </p:cNvPr>
          <p:cNvCxnSpPr/>
          <p:nvPr/>
        </p:nvCxnSpPr>
        <p:spPr>
          <a:xfrm flipH="1">
            <a:off x="7581419" y="3300094"/>
            <a:ext cx="414670"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746505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4</a:t>
            </a:fld>
            <a:endParaRPr/>
          </a:p>
        </p:txBody>
      </p:sp>
      <p:sp>
        <p:nvSpPr>
          <p:cNvPr id="84" name="Arithmetic Operations"/>
          <p:cNvSpPr txBox="1">
            <a:spLocks noGrp="1"/>
          </p:cNvSpPr>
          <p:nvPr>
            <p:ph type="title" idx="4294967295"/>
          </p:nvPr>
        </p:nvSpPr>
        <p:spPr>
          <a:xfrm>
            <a:off x="501825" y="181768"/>
            <a:ext cx="8259763" cy="762000"/>
          </a:xfrm>
          <a:prstGeom prst="rect">
            <a:avLst/>
          </a:prstGeom>
        </p:spPr>
        <p:txBody>
          <a:bodyPr>
            <a:normAutofit fontScale="90000"/>
          </a:bodyPr>
          <a:lstStyle/>
          <a:p>
            <a:r>
              <a:rPr lang="en-US" dirty="0"/>
              <a:t>2) MIPS Data Transfer</a:t>
            </a:r>
            <a:r>
              <a:rPr dirty="0"/>
              <a:t> Operations</a:t>
            </a:r>
          </a:p>
        </p:txBody>
      </p:sp>
      <p:sp>
        <p:nvSpPr>
          <p:cNvPr id="85" name="Add and subtract, three operands…"/>
          <p:cNvSpPr txBox="1">
            <a:spLocks noGrp="1"/>
          </p:cNvSpPr>
          <p:nvPr>
            <p:ph type="body" idx="4294967295"/>
          </p:nvPr>
        </p:nvSpPr>
        <p:spPr>
          <a:xfrm>
            <a:off x="684212" y="1125537"/>
            <a:ext cx="8270876" cy="5111751"/>
          </a:xfrm>
          <a:prstGeom prst="rect">
            <a:avLst/>
          </a:prstGeom>
        </p:spPr>
        <p:txBody>
          <a:bodyPr>
            <a:normAutofit/>
          </a:bodyPr>
          <a:lstStyle/>
          <a:p>
            <a:r>
              <a:rPr lang="en-US" altLang="ko-KR" dirty="0"/>
              <a:t>store instruction : register -&gt; memory  </a:t>
            </a:r>
          </a:p>
          <a:p>
            <a:endParaRPr dirty="0"/>
          </a:p>
          <a:p>
            <a:pPr>
              <a:buSzTx/>
              <a:buFont typeface="Wingdings"/>
              <a:buNone/>
              <a:defRPr>
                <a:latin typeface="Lucida Console"/>
                <a:ea typeface="Lucida Console"/>
                <a:cs typeface="Lucida Console"/>
                <a:sym typeface="Lucida Console"/>
              </a:defRPr>
            </a:pPr>
            <a:r>
              <a:rPr dirty="0"/>
              <a:t>	</a:t>
            </a:r>
            <a:r>
              <a:rPr lang="en-US" dirty="0" err="1">
                <a:latin typeface="Arial Black"/>
                <a:cs typeface="Arial Black"/>
                <a:sym typeface="Arial Black"/>
              </a:rPr>
              <a:t>sw</a:t>
            </a:r>
            <a:r>
              <a:rPr dirty="0">
                <a:latin typeface="Arial Black"/>
                <a:ea typeface="Arial Black"/>
                <a:cs typeface="Arial Black"/>
                <a:sym typeface="Arial Black"/>
              </a:rPr>
              <a:t> </a:t>
            </a:r>
            <a:r>
              <a:rPr lang="ko-KR" altLang="en-US" dirty="0">
                <a:latin typeface="Arial Black"/>
                <a:ea typeface="Arial Black"/>
                <a:cs typeface="Arial Black"/>
                <a:sym typeface="Arial Black"/>
              </a:rPr>
              <a:t> </a:t>
            </a:r>
            <a:r>
              <a:rPr lang="en-US" altLang="ko-KR" dirty="0">
                <a:latin typeface="Arial Black"/>
                <a:ea typeface="Arial Black"/>
                <a:cs typeface="Arial Black"/>
                <a:sym typeface="Arial Black"/>
              </a:rPr>
              <a:t>$4</a:t>
            </a:r>
            <a:r>
              <a:rPr dirty="0">
                <a:latin typeface="Arial Black"/>
                <a:ea typeface="Arial Black"/>
                <a:cs typeface="Arial Black"/>
                <a:sym typeface="Arial Black"/>
              </a:rPr>
              <a:t>, </a:t>
            </a:r>
            <a:r>
              <a:rPr lang="en-US" dirty="0">
                <a:latin typeface="Arial Black"/>
                <a:ea typeface="Arial Black"/>
                <a:cs typeface="Arial Black"/>
                <a:sym typeface="Arial Black"/>
              </a:rPr>
              <a:t>8($5)</a:t>
            </a:r>
          </a:p>
          <a:p>
            <a:pPr>
              <a:buSzTx/>
              <a:buFont typeface="Wingdings"/>
              <a:buNone/>
              <a:defRPr>
                <a:latin typeface="Lucida Console"/>
                <a:ea typeface="Lucida Console"/>
                <a:cs typeface="Lucida Console"/>
                <a:sym typeface="Lucida Console"/>
              </a:defRPr>
            </a:pPr>
            <a:endParaRPr lang="en-US" dirty="0">
              <a:solidFill>
                <a:srgbClr val="0070C0"/>
              </a:solidFill>
              <a:latin typeface="Arial Black"/>
              <a:ea typeface="Arial Black"/>
              <a:cs typeface="Arial Black"/>
              <a:sym typeface="Arial Black"/>
            </a:endParaRPr>
          </a:p>
          <a:p>
            <a:pPr>
              <a:buSzTx/>
              <a:buFont typeface="Wingdings"/>
              <a:buNone/>
              <a:defRPr>
                <a:latin typeface="Lucida Console"/>
                <a:ea typeface="Lucida Console"/>
                <a:cs typeface="Lucida Console"/>
                <a:sym typeface="Lucida Console"/>
              </a:defRPr>
            </a:pPr>
            <a:r>
              <a:rPr lang="en-US" sz="2400" dirty="0">
                <a:solidFill>
                  <a:srgbClr val="7030A0"/>
                </a:solidFill>
                <a:latin typeface="Courier" pitchFamily="2" charset="0"/>
                <a:ea typeface="Arial Black"/>
                <a:cs typeface="Times New Roman" panose="02020603050405020304" pitchFamily="18" charset="0"/>
                <a:sym typeface="Arial Black"/>
              </a:rPr>
              <a:t>“store word”</a:t>
            </a:r>
            <a:r>
              <a:rPr lang="en-US" dirty="0">
                <a:solidFill>
                  <a:srgbClr val="7030A0"/>
                </a:solidFill>
                <a:latin typeface="Courier" pitchFamily="2" charset="0"/>
                <a:ea typeface="Arial Black"/>
                <a:cs typeface="Times New Roman" panose="02020603050405020304" pitchFamily="18" charset="0"/>
                <a:sym typeface="Arial Black"/>
              </a:rPr>
              <a:t>                   </a:t>
            </a:r>
            <a:r>
              <a:rPr lang="en-US" sz="2400" dirty="0">
                <a:solidFill>
                  <a:srgbClr val="0070C0"/>
                </a:solidFill>
                <a:latin typeface="Times New Roman" panose="02020603050405020304" pitchFamily="18" charset="0"/>
                <a:ea typeface="Arial Black"/>
                <a:cs typeface="Times New Roman" panose="02020603050405020304" pitchFamily="18" charset="0"/>
                <a:sym typeface="Arial Black"/>
              </a:rPr>
              <a:t>offset</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operation       memory address = R[$5] + 8 </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              source operand in register</a:t>
            </a:r>
          </a:p>
        </p:txBody>
      </p:sp>
      <p:sp>
        <p:nvSpPr>
          <p:cNvPr id="86" name="§2.2 Operations of the Computer Hardware"/>
          <p:cNvSpPr txBox="1"/>
          <p:nvPr/>
        </p:nvSpPr>
        <p:spPr>
          <a:xfrm rot="5400000">
            <a:off x="6724695" y="2068642"/>
            <a:ext cx="4487948"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§2.2 Operations of the Computer Hardware</a:t>
            </a:r>
          </a:p>
        </p:txBody>
      </p:sp>
      <p:cxnSp>
        <p:nvCxnSpPr>
          <p:cNvPr id="3" name="Straight Arrow Connector 2">
            <a:extLst>
              <a:ext uri="{FF2B5EF4-FFF2-40B4-BE49-F238E27FC236}">
                <a16:creationId xmlns:a16="http://schemas.microsoft.com/office/drawing/2014/main" id="{65609EE8-9CE0-4E48-BB2E-3F777822F38D}"/>
              </a:ext>
            </a:extLst>
          </p:cNvPr>
          <p:cNvCxnSpPr>
            <a:cxnSpLocks/>
          </p:cNvCxnSpPr>
          <p:nvPr/>
        </p:nvCxnSpPr>
        <p:spPr>
          <a:xfrm flipV="1">
            <a:off x="1445741" y="2817342"/>
            <a:ext cx="0" cy="840258"/>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6E4359C8-6E52-F749-9FC2-B97DCDC57F62}"/>
              </a:ext>
            </a:extLst>
          </p:cNvPr>
          <p:cNvCxnSpPr>
            <a:cxnSpLocks/>
          </p:cNvCxnSpPr>
          <p:nvPr/>
        </p:nvCxnSpPr>
        <p:spPr>
          <a:xfrm flipH="1" flipV="1">
            <a:off x="3330104" y="2792627"/>
            <a:ext cx="1158769" cy="131623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438A8CF-FC25-DA4C-A269-833FCCE3D57F}"/>
              </a:ext>
            </a:extLst>
          </p:cNvPr>
          <p:cNvCxnSpPr>
            <a:cxnSpLocks/>
          </p:cNvCxnSpPr>
          <p:nvPr/>
        </p:nvCxnSpPr>
        <p:spPr>
          <a:xfrm flipH="1" flipV="1">
            <a:off x="2335428" y="2780270"/>
            <a:ext cx="728406" cy="195798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 name="Straight Arrow Connector 3">
            <a:extLst>
              <a:ext uri="{FF2B5EF4-FFF2-40B4-BE49-F238E27FC236}">
                <a16:creationId xmlns:a16="http://schemas.microsoft.com/office/drawing/2014/main" id="{6AE4D543-99C6-D845-BA27-CE384AFE86B4}"/>
              </a:ext>
            </a:extLst>
          </p:cNvPr>
          <p:cNvCxnSpPr>
            <a:cxnSpLocks/>
          </p:cNvCxnSpPr>
          <p:nvPr/>
        </p:nvCxnSpPr>
        <p:spPr>
          <a:xfrm>
            <a:off x="7945002" y="3876678"/>
            <a:ext cx="210207" cy="19358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841332B8-C5EB-4349-98B8-110797F7740F}"/>
              </a:ext>
            </a:extLst>
          </p:cNvPr>
          <p:cNvCxnSpPr>
            <a:cxnSpLocks/>
          </p:cNvCxnSpPr>
          <p:nvPr/>
        </p:nvCxnSpPr>
        <p:spPr>
          <a:xfrm flipH="1" flipV="1">
            <a:off x="2842057" y="2780271"/>
            <a:ext cx="4675024" cy="8773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base register">
            <a:extLst>
              <a:ext uri="{FF2B5EF4-FFF2-40B4-BE49-F238E27FC236}">
                <a16:creationId xmlns:a16="http://schemas.microsoft.com/office/drawing/2014/main" id="{38A6C1ED-8AEB-2A40-952B-8F44F2C838E7}"/>
              </a:ext>
            </a:extLst>
          </p:cNvPr>
          <p:cNvSpPr txBox="1"/>
          <p:nvPr/>
        </p:nvSpPr>
        <p:spPr>
          <a:xfrm>
            <a:off x="3680784" y="1700404"/>
            <a:ext cx="1655765"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stStyle>
          <a:p>
            <a:r>
              <a:rPr sz="2400" dirty="0">
                <a:solidFill>
                  <a:srgbClr val="0070C0"/>
                </a:solidFill>
                <a:latin typeface="Times New Roman" panose="02020603050405020304" pitchFamily="18" charset="0"/>
                <a:cs typeface="Times New Roman" panose="02020603050405020304" pitchFamily="18" charset="0"/>
              </a:rPr>
              <a:t>base register</a:t>
            </a:r>
          </a:p>
        </p:txBody>
      </p:sp>
      <p:cxnSp>
        <p:nvCxnSpPr>
          <p:cNvPr id="6" name="Straight Arrow Connector 5">
            <a:extLst>
              <a:ext uri="{FF2B5EF4-FFF2-40B4-BE49-F238E27FC236}">
                <a16:creationId xmlns:a16="http://schemas.microsoft.com/office/drawing/2014/main" id="{7E8B74E3-B8D1-E848-BFF1-0C1E3053463A}"/>
              </a:ext>
            </a:extLst>
          </p:cNvPr>
          <p:cNvCxnSpPr/>
          <p:nvPr/>
        </p:nvCxnSpPr>
        <p:spPr>
          <a:xfrm flipH="1">
            <a:off x="3561907" y="2101529"/>
            <a:ext cx="237754" cy="27206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1216476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40</a:t>
            </a:fld>
            <a:endParaRPr/>
          </a:p>
        </p:txBody>
      </p:sp>
      <p:sp>
        <p:nvSpPr>
          <p:cNvPr id="145" name="Memory Operand Example 1"/>
          <p:cNvSpPr txBox="1">
            <a:spLocks noGrp="1"/>
          </p:cNvSpPr>
          <p:nvPr>
            <p:ph type="title" idx="4294967295"/>
          </p:nvPr>
        </p:nvSpPr>
        <p:spPr>
          <a:xfrm>
            <a:off x="684212" y="146050"/>
            <a:ext cx="8259763" cy="762000"/>
          </a:xfrm>
          <a:prstGeom prst="rect">
            <a:avLst/>
          </a:prstGeom>
        </p:spPr>
        <p:txBody>
          <a:bodyPr>
            <a:normAutofit/>
          </a:bodyPr>
          <a:lstStyle/>
          <a:p>
            <a:r>
              <a:t>Memory Operand Example 1</a:t>
            </a:r>
          </a:p>
        </p:txBody>
      </p:sp>
      <p:sp>
        <p:nvSpPr>
          <p:cNvPr id="146" name="C code:…"/>
          <p:cNvSpPr txBox="1">
            <a:spLocks noGrp="1"/>
          </p:cNvSpPr>
          <p:nvPr>
            <p:ph type="body" idx="4294967295"/>
          </p:nvPr>
        </p:nvSpPr>
        <p:spPr>
          <a:xfrm>
            <a:off x="684212" y="1125537"/>
            <a:ext cx="8270876" cy="5111751"/>
          </a:xfrm>
          <a:prstGeom prst="rect">
            <a:avLst/>
          </a:prstGeom>
        </p:spPr>
        <p:txBody>
          <a:bodyPr>
            <a:normAutofit/>
          </a:bodyPr>
          <a:lstStyle/>
          <a:p>
            <a:r>
              <a:rPr dirty="0"/>
              <a:t>C code:</a:t>
            </a:r>
          </a:p>
          <a:p>
            <a:pPr>
              <a:spcBef>
                <a:spcPts val="600"/>
              </a:spcBef>
              <a:buSzTx/>
              <a:buFont typeface="Wingdings"/>
              <a:buNone/>
              <a:defRPr sz="2800">
                <a:latin typeface="Lucida Console"/>
                <a:ea typeface="Lucida Console"/>
                <a:cs typeface="Lucida Console"/>
                <a:sym typeface="Lucida Console"/>
              </a:defRPr>
            </a:pPr>
            <a:r>
              <a:rPr dirty="0"/>
              <a:t>	int </a:t>
            </a:r>
            <a:r>
              <a:rPr dirty="0" err="1"/>
              <a:t>g,h,A</a:t>
            </a:r>
            <a:r>
              <a:rPr dirty="0"/>
              <a:t>[100];</a:t>
            </a:r>
          </a:p>
          <a:p>
            <a:pPr>
              <a:spcBef>
                <a:spcPts val="600"/>
              </a:spcBef>
              <a:buSzTx/>
              <a:buFont typeface="Wingdings"/>
              <a:buNone/>
              <a:defRPr sz="2800">
                <a:latin typeface="Lucida Console"/>
                <a:ea typeface="Lucida Console"/>
                <a:cs typeface="Lucida Console"/>
                <a:sym typeface="Lucida Console"/>
              </a:defRPr>
            </a:pPr>
            <a:r>
              <a:rPr dirty="0"/>
              <a:t>  g = h + A[8];</a:t>
            </a:r>
          </a:p>
          <a:p>
            <a:pPr marL="742950" lvl="1" indent="-285750">
              <a:spcBef>
                <a:spcPts val="0"/>
              </a:spcBef>
              <a:buClr>
                <a:srgbClr val="91AFBF"/>
              </a:buClr>
              <a:defRPr sz="2800"/>
            </a:pPr>
            <a:r>
              <a:rPr dirty="0"/>
              <a:t>g in $s1, h in $s2, base address of A in $s3</a:t>
            </a:r>
          </a:p>
          <a:p>
            <a:r>
              <a:rPr dirty="0"/>
              <a:t>Compiled MIPS code:</a:t>
            </a:r>
          </a:p>
          <a:p>
            <a:pPr marL="742950" lvl="1" indent="-285750">
              <a:spcBef>
                <a:spcPts val="0"/>
              </a:spcBef>
              <a:buClr>
                <a:srgbClr val="91AFBF"/>
              </a:buClr>
              <a:defRPr sz="2800"/>
            </a:pPr>
            <a:r>
              <a:rPr dirty="0"/>
              <a:t>Index 8 requires offset of 32</a:t>
            </a:r>
          </a:p>
          <a:p>
            <a:pPr marL="1143000" lvl="2" indent="-228600">
              <a:spcBef>
                <a:spcPts val="0"/>
              </a:spcBef>
              <a:defRPr sz="2400"/>
            </a:pPr>
            <a:r>
              <a:rPr dirty="0"/>
              <a:t>4 bytes per word</a:t>
            </a:r>
          </a:p>
          <a:p>
            <a:pPr>
              <a:spcBef>
                <a:spcPts val="600"/>
              </a:spcBef>
              <a:buSzTx/>
              <a:buFont typeface="Wingdings"/>
              <a:buNone/>
              <a:defRPr sz="2800">
                <a:latin typeface="Lucida Console"/>
                <a:ea typeface="Lucida Console"/>
                <a:cs typeface="Lucida Console"/>
                <a:sym typeface="Lucida Console"/>
              </a:defRPr>
            </a:pPr>
            <a:r>
              <a:rPr dirty="0"/>
              <a:t>	</a:t>
            </a:r>
            <a:r>
              <a:rPr dirty="0" err="1">
                <a:latin typeface="Arial Black"/>
                <a:ea typeface="Arial Black"/>
                <a:cs typeface="Arial Black"/>
                <a:sym typeface="Arial Black"/>
              </a:rPr>
              <a:t>lw</a:t>
            </a:r>
            <a:r>
              <a:rPr dirty="0">
                <a:latin typeface="Arial Black"/>
                <a:ea typeface="Arial Black"/>
                <a:cs typeface="Arial Black"/>
                <a:sym typeface="Arial Black"/>
              </a:rPr>
              <a:t>  $t0, 32($s3)    # load word</a:t>
            </a:r>
            <a:br>
              <a:rPr dirty="0">
                <a:latin typeface="Arial Black"/>
                <a:ea typeface="Arial Black"/>
                <a:cs typeface="Arial Black"/>
                <a:sym typeface="Arial Black"/>
              </a:rPr>
            </a:br>
            <a:r>
              <a:rPr dirty="0">
                <a:latin typeface="Arial Black"/>
                <a:ea typeface="Arial Black"/>
                <a:cs typeface="Arial Black"/>
                <a:sym typeface="Arial Black"/>
              </a:rPr>
              <a:t>add $s1, $s2, $t0</a:t>
            </a:r>
          </a:p>
        </p:txBody>
      </p:sp>
      <p:grpSp>
        <p:nvGrpSpPr>
          <p:cNvPr id="150" name="Group"/>
          <p:cNvGrpSpPr/>
          <p:nvPr/>
        </p:nvGrpSpPr>
        <p:grpSpPr>
          <a:xfrm>
            <a:off x="1619250" y="4675189"/>
            <a:ext cx="1463675" cy="1173162"/>
            <a:chOff x="0" y="0"/>
            <a:chExt cx="1463675" cy="1173160"/>
          </a:xfrm>
        </p:grpSpPr>
        <p:sp>
          <p:nvSpPr>
            <p:cNvPr id="147" name="Rectangle"/>
            <p:cNvSpPr/>
            <p:nvPr/>
          </p:nvSpPr>
          <p:spPr>
            <a:xfrm>
              <a:off x="0" y="769935"/>
              <a:ext cx="914400" cy="403226"/>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lgn="ctr"/>
              <a:endParaRPr/>
            </a:p>
          </p:txBody>
        </p:sp>
        <p:sp>
          <p:nvSpPr>
            <p:cNvPr id="148" name="Line"/>
            <p:cNvSpPr/>
            <p:nvPr/>
          </p:nvSpPr>
          <p:spPr>
            <a:xfrm flipH="1">
              <a:off x="990600" y="-1"/>
              <a:ext cx="473076" cy="884240"/>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149" name="offset"/>
            <p:cNvSpPr txBox="1"/>
            <p:nvPr/>
          </p:nvSpPr>
          <p:spPr>
            <a:xfrm>
              <a:off x="0" y="769935"/>
              <a:ext cx="914400" cy="350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stStyle>
            <a:p>
              <a:r>
                <a:t>offset</a:t>
              </a:r>
            </a:p>
          </p:txBody>
        </p:sp>
      </p:grpSp>
      <p:grpSp>
        <p:nvGrpSpPr>
          <p:cNvPr id="154" name="Group"/>
          <p:cNvGrpSpPr/>
          <p:nvPr/>
        </p:nvGrpSpPr>
        <p:grpSpPr>
          <a:xfrm>
            <a:off x="3956393" y="4716465"/>
            <a:ext cx="1797040" cy="1131887"/>
            <a:chOff x="0" y="0"/>
            <a:chExt cx="1797038" cy="1131886"/>
          </a:xfrm>
        </p:grpSpPr>
        <p:sp>
          <p:nvSpPr>
            <p:cNvPr id="151" name="Rectangle"/>
            <p:cNvSpPr/>
            <p:nvPr/>
          </p:nvSpPr>
          <p:spPr>
            <a:xfrm>
              <a:off x="141276" y="728661"/>
              <a:ext cx="1655763" cy="403226"/>
            </a:xfrm>
            <a:prstGeom prst="rect">
              <a:avLst/>
            </a:prstGeom>
            <a:solidFill>
              <a:schemeClr val="accent1"/>
            </a:solidFill>
            <a:ln w="9525" cap="flat">
              <a:solidFill>
                <a:srgbClr val="000000"/>
              </a:solidFill>
              <a:prstDash val="solid"/>
              <a:round/>
              <a:headEnd type="triangle" w="med" len="med"/>
            </a:ln>
            <a:effectLst/>
          </p:spPr>
          <p:txBody>
            <a:bodyPr wrap="square" lIns="45719" tIns="45719" rIns="45719" bIns="45719" numCol="1" anchor="t">
              <a:noAutofit/>
            </a:bodyPr>
            <a:lstStyle/>
            <a:p>
              <a:pPr algn="ctr"/>
              <a:endParaRPr/>
            </a:p>
          </p:txBody>
        </p:sp>
        <p:sp>
          <p:nvSpPr>
            <p:cNvPr id="152" name="Line"/>
            <p:cNvSpPr/>
            <p:nvPr/>
          </p:nvSpPr>
          <p:spPr>
            <a:xfrm>
              <a:off x="0" y="0"/>
              <a:ext cx="65081" cy="842965"/>
            </a:xfrm>
            <a:prstGeom prst="line">
              <a:avLst/>
            </a:prstGeom>
            <a:noFill/>
            <a:ln w="9525" cap="flat">
              <a:solidFill>
                <a:srgbClr val="000000"/>
              </a:solidFill>
              <a:prstDash val="solid"/>
              <a:round/>
              <a:headEnd type="triangle" w="med" len="med"/>
            </a:ln>
            <a:effectLst/>
          </p:spPr>
          <p:txBody>
            <a:bodyPr wrap="square" lIns="45719" tIns="45719" rIns="45719" bIns="45719" numCol="1" anchor="t">
              <a:noAutofit/>
            </a:bodyPr>
            <a:lstStyle/>
            <a:p>
              <a:endParaRPr/>
            </a:p>
          </p:txBody>
        </p:sp>
        <p:sp>
          <p:nvSpPr>
            <p:cNvPr id="153" name="base register"/>
            <p:cNvSpPr txBox="1"/>
            <p:nvPr/>
          </p:nvSpPr>
          <p:spPr>
            <a:xfrm>
              <a:off x="141276" y="728661"/>
              <a:ext cx="1655763"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stStyle>
            <a:p>
              <a:r>
                <a:rPr dirty="0"/>
                <a:t>base register</a:t>
              </a:r>
            </a:p>
          </p:txBody>
        </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41</a:t>
            </a:fld>
            <a:endParaRPr/>
          </a:p>
        </p:txBody>
      </p:sp>
      <p:sp>
        <p:nvSpPr>
          <p:cNvPr id="157" name="Memory Operand Example 2"/>
          <p:cNvSpPr txBox="1">
            <a:spLocks noGrp="1"/>
          </p:cNvSpPr>
          <p:nvPr>
            <p:ph type="title" idx="4294967295"/>
          </p:nvPr>
        </p:nvSpPr>
        <p:spPr>
          <a:xfrm>
            <a:off x="684212" y="146050"/>
            <a:ext cx="8259763" cy="762000"/>
          </a:xfrm>
          <a:prstGeom prst="rect">
            <a:avLst/>
          </a:prstGeom>
        </p:spPr>
        <p:txBody>
          <a:bodyPr>
            <a:normAutofit/>
          </a:bodyPr>
          <a:lstStyle/>
          <a:p>
            <a:r>
              <a:t>Memory Operand Example 2</a:t>
            </a:r>
          </a:p>
        </p:txBody>
      </p:sp>
      <p:sp>
        <p:nvSpPr>
          <p:cNvPr id="158" name="C code:…"/>
          <p:cNvSpPr txBox="1">
            <a:spLocks noGrp="1"/>
          </p:cNvSpPr>
          <p:nvPr>
            <p:ph type="body" sz="half" idx="4294967295"/>
          </p:nvPr>
        </p:nvSpPr>
        <p:spPr>
          <a:xfrm>
            <a:off x="678656" y="984250"/>
            <a:ext cx="8270876" cy="2946450"/>
          </a:xfrm>
          <a:prstGeom prst="rect">
            <a:avLst/>
          </a:prstGeom>
        </p:spPr>
        <p:txBody>
          <a:bodyPr>
            <a:normAutofit lnSpcReduction="10000"/>
          </a:bodyPr>
          <a:lstStyle/>
          <a:p>
            <a:pPr marL="281177" indent="-281177" defTabSz="749808">
              <a:spcBef>
                <a:spcPts val="600"/>
              </a:spcBef>
              <a:defRPr sz="2624"/>
            </a:pPr>
            <a:r>
              <a:t>C code:</a:t>
            </a:r>
          </a:p>
          <a:p>
            <a:pPr marL="281177" indent="-281177" defTabSz="749808">
              <a:spcBef>
                <a:spcPts val="500"/>
              </a:spcBef>
              <a:buSzTx/>
              <a:buFont typeface="Wingdings"/>
              <a:buNone/>
              <a:defRPr sz="2296">
                <a:latin typeface="Lucida Console"/>
                <a:ea typeface="Lucida Console"/>
                <a:cs typeface="Lucida Console"/>
                <a:sym typeface="Lucida Console"/>
              </a:defRPr>
            </a:pPr>
            <a:r>
              <a:t>	A[12] = h + A[8];</a:t>
            </a:r>
          </a:p>
          <a:p>
            <a:pPr marL="609219" lvl="1" indent="-234315" defTabSz="749808">
              <a:spcBef>
                <a:spcPts val="0"/>
              </a:spcBef>
              <a:buClr>
                <a:srgbClr val="91AFBF"/>
              </a:buClr>
              <a:defRPr sz="2296"/>
            </a:pPr>
            <a:r>
              <a:t>h in $s2, base address of A in $s3</a:t>
            </a:r>
          </a:p>
          <a:p>
            <a:pPr marL="281177" indent="-281177" defTabSz="749808">
              <a:spcBef>
                <a:spcPts val="600"/>
              </a:spcBef>
              <a:defRPr sz="2624"/>
            </a:pPr>
            <a:r>
              <a:t>Compiled MIPS code:</a:t>
            </a:r>
          </a:p>
          <a:p>
            <a:pPr marL="609219" lvl="1" indent="-234315" defTabSz="749808">
              <a:spcBef>
                <a:spcPts val="0"/>
              </a:spcBef>
              <a:buClr>
                <a:srgbClr val="91AFBF"/>
              </a:buClr>
              <a:defRPr sz="2296"/>
            </a:pPr>
            <a:r>
              <a:t>Index 8 requires offset of 32</a:t>
            </a:r>
          </a:p>
          <a:p>
            <a:pPr marL="281177" indent="-281177" defTabSz="749808">
              <a:spcBef>
                <a:spcPts val="500"/>
              </a:spcBef>
              <a:buSzTx/>
              <a:buFont typeface="Wingdings"/>
              <a:buNone/>
              <a:defRPr sz="2296">
                <a:latin typeface="Lucida Console"/>
                <a:ea typeface="Lucida Console"/>
                <a:cs typeface="Lucida Console"/>
                <a:sym typeface="Lucida Console"/>
              </a:defRPr>
            </a:pPr>
            <a:r>
              <a:t>	lw  $t0, 32($s3)    # load word</a:t>
            </a:r>
            <a:br/>
            <a:r>
              <a:t>add $t0, $s2, $t0</a:t>
            </a:r>
            <a:br/>
            <a:r>
              <a:t>sw  $t0, 48($s3)    # store word</a:t>
            </a:r>
          </a:p>
        </p:txBody>
      </p:sp>
      <p:grpSp>
        <p:nvGrpSpPr>
          <p:cNvPr id="189" name="Group"/>
          <p:cNvGrpSpPr/>
          <p:nvPr/>
        </p:nvGrpSpPr>
        <p:grpSpPr>
          <a:xfrm>
            <a:off x="1619250" y="4178299"/>
            <a:ext cx="6888268" cy="2377125"/>
            <a:chOff x="0" y="0"/>
            <a:chExt cx="6888267" cy="2377123"/>
          </a:xfrm>
        </p:grpSpPr>
        <p:sp>
          <p:nvSpPr>
            <p:cNvPr id="159" name="Line"/>
            <p:cNvSpPr/>
            <p:nvPr/>
          </p:nvSpPr>
          <p:spPr>
            <a:xfrm flipH="1">
              <a:off x="3961447" y="216534"/>
              <a:ext cx="1" cy="208915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60" name="Line"/>
            <p:cNvSpPr/>
            <p:nvPr/>
          </p:nvSpPr>
          <p:spPr>
            <a:xfrm flipH="1">
              <a:off x="5401309" y="145097"/>
              <a:ext cx="1" cy="2232026"/>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61" name="Line"/>
            <p:cNvSpPr/>
            <p:nvPr/>
          </p:nvSpPr>
          <p:spPr>
            <a:xfrm>
              <a:off x="3960812" y="431800"/>
              <a:ext cx="1439863" cy="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62" name="Rectangle"/>
            <p:cNvSpPr/>
            <p:nvPr/>
          </p:nvSpPr>
          <p:spPr>
            <a:xfrm>
              <a:off x="0" y="288925"/>
              <a:ext cx="2663825" cy="1871663"/>
            </a:xfrm>
            <a:prstGeom prst="rect">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algn="ctr">
                <a:defRPr sz="2400">
                  <a:latin typeface="+mn-lt"/>
                  <a:ea typeface="+mn-ea"/>
                  <a:cs typeface="+mn-cs"/>
                  <a:sym typeface="Times New Roman"/>
                </a:defRPr>
              </a:pPr>
              <a:endParaRPr/>
            </a:p>
          </p:txBody>
        </p:sp>
        <p:sp>
          <p:nvSpPr>
            <p:cNvPr id="163" name="Rectangle"/>
            <p:cNvSpPr/>
            <p:nvPr/>
          </p:nvSpPr>
          <p:spPr>
            <a:xfrm>
              <a:off x="863600" y="504825"/>
              <a:ext cx="1584325" cy="287338"/>
            </a:xfrm>
            <a:prstGeom prst="rect">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algn="ctr">
                <a:defRPr sz="2400">
                  <a:latin typeface="+mn-lt"/>
                  <a:ea typeface="+mn-ea"/>
                  <a:cs typeface="+mn-cs"/>
                  <a:sym typeface="Times New Roman"/>
                </a:defRPr>
              </a:pPr>
              <a:endParaRPr/>
            </a:p>
          </p:txBody>
        </p:sp>
        <p:sp>
          <p:nvSpPr>
            <p:cNvPr id="164" name="Rectangle"/>
            <p:cNvSpPr/>
            <p:nvPr/>
          </p:nvSpPr>
          <p:spPr>
            <a:xfrm>
              <a:off x="863600" y="1079500"/>
              <a:ext cx="1584325" cy="288925"/>
            </a:xfrm>
            <a:prstGeom prst="rect">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algn="ctr">
                <a:defRPr sz="2400">
                  <a:latin typeface="+mn-lt"/>
                  <a:ea typeface="+mn-ea"/>
                  <a:cs typeface="+mn-cs"/>
                  <a:sym typeface="Times New Roman"/>
                </a:defRPr>
              </a:pPr>
              <a:endParaRPr/>
            </a:p>
          </p:txBody>
        </p:sp>
        <p:sp>
          <p:nvSpPr>
            <p:cNvPr id="165" name="40"/>
            <p:cNvSpPr txBox="1"/>
            <p:nvPr/>
          </p:nvSpPr>
          <p:spPr>
            <a:xfrm>
              <a:off x="4392612" y="1736725"/>
              <a:ext cx="441326"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2000">
                  <a:latin typeface="+mn-lt"/>
                  <a:ea typeface="+mn-ea"/>
                  <a:cs typeface="+mn-cs"/>
                  <a:sym typeface="Times New Roman"/>
                </a:defRPr>
              </a:lvl1pPr>
            </a:lstStyle>
            <a:p>
              <a:r>
                <a:rPr lang="en-US" dirty="0"/>
                <a:t>23</a:t>
              </a:r>
              <a:endParaRPr dirty="0"/>
            </a:p>
          </p:txBody>
        </p:sp>
        <p:sp>
          <p:nvSpPr>
            <p:cNvPr id="166" name="$s3"/>
            <p:cNvSpPr txBox="1"/>
            <p:nvPr/>
          </p:nvSpPr>
          <p:spPr>
            <a:xfrm>
              <a:off x="401744" y="1008062"/>
              <a:ext cx="456987"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$s3</a:t>
              </a:r>
            </a:p>
          </p:txBody>
        </p:sp>
        <p:sp>
          <p:nvSpPr>
            <p:cNvPr id="167" name="$s2"/>
            <p:cNvSpPr txBox="1"/>
            <p:nvPr/>
          </p:nvSpPr>
          <p:spPr>
            <a:xfrm>
              <a:off x="401744" y="431800"/>
              <a:ext cx="456987"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$s2</a:t>
              </a:r>
            </a:p>
          </p:txBody>
        </p:sp>
        <p:sp>
          <p:nvSpPr>
            <p:cNvPr id="168" name="1032"/>
            <p:cNvSpPr txBox="1"/>
            <p:nvPr/>
          </p:nvSpPr>
          <p:spPr>
            <a:xfrm>
              <a:off x="3359943" y="351787"/>
              <a:ext cx="61214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1032</a:t>
              </a:r>
            </a:p>
          </p:txBody>
        </p:sp>
        <p:sp>
          <p:nvSpPr>
            <p:cNvPr id="169" name="1048"/>
            <p:cNvSpPr txBox="1"/>
            <p:nvPr/>
          </p:nvSpPr>
          <p:spPr>
            <a:xfrm>
              <a:off x="3363436" y="1728787"/>
              <a:ext cx="61214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1048</a:t>
              </a:r>
            </a:p>
          </p:txBody>
        </p:sp>
        <p:sp>
          <p:nvSpPr>
            <p:cNvPr id="170" name="1000"/>
            <p:cNvSpPr txBox="1"/>
            <p:nvPr/>
          </p:nvSpPr>
          <p:spPr>
            <a:xfrm>
              <a:off x="1259205" y="1008062"/>
              <a:ext cx="61214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1000</a:t>
              </a:r>
            </a:p>
          </p:txBody>
        </p:sp>
        <p:sp>
          <p:nvSpPr>
            <p:cNvPr id="171" name="3"/>
            <p:cNvSpPr txBox="1"/>
            <p:nvPr/>
          </p:nvSpPr>
          <p:spPr>
            <a:xfrm>
              <a:off x="1448911" y="431800"/>
              <a:ext cx="231141"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3</a:t>
              </a:r>
            </a:p>
          </p:txBody>
        </p:sp>
        <p:sp>
          <p:nvSpPr>
            <p:cNvPr id="172" name="$t0"/>
            <p:cNvSpPr txBox="1"/>
            <p:nvPr/>
          </p:nvSpPr>
          <p:spPr>
            <a:xfrm>
              <a:off x="401595" y="1512887"/>
              <a:ext cx="428710"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$t0</a:t>
              </a:r>
            </a:p>
          </p:txBody>
        </p:sp>
        <p:sp>
          <p:nvSpPr>
            <p:cNvPr id="173" name="Rectangle"/>
            <p:cNvSpPr/>
            <p:nvPr/>
          </p:nvSpPr>
          <p:spPr>
            <a:xfrm>
              <a:off x="863600" y="1584325"/>
              <a:ext cx="1584325" cy="287338"/>
            </a:xfrm>
            <a:prstGeom prst="rect">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algn="ctr">
                <a:defRPr sz="2400">
                  <a:latin typeface="+mn-lt"/>
                  <a:ea typeface="+mn-ea"/>
                  <a:cs typeface="+mn-cs"/>
                  <a:sym typeface="Times New Roman"/>
                </a:defRPr>
              </a:pPr>
              <a:endParaRPr/>
            </a:p>
          </p:txBody>
        </p:sp>
        <p:sp>
          <p:nvSpPr>
            <p:cNvPr id="174" name="Line"/>
            <p:cNvSpPr/>
            <p:nvPr/>
          </p:nvSpPr>
          <p:spPr>
            <a:xfrm>
              <a:off x="3960812" y="1800225"/>
              <a:ext cx="1439863" cy="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75" name="Line"/>
            <p:cNvSpPr/>
            <p:nvPr/>
          </p:nvSpPr>
          <p:spPr>
            <a:xfrm>
              <a:off x="3960812" y="2087562"/>
              <a:ext cx="1439863" cy="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76" name="?"/>
            <p:cNvSpPr txBox="1"/>
            <p:nvPr/>
          </p:nvSpPr>
          <p:spPr>
            <a:xfrm>
              <a:off x="1503362" y="1512887"/>
              <a:ext cx="29845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2000">
                  <a:latin typeface="+mn-lt"/>
                  <a:ea typeface="+mn-ea"/>
                  <a:cs typeface="+mn-cs"/>
                  <a:sym typeface="Times New Roman"/>
                </a:defRPr>
              </a:lvl1pPr>
            </a:lstStyle>
            <a:p>
              <a:r>
                <a:t>?</a:t>
              </a:r>
            </a:p>
          </p:txBody>
        </p:sp>
        <p:sp>
          <p:nvSpPr>
            <p:cNvPr id="177" name="Line"/>
            <p:cNvSpPr/>
            <p:nvPr/>
          </p:nvSpPr>
          <p:spPr>
            <a:xfrm>
              <a:off x="3960812" y="720725"/>
              <a:ext cx="1439863" cy="0"/>
            </a:xfrm>
            <a:prstGeom prst="line">
              <a:avLst/>
            </a:prstGeom>
            <a:noFill/>
            <a:ln w="12700" cap="flat">
              <a:solidFill>
                <a:srgbClr val="000000"/>
              </a:solidFill>
              <a:prstDash val="solid"/>
              <a:round/>
            </a:ln>
            <a:effectLst/>
          </p:spPr>
          <p:txBody>
            <a:bodyPr wrap="square" lIns="45719" tIns="45719" rIns="45719" bIns="45719" numCol="1" anchor="t">
              <a:noAutofit/>
            </a:bodyPr>
            <a:lstStyle/>
            <a:p>
              <a:pPr>
                <a:defRPr sz="2400"/>
              </a:pPr>
              <a:endParaRPr/>
            </a:p>
          </p:txBody>
        </p:sp>
        <p:sp>
          <p:nvSpPr>
            <p:cNvPr id="178" name="20"/>
            <p:cNvSpPr txBox="1"/>
            <p:nvPr/>
          </p:nvSpPr>
          <p:spPr>
            <a:xfrm>
              <a:off x="4426267" y="360362"/>
              <a:ext cx="35814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20</a:t>
              </a:r>
            </a:p>
          </p:txBody>
        </p:sp>
        <p:sp>
          <p:nvSpPr>
            <p:cNvPr id="179" name="memory"/>
            <p:cNvSpPr txBox="1"/>
            <p:nvPr/>
          </p:nvSpPr>
          <p:spPr>
            <a:xfrm>
              <a:off x="4219731" y="0"/>
              <a:ext cx="950601"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memory</a:t>
              </a:r>
            </a:p>
          </p:txBody>
        </p:sp>
        <p:sp>
          <p:nvSpPr>
            <p:cNvPr id="180" name="processor"/>
            <p:cNvSpPr txBox="1"/>
            <p:nvPr/>
          </p:nvSpPr>
          <p:spPr>
            <a:xfrm>
              <a:off x="764599" y="0"/>
              <a:ext cx="1077477" cy="3727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000">
                  <a:latin typeface="+mn-lt"/>
                  <a:ea typeface="+mn-ea"/>
                  <a:cs typeface="+mn-cs"/>
                  <a:sym typeface="Times New Roman"/>
                </a:defRPr>
              </a:lvl1pPr>
            </a:lstStyle>
            <a:p>
              <a:r>
                <a:t>processor</a:t>
              </a:r>
            </a:p>
          </p:txBody>
        </p:sp>
        <p:sp>
          <p:nvSpPr>
            <p:cNvPr id="181" name="A[8]"/>
            <p:cNvSpPr txBox="1"/>
            <p:nvPr/>
          </p:nvSpPr>
          <p:spPr>
            <a:xfrm>
              <a:off x="6091927" y="360362"/>
              <a:ext cx="679659"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mn-lt"/>
                  <a:ea typeface="+mn-ea"/>
                  <a:cs typeface="+mn-cs"/>
                  <a:sym typeface="Times New Roman"/>
                </a:defRPr>
              </a:lvl1pPr>
            </a:lstStyle>
            <a:p>
              <a:r>
                <a:t>A[8]</a:t>
              </a:r>
            </a:p>
          </p:txBody>
        </p:sp>
        <p:sp>
          <p:nvSpPr>
            <p:cNvPr id="182" name="A[12]"/>
            <p:cNvSpPr txBox="1"/>
            <p:nvPr/>
          </p:nvSpPr>
          <p:spPr>
            <a:xfrm>
              <a:off x="6056208" y="1682750"/>
              <a:ext cx="832059"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mn-lt"/>
                  <a:ea typeface="+mn-ea"/>
                  <a:cs typeface="+mn-cs"/>
                  <a:sym typeface="Times New Roman"/>
                </a:defRPr>
              </a:lvl1pPr>
            </a:lstStyle>
            <a:p>
              <a:r>
                <a:t>A[12]</a:t>
              </a:r>
            </a:p>
          </p:txBody>
        </p:sp>
        <p:sp>
          <p:nvSpPr>
            <p:cNvPr id="183" name="Line"/>
            <p:cNvSpPr/>
            <p:nvPr/>
          </p:nvSpPr>
          <p:spPr>
            <a:xfrm flipH="1" flipV="1">
              <a:off x="5400675" y="590549"/>
              <a:ext cx="503238"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defRPr sz="2400"/>
              </a:pPr>
              <a:endParaRPr/>
            </a:p>
          </p:txBody>
        </p:sp>
        <p:sp>
          <p:nvSpPr>
            <p:cNvPr id="184" name="Line"/>
            <p:cNvSpPr/>
            <p:nvPr/>
          </p:nvSpPr>
          <p:spPr>
            <a:xfrm flipH="1">
              <a:off x="5400675" y="1936750"/>
              <a:ext cx="503238"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defRPr sz="2400"/>
              </a:pPr>
              <a:endParaRPr/>
            </a:p>
          </p:txBody>
        </p:sp>
        <p:sp>
          <p:nvSpPr>
            <p:cNvPr id="185" name="Line"/>
            <p:cNvSpPr/>
            <p:nvPr/>
          </p:nvSpPr>
          <p:spPr>
            <a:xfrm flipH="1">
              <a:off x="2447925" y="633412"/>
              <a:ext cx="360363"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defRPr sz="2400"/>
              </a:pPr>
              <a:endParaRPr/>
            </a:p>
          </p:txBody>
        </p:sp>
        <p:sp>
          <p:nvSpPr>
            <p:cNvPr id="186" name="Line"/>
            <p:cNvSpPr/>
            <p:nvPr/>
          </p:nvSpPr>
          <p:spPr>
            <a:xfrm flipH="1" flipV="1">
              <a:off x="2447925" y="1260475"/>
              <a:ext cx="360363" cy="36513"/>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defRPr sz="2400"/>
              </a:pPr>
              <a:endParaRPr/>
            </a:p>
          </p:txBody>
        </p:sp>
        <p:sp>
          <p:nvSpPr>
            <p:cNvPr id="187" name="h"/>
            <p:cNvSpPr txBox="1"/>
            <p:nvPr/>
          </p:nvSpPr>
          <p:spPr>
            <a:xfrm>
              <a:off x="2849086" y="377825"/>
              <a:ext cx="256541"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mn-lt"/>
                  <a:ea typeface="+mn-ea"/>
                  <a:cs typeface="+mn-cs"/>
                  <a:sym typeface="Times New Roman"/>
                </a:defRPr>
              </a:lvl1pPr>
            </a:lstStyle>
            <a:p>
              <a:r>
                <a:t>h</a:t>
              </a:r>
            </a:p>
          </p:txBody>
        </p:sp>
        <p:sp>
          <p:nvSpPr>
            <p:cNvPr id="188" name="&amp;A[0]"/>
            <p:cNvSpPr txBox="1"/>
            <p:nvPr/>
          </p:nvSpPr>
          <p:spPr>
            <a:xfrm>
              <a:off x="2671385" y="1011237"/>
              <a:ext cx="916743" cy="4213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2400">
                  <a:latin typeface="+mn-lt"/>
                  <a:ea typeface="+mn-ea"/>
                  <a:cs typeface="+mn-cs"/>
                  <a:sym typeface="Times New Roman"/>
                </a:defRPr>
              </a:lvl1pPr>
            </a:lstStyle>
            <a:p>
              <a:r>
                <a:t>&amp;A[0]</a:t>
              </a:r>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42</a:t>
            </a:fld>
            <a:endParaRPr/>
          </a:p>
        </p:txBody>
      </p:sp>
      <p:sp>
        <p:nvSpPr>
          <p:cNvPr id="346" name="Stored Program Computers"/>
          <p:cNvSpPr txBox="1">
            <a:spLocks noGrp="1"/>
          </p:cNvSpPr>
          <p:nvPr>
            <p:ph type="title" idx="4294967295"/>
          </p:nvPr>
        </p:nvSpPr>
        <p:spPr>
          <a:xfrm>
            <a:off x="684212" y="146050"/>
            <a:ext cx="8259763" cy="762000"/>
          </a:xfrm>
          <a:prstGeom prst="rect">
            <a:avLst/>
          </a:prstGeom>
        </p:spPr>
        <p:txBody>
          <a:bodyPr>
            <a:normAutofit/>
          </a:bodyPr>
          <a:lstStyle/>
          <a:p>
            <a:r>
              <a:t>Stored Program Computers</a:t>
            </a:r>
          </a:p>
        </p:txBody>
      </p:sp>
      <p:sp>
        <p:nvSpPr>
          <p:cNvPr id="347" name="Instructions represented in binary, just like data…"/>
          <p:cNvSpPr txBox="1">
            <a:spLocks noGrp="1"/>
          </p:cNvSpPr>
          <p:nvPr>
            <p:ph type="body" idx="4294967295"/>
          </p:nvPr>
        </p:nvSpPr>
        <p:spPr>
          <a:xfrm>
            <a:off x="3708400" y="1125537"/>
            <a:ext cx="5246688" cy="5111751"/>
          </a:xfrm>
          <a:prstGeom prst="rect">
            <a:avLst/>
          </a:prstGeom>
        </p:spPr>
        <p:txBody>
          <a:bodyPr>
            <a:normAutofit/>
          </a:bodyPr>
          <a:lstStyle/>
          <a:p>
            <a:pPr>
              <a:lnSpc>
                <a:spcPct val="90000"/>
              </a:lnSpc>
              <a:spcBef>
                <a:spcPts val="600"/>
              </a:spcBef>
              <a:defRPr sz="2800"/>
            </a:pPr>
            <a:r>
              <a:t>Instructions represented in binary, just like data</a:t>
            </a:r>
          </a:p>
          <a:p>
            <a:pPr>
              <a:lnSpc>
                <a:spcPct val="90000"/>
              </a:lnSpc>
              <a:spcBef>
                <a:spcPts val="600"/>
              </a:spcBef>
              <a:defRPr sz="2800"/>
            </a:pPr>
            <a:r>
              <a:t>Instructions and data stored in memory</a:t>
            </a:r>
          </a:p>
          <a:p>
            <a:pPr>
              <a:lnSpc>
                <a:spcPct val="90000"/>
              </a:lnSpc>
              <a:spcBef>
                <a:spcPts val="600"/>
              </a:spcBef>
              <a:defRPr sz="2800"/>
            </a:pPr>
            <a:r>
              <a:t>Programs can operate on programs</a:t>
            </a:r>
          </a:p>
          <a:p>
            <a:pPr marL="742950" lvl="1" indent="-285750">
              <a:lnSpc>
                <a:spcPct val="90000"/>
              </a:lnSpc>
              <a:spcBef>
                <a:spcPts val="0"/>
              </a:spcBef>
              <a:buClr>
                <a:srgbClr val="91AFBF"/>
              </a:buClr>
              <a:defRPr sz="2400"/>
            </a:pPr>
            <a:r>
              <a:t>e.g., compilers, linkers, …</a:t>
            </a:r>
          </a:p>
          <a:p>
            <a:pPr>
              <a:lnSpc>
                <a:spcPct val="90000"/>
              </a:lnSpc>
              <a:spcBef>
                <a:spcPts val="600"/>
              </a:spcBef>
              <a:defRPr sz="2800"/>
            </a:pPr>
            <a:r>
              <a:t>Program is a sequence of instructions </a:t>
            </a:r>
          </a:p>
          <a:p>
            <a:pPr>
              <a:lnSpc>
                <a:spcPct val="90000"/>
              </a:lnSpc>
              <a:spcBef>
                <a:spcPts val="600"/>
              </a:spcBef>
              <a:defRPr sz="2800"/>
            </a:pPr>
            <a:r>
              <a:t>Processor fetches and executes instructions from memory in sequence.</a:t>
            </a:r>
          </a:p>
        </p:txBody>
      </p:sp>
      <p:sp>
        <p:nvSpPr>
          <p:cNvPr id="348" name="The BIG Picture"/>
          <p:cNvSpPr txBox="1"/>
          <p:nvPr/>
        </p:nvSpPr>
        <p:spPr>
          <a:xfrm>
            <a:off x="684212" y="1258887"/>
            <a:ext cx="2758937" cy="510541"/>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a:solidFill>
                  <a:srgbClr val="ECEAAC"/>
                </a:solidFill>
                <a:latin typeface="Arial Black"/>
                <a:ea typeface="Arial Black"/>
                <a:cs typeface="Arial Black"/>
                <a:sym typeface="Arial Black"/>
              </a:defRPr>
            </a:lvl1pPr>
          </a:lstStyle>
          <a:p>
            <a:r>
              <a:t>The BIG Picture</a:t>
            </a:r>
          </a:p>
        </p:txBody>
      </p:sp>
      <p:pic>
        <p:nvPicPr>
          <p:cNvPr id="349" name="f02-07-P374493" descr="f02-07-P374493"/>
          <p:cNvPicPr>
            <a:picLocks noChangeAspect="1"/>
          </p:cNvPicPr>
          <p:nvPr/>
        </p:nvPicPr>
        <p:blipFill>
          <a:blip r:embed="rId2"/>
          <a:stretch>
            <a:fillRect/>
          </a:stretch>
        </p:blipFill>
        <p:spPr>
          <a:xfrm>
            <a:off x="611187" y="2060575"/>
            <a:ext cx="2908301" cy="384651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4294967295"/>
          </p:nvPr>
        </p:nvSpPr>
        <p:spPr>
          <a:xfrm>
            <a:off x="8761588" y="6451701"/>
            <a:ext cx="203025" cy="288824"/>
          </a:xfrm>
          <a:prstGeom prst="rect">
            <a:avLst/>
          </a:prstGeom>
          <a:extLst>
            <a:ext uri="{C572A759-6A51-4108-AA02-DFA0A04FC94B}">
              <ma14:wrappingTextBoxFlag xmlns:ma14="http://schemas.microsoft.com/office/mac/drawingml/2011/main" xmlns="" val="1"/>
            </a:ext>
          </a:extLst>
        </p:spPr>
        <p:txBody>
          <a:bodyPr anchor="b"/>
          <a:lstStyle>
            <a:lvl1pPr>
              <a:defRPr sz="1400" b="1"/>
            </a:lvl1pPr>
          </a:lstStyle>
          <a:p>
            <a:fld id="{86CB4B4D-7CA3-9044-876B-883B54F8677D}" type="slidenum">
              <a:t>5</a:t>
            </a:fld>
            <a:endParaRPr/>
          </a:p>
        </p:txBody>
      </p:sp>
      <p:sp>
        <p:nvSpPr>
          <p:cNvPr id="85" name="Add and subtract, three operands…"/>
          <p:cNvSpPr txBox="1">
            <a:spLocks noGrp="1"/>
          </p:cNvSpPr>
          <p:nvPr>
            <p:ph type="body" idx="4294967295"/>
          </p:nvPr>
        </p:nvSpPr>
        <p:spPr>
          <a:xfrm>
            <a:off x="684212" y="1125537"/>
            <a:ext cx="8270876" cy="5111751"/>
          </a:xfrm>
          <a:prstGeom prst="rect">
            <a:avLst/>
          </a:prstGeom>
        </p:spPr>
        <p:txBody>
          <a:bodyPr>
            <a:normAutofit/>
          </a:bodyPr>
          <a:lstStyle/>
          <a:p>
            <a:r>
              <a:rPr lang="en-US" altLang="ko-KR" dirty="0"/>
              <a:t>load instruction : memory -&gt; register</a:t>
            </a:r>
          </a:p>
          <a:p>
            <a:endParaRPr dirty="0"/>
          </a:p>
          <a:p>
            <a:pPr>
              <a:buSzTx/>
              <a:buFont typeface="Wingdings"/>
              <a:buNone/>
              <a:defRPr>
                <a:latin typeface="Lucida Console"/>
                <a:ea typeface="Lucida Console"/>
                <a:cs typeface="Lucida Console"/>
                <a:sym typeface="Lucida Console"/>
              </a:defRPr>
            </a:pPr>
            <a:r>
              <a:rPr dirty="0"/>
              <a:t>	</a:t>
            </a:r>
            <a:r>
              <a:rPr lang="en-US" dirty="0" err="1">
                <a:latin typeface="Arial Black"/>
                <a:cs typeface="Arial Black"/>
                <a:sym typeface="Arial Black"/>
              </a:rPr>
              <a:t>lw</a:t>
            </a:r>
            <a:r>
              <a:rPr dirty="0">
                <a:latin typeface="Arial Black"/>
                <a:ea typeface="Arial Black"/>
                <a:cs typeface="Arial Black"/>
                <a:sym typeface="Arial Black"/>
              </a:rPr>
              <a:t> </a:t>
            </a:r>
            <a:r>
              <a:rPr lang="ko-KR" altLang="en-US" dirty="0">
                <a:latin typeface="Arial Black"/>
                <a:ea typeface="Arial Black"/>
                <a:cs typeface="Arial Black"/>
                <a:sym typeface="Arial Black"/>
              </a:rPr>
              <a:t> </a:t>
            </a:r>
            <a:r>
              <a:rPr lang="en-US" altLang="ko-KR" dirty="0">
                <a:latin typeface="Arial Black"/>
                <a:ea typeface="Arial Black"/>
                <a:cs typeface="Arial Black"/>
                <a:sym typeface="Arial Black"/>
              </a:rPr>
              <a:t>$4</a:t>
            </a:r>
            <a:r>
              <a:rPr dirty="0">
                <a:latin typeface="Arial Black"/>
                <a:ea typeface="Arial Black"/>
                <a:cs typeface="Arial Black"/>
                <a:sym typeface="Arial Black"/>
              </a:rPr>
              <a:t>, </a:t>
            </a:r>
            <a:r>
              <a:rPr lang="en-US" dirty="0">
                <a:latin typeface="Arial Black"/>
                <a:ea typeface="Arial Black"/>
                <a:cs typeface="Arial Black"/>
                <a:sym typeface="Arial Black"/>
              </a:rPr>
              <a:t>8($5)</a:t>
            </a:r>
          </a:p>
          <a:p>
            <a:pPr>
              <a:buSzTx/>
              <a:buFont typeface="Wingdings"/>
              <a:buNone/>
              <a:defRPr>
                <a:latin typeface="Lucida Console"/>
                <a:ea typeface="Lucida Console"/>
                <a:cs typeface="Lucida Console"/>
                <a:sym typeface="Lucida Console"/>
              </a:defRPr>
            </a:pPr>
            <a:endParaRPr lang="en-US" dirty="0">
              <a:solidFill>
                <a:srgbClr val="0070C0"/>
              </a:solidFill>
              <a:latin typeface="Arial Black"/>
              <a:ea typeface="Arial Black"/>
              <a:cs typeface="Arial Black"/>
              <a:sym typeface="Arial Black"/>
            </a:endParaRPr>
          </a:p>
          <a:p>
            <a:pPr>
              <a:buSzTx/>
              <a:buFont typeface="Wingdings"/>
              <a:buNone/>
              <a:defRPr>
                <a:latin typeface="Lucida Console"/>
                <a:ea typeface="Lucida Console"/>
                <a:cs typeface="Lucida Console"/>
                <a:sym typeface="Lucida Console"/>
              </a:defRPr>
            </a:pPr>
            <a:r>
              <a:rPr lang="en-US" sz="2400" dirty="0">
                <a:solidFill>
                  <a:srgbClr val="7030A0"/>
                </a:solidFill>
                <a:latin typeface="Courier" pitchFamily="2" charset="0"/>
                <a:ea typeface="Arial Black"/>
                <a:cs typeface="Times New Roman" panose="02020603050405020304" pitchFamily="18" charset="0"/>
                <a:sym typeface="Arial Black"/>
              </a:rPr>
              <a:t>“load word”</a:t>
            </a:r>
            <a:r>
              <a:rPr lang="en-US" dirty="0">
                <a:solidFill>
                  <a:srgbClr val="7030A0"/>
                </a:solidFill>
                <a:latin typeface="Courier" pitchFamily="2" charset="0"/>
                <a:ea typeface="Arial Black"/>
                <a:cs typeface="Times New Roman" panose="02020603050405020304" pitchFamily="18" charset="0"/>
                <a:sym typeface="Arial Black"/>
              </a:rPr>
              <a:t>                   </a:t>
            </a:r>
            <a:r>
              <a:rPr lang="en-US" sz="2400" dirty="0">
                <a:solidFill>
                  <a:srgbClr val="0070C0"/>
                </a:solidFill>
                <a:latin typeface="Times New Roman" panose="02020603050405020304" pitchFamily="18" charset="0"/>
                <a:ea typeface="Arial Black"/>
                <a:cs typeface="Times New Roman" panose="02020603050405020304" pitchFamily="18" charset="0"/>
                <a:sym typeface="Arial Black"/>
              </a:rPr>
              <a:t>offset</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operation       memory address = R[$5] + 8 </a:t>
            </a:r>
          </a:p>
          <a:p>
            <a:pPr>
              <a:buSzTx/>
              <a:buFont typeface="Wingdings"/>
              <a:buNone/>
              <a:defRPr>
                <a:latin typeface="Lucida Console"/>
                <a:ea typeface="Lucida Console"/>
                <a:cs typeface="Lucida Console"/>
                <a:sym typeface="Lucida Console"/>
              </a:defRPr>
            </a:pPr>
            <a:r>
              <a:rPr lang="en-US" dirty="0">
                <a:solidFill>
                  <a:schemeClr val="tx1"/>
                </a:solidFill>
                <a:latin typeface="+mj-ea"/>
                <a:ea typeface="+mj-ea"/>
                <a:cs typeface="Arial Black"/>
                <a:sym typeface="Arial Black"/>
              </a:rPr>
              <a:t>              destination operand in register</a:t>
            </a:r>
          </a:p>
        </p:txBody>
      </p:sp>
      <p:sp>
        <p:nvSpPr>
          <p:cNvPr id="86" name="§2.2 Operations of the Computer Hardware"/>
          <p:cNvSpPr txBox="1"/>
          <p:nvPr/>
        </p:nvSpPr>
        <p:spPr>
          <a:xfrm rot="5400000">
            <a:off x="6724695" y="2068642"/>
            <a:ext cx="4487948" cy="350663"/>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solidFill>
                  <a:srgbClr val="ECEAAC"/>
                </a:solidFill>
              </a:defRPr>
            </a:lvl1pPr>
          </a:lstStyle>
          <a:p>
            <a:r>
              <a:t>§2.2 Operations of the Computer Hardware</a:t>
            </a:r>
          </a:p>
        </p:txBody>
      </p:sp>
      <p:cxnSp>
        <p:nvCxnSpPr>
          <p:cNvPr id="3" name="Straight Arrow Connector 2">
            <a:extLst>
              <a:ext uri="{FF2B5EF4-FFF2-40B4-BE49-F238E27FC236}">
                <a16:creationId xmlns:a16="http://schemas.microsoft.com/office/drawing/2014/main" id="{65609EE8-9CE0-4E48-BB2E-3F777822F38D}"/>
              </a:ext>
            </a:extLst>
          </p:cNvPr>
          <p:cNvCxnSpPr>
            <a:cxnSpLocks/>
          </p:cNvCxnSpPr>
          <p:nvPr/>
        </p:nvCxnSpPr>
        <p:spPr>
          <a:xfrm flipV="1">
            <a:off x="1445741" y="2817342"/>
            <a:ext cx="0" cy="840258"/>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6E4359C8-6E52-F749-9FC2-B97DCDC57F62}"/>
              </a:ext>
            </a:extLst>
          </p:cNvPr>
          <p:cNvCxnSpPr>
            <a:cxnSpLocks/>
          </p:cNvCxnSpPr>
          <p:nvPr/>
        </p:nvCxnSpPr>
        <p:spPr>
          <a:xfrm flipH="1" flipV="1">
            <a:off x="3330104" y="2792627"/>
            <a:ext cx="1158769" cy="131623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438A8CF-FC25-DA4C-A269-833FCCE3D57F}"/>
              </a:ext>
            </a:extLst>
          </p:cNvPr>
          <p:cNvCxnSpPr>
            <a:cxnSpLocks/>
          </p:cNvCxnSpPr>
          <p:nvPr/>
        </p:nvCxnSpPr>
        <p:spPr>
          <a:xfrm flipH="1" flipV="1">
            <a:off x="2335428" y="2780270"/>
            <a:ext cx="728406" cy="195798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 name="Straight Arrow Connector 3">
            <a:extLst>
              <a:ext uri="{FF2B5EF4-FFF2-40B4-BE49-F238E27FC236}">
                <a16:creationId xmlns:a16="http://schemas.microsoft.com/office/drawing/2014/main" id="{6AE4D543-99C6-D845-BA27-CE384AFE86B4}"/>
              </a:ext>
            </a:extLst>
          </p:cNvPr>
          <p:cNvCxnSpPr>
            <a:cxnSpLocks/>
          </p:cNvCxnSpPr>
          <p:nvPr/>
        </p:nvCxnSpPr>
        <p:spPr>
          <a:xfrm>
            <a:off x="7945002" y="3876678"/>
            <a:ext cx="210207" cy="19358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a:extLst>
              <a:ext uri="{FF2B5EF4-FFF2-40B4-BE49-F238E27FC236}">
                <a16:creationId xmlns:a16="http://schemas.microsoft.com/office/drawing/2014/main" id="{841332B8-C5EB-4349-98B8-110797F7740F}"/>
              </a:ext>
            </a:extLst>
          </p:cNvPr>
          <p:cNvCxnSpPr>
            <a:cxnSpLocks/>
          </p:cNvCxnSpPr>
          <p:nvPr/>
        </p:nvCxnSpPr>
        <p:spPr>
          <a:xfrm flipH="1" flipV="1">
            <a:off x="2842057" y="2780271"/>
            <a:ext cx="4675024" cy="8773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base register">
            <a:extLst>
              <a:ext uri="{FF2B5EF4-FFF2-40B4-BE49-F238E27FC236}">
                <a16:creationId xmlns:a16="http://schemas.microsoft.com/office/drawing/2014/main" id="{38A6C1ED-8AEB-2A40-952B-8F44F2C838E7}"/>
              </a:ext>
            </a:extLst>
          </p:cNvPr>
          <p:cNvSpPr txBox="1"/>
          <p:nvPr/>
        </p:nvSpPr>
        <p:spPr>
          <a:xfrm>
            <a:off x="3680784" y="1700404"/>
            <a:ext cx="1655765"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lstStyle>
          <a:p>
            <a:r>
              <a:rPr sz="2400" dirty="0">
                <a:solidFill>
                  <a:srgbClr val="0070C0"/>
                </a:solidFill>
                <a:latin typeface="Times New Roman" panose="02020603050405020304" pitchFamily="18" charset="0"/>
                <a:cs typeface="Times New Roman" panose="02020603050405020304" pitchFamily="18" charset="0"/>
              </a:rPr>
              <a:t>base register</a:t>
            </a:r>
          </a:p>
        </p:txBody>
      </p:sp>
      <p:cxnSp>
        <p:nvCxnSpPr>
          <p:cNvPr id="6" name="Straight Arrow Connector 5">
            <a:extLst>
              <a:ext uri="{FF2B5EF4-FFF2-40B4-BE49-F238E27FC236}">
                <a16:creationId xmlns:a16="http://schemas.microsoft.com/office/drawing/2014/main" id="{7E8B74E3-B8D1-E848-BFF1-0C1E3053463A}"/>
              </a:ext>
            </a:extLst>
          </p:cNvPr>
          <p:cNvCxnSpPr/>
          <p:nvPr/>
        </p:nvCxnSpPr>
        <p:spPr>
          <a:xfrm flipH="1">
            <a:off x="3561907" y="2101529"/>
            <a:ext cx="237754" cy="272062"/>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726076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1D8C-EFA5-C248-93FF-CAFC8EF55A45}"/>
              </a:ext>
            </a:extLst>
          </p:cNvPr>
          <p:cNvSpPr>
            <a:spLocks noGrp="1"/>
          </p:cNvSpPr>
          <p:nvPr>
            <p:ph type="title"/>
          </p:nvPr>
        </p:nvSpPr>
        <p:spPr/>
        <p:txBody>
          <a:bodyPr/>
          <a:lstStyle/>
          <a:p>
            <a:r>
              <a:rPr lang="en-US" dirty="0"/>
              <a:t> </a:t>
            </a:r>
            <a:r>
              <a:rPr lang="ko-KR" altLang="en-US" dirty="0"/>
              <a:t>다음 코드 수행 결과 </a:t>
            </a:r>
            <a:r>
              <a:rPr lang="en-US" altLang="ko-KR" dirty="0"/>
              <a:t>$4,</a:t>
            </a:r>
            <a:r>
              <a:rPr lang="ko-KR" altLang="en-US" dirty="0"/>
              <a:t> </a:t>
            </a:r>
            <a:r>
              <a:rPr lang="en-US" altLang="ko-KR" dirty="0"/>
              <a:t>$5,</a:t>
            </a:r>
            <a:r>
              <a:rPr lang="ko-KR" altLang="en-US" dirty="0"/>
              <a:t> </a:t>
            </a:r>
            <a:r>
              <a:rPr lang="en-US" altLang="ko-KR" dirty="0"/>
              <a:t>$6</a:t>
            </a:r>
            <a:r>
              <a:rPr lang="ko-KR" altLang="en-US" dirty="0"/>
              <a:t> 의 값은</a:t>
            </a:r>
            <a:r>
              <a:rPr lang="en-US" altLang="ko-KR" dirty="0"/>
              <a:t>?</a:t>
            </a:r>
            <a:endParaRPr lang="en-US" dirty="0"/>
          </a:p>
        </p:txBody>
      </p:sp>
      <p:sp>
        <p:nvSpPr>
          <p:cNvPr id="5" name="Text Placeholder 2">
            <a:extLst>
              <a:ext uri="{FF2B5EF4-FFF2-40B4-BE49-F238E27FC236}">
                <a16:creationId xmlns:a16="http://schemas.microsoft.com/office/drawing/2014/main" id="{34561971-4104-4448-93E2-968C50A05535}"/>
              </a:ext>
            </a:extLst>
          </p:cNvPr>
          <p:cNvSpPr txBox="1">
            <a:spLocks/>
          </p:cNvSpPr>
          <p:nvPr/>
        </p:nvSpPr>
        <p:spPr>
          <a:xfrm>
            <a:off x="228600" y="1143000"/>
            <a:ext cx="8382000" cy="4114800"/>
          </a:xfrm>
          <a:prstGeom prst="rect">
            <a:avLst/>
          </a:prstGeom>
          <a:ln w="12700">
            <a:miter lim="400000"/>
          </a:ln>
          <a:extLst>
            <a:ext uri="{C572A759-6A51-4108-AA02-DFA0A04FC94B}">
              <ma14:wrappingTextBoxFlag xmlns:ma14="http://schemas.microsoft.com/office/mac/drawingml/2011/main" xmlns="" val="1"/>
            </a:ext>
          </a:extLst>
        </p:spPr>
        <p:txBody>
          <a:bodyPr lIns="44450" tIns="44450" rIns="44450" bIns="44450">
            <a:normAutofit fontScale="85000" lnSpcReduction="20000"/>
          </a:bodyPr>
          <a:lst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sz="3200" b="1"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a:lstStyle>
          <a:p>
            <a:pPr marL="0" indent="0" hangingPunct="1">
              <a:buFontTx/>
              <a:buNone/>
            </a:pPr>
            <a:r>
              <a:rPr lang="en-US" dirty="0">
                <a:latin typeface="Courier" pitchFamily="2" charset="0"/>
              </a:rPr>
              <a:t>.text</a:t>
            </a:r>
          </a:p>
          <a:p>
            <a:pPr marL="0" indent="0" hangingPunct="1">
              <a:buFontTx/>
              <a:buNone/>
            </a:pPr>
            <a:r>
              <a:rPr lang="en-US" dirty="0">
                <a:latin typeface="Courier" pitchFamily="2" charset="0"/>
              </a:rPr>
              <a:t>.</a:t>
            </a:r>
            <a:r>
              <a:rPr lang="en-US" dirty="0" err="1">
                <a:latin typeface="Courier" pitchFamily="2" charset="0"/>
              </a:rPr>
              <a:t>globl</a:t>
            </a:r>
            <a:r>
              <a:rPr lang="en-US" dirty="0">
                <a:latin typeface="Courier" pitchFamily="2" charset="0"/>
              </a:rPr>
              <a:t> main</a:t>
            </a:r>
          </a:p>
          <a:p>
            <a:pPr marL="0" indent="0" hangingPunct="1">
              <a:buFontTx/>
              <a:buNone/>
            </a:pPr>
            <a:r>
              <a:rPr lang="en-US" dirty="0">
                <a:latin typeface="Courier" pitchFamily="2" charset="0"/>
              </a:rPr>
              <a:t>main:</a:t>
            </a:r>
          </a:p>
          <a:p>
            <a:pPr marL="0" indent="0" hangingPunct="1">
              <a:buNone/>
            </a:pPr>
            <a:r>
              <a:rPr lang="en-US" dirty="0">
                <a:latin typeface="Courier" pitchFamily="2" charset="0"/>
              </a:rPr>
              <a:t>    </a:t>
            </a:r>
            <a:r>
              <a:rPr lang="en-US" dirty="0" err="1">
                <a:latin typeface="Courier" pitchFamily="2" charset="0"/>
              </a:rPr>
              <a:t>lui</a:t>
            </a:r>
            <a:r>
              <a:rPr lang="en-US" dirty="0">
                <a:latin typeface="Courier" pitchFamily="2" charset="0"/>
              </a:rPr>
              <a:t>  $5, 0x1000</a:t>
            </a:r>
          </a:p>
          <a:p>
            <a:pPr marL="0" indent="0" hangingPunct="1">
              <a:buFontTx/>
              <a:buNone/>
            </a:pPr>
            <a:r>
              <a:rPr lang="en-US" dirty="0">
                <a:latin typeface="Courier" pitchFamily="2" charset="0"/>
              </a:rPr>
              <a:t>    </a:t>
            </a:r>
            <a:r>
              <a:rPr lang="en-US" dirty="0" err="1">
                <a:latin typeface="Courier" pitchFamily="2" charset="0"/>
              </a:rPr>
              <a:t>lui</a:t>
            </a:r>
            <a:r>
              <a:rPr lang="en-US" dirty="0">
                <a:latin typeface="Courier" pitchFamily="2" charset="0"/>
              </a:rPr>
              <a:t>  $4, 0x</a:t>
            </a:r>
            <a:r>
              <a:rPr lang="en-US" altLang="ko-KR" dirty="0">
                <a:latin typeface="Courier" pitchFamily="2" charset="0"/>
              </a:rPr>
              <a:t>789A</a:t>
            </a:r>
            <a:endParaRPr lang="en-US" dirty="0">
              <a:latin typeface="Courier" pitchFamily="2" charset="0"/>
            </a:endParaRPr>
          </a:p>
          <a:p>
            <a:pPr marL="0" indent="0" hangingPunct="1">
              <a:buFontTx/>
              <a:buNone/>
            </a:pPr>
            <a:r>
              <a:rPr lang="en-US" dirty="0">
                <a:latin typeface="Courier" pitchFamily="2" charset="0"/>
              </a:rPr>
              <a:t>    </a:t>
            </a:r>
            <a:r>
              <a:rPr lang="en-US" dirty="0" err="1">
                <a:latin typeface="Courier" pitchFamily="2" charset="0"/>
              </a:rPr>
              <a:t>ori</a:t>
            </a:r>
            <a:r>
              <a:rPr lang="en-US" dirty="0">
                <a:latin typeface="Courier" pitchFamily="2" charset="0"/>
              </a:rPr>
              <a:t>  $4, $4, 0xBCDE</a:t>
            </a:r>
          </a:p>
          <a:p>
            <a:pPr marL="0" indent="0" hangingPunct="1">
              <a:buFontTx/>
              <a:buNone/>
            </a:pPr>
            <a:r>
              <a:rPr lang="en-US" dirty="0">
                <a:latin typeface="Courier" pitchFamily="2" charset="0"/>
              </a:rPr>
              <a:t>    </a:t>
            </a:r>
            <a:r>
              <a:rPr lang="en-US" dirty="0" err="1">
                <a:latin typeface="Courier" pitchFamily="2" charset="0"/>
              </a:rPr>
              <a:t>sw</a:t>
            </a:r>
            <a:r>
              <a:rPr lang="en-US" dirty="0">
                <a:latin typeface="Courier" pitchFamily="2" charset="0"/>
              </a:rPr>
              <a:t>   $4, 8($5)</a:t>
            </a:r>
          </a:p>
          <a:p>
            <a:pPr marL="0" indent="0" hangingPunct="1">
              <a:buFontTx/>
              <a:buNone/>
            </a:pPr>
            <a:r>
              <a:rPr lang="en-US" dirty="0">
                <a:latin typeface="Courier" pitchFamily="2" charset="0"/>
              </a:rPr>
              <a:t>    </a:t>
            </a:r>
            <a:r>
              <a:rPr lang="en-US" dirty="0" err="1">
                <a:latin typeface="Courier" pitchFamily="2" charset="0"/>
              </a:rPr>
              <a:t>lw</a:t>
            </a:r>
            <a:r>
              <a:rPr lang="en-US" dirty="0">
                <a:latin typeface="Courier" pitchFamily="2" charset="0"/>
              </a:rPr>
              <a:t>   $6, 8($5)</a:t>
            </a:r>
          </a:p>
          <a:p>
            <a:pPr marL="0" indent="0" hangingPunct="1">
              <a:buFontTx/>
              <a:buNone/>
            </a:pPr>
            <a:r>
              <a:rPr lang="en-US" dirty="0">
                <a:latin typeface="Courier" pitchFamily="2" charset="0"/>
              </a:rPr>
              <a:t>    </a:t>
            </a:r>
          </a:p>
        </p:txBody>
      </p:sp>
    </p:spTree>
    <p:extLst>
      <p:ext uri="{BB962C8B-B14F-4D97-AF65-F5344CB8AC3E}">
        <p14:creationId xmlns:p14="http://schemas.microsoft.com/office/powerpoint/2010/main" val="39601263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F5D38B-40D3-9F4F-A23D-8E7783085B9D}"/>
              </a:ext>
            </a:extLst>
          </p:cNvPr>
          <p:cNvPicPr>
            <a:picLocks noChangeAspect="1"/>
          </p:cNvPicPr>
          <p:nvPr/>
        </p:nvPicPr>
        <p:blipFill>
          <a:blip r:embed="rId2"/>
          <a:stretch>
            <a:fillRect/>
          </a:stretch>
        </p:blipFill>
        <p:spPr>
          <a:xfrm>
            <a:off x="0" y="117919"/>
            <a:ext cx="9144000" cy="6622161"/>
          </a:xfrm>
          <a:prstGeom prst="rect">
            <a:avLst/>
          </a:prstGeom>
        </p:spPr>
      </p:pic>
      <p:sp>
        <p:nvSpPr>
          <p:cNvPr id="2" name="Title 1">
            <a:extLst>
              <a:ext uri="{FF2B5EF4-FFF2-40B4-BE49-F238E27FC236}">
                <a16:creationId xmlns:a16="http://schemas.microsoft.com/office/drawing/2014/main" id="{A7E23305-2BCB-814E-8C09-FAB767E1B9A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7D78CA3-6903-1E42-89AA-319403ACC8C2}"/>
              </a:ext>
            </a:extLst>
          </p:cNvPr>
          <p:cNvSpPr>
            <a:spLocks noGrp="1"/>
          </p:cNvSpPr>
          <p:nvPr>
            <p:ph type="body" idx="1"/>
          </p:nvPr>
        </p:nvSpPr>
        <p:spPr/>
        <p:txBody>
          <a:bodyPr/>
          <a:lstStyle/>
          <a:p>
            <a:pPr marL="0" indent="0">
              <a:buNone/>
            </a:pPr>
            <a:endParaRPr lang="en-US" dirty="0"/>
          </a:p>
        </p:txBody>
      </p:sp>
      <p:sp>
        <p:nvSpPr>
          <p:cNvPr id="6" name="Rectangle 5">
            <a:extLst>
              <a:ext uri="{FF2B5EF4-FFF2-40B4-BE49-F238E27FC236}">
                <a16:creationId xmlns:a16="http://schemas.microsoft.com/office/drawing/2014/main" id="{6005CCCB-520E-304B-B8EB-3C0D226E4FC9}"/>
              </a:ext>
            </a:extLst>
          </p:cNvPr>
          <p:cNvSpPr/>
          <p:nvPr/>
        </p:nvSpPr>
        <p:spPr>
          <a:xfrm>
            <a:off x="0" y="3189767"/>
            <a:ext cx="2041451" cy="340242"/>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6820960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53BE-C409-DA44-9A09-E4C3D217DA8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B7DE133-031F-7D4E-A391-2A9F2EE05C1C}"/>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927EC68-0A16-AB4A-A45B-1A7876E3A9EC}"/>
              </a:ext>
            </a:extLst>
          </p:cNvPr>
          <p:cNvPicPr>
            <a:picLocks noChangeAspect="1"/>
          </p:cNvPicPr>
          <p:nvPr/>
        </p:nvPicPr>
        <p:blipFill>
          <a:blip r:embed="rId2"/>
          <a:stretch>
            <a:fillRect/>
          </a:stretch>
        </p:blipFill>
        <p:spPr>
          <a:xfrm>
            <a:off x="0" y="117919"/>
            <a:ext cx="9144000" cy="6622161"/>
          </a:xfrm>
          <a:prstGeom prst="rect">
            <a:avLst/>
          </a:prstGeom>
        </p:spPr>
      </p:pic>
      <p:sp>
        <p:nvSpPr>
          <p:cNvPr id="6" name="Rectangle 5">
            <a:extLst>
              <a:ext uri="{FF2B5EF4-FFF2-40B4-BE49-F238E27FC236}">
                <a16:creationId xmlns:a16="http://schemas.microsoft.com/office/drawing/2014/main" id="{8D8230AF-C7A8-8A49-91D7-38A48E32AFC1}"/>
              </a:ext>
            </a:extLst>
          </p:cNvPr>
          <p:cNvSpPr/>
          <p:nvPr/>
        </p:nvSpPr>
        <p:spPr>
          <a:xfrm>
            <a:off x="0" y="3189767"/>
            <a:ext cx="2009553" cy="350875"/>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53130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FEAB-7BCB-7A40-9362-74EE4BE4A69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6F5D2D-2CAD-024B-8F04-AB53B3E6F5C5}"/>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062C703-4280-B447-907B-9D1E38ECE7CA}"/>
              </a:ext>
            </a:extLst>
          </p:cNvPr>
          <p:cNvPicPr>
            <a:picLocks noChangeAspect="1"/>
          </p:cNvPicPr>
          <p:nvPr/>
        </p:nvPicPr>
        <p:blipFill>
          <a:blip r:embed="rId2"/>
          <a:stretch>
            <a:fillRect/>
          </a:stretch>
        </p:blipFill>
        <p:spPr>
          <a:xfrm>
            <a:off x="0" y="117919"/>
            <a:ext cx="9144000" cy="6622161"/>
          </a:xfrm>
          <a:prstGeom prst="rect">
            <a:avLst/>
          </a:prstGeom>
        </p:spPr>
      </p:pic>
      <p:sp>
        <p:nvSpPr>
          <p:cNvPr id="5" name="Rectangle 4">
            <a:extLst>
              <a:ext uri="{FF2B5EF4-FFF2-40B4-BE49-F238E27FC236}">
                <a16:creationId xmlns:a16="http://schemas.microsoft.com/office/drawing/2014/main" id="{2160B5BF-9D96-DD49-8072-2215A35E38CB}"/>
              </a:ext>
            </a:extLst>
          </p:cNvPr>
          <p:cNvSpPr/>
          <p:nvPr/>
        </p:nvSpPr>
        <p:spPr>
          <a:xfrm>
            <a:off x="5571460" y="1143000"/>
            <a:ext cx="903768" cy="249865"/>
          </a:xfrm>
          <a:prstGeom prst="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TextBox 5">
            <a:extLst>
              <a:ext uri="{FF2B5EF4-FFF2-40B4-BE49-F238E27FC236}">
                <a16:creationId xmlns:a16="http://schemas.microsoft.com/office/drawing/2014/main" id="{E2311B12-A543-AB42-9E9A-5041AC735455}"/>
              </a:ext>
            </a:extLst>
          </p:cNvPr>
          <p:cNvSpPr txBox="1"/>
          <p:nvPr/>
        </p:nvSpPr>
        <p:spPr>
          <a:xfrm>
            <a:off x="6305107" y="1573619"/>
            <a:ext cx="149015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70C0"/>
                </a:solidFill>
                <a:effectLst/>
                <a:uFillTx/>
                <a:latin typeface="Arial"/>
                <a:ea typeface="Arial"/>
                <a:cs typeface="Arial"/>
                <a:sym typeface="Arial"/>
              </a:rPr>
              <a:t>[0x10000008]</a:t>
            </a:r>
          </a:p>
        </p:txBody>
      </p:sp>
      <p:cxnSp>
        <p:nvCxnSpPr>
          <p:cNvPr id="8" name="Straight Arrow Connector 7">
            <a:extLst>
              <a:ext uri="{FF2B5EF4-FFF2-40B4-BE49-F238E27FC236}">
                <a16:creationId xmlns:a16="http://schemas.microsoft.com/office/drawing/2014/main" id="{C21A59A3-AF38-A04D-86E1-8396E0248E4A}"/>
              </a:ext>
            </a:extLst>
          </p:cNvPr>
          <p:cNvCxnSpPr/>
          <p:nvPr/>
        </p:nvCxnSpPr>
        <p:spPr>
          <a:xfrm flipH="1" flipV="1">
            <a:off x="5645888" y="1392865"/>
            <a:ext cx="914400" cy="20733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614842301"/>
      </p:ext>
    </p:extLst>
  </p:cSld>
  <p:clrMapOvr>
    <a:masterClrMapping/>
  </p:clrMapOvr>
  <p:transition spd="med"/>
</p:sld>
</file>

<file path=ppt/theme/theme1.xml><?xml version="1.0" encoding="utf-8"?>
<a:theme xmlns:a="http://schemas.openxmlformats.org/drawingml/2006/main" name="1_cod4e">
  <a:themeElements>
    <a:clrScheme name="1_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1_cod4e">
      <a:majorFont>
        <a:latin typeface="Helvetica"/>
        <a:ea typeface="Helvetica"/>
        <a:cs typeface="Helvetica"/>
      </a:majorFont>
      <a:minorFont>
        <a:latin typeface="Times New Roman"/>
        <a:ea typeface="Times New Roman"/>
        <a:cs typeface="Times New Roman"/>
      </a:minorFont>
    </a:fontScheme>
    <a:fmtScheme name="1_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flat">
          <a:solidFill>
            <a:srgbClr val="FF0000"/>
          </a:solidFill>
          <a:prstDash val="solid"/>
          <a:round/>
          <a:tailEnd type="none"/>
        </a:ln>
        <a:effectLst>
          <a:outerShdw blurRad="38100" dist="20000" dir="5400000" rotWithShape="0">
            <a:srgbClr val="000000">
              <a:alpha val="38000"/>
            </a:srgbClr>
          </a:outerShdw>
        </a:effectLst>
        <a:sp3d/>
      </a:spPr>
      <a:bodyPr rtlCol="0" anchor="ctr"/>
      <a:lstStyle>
        <a:defPPr algn="ctr">
          <a:defRPr/>
        </a:defPPr>
      </a:lstStyle>
      <a:style>
        <a:lnRef idx="0">
          <a:scrgbClr r="0" g="0" b="0"/>
        </a:lnRef>
        <a:fillRef idx="0">
          <a:scrgbClr r="0" g="0" b="0"/>
        </a:fillRef>
        <a:effectRef idx="0">
          <a:scrgbClr r="0" g="0" b="0"/>
        </a:effectRef>
        <a:fontRef idx="none"/>
      </a:style>
    </a:spDef>
    <a:lnDef>
      <a:spPr>
        <a:noFill/>
        <a:ln w="25400" cap="flat">
          <a:solidFill>
            <a:srgbClr val="FF0000"/>
          </a:solidFill>
          <a:prstDash val="solid"/>
          <a:round/>
          <a:tailEnd type="triangle"/>
        </a:ln>
        <a:effectLst>
          <a:outerShdw blurRad="38100" dist="20000" dir="5400000" rotWithShape="0">
            <a:srgbClr val="000000">
              <a:alpha val="38000"/>
            </a:srgbClr>
          </a:outerShdw>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od4e">
  <a:themeElements>
    <a:clrScheme name="1_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1_cod4e">
      <a:majorFont>
        <a:latin typeface="Helvetica"/>
        <a:ea typeface="Helvetica"/>
        <a:cs typeface="Helvetica"/>
      </a:majorFont>
      <a:minorFont>
        <a:latin typeface="Times New Roman"/>
        <a:ea typeface="Times New Roman"/>
        <a:cs typeface="Times New Roman"/>
      </a:minorFont>
    </a:fontScheme>
    <a:fmtScheme name="1_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2148</TotalTime>
  <Words>1675</Words>
  <Application>Microsoft Macintosh PowerPoint</Application>
  <PresentationFormat>On-screen Show (4:3)</PresentationFormat>
  <Paragraphs>515</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Black</vt:lpstr>
      <vt:lpstr>Calibri</vt:lpstr>
      <vt:lpstr>Courier</vt:lpstr>
      <vt:lpstr>Helvetica</vt:lpstr>
      <vt:lpstr>Lucida Console</vt:lpstr>
      <vt:lpstr>Times New Roman</vt:lpstr>
      <vt:lpstr>Wingdings</vt:lpstr>
      <vt:lpstr>1_cod4e</vt:lpstr>
      <vt:lpstr>PowerPoint Presentation</vt:lpstr>
      <vt:lpstr>PowerPoint Presentation</vt:lpstr>
      <vt:lpstr>PowerPoint Presentation</vt:lpstr>
      <vt:lpstr>2) MIPS Data Transfer Operations</vt:lpstr>
      <vt:lpstr>PowerPoint Presentation</vt:lpstr>
      <vt:lpstr> 다음 코드 수행 결과 $4, $5, $6 의 값은?</vt:lpstr>
      <vt:lpstr>PowerPoint Presentation</vt:lpstr>
      <vt:lpstr>PowerPoint Presentation</vt:lpstr>
      <vt:lpstr>PowerPoint Presentation</vt:lpstr>
      <vt:lpstr>PowerPoint Presentation</vt:lpstr>
      <vt:lpstr>Representing data transfer instructions</vt:lpstr>
      <vt:lpstr>MIPS I-format Instructions</vt:lpstr>
      <vt:lpstr>MIPS opcode map</vt:lpstr>
      <vt:lpstr>sw $4, 8($5)</vt:lpstr>
      <vt:lpstr>PowerPoint Presentation</vt:lpstr>
      <vt:lpstr>dissassemble 0x8ca60008</vt:lpstr>
      <vt:lpstr>MIPS assembler features</vt:lpstr>
      <vt:lpstr>Initializing Data Segment</vt:lpstr>
      <vt:lpstr>Initializing Data Segment</vt:lpstr>
      <vt:lpstr>PowerPoint Presentation</vt:lpstr>
      <vt:lpstr>PowerPoint Presentation</vt:lpstr>
      <vt:lpstr>PowerPoint Presentation</vt:lpstr>
      <vt:lpstr>Initializing Data Segment</vt:lpstr>
      <vt:lpstr>글자를 모아 단어를 만들 때</vt:lpstr>
      <vt:lpstr>4개의 byte 를 모아 word 를 만들 때도 2가지 방향이 가능</vt:lpstr>
      <vt:lpstr>Byte order : Little endian vs. Big endian</vt:lpstr>
      <vt:lpstr>0x10010000 ~ 0x10010003 에 저장된 내용을 word 로 읽으면? </vt:lpstr>
      <vt:lpstr>SPIM 에서 memory 내용을 보여줄 때 word 단위로 보여줌</vt:lpstr>
      <vt:lpstr>Little endian byte order</vt:lpstr>
      <vt:lpstr>PowerPoint Presentation</vt:lpstr>
      <vt:lpstr>PowerPoint Presentation</vt:lpstr>
      <vt:lpstr>SPIM 에서 이 부분은 byte 단위로 보여줌</vt:lpstr>
      <vt:lpstr>word alignment</vt:lpstr>
      <vt:lpstr>PowerPoint Presentation</vt:lpstr>
      <vt:lpstr>la (load address) pseudoinstruction 에서 label 의 사용</vt:lpstr>
      <vt:lpstr>PowerPoint Presentation</vt:lpstr>
      <vt:lpstr>PowerPoint Presentation</vt:lpstr>
      <vt:lpstr>Memory Operands</vt:lpstr>
      <vt:lpstr>Byte addressing </vt:lpstr>
      <vt:lpstr>Memory Operand Example 1</vt:lpstr>
      <vt:lpstr>Memory Operand Example 2</vt:lpstr>
      <vt:lpstr>Stored Program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cp:lastModifiedBy>(소프트웨어전공)임은진</cp:lastModifiedBy>
  <cp:revision>62</cp:revision>
  <dcterms:modified xsi:type="dcterms:W3CDTF">2019-09-23T03:49:26Z</dcterms:modified>
</cp:coreProperties>
</file>