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47"/>
  </p:notesMasterIdLst>
  <p:sldIdLst>
    <p:sldId id="256" r:id="rId3"/>
    <p:sldId id="305" r:id="rId4"/>
    <p:sldId id="257" r:id="rId5"/>
    <p:sldId id="310" r:id="rId6"/>
    <p:sldId id="306" r:id="rId7"/>
    <p:sldId id="259" r:id="rId8"/>
    <p:sldId id="307" r:id="rId9"/>
    <p:sldId id="260" r:id="rId10"/>
    <p:sldId id="313" r:id="rId11"/>
    <p:sldId id="261" r:id="rId12"/>
    <p:sldId id="262" r:id="rId13"/>
    <p:sldId id="263" r:id="rId14"/>
    <p:sldId id="312" r:id="rId15"/>
    <p:sldId id="309" r:id="rId16"/>
    <p:sldId id="308" r:id="rId17"/>
    <p:sldId id="304" r:id="rId18"/>
    <p:sldId id="264" r:id="rId19"/>
    <p:sldId id="258" r:id="rId20"/>
    <p:sldId id="303" r:id="rId21"/>
    <p:sldId id="311" r:id="rId22"/>
    <p:sldId id="269" r:id="rId23"/>
    <p:sldId id="270" r:id="rId24"/>
    <p:sldId id="271" r:id="rId25"/>
    <p:sldId id="272" r:id="rId26"/>
    <p:sldId id="273" r:id="rId27"/>
    <p:sldId id="314" r:id="rId28"/>
    <p:sldId id="274" r:id="rId29"/>
    <p:sldId id="316" r:id="rId30"/>
    <p:sldId id="278" r:id="rId31"/>
    <p:sldId id="315" r:id="rId32"/>
    <p:sldId id="317" r:id="rId33"/>
    <p:sldId id="279" r:id="rId34"/>
    <p:sldId id="275" r:id="rId35"/>
    <p:sldId id="318" r:id="rId36"/>
    <p:sldId id="276" r:id="rId37"/>
    <p:sldId id="338" r:id="rId38"/>
    <p:sldId id="280" r:id="rId39"/>
    <p:sldId id="281" r:id="rId40"/>
    <p:sldId id="266" r:id="rId41"/>
    <p:sldId id="282" r:id="rId42"/>
    <p:sldId id="321" r:id="rId43"/>
    <p:sldId id="320" r:id="rId44"/>
    <p:sldId id="337" r:id="rId45"/>
    <p:sldId id="319" r:id="rId4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1pPr>
    <a:lvl2pPr marL="0" marR="0" indent="45720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2pPr>
    <a:lvl3pPr marL="0" marR="0" indent="91440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3pPr>
    <a:lvl4pPr marL="0" marR="0" indent="137160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4pPr>
    <a:lvl5pPr marL="0" marR="0" indent="182880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5pPr>
    <a:lvl6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6pPr>
    <a:lvl7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7pPr>
    <a:lvl8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8pPr>
    <a:lvl9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CEF"/>
          </a:solidFill>
        </a:fill>
      </a:tcStyle>
    </a:wholeTbl>
    <a:band2H>
      <a:tcTxStyle/>
      <a:tcStyle>
        <a:tcBdr/>
        <a:fill>
          <a:solidFill>
            <a:srgbClr val="EFF5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05"/>
    <p:restoredTop sz="94708"/>
  </p:normalViewPr>
  <p:slideViewPr>
    <p:cSldViewPr snapToGrid="0" snapToObjects="1">
      <p:cViewPr varScale="1">
        <p:scale>
          <a:sx n="118" d="100"/>
          <a:sy n="118" d="100"/>
        </p:scale>
        <p:origin x="8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xfrm>
            <a:off x="1143000" y="685800"/>
            <a:ext cx="4572000" cy="3429000"/>
          </a:xfrm>
          <a:prstGeom prst="rect">
            <a:avLst/>
          </a:prstGeom>
        </p:spPr>
        <p:txBody>
          <a:bodyPr/>
          <a:lstStyle/>
          <a:p>
            <a:endParaRPr/>
          </a:p>
        </p:txBody>
      </p:sp>
      <p:sp>
        <p:nvSpPr>
          <p:cNvPr id="78" name="Shape 7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EF66696-078F-6A41-863B-8EEC8FE4F7BE}"/>
              </a:ext>
            </a:extLst>
          </p:cNvPr>
          <p:cNvSpPr>
            <a:spLocks noGrp="1"/>
          </p:cNvSpPr>
          <p:nvPr>
            <p:ph type="dt" sz="half" idx="10"/>
          </p:nvPr>
        </p:nvSpPr>
        <p:spPr/>
        <p:txBody>
          <a:bodyPr/>
          <a:lstStyle>
            <a:lvl1pPr>
              <a:defRPr/>
            </a:lvl1pPr>
          </a:lstStyle>
          <a:p>
            <a:pPr>
              <a:defRPr/>
            </a:pPr>
            <a:fld id="{7D058736-6230-BC4A-B49C-ADCBF9EE4F9B}" type="datetime1">
              <a:rPr lang="en-US"/>
              <a:pPr>
                <a:defRPr/>
              </a:pPr>
              <a:t>10/31/19</a:t>
            </a:fld>
            <a:endParaRPr lang="en-US"/>
          </a:p>
        </p:txBody>
      </p:sp>
      <p:sp>
        <p:nvSpPr>
          <p:cNvPr id="8" name="Footer Placeholder 4">
            <a:extLst>
              <a:ext uri="{FF2B5EF4-FFF2-40B4-BE49-F238E27FC236}">
                <a16:creationId xmlns:a16="http://schemas.microsoft.com/office/drawing/2014/main" id="{1BC8919B-4779-4A41-A3B9-87E9E86E236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97F6085-44FF-394A-A2EA-1575327A4E5C}"/>
              </a:ext>
            </a:extLst>
          </p:cNvPr>
          <p:cNvSpPr>
            <a:spLocks noGrp="1"/>
          </p:cNvSpPr>
          <p:nvPr>
            <p:ph type="sldNum" sz="quarter" idx="12"/>
          </p:nvPr>
        </p:nvSpPr>
        <p:spPr/>
        <p:txBody>
          <a:bodyPr/>
          <a:lstStyle>
            <a:lvl1pPr>
              <a:defRPr/>
            </a:lvl1pPr>
          </a:lstStyle>
          <a:p>
            <a:fld id="{D5054005-006B-BC4A-933F-2196CBA1F26A}" type="slidenum">
              <a:rPr lang="en-US" altLang="en-US"/>
              <a:pPr/>
              <a:t>‹#›</a:t>
            </a:fld>
            <a:endParaRPr lang="en-US" altLang="en-US"/>
          </a:p>
        </p:txBody>
      </p:sp>
    </p:spTree>
    <p:extLst>
      <p:ext uri="{BB962C8B-B14F-4D97-AF65-F5344CB8AC3E}">
        <p14:creationId xmlns:p14="http://schemas.microsoft.com/office/powerpoint/2010/main" val="33823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D26B414-7890-BE42-9410-065DDE573F48}"/>
              </a:ext>
            </a:extLst>
          </p:cNvPr>
          <p:cNvSpPr>
            <a:spLocks noGrp="1"/>
          </p:cNvSpPr>
          <p:nvPr>
            <p:ph type="dt" sz="half" idx="10"/>
          </p:nvPr>
        </p:nvSpPr>
        <p:spPr/>
        <p:txBody>
          <a:bodyPr/>
          <a:lstStyle>
            <a:lvl1pPr>
              <a:defRPr/>
            </a:lvl1pPr>
          </a:lstStyle>
          <a:p>
            <a:pPr>
              <a:defRPr/>
            </a:pPr>
            <a:fld id="{221A4DE1-11D8-F247-AA47-986BA3DA8C2A}" type="datetime1">
              <a:rPr lang="en-US"/>
              <a:pPr>
                <a:defRPr/>
              </a:pPr>
              <a:t>10/31/19</a:t>
            </a:fld>
            <a:endParaRPr lang="en-US"/>
          </a:p>
        </p:txBody>
      </p:sp>
      <p:sp>
        <p:nvSpPr>
          <p:cNvPr id="4" name="Footer Placeholder 4">
            <a:extLst>
              <a:ext uri="{FF2B5EF4-FFF2-40B4-BE49-F238E27FC236}">
                <a16:creationId xmlns:a16="http://schemas.microsoft.com/office/drawing/2014/main" id="{F033B437-9980-A448-AD8C-EB4AAFAF782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D066B16-DC70-7744-AE03-87D517BC710D}"/>
              </a:ext>
            </a:extLst>
          </p:cNvPr>
          <p:cNvSpPr>
            <a:spLocks noGrp="1"/>
          </p:cNvSpPr>
          <p:nvPr>
            <p:ph type="sldNum" sz="quarter" idx="12"/>
          </p:nvPr>
        </p:nvSpPr>
        <p:spPr/>
        <p:txBody>
          <a:bodyPr/>
          <a:lstStyle>
            <a:lvl1pPr>
              <a:defRPr/>
            </a:lvl1pPr>
          </a:lstStyle>
          <a:p>
            <a:fld id="{78D2CFB2-DFEC-9049-95D6-C82F22A7B7AD}" type="slidenum">
              <a:rPr lang="en-US" altLang="en-US"/>
              <a:pPr/>
              <a:t>‹#›</a:t>
            </a:fld>
            <a:endParaRPr lang="en-US" altLang="en-US"/>
          </a:p>
        </p:txBody>
      </p:sp>
    </p:spTree>
    <p:extLst>
      <p:ext uri="{BB962C8B-B14F-4D97-AF65-F5344CB8AC3E}">
        <p14:creationId xmlns:p14="http://schemas.microsoft.com/office/powerpoint/2010/main" val="1833059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BC1E27A-CE33-8C49-A89B-6D9F5AE15769}"/>
              </a:ext>
            </a:extLst>
          </p:cNvPr>
          <p:cNvSpPr>
            <a:spLocks noGrp="1"/>
          </p:cNvSpPr>
          <p:nvPr>
            <p:ph type="dt" sz="half" idx="10"/>
          </p:nvPr>
        </p:nvSpPr>
        <p:spPr/>
        <p:txBody>
          <a:bodyPr/>
          <a:lstStyle>
            <a:lvl1pPr>
              <a:defRPr/>
            </a:lvl1pPr>
          </a:lstStyle>
          <a:p>
            <a:pPr>
              <a:defRPr/>
            </a:pPr>
            <a:fld id="{EEED2F9E-8D26-9F46-8AC3-F45A61CC0FEC}" type="datetime1">
              <a:rPr lang="en-US"/>
              <a:pPr>
                <a:defRPr/>
              </a:pPr>
              <a:t>10/31/19</a:t>
            </a:fld>
            <a:endParaRPr lang="en-US"/>
          </a:p>
        </p:txBody>
      </p:sp>
      <p:sp>
        <p:nvSpPr>
          <p:cNvPr id="3" name="Footer Placeholder 4">
            <a:extLst>
              <a:ext uri="{FF2B5EF4-FFF2-40B4-BE49-F238E27FC236}">
                <a16:creationId xmlns:a16="http://schemas.microsoft.com/office/drawing/2014/main" id="{53DE826A-7B14-6341-8493-92B87E5C129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4988384-EE76-AA4B-B666-06877B3D7323}"/>
              </a:ext>
            </a:extLst>
          </p:cNvPr>
          <p:cNvSpPr>
            <a:spLocks noGrp="1"/>
          </p:cNvSpPr>
          <p:nvPr>
            <p:ph type="sldNum" sz="quarter" idx="12"/>
          </p:nvPr>
        </p:nvSpPr>
        <p:spPr/>
        <p:txBody>
          <a:bodyPr/>
          <a:lstStyle>
            <a:lvl1pPr>
              <a:defRPr/>
            </a:lvl1pPr>
          </a:lstStyle>
          <a:p>
            <a:fld id="{3580FDB0-5ED7-FB47-BCE6-C1C887F04605}" type="slidenum">
              <a:rPr lang="en-US" altLang="en-US"/>
              <a:pPr/>
              <a:t>‹#›</a:t>
            </a:fld>
            <a:endParaRPr lang="en-US" altLang="en-US"/>
          </a:p>
        </p:txBody>
      </p:sp>
    </p:spTree>
    <p:extLst>
      <p:ext uri="{BB962C8B-B14F-4D97-AF65-F5344CB8AC3E}">
        <p14:creationId xmlns:p14="http://schemas.microsoft.com/office/powerpoint/2010/main" val="1426476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3975040-4025-A444-965D-FCE9DAE96F6C}"/>
              </a:ext>
            </a:extLst>
          </p:cNvPr>
          <p:cNvSpPr>
            <a:spLocks noGrp="1"/>
          </p:cNvSpPr>
          <p:nvPr>
            <p:ph type="dt" sz="half" idx="10"/>
          </p:nvPr>
        </p:nvSpPr>
        <p:spPr/>
        <p:txBody>
          <a:bodyPr/>
          <a:lstStyle>
            <a:lvl1pPr>
              <a:defRPr/>
            </a:lvl1pPr>
          </a:lstStyle>
          <a:p>
            <a:pPr>
              <a:defRPr/>
            </a:pPr>
            <a:fld id="{D2D8A04E-0AE3-F34D-9956-1C7A8C4D7321}" type="datetime1">
              <a:rPr lang="en-US"/>
              <a:pPr>
                <a:defRPr/>
              </a:pPr>
              <a:t>10/31/19</a:t>
            </a:fld>
            <a:endParaRPr lang="en-US"/>
          </a:p>
        </p:txBody>
      </p:sp>
      <p:sp>
        <p:nvSpPr>
          <p:cNvPr id="6" name="Footer Placeholder 4">
            <a:extLst>
              <a:ext uri="{FF2B5EF4-FFF2-40B4-BE49-F238E27FC236}">
                <a16:creationId xmlns:a16="http://schemas.microsoft.com/office/drawing/2014/main" id="{A1708692-2E3A-6348-B18C-6545EAE6CF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97EF868-DCC3-9E4A-A447-EF0FBFDF8A48}"/>
              </a:ext>
            </a:extLst>
          </p:cNvPr>
          <p:cNvSpPr>
            <a:spLocks noGrp="1"/>
          </p:cNvSpPr>
          <p:nvPr>
            <p:ph type="sldNum" sz="quarter" idx="12"/>
          </p:nvPr>
        </p:nvSpPr>
        <p:spPr/>
        <p:txBody>
          <a:bodyPr/>
          <a:lstStyle>
            <a:lvl1pPr>
              <a:defRPr/>
            </a:lvl1pPr>
          </a:lstStyle>
          <a:p>
            <a:fld id="{F0E2C81D-C142-314C-862A-25E65EF4681F}" type="slidenum">
              <a:rPr lang="en-US" altLang="en-US"/>
              <a:pPr/>
              <a:t>‹#›</a:t>
            </a:fld>
            <a:endParaRPr lang="en-US" altLang="en-US"/>
          </a:p>
        </p:txBody>
      </p:sp>
    </p:spTree>
    <p:extLst>
      <p:ext uri="{BB962C8B-B14F-4D97-AF65-F5344CB8AC3E}">
        <p14:creationId xmlns:p14="http://schemas.microsoft.com/office/powerpoint/2010/main" val="2117351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AA4FD3C-D839-8B4B-AB6A-F34F72FD7326}"/>
              </a:ext>
            </a:extLst>
          </p:cNvPr>
          <p:cNvSpPr>
            <a:spLocks noGrp="1"/>
          </p:cNvSpPr>
          <p:nvPr>
            <p:ph type="dt" sz="half" idx="10"/>
          </p:nvPr>
        </p:nvSpPr>
        <p:spPr/>
        <p:txBody>
          <a:bodyPr/>
          <a:lstStyle>
            <a:lvl1pPr>
              <a:defRPr/>
            </a:lvl1pPr>
          </a:lstStyle>
          <a:p>
            <a:pPr>
              <a:defRPr/>
            </a:pPr>
            <a:fld id="{0B00EB85-FE8A-0540-BAD6-D0CE711018F6}" type="datetime1">
              <a:rPr lang="en-US"/>
              <a:pPr>
                <a:defRPr/>
              </a:pPr>
              <a:t>10/31/19</a:t>
            </a:fld>
            <a:endParaRPr lang="en-US"/>
          </a:p>
        </p:txBody>
      </p:sp>
      <p:sp>
        <p:nvSpPr>
          <p:cNvPr id="6" name="Footer Placeholder 4">
            <a:extLst>
              <a:ext uri="{FF2B5EF4-FFF2-40B4-BE49-F238E27FC236}">
                <a16:creationId xmlns:a16="http://schemas.microsoft.com/office/drawing/2014/main" id="{9ED88022-A871-244F-B8C7-C7F6785FE82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B830812-49A4-744B-8DC6-E647E9DF256B}"/>
              </a:ext>
            </a:extLst>
          </p:cNvPr>
          <p:cNvSpPr>
            <a:spLocks noGrp="1"/>
          </p:cNvSpPr>
          <p:nvPr>
            <p:ph type="sldNum" sz="quarter" idx="12"/>
          </p:nvPr>
        </p:nvSpPr>
        <p:spPr/>
        <p:txBody>
          <a:bodyPr/>
          <a:lstStyle>
            <a:lvl1pPr>
              <a:defRPr/>
            </a:lvl1pPr>
          </a:lstStyle>
          <a:p>
            <a:fld id="{EB15A498-34CD-A248-8B78-63A102DB9B4D}" type="slidenum">
              <a:rPr lang="en-US" altLang="en-US"/>
              <a:pPr/>
              <a:t>‹#›</a:t>
            </a:fld>
            <a:endParaRPr lang="en-US" altLang="en-US"/>
          </a:p>
        </p:txBody>
      </p:sp>
    </p:spTree>
    <p:extLst>
      <p:ext uri="{BB962C8B-B14F-4D97-AF65-F5344CB8AC3E}">
        <p14:creationId xmlns:p14="http://schemas.microsoft.com/office/powerpoint/2010/main" val="1237864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AAB66-DF71-9E47-85A0-CEF6D51263F9}"/>
              </a:ext>
            </a:extLst>
          </p:cNvPr>
          <p:cNvSpPr>
            <a:spLocks noGrp="1"/>
          </p:cNvSpPr>
          <p:nvPr>
            <p:ph type="dt" sz="half" idx="10"/>
          </p:nvPr>
        </p:nvSpPr>
        <p:spPr/>
        <p:txBody>
          <a:bodyPr/>
          <a:lstStyle>
            <a:lvl1pPr>
              <a:defRPr/>
            </a:lvl1pPr>
          </a:lstStyle>
          <a:p>
            <a:pPr>
              <a:defRPr/>
            </a:pPr>
            <a:fld id="{086A3FCE-BBE6-D44F-907D-713BCE54B582}" type="datetime1">
              <a:rPr lang="en-US"/>
              <a:pPr>
                <a:defRPr/>
              </a:pPr>
              <a:t>10/31/19</a:t>
            </a:fld>
            <a:endParaRPr lang="en-US"/>
          </a:p>
        </p:txBody>
      </p:sp>
      <p:sp>
        <p:nvSpPr>
          <p:cNvPr id="5" name="Footer Placeholder 4">
            <a:extLst>
              <a:ext uri="{FF2B5EF4-FFF2-40B4-BE49-F238E27FC236}">
                <a16:creationId xmlns:a16="http://schemas.microsoft.com/office/drawing/2014/main" id="{E7FDA26E-3BC2-A247-B74A-0623D6F4256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0B24D7-962F-EB42-B3C0-EE439414DA80}"/>
              </a:ext>
            </a:extLst>
          </p:cNvPr>
          <p:cNvSpPr>
            <a:spLocks noGrp="1"/>
          </p:cNvSpPr>
          <p:nvPr>
            <p:ph type="sldNum" sz="quarter" idx="12"/>
          </p:nvPr>
        </p:nvSpPr>
        <p:spPr/>
        <p:txBody>
          <a:bodyPr/>
          <a:lstStyle>
            <a:lvl1pPr>
              <a:defRPr/>
            </a:lvl1pPr>
          </a:lstStyle>
          <a:p>
            <a:fld id="{DF14BB78-91FC-B648-BFCE-83E84DA7AB62}" type="slidenum">
              <a:rPr lang="en-US" altLang="en-US"/>
              <a:pPr/>
              <a:t>‹#›</a:t>
            </a:fld>
            <a:endParaRPr lang="en-US" altLang="en-US"/>
          </a:p>
        </p:txBody>
      </p:sp>
    </p:spTree>
    <p:extLst>
      <p:ext uri="{BB962C8B-B14F-4D97-AF65-F5344CB8AC3E}">
        <p14:creationId xmlns:p14="http://schemas.microsoft.com/office/powerpoint/2010/main" val="1105183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FF72F-11A0-A444-B74D-0B64974B2106}"/>
              </a:ext>
            </a:extLst>
          </p:cNvPr>
          <p:cNvSpPr>
            <a:spLocks noGrp="1"/>
          </p:cNvSpPr>
          <p:nvPr>
            <p:ph type="dt" sz="half" idx="10"/>
          </p:nvPr>
        </p:nvSpPr>
        <p:spPr/>
        <p:txBody>
          <a:bodyPr/>
          <a:lstStyle>
            <a:lvl1pPr>
              <a:defRPr/>
            </a:lvl1pPr>
          </a:lstStyle>
          <a:p>
            <a:pPr>
              <a:defRPr/>
            </a:pPr>
            <a:fld id="{5CEEDCB3-16E9-AE40-B108-2DE3F3BD16D2}" type="datetime1">
              <a:rPr lang="en-US"/>
              <a:pPr>
                <a:defRPr/>
              </a:pPr>
              <a:t>10/31/19</a:t>
            </a:fld>
            <a:endParaRPr lang="en-US"/>
          </a:p>
        </p:txBody>
      </p:sp>
      <p:sp>
        <p:nvSpPr>
          <p:cNvPr id="5" name="Footer Placeholder 4">
            <a:extLst>
              <a:ext uri="{FF2B5EF4-FFF2-40B4-BE49-F238E27FC236}">
                <a16:creationId xmlns:a16="http://schemas.microsoft.com/office/drawing/2014/main" id="{B06E96D1-842B-C445-841F-038A24EE8F0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B8BBDD9-C45F-E84C-8F52-C7AF072944D1}"/>
              </a:ext>
            </a:extLst>
          </p:cNvPr>
          <p:cNvSpPr>
            <a:spLocks noGrp="1"/>
          </p:cNvSpPr>
          <p:nvPr>
            <p:ph type="sldNum" sz="quarter" idx="12"/>
          </p:nvPr>
        </p:nvSpPr>
        <p:spPr/>
        <p:txBody>
          <a:bodyPr/>
          <a:lstStyle>
            <a:lvl1pPr>
              <a:defRPr/>
            </a:lvl1pPr>
          </a:lstStyle>
          <a:p>
            <a:fld id="{530A7E0F-71EE-3848-A7CB-D4969D179D86}" type="slidenum">
              <a:rPr lang="en-US" altLang="en-US"/>
              <a:pPr/>
              <a:t>‹#›</a:t>
            </a:fld>
            <a:endParaRPr lang="en-US" altLang="en-US"/>
          </a:p>
        </p:txBody>
      </p:sp>
    </p:spTree>
    <p:extLst>
      <p:ext uri="{BB962C8B-B14F-4D97-AF65-F5344CB8AC3E}">
        <p14:creationId xmlns:p14="http://schemas.microsoft.com/office/powerpoint/2010/main" val="134661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1"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pPr>
            <a:endParaRPr/>
          </a:p>
        </p:txBody>
      </p:sp>
      <p:sp>
        <p:nvSpPr>
          <p:cNvPr id="22" name="Rectangle"/>
          <p:cNvSpPr/>
          <p:nvPr/>
        </p:nvSpPr>
        <p:spPr>
          <a:xfrm>
            <a:off x="1981200" y="1987550"/>
            <a:ext cx="36513"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pPr>
            <a:endParaRPr/>
          </a:p>
        </p:txBody>
      </p:sp>
      <p:sp>
        <p:nvSpPr>
          <p:cNvPr id="23" name="Rectangle"/>
          <p:cNvSpPr/>
          <p:nvPr/>
        </p:nvSpPr>
        <p:spPr>
          <a:xfrm>
            <a:off x="1763712" y="2708275"/>
            <a:ext cx="7380288" cy="73026"/>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pPr>
            <a:endParaRPr/>
          </a:p>
        </p:txBody>
      </p:sp>
      <p:sp>
        <p:nvSpPr>
          <p:cNvPr id="24" name="Rectangle"/>
          <p:cNvSpPr/>
          <p:nvPr/>
        </p:nvSpPr>
        <p:spPr>
          <a:xfrm>
            <a:off x="-1" y="0"/>
            <a:ext cx="9144002" cy="1125538"/>
          </a:xfrm>
          <a:prstGeom prst="rect">
            <a:avLst/>
          </a:prstGeom>
          <a:solidFill>
            <a:srgbClr val="7F7F7F"/>
          </a:solidFill>
          <a:ln w="12700">
            <a:miter lim="400000"/>
          </a:ln>
        </p:spPr>
        <p:txBody>
          <a:bodyPr lIns="45719" rIns="45719" anchor="ctr"/>
          <a:lstStyle/>
          <a:p>
            <a:pPr>
              <a:defRPr sz="1800"/>
            </a:pPr>
            <a:endParaRPr/>
          </a:p>
        </p:txBody>
      </p:sp>
      <p:sp>
        <p:nvSpPr>
          <p:cNvPr id="25"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pPr>
            <a:endParaRPr/>
          </a:p>
        </p:txBody>
      </p:sp>
      <p:sp>
        <p:nvSpPr>
          <p:cNvPr id="26"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pPr>
            <a:endParaRPr/>
          </a:p>
        </p:txBody>
      </p:sp>
      <p:pic>
        <p:nvPicPr>
          <p:cNvPr id="27" name="MK Logo (2).png" descr="MK Logo (2).png"/>
          <p:cNvPicPr>
            <a:picLocks noChangeAspect="1"/>
          </p:cNvPicPr>
          <p:nvPr/>
        </p:nvPicPr>
        <p:blipFill>
          <a:blip r:embed="rId2"/>
          <a:stretch>
            <a:fillRect/>
          </a:stretch>
        </p:blipFill>
        <p:spPr>
          <a:xfrm>
            <a:off x="250825" y="261937"/>
            <a:ext cx="1155700" cy="647701"/>
          </a:xfrm>
          <a:prstGeom prst="rect">
            <a:avLst/>
          </a:prstGeom>
          <a:ln w="12700">
            <a:miter lim="400000"/>
          </a:ln>
        </p:spPr>
      </p:pic>
      <p:grpSp>
        <p:nvGrpSpPr>
          <p:cNvPr id="30" name="Group"/>
          <p:cNvGrpSpPr/>
          <p:nvPr/>
        </p:nvGrpSpPr>
        <p:grpSpPr>
          <a:xfrm>
            <a:off x="1774824" y="104774"/>
            <a:ext cx="7167338" cy="843545"/>
            <a:chOff x="0" y="0"/>
            <a:chExt cx="7167336" cy="843543"/>
          </a:xfrm>
        </p:grpSpPr>
        <p:sp>
          <p:nvSpPr>
            <p:cNvPr id="28" name="COMPUTER ORGANIZATION AND DESIGN"/>
            <p:cNvSpPr txBox="1"/>
            <p:nvPr/>
          </p:nvSpPr>
          <p:spPr>
            <a:xfrm>
              <a:off x="0" y="0"/>
              <a:ext cx="7167337" cy="46957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3000" b="1">
                  <a:solidFill>
                    <a:srgbClr val="FFFFFF"/>
                  </a:solidFill>
                  <a:latin typeface="Corbel"/>
                  <a:ea typeface="Corbel"/>
                  <a:cs typeface="Corbel"/>
                  <a:sym typeface="Corbel"/>
                </a:defRPr>
              </a:lvl1pPr>
            </a:lstStyle>
            <a:p>
              <a:r>
                <a:t>COMPUTER ORGANIZATION AND DESIGN</a:t>
              </a:r>
            </a:p>
          </p:txBody>
        </p:sp>
        <p:sp>
          <p:nvSpPr>
            <p:cNvPr id="29" name="The Hardware/Software Interface"/>
            <p:cNvSpPr txBox="1"/>
            <p:nvPr/>
          </p:nvSpPr>
          <p:spPr>
            <a:xfrm>
              <a:off x="1069974" y="468312"/>
              <a:ext cx="3845308" cy="3752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2000">
                  <a:solidFill>
                    <a:srgbClr val="FFFFFF"/>
                  </a:solidFill>
                </a:defRPr>
              </a:lvl1pPr>
            </a:lstStyle>
            <a:p>
              <a:r>
                <a:t>The Hardware/Software Interface</a:t>
              </a:r>
            </a:p>
          </p:txBody>
        </p:sp>
      </p:grpSp>
      <p:grpSp>
        <p:nvGrpSpPr>
          <p:cNvPr id="34" name="Group"/>
          <p:cNvGrpSpPr/>
          <p:nvPr/>
        </p:nvGrpSpPr>
        <p:grpSpPr>
          <a:xfrm>
            <a:off x="8004175" y="93662"/>
            <a:ext cx="935038" cy="948691"/>
            <a:chOff x="0" y="0"/>
            <a:chExt cx="935037" cy="948690"/>
          </a:xfrm>
        </p:grpSpPr>
        <p:sp>
          <p:nvSpPr>
            <p:cNvPr id="31" name="Star"/>
            <p:cNvSpPr/>
            <p:nvPr/>
          </p:nvSpPr>
          <p:spPr>
            <a:xfrm>
              <a:off x="0" y="0"/>
              <a:ext cx="935038" cy="935038"/>
            </a:xfrm>
            <a:prstGeom prst="star32">
              <a:avLst>
                <a:gd name="adj" fmla="val 37500"/>
              </a:avLst>
            </a:prstGeom>
            <a:solidFill>
              <a:srgbClr val="C00000"/>
            </a:solidFill>
            <a:ln w="9525" cap="flat">
              <a:solidFill>
                <a:srgbClr val="000000"/>
              </a:solidFill>
              <a:prstDash val="solid"/>
              <a:round/>
            </a:ln>
            <a:effectLst/>
          </p:spPr>
          <p:txBody>
            <a:bodyPr wrap="square" lIns="45719" tIns="45719" rIns="45719" bIns="45719" numCol="1" anchor="t">
              <a:noAutofit/>
            </a:bodyPr>
            <a:lstStyle/>
            <a:p>
              <a:pPr algn="l">
                <a:defRPr sz="1800"/>
              </a:pPr>
              <a:endParaRPr/>
            </a:p>
          </p:txBody>
        </p:sp>
        <p:sp>
          <p:nvSpPr>
            <p:cNvPr id="32" name="5th"/>
            <p:cNvSpPr txBox="1"/>
            <p:nvPr/>
          </p:nvSpPr>
          <p:spPr>
            <a:xfrm>
              <a:off x="155574" y="146050"/>
              <a:ext cx="641351" cy="802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lgn="l">
                <a:defRPr sz="2000">
                  <a:solidFill>
                    <a:srgbClr val="FFFFFF"/>
                  </a:solidFill>
                  <a:latin typeface="Arial Black"/>
                  <a:ea typeface="Arial Black"/>
                  <a:cs typeface="Arial Black"/>
                  <a:sym typeface="Arial Black"/>
                </a:defRPr>
              </a:pPr>
              <a:r>
                <a:t>5</a:t>
              </a:r>
              <a:r>
                <a:rPr baseline="30000"/>
                <a:t>th</a:t>
              </a:r>
            </a:p>
          </p:txBody>
        </p:sp>
        <p:sp>
          <p:nvSpPr>
            <p:cNvPr id="33" name="Edition"/>
            <p:cNvSpPr txBox="1"/>
            <p:nvPr/>
          </p:nvSpPr>
          <p:spPr>
            <a:xfrm>
              <a:off x="107949" y="400050"/>
              <a:ext cx="731839" cy="2888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1400">
                  <a:solidFill>
                    <a:srgbClr val="FFFFFF"/>
                  </a:solidFill>
                </a:defRPr>
              </a:lvl1pPr>
            </a:lstStyle>
            <a:p>
              <a:r>
                <a:t>Edition</a:t>
              </a:r>
            </a:p>
          </p:txBody>
        </p:sp>
      </p:gr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제목 및 내용">
    <p:spTree>
      <p:nvGrpSpPr>
        <p:cNvPr id="1" name=""/>
        <p:cNvGrpSpPr/>
        <p:nvPr/>
      </p:nvGrpSpPr>
      <p:grpSpPr>
        <a:xfrm>
          <a:off x="0" y="0"/>
          <a:ext cx="0" cy="0"/>
          <a:chOff x="0" y="0"/>
          <a:chExt cx="0" cy="0"/>
        </a:xfrm>
      </p:grpSpPr>
      <p:sp>
        <p:nvSpPr>
          <p:cNvPr id="42" name="Line"/>
          <p:cNvSpPr/>
          <p:nvPr/>
        </p:nvSpPr>
        <p:spPr>
          <a:xfrm>
            <a:off x="344488" y="838200"/>
            <a:ext cx="8456612" cy="0"/>
          </a:xfrm>
          <a:prstGeom prst="line">
            <a:avLst/>
          </a:prstGeom>
          <a:ln w="76200">
            <a:solidFill>
              <a:srgbClr val="000000"/>
            </a:solidFill>
          </a:ln>
        </p:spPr>
        <p:txBody>
          <a:bodyPr lIns="45719" rIns="45719"/>
          <a:lstStyle/>
          <a:p>
            <a:pPr algn="l">
              <a:defRPr sz="2400"/>
            </a:pPr>
            <a:endParaRPr/>
          </a:p>
        </p:txBody>
      </p:sp>
      <p:sp>
        <p:nvSpPr>
          <p:cNvPr id="43" name="Slide Number"/>
          <p:cNvSpPr txBox="1">
            <a:spLocks noGrp="1"/>
          </p:cNvSpPr>
          <p:nvPr>
            <p:ph type="sldNum" sz="quarter" idx="2"/>
          </p:nvPr>
        </p:nvSpPr>
        <p:spPr>
          <a:xfrm>
            <a:off x="8520113" y="6310312"/>
            <a:ext cx="406401" cy="418853"/>
          </a:xfrm>
          <a:prstGeom prst="rect">
            <a:avLst/>
          </a:prstGeom>
        </p:spPr>
        <p:txBody>
          <a:bodyPr lIns="44450" tIns="44450" rIns="44450" bIns="44450" anchor="t"/>
          <a:lstStyle>
            <a:lvl1pPr algn="l">
              <a:defRPr sz="2400">
                <a:latin typeface="+mn-lt"/>
                <a:ea typeface="+mn-ea"/>
                <a:cs typeface="+mn-cs"/>
                <a:sym typeface="Times New Roman"/>
              </a:defRPr>
            </a:lvl1pPr>
          </a:lstStyle>
          <a:p>
            <a:fld id="{86CB4B4D-7CA3-9044-876B-883B54F8677D}" type="slidenum">
              <a:t>‹#›</a:t>
            </a:fld>
            <a:endParaRPr/>
          </a:p>
        </p:txBody>
      </p:sp>
      <p:sp>
        <p:nvSpPr>
          <p:cNvPr id="44" name="Title Text"/>
          <p:cNvSpPr txBox="1">
            <a:spLocks noGrp="1"/>
          </p:cNvSpPr>
          <p:nvPr>
            <p:ph type="title"/>
          </p:nvPr>
        </p:nvSpPr>
        <p:spPr>
          <a:xfrm>
            <a:off x="228600" y="152400"/>
            <a:ext cx="7620000" cy="609600"/>
          </a:xfrm>
          <a:prstGeom prst="rect">
            <a:avLst/>
          </a:prstGeom>
        </p:spPr>
        <p:txBody>
          <a:bodyPr lIns="44450" tIns="44450" rIns="44450" bIns="44450" anchor="ctr">
            <a:normAutofit/>
          </a:bodyPr>
          <a:lstStyle>
            <a:lvl1pPr>
              <a:defRPr sz="2800">
                <a:solidFill>
                  <a:srgbClr val="000000"/>
                </a:solidFill>
              </a:defRPr>
            </a:lvl1pPr>
          </a:lstStyle>
          <a:p>
            <a:r>
              <a:t>Title Text</a:t>
            </a:r>
          </a:p>
        </p:txBody>
      </p:sp>
      <p:sp>
        <p:nvSpPr>
          <p:cNvPr id="45" name="Body Level One…"/>
          <p:cNvSpPr txBox="1">
            <a:spLocks noGrp="1"/>
          </p:cNvSpPr>
          <p:nvPr>
            <p:ph type="body" idx="1"/>
          </p:nvPr>
        </p:nvSpPr>
        <p:spPr>
          <a:xfrm>
            <a:off x="228600" y="1143000"/>
            <a:ext cx="8382000" cy="4114800"/>
          </a:xfrm>
          <a:prstGeom prst="rect">
            <a:avLst/>
          </a:prstGeom>
        </p:spPr>
        <p:txBody>
          <a:bodyPr lIns="44450" tIns="44450" rIns="44450" bIns="44450">
            <a:normAutofit/>
          </a:bodyPr>
          <a:lstStyle>
            <a:lvl1pPr>
              <a:spcBef>
                <a:spcPts val="400"/>
              </a:spcBef>
              <a:buClrTx/>
              <a:buSzPct val="100000"/>
              <a:buChar char="•"/>
              <a:defRPr sz="1800" b="1"/>
            </a:lvl1pPr>
            <a:lvl2pPr marL="742950" indent="-285750">
              <a:spcBef>
                <a:spcPts val="400"/>
              </a:spcBef>
              <a:buClrTx/>
              <a:buSzPct val="100000"/>
              <a:buChar char="–"/>
              <a:defRPr sz="1800" b="1"/>
            </a:lvl2pPr>
            <a:lvl3pPr marL="1085850" indent="-171450">
              <a:spcBef>
                <a:spcPts val="400"/>
              </a:spcBef>
              <a:buClrTx/>
              <a:buSzPct val="100000"/>
              <a:buChar char="•"/>
              <a:defRPr sz="1800" b="1"/>
            </a:lvl3pPr>
            <a:lvl4pPr marL="1577339" indent="-205739">
              <a:spcBef>
                <a:spcPts val="400"/>
              </a:spcBef>
              <a:buClrTx/>
              <a:buSzPct val="100000"/>
              <a:buChar char="–"/>
              <a:defRPr sz="1800" b="1"/>
            </a:lvl4pPr>
            <a:lvl5pPr marL="2034539" indent="-205739">
              <a:spcBef>
                <a:spcPts val="400"/>
              </a:spcBef>
              <a:buClrTx/>
              <a:buSzPct val="100000"/>
              <a:buChar char="•"/>
              <a:defRPr sz="1800" b="1"/>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Slide Number"/>
          <p:cNvSpPr txBox="1">
            <a:spLocks noGrp="1"/>
          </p:cNvSpPr>
          <p:nvPr>
            <p:ph type="sldNum" sz="quarter" idx="2"/>
          </p:nvPr>
        </p:nvSpPr>
        <p:spPr>
          <a:xfrm>
            <a:off x="8428176" y="6414760"/>
            <a:ext cx="258624" cy="248305"/>
          </a:xfrm>
          <a:prstGeom prst="rect">
            <a:avLst/>
          </a:prstGeom>
        </p:spPr>
        <p:txBody>
          <a:bodyPr/>
          <a:lstStyle>
            <a:lvl1pPr>
              <a:defRPr>
                <a:solidFill>
                  <a:srgbClr val="898989"/>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D1DB4C-7FDB-2E4A-A0A7-49689020571A}"/>
              </a:ext>
            </a:extLst>
          </p:cNvPr>
          <p:cNvSpPr>
            <a:spLocks noGrp="1"/>
          </p:cNvSpPr>
          <p:nvPr>
            <p:ph type="dt" sz="half" idx="10"/>
          </p:nvPr>
        </p:nvSpPr>
        <p:spPr/>
        <p:txBody>
          <a:bodyPr/>
          <a:lstStyle>
            <a:lvl1pPr>
              <a:defRPr/>
            </a:lvl1pPr>
          </a:lstStyle>
          <a:p>
            <a:pPr>
              <a:defRPr/>
            </a:pPr>
            <a:fld id="{F4F956A1-584E-D947-BFA3-58F51FD997A0}" type="datetime1">
              <a:rPr lang="en-US"/>
              <a:pPr>
                <a:defRPr/>
              </a:pPr>
              <a:t>10/31/19</a:t>
            </a:fld>
            <a:endParaRPr lang="en-US"/>
          </a:p>
        </p:txBody>
      </p:sp>
      <p:sp>
        <p:nvSpPr>
          <p:cNvPr id="3" name="Footer Placeholder 4">
            <a:extLst>
              <a:ext uri="{FF2B5EF4-FFF2-40B4-BE49-F238E27FC236}">
                <a16:creationId xmlns:a16="http://schemas.microsoft.com/office/drawing/2014/main" id="{1CADF806-1B9F-8B49-B303-F1EC4253D8A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A6971C1-6693-EE44-98C6-C4CD3B6A6B9B}"/>
              </a:ext>
            </a:extLst>
          </p:cNvPr>
          <p:cNvSpPr>
            <a:spLocks noGrp="1"/>
          </p:cNvSpPr>
          <p:nvPr>
            <p:ph type="sldNum" sz="quarter" idx="12"/>
          </p:nvPr>
        </p:nvSpPr>
        <p:spPr/>
        <p:txBody>
          <a:bodyPr/>
          <a:lstStyle>
            <a:lvl1pPr>
              <a:defRPr/>
            </a:lvl1pPr>
          </a:lstStyle>
          <a:p>
            <a:fld id="{FF25EC14-D6CD-2D49-A0AB-3C5352B69237}" type="slidenum">
              <a:rPr lang="en-US" altLang="en-US"/>
              <a:pPr/>
              <a:t>‹#›</a:t>
            </a:fld>
            <a:endParaRPr lang="en-US" altLang="en-US"/>
          </a:p>
        </p:txBody>
      </p:sp>
    </p:spTree>
    <p:extLst>
      <p:ext uri="{BB962C8B-B14F-4D97-AF65-F5344CB8AC3E}">
        <p14:creationId xmlns:p14="http://schemas.microsoft.com/office/powerpoint/2010/main" val="158933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F334055-BEE3-AA49-AFF1-149A2398481D}"/>
              </a:ext>
            </a:extLst>
          </p:cNvPr>
          <p:cNvSpPr>
            <a:spLocks noGrp="1"/>
          </p:cNvSpPr>
          <p:nvPr>
            <p:ph type="dt" sz="half" idx="10"/>
          </p:nvPr>
        </p:nvSpPr>
        <p:spPr/>
        <p:txBody>
          <a:bodyPr/>
          <a:lstStyle>
            <a:lvl1pPr>
              <a:defRPr/>
            </a:lvl1pPr>
          </a:lstStyle>
          <a:p>
            <a:pPr>
              <a:defRPr/>
            </a:pPr>
            <a:fld id="{ABD3B64A-5FAF-844F-BA5C-9EE5ADEE1483}" type="datetime1">
              <a:rPr lang="en-US"/>
              <a:pPr>
                <a:defRPr/>
              </a:pPr>
              <a:t>10/31/19</a:t>
            </a:fld>
            <a:endParaRPr lang="en-US"/>
          </a:p>
        </p:txBody>
      </p:sp>
      <p:sp>
        <p:nvSpPr>
          <p:cNvPr id="5" name="Footer Placeholder 4">
            <a:extLst>
              <a:ext uri="{FF2B5EF4-FFF2-40B4-BE49-F238E27FC236}">
                <a16:creationId xmlns:a16="http://schemas.microsoft.com/office/drawing/2014/main" id="{1170CA68-490C-044B-8FD6-4EBB631A712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4BE127-923D-E843-9B95-C492DD1A8024}"/>
              </a:ext>
            </a:extLst>
          </p:cNvPr>
          <p:cNvSpPr>
            <a:spLocks noGrp="1"/>
          </p:cNvSpPr>
          <p:nvPr>
            <p:ph type="sldNum" sz="quarter" idx="12"/>
          </p:nvPr>
        </p:nvSpPr>
        <p:spPr/>
        <p:txBody>
          <a:bodyPr/>
          <a:lstStyle>
            <a:lvl1pPr>
              <a:defRPr/>
            </a:lvl1pPr>
          </a:lstStyle>
          <a:p>
            <a:fld id="{A1FA0E0F-BBF6-1A46-AA9C-A0072C281143}" type="slidenum">
              <a:rPr lang="en-US" altLang="en-US"/>
              <a:pPr/>
              <a:t>‹#›</a:t>
            </a:fld>
            <a:endParaRPr lang="en-US" altLang="en-US"/>
          </a:p>
        </p:txBody>
      </p:sp>
    </p:spTree>
    <p:extLst>
      <p:ext uri="{BB962C8B-B14F-4D97-AF65-F5344CB8AC3E}">
        <p14:creationId xmlns:p14="http://schemas.microsoft.com/office/powerpoint/2010/main" val="107631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DC5B7-16BC-734D-A05C-9C298AE96476}"/>
              </a:ext>
            </a:extLst>
          </p:cNvPr>
          <p:cNvSpPr>
            <a:spLocks noGrp="1"/>
          </p:cNvSpPr>
          <p:nvPr>
            <p:ph type="dt" sz="half" idx="10"/>
          </p:nvPr>
        </p:nvSpPr>
        <p:spPr/>
        <p:txBody>
          <a:bodyPr/>
          <a:lstStyle>
            <a:lvl1pPr>
              <a:defRPr/>
            </a:lvl1pPr>
          </a:lstStyle>
          <a:p>
            <a:pPr>
              <a:defRPr/>
            </a:pPr>
            <a:fld id="{514B0C54-9D03-A946-96C6-1A2A502276F8}" type="datetime1">
              <a:rPr lang="en-US"/>
              <a:pPr>
                <a:defRPr/>
              </a:pPr>
              <a:t>10/31/19</a:t>
            </a:fld>
            <a:endParaRPr lang="en-US"/>
          </a:p>
        </p:txBody>
      </p:sp>
      <p:sp>
        <p:nvSpPr>
          <p:cNvPr id="5" name="Footer Placeholder 4">
            <a:extLst>
              <a:ext uri="{FF2B5EF4-FFF2-40B4-BE49-F238E27FC236}">
                <a16:creationId xmlns:a16="http://schemas.microsoft.com/office/drawing/2014/main" id="{4D8339CF-547C-A445-802C-CBCB471B00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C90EE1D-2536-274B-8223-ABC529035F2B}"/>
              </a:ext>
            </a:extLst>
          </p:cNvPr>
          <p:cNvSpPr>
            <a:spLocks noGrp="1"/>
          </p:cNvSpPr>
          <p:nvPr>
            <p:ph type="sldNum" sz="quarter" idx="12"/>
          </p:nvPr>
        </p:nvSpPr>
        <p:spPr/>
        <p:txBody>
          <a:bodyPr/>
          <a:lstStyle>
            <a:lvl1pPr>
              <a:defRPr/>
            </a:lvl1pPr>
          </a:lstStyle>
          <a:p>
            <a:fld id="{A3B08EF6-91FE-6747-BDB8-E482CB9F1C6A}" type="slidenum">
              <a:rPr lang="en-US" altLang="en-US"/>
              <a:pPr/>
              <a:t>‹#›</a:t>
            </a:fld>
            <a:endParaRPr lang="en-US" altLang="en-US"/>
          </a:p>
        </p:txBody>
      </p:sp>
    </p:spTree>
    <p:extLst>
      <p:ext uri="{BB962C8B-B14F-4D97-AF65-F5344CB8AC3E}">
        <p14:creationId xmlns:p14="http://schemas.microsoft.com/office/powerpoint/2010/main" val="120680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D113F-CA12-EF45-AA64-C06F2E79DDD9}"/>
              </a:ext>
            </a:extLst>
          </p:cNvPr>
          <p:cNvSpPr>
            <a:spLocks noGrp="1"/>
          </p:cNvSpPr>
          <p:nvPr>
            <p:ph type="dt" sz="half" idx="10"/>
          </p:nvPr>
        </p:nvSpPr>
        <p:spPr/>
        <p:txBody>
          <a:bodyPr/>
          <a:lstStyle>
            <a:lvl1pPr>
              <a:defRPr/>
            </a:lvl1pPr>
          </a:lstStyle>
          <a:p>
            <a:pPr>
              <a:defRPr/>
            </a:pPr>
            <a:fld id="{BAD64A25-A067-8D41-B880-F209661C89A2}" type="datetime1">
              <a:rPr lang="en-US"/>
              <a:pPr>
                <a:defRPr/>
              </a:pPr>
              <a:t>10/31/19</a:t>
            </a:fld>
            <a:endParaRPr lang="en-US"/>
          </a:p>
        </p:txBody>
      </p:sp>
      <p:sp>
        <p:nvSpPr>
          <p:cNvPr id="5" name="Footer Placeholder 4">
            <a:extLst>
              <a:ext uri="{FF2B5EF4-FFF2-40B4-BE49-F238E27FC236}">
                <a16:creationId xmlns:a16="http://schemas.microsoft.com/office/drawing/2014/main" id="{A4B890A1-5867-DC4B-BB3B-835C0713F46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65944A-7BA1-6049-A378-A9BF9EEDA223}"/>
              </a:ext>
            </a:extLst>
          </p:cNvPr>
          <p:cNvSpPr>
            <a:spLocks noGrp="1"/>
          </p:cNvSpPr>
          <p:nvPr>
            <p:ph type="sldNum" sz="quarter" idx="12"/>
          </p:nvPr>
        </p:nvSpPr>
        <p:spPr/>
        <p:txBody>
          <a:bodyPr/>
          <a:lstStyle>
            <a:lvl1pPr>
              <a:defRPr/>
            </a:lvl1pPr>
          </a:lstStyle>
          <a:p>
            <a:fld id="{6B466390-5211-D94F-B1C6-4EEFE0145D6F}" type="slidenum">
              <a:rPr lang="en-US" altLang="en-US"/>
              <a:pPr/>
              <a:t>‹#›</a:t>
            </a:fld>
            <a:endParaRPr lang="en-US" altLang="en-US"/>
          </a:p>
        </p:txBody>
      </p:sp>
    </p:spTree>
    <p:extLst>
      <p:ext uri="{BB962C8B-B14F-4D97-AF65-F5344CB8AC3E}">
        <p14:creationId xmlns:p14="http://schemas.microsoft.com/office/powerpoint/2010/main" val="164808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B72D0CE-5244-464C-AA34-0041C4279B5C}"/>
              </a:ext>
            </a:extLst>
          </p:cNvPr>
          <p:cNvSpPr>
            <a:spLocks noGrp="1"/>
          </p:cNvSpPr>
          <p:nvPr>
            <p:ph type="dt" sz="half" idx="10"/>
          </p:nvPr>
        </p:nvSpPr>
        <p:spPr/>
        <p:txBody>
          <a:bodyPr/>
          <a:lstStyle>
            <a:lvl1pPr>
              <a:defRPr/>
            </a:lvl1pPr>
          </a:lstStyle>
          <a:p>
            <a:pPr>
              <a:defRPr/>
            </a:pPr>
            <a:fld id="{AA383F4A-9604-4B45-B504-7CCB0EB15CA7}" type="datetime1">
              <a:rPr lang="en-US"/>
              <a:pPr>
                <a:defRPr/>
              </a:pPr>
              <a:t>10/31/19</a:t>
            </a:fld>
            <a:endParaRPr lang="en-US"/>
          </a:p>
        </p:txBody>
      </p:sp>
      <p:sp>
        <p:nvSpPr>
          <p:cNvPr id="6" name="Footer Placeholder 4">
            <a:extLst>
              <a:ext uri="{FF2B5EF4-FFF2-40B4-BE49-F238E27FC236}">
                <a16:creationId xmlns:a16="http://schemas.microsoft.com/office/drawing/2014/main" id="{49C993D3-E559-C146-88DF-FEE317F74BE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40C78B0-0C11-2F43-8E16-3ED3A4A35340}"/>
              </a:ext>
            </a:extLst>
          </p:cNvPr>
          <p:cNvSpPr>
            <a:spLocks noGrp="1"/>
          </p:cNvSpPr>
          <p:nvPr>
            <p:ph type="sldNum" sz="quarter" idx="12"/>
          </p:nvPr>
        </p:nvSpPr>
        <p:spPr/>
        <p:txBody>
          <a:bodyPr/>
          <a:lstStyle>
            <a:lvl1pPr>
              <a:defRPr/>
            </a:lvl1pPr>
          </a:lstStyle>
          <a:p>
            <a:fld id="{3021AA7A-B264-A544-9D2B-8F9BAB79E697}" type="slidenum">
              <a:rPr lang="en-US" altLang="en-US"/>
              <a:pPr/>
              <a:t>‹#›</a:t>
            </a:fld>
            <a:endParaRPr lang="en-US" altLang="en-US"/>
          </a:p>
        </p:txBody>
      </p:sp>
    </p:spTree>
    <p:extLst>
      <p:ext uri="{BB962C8B-B14F-4D97-AF65-F5344CB8AC3E}">
        <p14:creationId xmlns:p14="http://schemas.microsoft.com/office/powerpoint/2010/main" val="2034534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pPr>
            <a:endParaRPr/>
          </a:p>
        </p:txBody>
      </p:sp>
      <p:sp>
        <p:nvSpPr>
          <p:cNvPr id="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pPr>
            <a:endParaRPr/>
          </a:p>
        </p:txBody>
      </p:sp>
      <p:pic>
        <p:nvPicPr>
          <p:cNvPr id="4" name="MK Logo.jpg" descr="MK Logo.jpg"/>
          <p:cNvPicPr>
            <a:picLocks noChangeAspect="1"/>
          </p:cNvPicPr>
          <p:nvPr/>
        </p:nvPicPr>
        <p:blipFill>
          <a:blip r:embed="rId7"/>
          <a:stretch>
            <a:fillRect/>
          </a:stretch>
        </p:blipFill>
        <p:spPr>
          <a:xfrm>
            <a:off x="0" y="6270625"/>
            <a:ext cx="1619250" cy="590550"/>
          </a:xfrm>
          <a:prstGeom prst="rect">
            <a:avLst/>
          </a:prstGeom>
          <a:ln w="12700">
            <a:miter lim="400000"/>
          </a:ln>
        </p:spPr>
      </p:pic>
      <p:sp>
        <p:nvSpPr>
          <p:cNvPr id="5" name="Title Text"/>
          <p:cNvSpPr txBox="1">
            <a:spLocks noGrp="1"/>
          </p:cNvSpPr>
          <p:nvPr>
            <p:ph type="title"/>
          </p:nvPr>
        </p:nvSpPr>
        <p:spPr>
          <a:xfrm>
            <a:off x="457200" y="0"/>
            <a:ext cx="8229600" cy="1417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lstStyle/>
          <a:p>
            <a:r>
              <a:t>Title Text</a:t>
            </a:r>
          </a:p>
        </p:txBody>
      </p:sp>
      <p:sp>
        <p:nvSpPr>
          <p:cNvPr id="6"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67" r:id="rId5"/>
  </p:sldLayoutIdLst>
  <p:transition spd="med"/>
  <p:txStyles>
    <p:title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A397286-803D-4B4A-B38B-FA32EB4BF0C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1D60A53-A29E-1547-86BC-FA4D74BFE9F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D45AF04-C74B-714E-A7A7-46DA0BFE966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F2AE353-AAA7-9749-A838-A80552B9F58C}" type="datetime1">
              <a:rPr lang="en-US"/>
              <a:pPr>
                <a:defRPr/>
              </a:pPr>
              <a:t>10/31/19</a:t>
            </a:fld>
            <a:endParaRPr lang="en-US"/>
          </a:p>
        </p:txBody>
      </p:sp>
      <p:sp>
        <p:nvSpPr>
          <p:cNvPr id="5" name="Footer Placeholder 4">
            <a:extLst>
              <a:ext uri="{FF2B5EF4-FFF2-40B4-BE49-F238E27FC236}">
                <a16:creationId xmlns:a16="http://schemas.microsoft.com/office/drawing/2014/main" id="{31590328-6E18-334A-AF70-7CBEC4CAE2C1}"/>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51D1EB50-23FD-794B-8DBA-C7B9805E13A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0FBAF1E-16F4-AC42-8AFD-170AACA49779}" type="slidenum">
              <a:rPr lang="en-US" altLang="en-US"/>
              <a:pPr/>
              <a:t>‹#›</a:t>
            </a:fld>
            <a:endParaRPr lang="en-US" altLang="en-US"/>
          </a:p>
        </p:txBody>
      </p:sp>
    </p:spTree>
    <p:extLst>
      <p:ext uri="{BB962C8B-B14F-4D97-AF65-F5344CB8AC3E}">
        <p14:creationId xmlns:p14="http://schemas.microsoft.com/office/powerpoint/2010/main" val="2172962531"/>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tif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hapter 4"/>
          <p:cNvSpPr txBox="1">
            <a:spLocks noGrp="1"/>
          </p:cNvSpPr>
          <p:nvPr>
            <p:ph type="title" idx="4294967295"/>
          </p:nvPr>
        </p:nvSpPr>
        <p:spPr>
          <a:xfrm>
            <a:off x="2409825" y="1844675"/>
            <a:ext cx="5832475" cy="762000"/>
          </a:xfrm>
          <a:prstGeom prst="rect">
            <a:avLst/>
          </a:prstGeom>
        </p:spPr>
        <p:txBody>
          <a:bodyPr anchor="t">
            <a:normAutofit/>
          </a:bodyPr>
          <a:lstStyle>
            <a:lvl1pPr defTabSz="777240">
              <a:defRPr sz="3740" b="0">
                <a:solidFill>
                  <a:srgbClr val="000000"/>
                </a:solidFill>
                <a:latin typeface="Arial Black"/>
                <a:ea typeface="Arial Black"/>
                <a:cs typeface="Arial Black"/>
                <a:sym typeface="Arial Black"/>
              </a:defRPr>
            </a:lvl1pPr>
          </a:lstStyle>
          <a:p>
            <a:r>
              <a:t>Chapter 4</a:t>
            </a:r>
          </a:p>
        </p:txBody>
      </p:sp>
      <p:sp>
        <p:nvSpPr>
          <p:cNvPr id="81" name="The Processor"/>
          <p:cNvSpPr txBox="1">
            <a:spLocks noGrp="1"/>
          </p:cNvSpPr>
          <p:nvPr>
            <p:ph type="body" sz="quarter" idx="4294967295"/>
          </p:nvPr>
        </p:nvSpPr>
        <p:spPr>
          <a:xfrm>
            <a:off x="2409825" y="2924175"/>
            <a:ext cx="5832475" cy="579438"/>
          </a:xfrm>
          <a:prstGeom prst="rect">
            <a:avLst/>
          </a:prstGeom>
        </p:spPr>
        <p:txBody>
          <a:bodyPr>
            <a:normAutofit/>
          </a:bodyPr>
          <a:lstStyle>
            <a:lvl1pPr marL="0" indent="0" defTabSz="786384">
              <a:spcBef>
                <a:spcPts val="600"/>
              </a:spcBef>
              <a:buSzTx/>
              <a:buFont typeface="Wingdings"/>
              <a:buNone/>
              <a:defRPr sz="2752">
                <a:latin typeface="Arial Black"/>
                <a:ea typeface="Arial Black"/>
                <a:cs typeface="Arial Black"/>
                <a:sym typeface="Arial Black"/>
              </a:defRPr>
            </a:lvl1pPr>
          </a:lstStyle>
          <a:p>
            <a:r>
              <a:t>The Processor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10</a:t>
            </a:fld>
            <a:endParaRPr/>
          </a:p>
        </p:txBody>
      </p:sp>
      <p:sp>
        <p:nvSpPr>
          <p:cNvPr id="170" name="Sequential Elements"/>
          <p:cNvSpPr txBox="1">
            <a:spLocks noGrp="1"/>
          </p:cNvSpPr>
          <p:nvPr>
            <p:ph type="title" idx="4294967295"/>
          </p:nvPr>
        </p:nvSpPr>
        <p:spPr>
          <a:xfrm>
            <a:off x="684212" y="146050"/>
            <a:ext cx="8259763" cy="762000"/>
          </a:xfrm>
          <a:prstGeom prst="rect">
            <a:avLst/>
          </a:prstGeom>
        </p:spPr>
        <p:txBody>
          <a:bodyPr>
            <a:normAutofit/>
          </a:bodyPr>
          <a:lstStyle/>
          <a:p>
            <a:r>
              <a:t>Sequential Elements</a:t>
            </a:r>
          </a:p>
        </p:txBody>
      </p:sp>
      <p:sp>
        <p:nvSpPr>
          <p:cNvPr id="171" name="Register: stores data in a circuit…"/>
          <p:cNvSpPr txBox="1">
            <a:spLocks noGrp="1"/>
          </p:cNvSpPr>
          <p:nvPr>
            <p:ph type="body" sz="half" idx="4294967295"/>
          </p:nvPr>
        </p:nvSpPr>
        <p:spPr>
          <a:xfrm>
            <a:off x="730147" y="1030010"/>
            <a:ext cx="8270876" cy="2765426"/>
          </a:xfrm>
          <a:prstGeom prst="rect">
            <a:avLst/>
          </a:prstGeom>
        </p:spPr>
        <p:txBody>
          <a:bodyPr>
            <a:normAutofit/>
          </a:bodyPr>
          <a:lstStyle/>
          <a:p>
            <a:r>
              <a:rPr dirty="0"/>
              <a:t>Register: stores data in a circuit</a:t>
            </a:r>
          </a:p>
          <a:p>
            <a:pPr marL="742950" lvl="1" indent="-285750">
              <a:spcBef>
                <a:spcPts val="0"/>
              </a:spcBef>
              <a:buClr>
                <a:srgbClr val="91AFBF"/>
              </a:buClr>
              <a:defRPr sz="2800"/>
            </a:pPr>
            <a:r>
              <a:rPr dirty="0"/>
              <a:t>Uses a clock signal to determine when to update the stored value</a:t>
            </a:r>
          </a:p>
          <a:p>
            <a:pPr marL="742950" lvl="1" indent="-285750">
              <a:spcBef>
                <a:spcPts val="0"/>
              </a:spcBef>
              <a:buClr>
                <a:srgbClr val="91AFBF"/>
              </a:buClr>
              <a:defRPr sz="2800"/>
            </a:pPr>
            <a:r>
              <a:rPr dirty="0"/>
              <a:t>Edge-triggered: update when </a:t>
            </a:r>
            <a:r>
              <a:rPr dirty="0" err="1"/>
              <a:t>Clk</a:t>
            </a:r>
            <a:r>
              <a:rPr dirty="0"/>
              <a:t> changes from 0 to 1</a:t>
            </a:r>
          </a:p>
        </p:txBody>
      </p:sp>
      <p:grpSp>
        <p:nvGrpSpPr>
          <p:cNvPr id="181" name="Group"/>
          <p:cNvGrpSpPr/>
          <p:nvPr/>
        </p:nvGrpSpPr>
        <p:grpSpPr>
          <a:xfrm>
            <a:off x="678483" y="4248667"/>
            <a:ext cx="2010741" cy="1223963"/>
            <a:chOff x="0" y="0"/>
            <a:chExt cx="2010739" cy="1223962"/>
          </a:xfrm>
        </p:grpSpPr>
        <p:sp>
          <p:nvSpPr>
            <p:cNvPr id="172" name="Rectangle"/>
            <p:cNvSpPr/>
            <p:nvPr/>
          </p:nvSpPr>
          <p:spPr>
            <a:xfrm>
              <a:off x="720725" y="0"/>
              <a:ext cx="792163" cy="1223963"/>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sz="1800"/>
              </a:pPr>
              <a:endParaRPr/>
            </a:p>
          </p:txBody>
        </p:sp>
        <p:sp>
          <p:nvSpPr>
            <p:cNvPr id="173" name="Line"/>
            <p:cNvSpPr/>
            <p:nvPr/>
          </p:nvSpPr>
          <p:spPr>
            <a:xfrm>
              <a:off x="504825" y="288924"/>
              <a:ext cx="215900"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74" name="Line"/>
            <p:cNvSpPr/>
            <p:nvPr/>
          </p:nvSpPr>
          <p:spPr>
            <a:xfrm>
              <a:off x="504825" y="936625"/>
              <a:ext cx="215900" cy="0"/>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75" name="Line"/>
            <p:cNvSpPr/>
            <p:nvPr/>
          </p:nvSpPr>
          <p:spPr>
            <a:xfrm>
              <a:off x="1512887" y="288924"/>
              <a:ext cx="215901"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76" name="D"/>
            <p:cNvSpPr txBox="1"/>
            <p:nvPr/>
          </p:nvSpPr>
          <p:spPr>
            <a:xfrm>
              <a:off x="144462" y="77787"/>
              <a:ext cx="269229"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D</a:t>
              </a:r>
            </a:p>
          </p:txBody>
        </p:sp>
        <p:sp>
          <p:nvSpPr>
            <p:cNvPr id="177" name="Clk"/>
            <p:cNvSpPr txBox="1"/>
            <p:nvPr/>
          </p:nvSpPr>
          <p:spPr>
            <a:xfrm>
              <a:off x="0" y="725487"/>
              <a:ext cx="434316"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Clk</a:t>
              </a:r>
            </a:p>
          </p:txBody>
        </p:sp>
        <p:sp>
          <p:nvSpPr>
            <p:cNvPr id="178" name="Q"/>
            <p:cNvSpPr txBox="1"/>
            <p:nvPr/>
          </p:nvSpPr>
          <p:spPr>
            <a:xfrm>
              <a:off x="1728787" y="77787"/>
              <a:ext cx="281953"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Q</a:t>
              </a:r>
            </a:p>
          </p:txBody>
        </p:sp>
        <p:sp>
          <p:nvSpPr>
            <p:cNvPr id="179" name="Line"/>
            <p:cNvSpPr/>
            <p:nvPr/>
          </p:nvSpPr>
          <p:spPr>
            <a:xfrm>
              <a:off x="720724" y="863599"/>
              <a:ext cx="144464" cy="73026"/>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80" name="Line"/>
            <p:cNvSpPr/>
            <p:nvPr/>
          </p:nvSpPr>
          <p:spPr>
            <a:xfrm flipV="1">
              <a:off x="720724" y="936624"/>
              <a:ext cx="144464" cy="71439"/>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grpSp>
      <p:grpSp>
        <p:nvGrpSpPr>
          <p:cNvPr id="211" name="Group"/>
          <p:cNvGrpSpPr/>
          <p:nvPr/>
        </p:nvGrpSpPr>
        <p:grpSpPr>
          <a:xfrm>
            <a:off x="3419474" y="4005262"/>
            <a:ext cx="4775201" cy="1800226"/>
            <a:chOff x="0" y="0"/>
            <a:chExt cx="4775200" cy="1800225"/>
          </a:xfrm>
        </p:grpSpPr>
        <p:sp>
          <p:nvSpPr>
            <p:cNvPr id="182" name="Line"/>
            <p:cNvSpPr/>
            <p:nvPr/>
          </p:nvSpPr>
          <p:spPr>
            <a:xfrm>
              <a:off x="885825" y="144462"/>
              <a:ext cx="863600"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83" name="Line"/>
            <p:cNvSpPr/>
            <p:nvPr/>
          </p:nvSpPr>
          <p:spPr>
            <a:xfrm>
              <a:off x="885825" y="144462"/>
              <a:ext cx="0"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84" name="Line"/>
            <p:cNvSpPr/>
            <p:nvPr/>
          </p:nvSpPr>
          <p:spPr>
            <a:xfrm>
              <a:off x="1749425" y="144462"/>
              <a:ext cx="0"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85" name="Line"/>
            <p:cNvSpPr/>
            <p:nvPr/>
          </p:nvSpPr>
          <p:spPr>
            <a:xfrm>
              <a:off x="1749425" y="431800"/>
              <a:ext cx="863600" cy="0"/>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86" name="Line"/>
            <p:cNvSpPr/>
            <p:nvPr/>
          </p:nvSpPr>
          <p:spPr>
            <a:xfrm>
              <a:off x="598487" y="431800"/>
              <a:ext cx="287338" cy="0"/>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87" name="Line"/>
            <p:cNvSpPr/>
            <p:nvPr/>
          </p:nvSpPr>
          <p:spPr>
            <a:xfrm>
              <a:off x="2614612" y="144462"/>
              <a:ext cx="863601"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88" name="Line"/>
            <p:cNvSpPr/>
            <p:nvPr/>
          </p:nvSpPr>
          <p:spPr>
            <a:xfrm>
              <a:off x="2614612" y="144462"/>
              <a:ext cx="1"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89" name="Line"/>
            <p:cNvSpPr/>
            <p:nvPr/>
          </p:nvSpPr>
          <p:spPr>
            <a:xfrm>
              <a:off x="3478212" y="144462"/>
              <a:ext cx="1"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90" name="Line"/>
            <p:cNvSpPr/>
            <p:nvPr/>
          </p:nvSpPr>
          <p:spPr>
            <a:xfrm>
              <a:off x="3478212" y="431800"/>
              <a:ext cx="863601" cy="0"/>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91" name="Line"/>
            <p:cNvSpPr/>
            <p:nvPr/>
          </p:nvSpPr>
          <p:spPr>
            <a:xfrm>
              <a:off x="4341812" y="144462"/>
              <a:ext cx="1"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92" name="Line"/>
            <p:cNvSpPr/>
            <p:nvPr/>
          </p:nvSpPr>
          <p:spPr>
            <a:xfrm flipV="1">
              <a:off x="4343399" y="142874"/>
              <a:ext cx="360364" cy="1589"/>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93" name="Line"/>
            <p:cNvSpPr/>
            <p:nvPr/>
          </p:nvSpPr>
          <p:spPr>
            <a:xfrm>
              <a:off x="598487" y="1800225"/>
              <a:ext cx="4176713" cy="0"/>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94" name="Line"/>
            <p:cNvSpPr/>
            <p:nvPr/>
          </p:nvSpPr>
          <p:spPr>
            <a:xfrm flipV="1">
              <a:off x="598487" y="0"/>
              <a:ext cx="1" cy="1800225"/>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195" name="Clk"/>
            <p:cNvSpPr txBox="1"/>
            <p:nvPr/>
          </p:nvSpPr>
          <p:spPr>
            <a:xfrm>
              <a:off x="0" y="149225"/>
              <a:ext cx="434316"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rPr dirty="0" err="1"/>
                <a:t>Clk</a:t>
              </a:r>
              <a:endParaRPr dirty="0"/>
            </a:p>
          </p:txBody>
        </p:sp>
        <p:sp>
          <p:nvSpPr>
            <p:cNvPr id="196" name="D"/>
            <p:cNvSpPr txBox="1"/>
            <p:nvPr/>
          </p:nvSpPr>
          <p:spPr>
            <a:xfrm>
              <a:off x="0" y="676275"/>
              <a:ext cx="269228"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D</a:t>
              </a:r>
            </a:p>
          </p:txBody>
        </p:sp>
        <p:sp>
          <p:nvSpPr>
            <p:cNvPr id="197" name="Q"/>
            <p:cNvSpPr txBox="1"/>
            <p:nvPr/>
          </p:nvSpPr>
          <p:spPr>
            <a:xfrm>
              <a:off x="0" y="1228725"/>
              <a:ext cx="281953"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Q</a:t>
              </a:r>
            </a:p>
          </p:txBody>
        </p:sp>
        <p:sp>
          <p:nvSpPr>
            <p:cNvPr id="198" name="Line"/>
            <p:cNvSpPr/>
            <p:nvPr/>
          </p:nvSpPr>
          <p:spPr>
            <a:xfrm>
              <a:off x="598487" y="719137"/>
              <a:ext cx="1008063" cy="2889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69" y="0"/>
                  </a:lnTo>
                  <a:lnTo>
                    <a:pt x="21600" y="10800"/>
                  </a:lnTo>
                  <a:lnTo>
                    <a:pt x="20069" y="21600"/>
                  </a:lnTo>
                  <a:lnTo>
                    <a:pt x="0" y="21600"/>
                  </a:lnTo>
                </a:path>
              </a:pathLst>
            </a:cu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199" name="Shape"/>
            <p:cNvSpPr/>
            <p:nvPr/>
          </p:nvSpPr>
          <p:spPr>
            <a:xfrm>
              <a:off x="1606550" y="719137"/>
              <a:ext cx="1728788" cy="2889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893" y="0"/>
                  </a:lnTo>
                  <a:lnTo>
                    <a:pt x="20688" y="0"/>
                  </a:lnTo>
                  <a:lnTo>
                    <a:pt x="21600" y="10800"/>
                  </a:lnTo>
                  <a:lnTo>
                    <a:pt x="20688" y="21600"/>
                  </a:lnTo>
                  <a:lnTo>
                    <a:pt x="893" y="21600"/>
                  </a:lnTo>
                  <a:lnTo>
                    <a:pt x="0" y="10800"/>
                  </a:lnTo>
                  <a:close/>
                </a:path>
              </a:pathLst>
            </a:cu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00" name="Shape"/>
            <p:cNvSpPr/>
            <p:nvPr/>
          </p:nvSpPr>
          <p:spPr>
            <a:xfrm>
              <a:off x="2759075" y="1295400"/>
              <a:ext cx="1728788" cy="2889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893" y="0"/>
                  </a:lnTo>
                  <a:lnTo>
                    <a:pt x="20688" y="0"/>
                  </a:lnTo>
                  <a:lnTo>
                    <a:pt x="21600" y="10800"/>
                  </a:lnTo>
                  <a:lnTo>
                    <a:pt x="20688" y="21600"/>
                  </a:lnTo>
                  <a:lnTo>
                    <a:pt x="893" y="21600"/>
                  </a:lnTo>
                  <a:lnTo>
                    <a:pt x="0" y="10800"/>
                  </a:lnTo>
                  <a:close/>
                </a:path>
              </a:pathLst>
            </a:custGeom>
            <a:solidFill>
              <a:srgbClr val="91AFB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01" name="Shape"/>
            <p:cNvSpPr/>
            <p:nvPr/>
          </p:nvSpPr>
          <p:spPr>
            <a:xfrm>
              <a:off x="1030287" y="1295400"/>
              <a:ext cx="1728788" cy="2889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893" y="0"/>
                  </a:lnTo>
                  <a:lnTo>
                    <a:pt x="20688" y="0"/>
                  </a:lnTo>
                  <a:lnTo>
                    <a:pt x="21600" y="10800"/>
                  </a:lnTo>
                  <a:lnTo>
                    <a:pt x="20688" y="21600"/>
                  </a:lnTo>
                  <a:lnTo>
                    <a:pt x="893" y="21600"/>
                  </a:lnTo>
                  <a:lnTo>
                    <a:pt x="0" y="10800"/>
                  </a:lnTo>
                  <a:close/>
                </a:path>
              </a:pathLst>
            </a:custGeom>
            <a:solidFill>
              <a:srgbClr val="91AFB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02" name="Line"/>
            <p:cNvSpPr/>
            <p:nvPr/>
          </p:nvSpPr>
          <p:spPr>
            <a:xfrm>
              <a:off x="598487" y="1296987"/>
              <a:ext cx="431801" cy="28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026" y="0"/>
                  </a:lnTo>
                  <a:lnTo>
                    <a:pt x="21600" y="10740"/>
                  </a:lnTo>
                  <a:lnTo>
                    <a:pt x="18026" y="21600"/>
                  </a:lnTo>
                  <a:lnTo>
                    <a:pt x="0" y="21600"/>
                  </a:lnTo>
                </a:path>
              </a:pathLst>
            </a:custGeom>
            <a:solidFill>
              <a:srgbClr val="91AFB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03" name="Line"/>
            <p:cNvSpPr/>
            <p:nvPr/>
          </p:nvSpPr>
          <p:spPr>
            <a:xfrm>
              <a:off x="885825" y="863600"/>
              <a:ext cx="268288" cy="428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95" y="2560"/>
                    <a:pt x="2812" y="13120"/>
                    <a:pt x="5751" y="15200"/>
                  </a:cubicBezTo>
                  <a:cubicBezTo>
                    <a:pt x="8691" y="17280"/>
                    <a:pt x="14826" y="11600"/>
                    <a:pt x="17510" y="12640"/>
                  </a:cubicBezTo>
                  <a:cubicBezTo>
                    <a:pt x="20194" y="13680"/>
                    <a:pt x="20705" y="19760"/>
                    <a:pt x="21600" y="21600"/>
                  </a:cubicBezTo>
                </a:path>
              </a:pathLst>
            </a:custGeom>
            <a:noFill/>
            <a:ln w="9525" cap="flat">
              <a:solidFill>
                <a:srgbClr val="FF0000"/>
              </a:solidFill>
              <a:prstDash val="solid"/>
              <a:round/>
              <a:tailEnd type="triangle" w="med" len="med"/>
            </a:ln>
            <a:effectLst/>
          </p:spPr>
          <p:txBody>
            <a:bodyPr wrap="square" lIns="45719" tIns="45719" rIns="45719" bIns="45719" numCol="1" anchor="t">
              <a:noAutofit/>
            </a:bodyPr>
            <a:lstStyle/>
            <a:p>
              <a:endParaRPr/>
            </a:p>
          </p:txBody>
        </p:sp>
        <p:sp>
          <p:nvSpPr>
            <p:cNvPr id="204" name="Line"/>
            <p:cNvSpPr/>
            <p:nvPr/>
          </p:nvSpPr>
          <p:spPr>
            <a:xfrm>
              <a:off x="2614612" y="863600"/>
              <a:ext cx="268288" cy="428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95" y="2560"/>
                    <a:pt x="2812" y="13120"/>
                    <a:pt x="5751" y="15200"/>
                  </a:cubicBezTo>
                  <a:cubicBezTo>
                    <a:pt x="8691" y="17280"/>
                    <a:pt x="14826" y="11600"/>
                    <a:pt x="17510" y="12640"/>
                  </a:cubicBezTo>
                  <a:cubicBezTo>
                    <a:pt x="20194" y="13680"/>
                    <a:pt x="20705" y="19760"/>
                    <a:pt x="21600" y="21600"/>
                  </a:cubicBezTo>
                </a:path>
              </a:pathLst>
            </a:custGeom>
            <a:noFill/>
            <a:ln w="9525" cap="flat">
              <a:solidFill>
                <a:srgbClr val="FF0000"/>
              </a:solidFill>
              <a:prstDash val="solid"/>
              <a:round/>
              <a:tailEnd type="triangle" w="med" len="med"/>
            </a:ln>
            <a:effectLst/>
          </p:spPr>
          <p:txBody>
            <a:bodyPr wrap="square" lIns="45719" tIns="45719" rIns="45719" bIns="45719" numCol="1" anchor="t">
              <a:noAutofit/>
            </a:bodyPr>
            <a:lstStyle/>
            <a:p>
              <a:endParaRPr/>
            </a:p>
          </p:txBody>
        </p:sp>
        <p:sp>
          <p:nvSpPr>
            <p:cNvPr id="205" name="Line"/>
            <p:cNvSpPr/>
            <p:nvPr/>
          </p:nvSpPr>
          <p:spPr>
            <a:xfrm>
              <a:off x="4486275" y="1295400"/>
              <a:ext cx="215900" cy="288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7147" y="0"/>
                  </a:lnTo>
                  <a:lnTo>
                    <a:pt x="0" y="10800"/>
                  </a:lnTo>
                  <a:lnTo>
                    <a:pt x="7147" y="21600"/>
                  </a:lnTo>
                  <a:lnTo>
                    <a:pt x="21600" y="21600"/>
                  </a:lnTo>
                </a:path>
              </a:pathLst>
            </a:custGeom>
            <a:solidFill>
              <a:srgbClr val="91AFB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06" name="Line"/>
            <p:cNvSpPr/>
            <p:nvPr/>
          </p:nvSpPr>
          <p:spPr>
            <a:xfrm>
              <a:off x="3335337" y="719137"/>
              <a:ext cx="1368426" cy="2889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53" y="0"/>
                  </a:lnTo>
                  <a:lnTo>
                    <a:pt x="0" y="10800"/>
                  </a:lnTo>
                  <a:lnTo>
                    <a:pt x="1153" y="21600"/>
                  </a:lnTo>
                  <a:lnTo>
                    <a:pt x="21600" y="21600"/>
                  </a:lnTo>
                </a:path>
              </a:pathLst>
            </a:cu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07" name="Line"/>
            <p:cNvSpPr/>
            <p:nvPr/>
          </p:nvSpPr>
          <p:spPr>
            <a:xfrm>
              <a:off x="4343400" y="863600"/>
              <a:ext cx="268288" cy="428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95" y="2560"/>
                    <a:pt x="2812" y="13120"/>
                    <a:pt x="5751" y="15200"/>
                  </a:cubicBezTo>
                  <a:cubicBezTo>
                    <a:pt x="8691" y="17280"/>
                    <a:pt x="14826" y="11600"/>
                    <a:pt x="17510" y="12640"/>
                  </a:cubicBezTo>
                  <a:cubicBezTo>
                    <a:pt x="20194" y="13680"/>
                    <a:pt x="20705" y="19760"/>
                    <a:pt x="21600" y="21600"/>
                  </a:cubicBezTo>
                </a:path>
              </a:pathLst>
            </a:custGeom>
            <a:noFill/>
            <a:ln w="9525" cap="flat">
              <a:solidFill>
                <a:srgbClr val="FF0000"/>
              </a:solidFill>
              <a:prstDash val="solid"/>
              <a:round/>
              <a:tailEnd type="triangle" w="med" len="med"/>
            </a:ln>
            <a:effectLst/>
          </p:spPr>
          <p:txBody>
            <a:bodyPr wrap="square" lIns="45719" tIns="45719" rIns="45719" bIns="45719" numCol="1" anchor="t">
              <a:noAutofit/>
            </a:bodyPr>
            <a:lstStyle/>
            <a:p>
              <a:endParaRPr/>
            </a:p>
          </p:txBody>
        </p:sp>
        <p:sp>
          <p:nvSpPr>
            <p:cNvPr id="208" name="Line"/>
            <p:cNvSpPr/>
            <p:nvPr/>
          </p:nvSpPr>
          <p:spPr>
            <a:xfrm flipH="1">
              <a:off x="885825" y="0"/>
              <a:ext cx="1" cy="1800225"/>
            </a:xfrm>
            <a:prstGeom prst="line">
              <a:avLst/>
            </a:prstGeom>
            <a:noFill/>
            <a:ln w="9525" cap="flat">
              <a:solidFill>
                <a:srgbClr val="000000"/>
              </a:solidFill>
              <a:prstDash val="dash"/>
              <a:round/>
            </a:ln>
            <a:effectLst/>
          </p:spPr>
          <p:txBody>
            <a:bodyPr wrap="square" lIns="45719" tIns="45719" rIns="45719" bIns="45719" numCol="1" anchor="t">
              <a:noAutofit/>
            </a:bodyPr>
            <a:lstStyle/>
            <a:p>
              <a:endParaRPr/>
            </a:p>
          </p:txBody>
        </p:sp>
        <p:sp>
          <p:nvSpPr>
            <p:cNvPr id="209" name="Line"/>
            <p:cNvSpPr/>
            <p:nvPr/>
          </p:nvSpPr>
          <p:spPr>
            <a:xfrm flipH="1">
              <a:off x="2614612" y="0"/>
              <a:ext cx="1" cy="1800225"/>
            </a:xfrm>
            <a:prstGeom prst="line">
              <a:avLst/>
            </a:prstGeom>
            <a:noFill/>
            <a:ln w="9525" cap="flat">
              <a:solidFill>
                <a:srgbClr val="000000"/>
              </a:solidFill>
              <a:prstDash val="dash"/>
              <a:round/>
            </a:ln>
            <a:effectLst/>
          </p:spPr>
          <p:txBody>
            <a:bodyPr wrap="square" lIns="45719" tIns="45719" rIns="45719" bIns="45719" numCol="1" anchor="t">
              <a:noAutofit/>
            </a:bodyPr>
            <a:lstStyle/>
            <a:p>
              <a:endParaRPr/>
            </a:p>
          </p:txBody>
        </p:sp>
        <p:sp>
          <p:nvSpPr>
            <p:cNvPr id="210" name="Line"/>
            <p:cNvSpPr/>
            <p:nvPr/>
          </p:nvSpPr>
          <p:spPr>
            <a:xfrm>
              <a:off x="4341812" y="0"/>
              <a:ext cx="1589" cy="1800225"/>
            </a:xfrm>
            <a:prstGeom prst="line">
              <a:avLst/>
            </a:prstGeom>
            <a:noFill/>
            <a:ln w="9525" cap="flat">
              <a:solidFill>
                <a:srgbClr val="000000"/>
              </a:solidFill>
              <a:prstDash val="dash"/>
              <a:round/>
            </a:ln>
            <a:effectLst/>
          </p:spPr>
          <p:txBody>
            <a:bodyPr wrap="square" lIns="45719" tIns="45719" rIns="45719" bIns="45719" numCol="1" anchor="t">
              <a:noAutofit/>
            </a:bodyPr>
            <a:lstStyle/>
            <a:p>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11</a:t>
            </a:fld>
            <a:endParaRPr/>
          </a:p>
        </p:txBody>
      </p:sp>
      <p:sp>
        <p:nvSpPr>
          <p:cNvPr id="214" name="Sequential Elements"/>
          <p:cNvSpPr txBox="1">
            <a:spLocks noGrp="1"/>
          </p:cNvSpPr>
          <p:nvPr>
            <p:ph type="title" idx="4294967295"/>
          </p:nvPr>
        </p:nvSpPr>
        <p:spPr>
          <a:xfrm>
            <a:off x="684212" y="146050"/>
            <a:ext cx="8259763" cy="762000"/>
          </a:xfrm>
          <a:prstGeom prst="rect">
            <a:avLst/>
          </a:prstGeom>
        </p:spPr>
        <p:txBody>
          <a:bodyPr>
            <a:normAutofit/>
          </a:bodyPr>
          <a:lstStyle/>
          <a:p>
            <a:r>
              <a:t>Sequential Elements</a:t>
            </a:r>
          </a:p>
        </p:txBody>
      </p:sp>
      <p:sp>
        <p:nvSpPr>
          <p:cNvPr id="215" name="Register with write control…"/>
          <p:cNvSpPr txBox="1">
            <a:spLocks noGrp="1"/>
          </p:cNvSpPr>
          <p:nvPr>
            <p:ph type="body" sz="half" idx="4294967295"/>
          </p:nvPr>
        </p:nvSpPr>
        <p:spPr>
          <a:xfrm>
            <a:off x="684212" y="1125537"/>
            <a:ext cx="8270876" cy="2303463"/>
          </a:xfrm>
          <a:prstGeom prst="rect">
            <a:avLst/>
          </a:prstGeom>
        </p:spPr>
        <p:txBody>
          <a:bodyPr>
            <a:normAutofit/>
          </a:bodyPr>
          <a:lstStyle/>
          <a:p>
            <a:r>
              <a:rPr dirty="0"/>
              <a:t>Register with write control</a:t>
            </a:r>
            <a:r>
              <a:rPr lang="ko-KR" altLang="en-US" dirty="0"/>
              <a:t> </a:t>
            </a:r>
            <a:r>
              <a:rPr lang="en-US" altLang="ko-KR" dirty="0"/>
              <a:t>(</a:t>
            </a:r>
            <a:r>
              <a:rPr lang="en-US" altLang="ko-KR" dirty="0">
                <a:solidFill>
                  <a:srgbClr val="FF0000"/>
                </a:solidFill>
              </a:rPr>
              <a:t>no read control</a:t>
            </a:r>
            <a:r>
              <a:rPr lang="en-US" altLang="ko-KR" dirty="0"/>
              <a:t>)</a:t>
            </a:r>
            <a:endParaRPr dirty="0"/>
          </a:p>
          <a:p>
            <a:pPr marL="742950" lvl="1" indent="-285750">
              <a:spcBef>
                <a:spcPts val="0"/>
              </a:spcBef>
              <a:buClr>
                <a:srgbClr val="91AFBF"/>
              </a:buClr>
              <a:defRPr sz="2800"/>
            </a:pPr>
            <a:r>
              <a:rPr dirty="0"/>
              <a:t>Only updates on clock edge when write control input is 1</a:t>
            </a:r>
          </a:p>
          <a:p>
            <a:pPr marL="742950" lvl="1" indent="-285750">
              <a:spcBef>
                <a:spcPts val="0"/>
              </a:spcBef>
              <a:buClr>
                <a:srgbClr val="91AFBF"/>
              </a:buClr>
              <a:defRPr sz="2800"/>
            </a:pPr>
            <a:r>
              <a:rPr dirty="0"/>
              <a:t>Used when stored value is required later</a:t>
            </a:r>
          </a:p>
        </p:txBody>
      </p:sp>
      <p:grpSp>
        <p:nvGrpSpPr>
          <p:cNvPr id="227" name="Group"/>
          <p:cNvGrpSpPr/>
          <p:nvPr/>
        </p:nvGrpSpPr>
        <p:grpSpPr>
          <a:xfrm>
            <a:off x="502258" y="4221162"/>
            <a:ext cx="2226641" cy="1223963"/>
            <a:chOff x="0" y="0"/>
            <a:chExt cx="2226639" cy="1223962"/>
          </a:xfrm>
        </p:grpSpPr>
        <p:sp>
          <p:nvSpPr>
            <p:cNvPr id="216" name="Rectangle"/>
            <p:cNvSpPr/>
            <p:nvPr/>
          </p:nvSpPr>
          <p:spPr>
            <a:xfrm>
              <a:off x="936625" y="0"/>
              <a:ext cx="792163" cy="1223963"/>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sz="1800"/>
              </a:pPr>
              <a:endParaRPr/>
            </a:p>
          </p:txBody>
        </p:sp>
        <p:sp>
          <p:nvSpPr>
            <p:cNvPr id="217" name="Line"/>
            <p:cNvSpPr/>
            <p:nvPr/>
          </p:nvSpPr>
          <p:spPr>
            <a:xfrm>
              <a:off x="720725" y="288924"/>
              <a:ext cx="215900"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18" name="Line"/>
            <p:cNvSpPr/>
            <p:nvPr/>
          </p:nvSpPr>
          <p:spPr>
            <a:xfrm>
              <a:off x="720725" y="936625"/>
              <a:ext cx="215900" cy="0"/>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19" name="Line"/>
            <p:cNvSpPr/>
            <p:nvPr/>
          </p:nvSpPr>
          <p:spPr>
            <a:xfrm>
              <a:off x="1728787" y="288924"/>
              <a:ext cx="215901"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20" name="D"/>
            <p:cNvSpPr txBox="1"/>
            <p:nvPr/>
          </p:nvSpPr>
          <p:spPr>
            <a:xfrm>
              <a:off x="360362" y="77787"/>
              <a:ext cx="269229"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D</a:t>
              </a:r>
            </a:p>
          </p:txBody>
        </p:sp>
        <p:sp>
          <p:nvSpPr>
            <p:cNvPr id="221" name="Clk"/>
            <p:cNvSpPr txBox="1"/>
            <p:nvPr/>
          </p:nvSpPr>
          <p:spPr>
            <a:xfrm>
              <a:off x="215900" y="725487"/>
              <a:ext cx="434316"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Clk</a:t>
              </a:r>
            </a:p>
          </p:txBody>
        </p:sp>
        <p:sp>
          <p:nvSpPr>
            <p:cNvPr id="222" name="Q"/>
            <p:cNvSpPr txBox="1"/>
            <p:nvPr/>
          </p:nvSpPr>
          <p:spPr>
            <a:xfrm>
              <a:off x="1944687" y="77787"/>
              <a:ext cx="281953"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Q</a:t>
              </a:r>
            </a:p>
          </p:txBody>
        </p:sp>
        <p:sp>
          <p:nvSpPr>
            <p:cNvPr id="223" name="Line"/>
            <p:cNvSpPr/>
            <p:nvPr/>
          </p:nvSpPr>
          <p:spPr>
            <a:xfrm>
              <a:off x="936624" y="863599"/>
              <a:ext cx="144464" cy="73026"/>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24" name="Line"/>
            <p:cNvSpPr/>
            <p:nvPr/>
          </p:nvSpPr>
          <p:spPr>
            <a:xfrm flipV="1">
              <a:off x="936625" y="936624"/>
              <a:ext cx="144463" cy="71439"/>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25" name="Line"/>
            <p:cNvSpPr/>
            <p:nvPr/>
          </p:nvSpPr>
          <p:spPr>
            <a:xfrm>
              <a:off x="719137" y="641349"/>
              <a:ext cx="215901"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26" name="Write"/>
            <p:cNvSpPr txBox="1"/>
            <p:nvPr/>
          </p:nvSpPr>
          <p:spPr>
            <a:xfrm>
              <a:off x="0" y="430212"/>
              <a:ext cx="633336"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Write</a:t>
              </a:r>
            </a:p>
          </p:txBody>
        </p:sp>
      </p:grpSp>
      <p:grpSp>
        <p:nvGrpSpPr>
          <p:cNvPr id="263" name="Group"/>
          <p:cNvGrpSpPr/>
          <p:nvPr/>
        </p:nvGrpSpPr>
        <p:grpSpPr>
          <a:xfrm>
            <a:off x="3203574" y="3644900"/>
            <a:ext cx="4991101" cy="2376488"/>
            <a:chOff x="0" y="0"/>
            <a:chExt cx="4991100" cy="2376487"/>
          </a:xfrm>
        </p:grpSpPr>
        <p:sp>
          <p:nvSpPr>
            <p:cNvPr id="228" name="Line"/>
            <p:cNvSpPr/>
            <p:nvPr/>
          </p:nvSpPr>
          <p:spPr>
            <a:xfrm>
              <a:off x="814387" y="719137"/>
              <a:ext cx="1296989"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29" name="Line"/>
            <p:cNvSpPr/>
            <p:nvPr/>
          </p:nvSpPr>
          <p:spPr>
            <a:xfrm>
              <a:off x="2111375" y="719137"/>
              <a:ext cx="0"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30" name="Line"/>
            <p:cNvSpPr/>
            <p:nvPr/>
          </p:nvSpPr>
          <p:spPr>
            <a:xfrm>
              <a:off x="2111375" y="1008062"/>
              <a:ext cx="1943100"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31" name="Line"/>
            <p:cNvSpPr/>
            <p:nvPr/>
          </p:nvSpPr>
          <p:spPr>
            <a:xfrm>
              <a:off x="4054475" y="719137"/>
              <a:ext cx="0"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32" name="Line"/>
            <p:cNvSpPr/>
            <p:nvPr/>
          </p:nvSpPr>
          <p:spPr>
            <a:xfrm>
              <a:off x="4054475" y="720407"/>
              <a:ext cx="865188"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33" name="Line"/>
            <p:cNvSpPr/>
            <p:nvPr/>
          </p:nvSpPr>
          <p:spPr>
            <a:xfrm>
              <a:off x="814387" y="2376487"/>
              <a:ext cx="4176713" cy="1"/>
            </a:xfrm>
            <a:prstGeom prst="line">
              <a:avLst/>
            </a:prstGeom>
            <a:noFill/>
            <a:ln w="952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34" name="Line"/>
            <p:cNvSpPr/>
            <p:nvPr/>
          </p:nvSpPr>
          <p:spPr>
            <a:xfrm flipH="1" flipV="1">
              <a:off x="792162" y="0"/>
              <a:ext cx="22226" cy="2376488"/>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p>
          </p:txBody>
        </p:sp>
        <p:sp>
          <p:nvSpPr>
            <p:cNvPr id="235" name="Write"/>
            <p:cNvSpPr txBox="1"/>
            <p:nvPr/>
          </p:nvSpPr>
          <p:spPr>
            <a:xfrm>
              <a:off x="0" y="725487"/>
              <a:ext cx="633336"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Write</a:t>
              </a:r>
            </a:p>
          </p:txBody>
        </p:sp>
        <p:sp>
          <p:nvSpPr>
            <p:cNvPr id="236" name="D"/>
            <p:cNvSpPr txBox="1"/>
            <p:nvPr/>
          </p:nvSpPr>
          <p:spPr>
            <a:xfrm>
              <a:off x="215900" y="1252537"/>
              <a:ext cx="269228"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D</a:t>
              </a:r>
            </a:p>
          </p:txBody>
        </p:sp>
        <p:sp>
          <p:nvSpPr>
            <p:cNvPr id="237" name="Q"/>
            <p:cNvSpPr txBox="1"/>
            <p:nvPr/>
          </p:nvSpPr>
          <p:spPr>
            <a:xfrm>
              <a:off x="215900" y="1804987"/>
              <a:ext cx="281953"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Q</a:t>
              </a:r>
            </a:p>
          </p:txBody>
        </p:sp>
        <p:sp>
          <p:nvSpPr>
            <p:cNvPr id="238" name="Line"/>
            <p:cNvSpPr/>
            <p:nvPr/>
          </p:nvSpPr>
          <p:spPr>
            <a:xfrm>
              <a:off x="814387" y="1295400"/>
              <a:ext cx="1008063" cy="2889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69" y="0"/>
                  </a:lnTo>
                  <a:lnTo>
                    <a:pt x="21600" y="10800"/>
                  </a:lnTo>
                  <a:lnTo>
                    <a:pt x="20069" y="21600"/>
                  </a:lnTo>
                  <a:lnTo>
                    <a:pt x="0" y="21600"/>
                  </a:lnTo>
                </a:path>
              </a:pathLst>
            </a:cu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39" name="Shape"/>
            <p:cNvSpPr/>
            <p:nvPr/>
          </p:nvSpPr>
          <p:spPr>
            <a:xfrm>
              <a:off x="1822450" y="1295400"/>
              <a:ext cx="1728788" cy="2889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893" y="0"/>
                  </a:lnTo>
                  <a:lnTo>
                    <a:pt x="20688" y="0"/>
                  </a:lnTo>
                  <a:lnTo>
                    <a:pt x="21600" y="10800"/>
                  </a:lnTo>
                  <a:lnTo>
                    <a:pt x="20688" y="21600"/>
                  </a:lnTo>
                  <a:lnTo>
                    <a:pt x="893" y="21600"/>
                  </a:lnTo>
                  <a:lnTo>
                    <a:pt x="0" y="10800"/>
                  </a:lnTo>
                  <a:close/>
                </a:path>
              </a:pathLst>
            </a:cu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40" name="Line"/>
            <p:cNvSpPr/>
            <p:nvPr/>
          </p:nvSpPr>
          <p:spPr>
            <a:xfrm>
              <a:off x="814387" y="1873250"/>
              <a:ext cx="431801" cy="28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026" y="0"/>
                  </a:lnTo>
                  <a:lnTo>
                    <a:pt x="21600" y="10740"/>
                  </a:lnTo>
                  <a:lnTo>
                    <a:pt x="18026" y="21600"/>
                  </a:lnTo>
                  <a:lnTo>
                    <a:pt x="0" y="21600"/>
                  </a:lnTo>
                </a:path>
              </a:pathLst>
            </a:custGeom>
            <a:solidFill>
              <a:srgbClr val="91AFB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41" name="Line"/>
            <p:cNvSpPr/>
            <p:nvPr/>
          </p:nvSpPr>
          <p:spPr>
            <a:xfrm>
              <a:off x="1101725" y="1439862"/>
              <a:ext cx="268288" cy="4286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95" y="2560"/>
                    <a:pt x="2812" y="13120"/>
                    <a:pt x="5751" y="15200"/>
                  </a:cubicBezTo>
                  <a:cubicBezTo>
                    <a:pt x="8691" y="17280"/>
                    <a:pt x="14826" y="11600"/>
                    <a:pt x="17510" y="12640"/>
                  </a:cubicBezTo>
                  <a:cubicBezTo>
                    <a:pt x="20194" y="13680"/>
                    <a:pt x="20705" y="19760"/>
                    <a:pt x="21600" y="21600"/>
                  </a:cubicBezTo>
                </a:path>
              </a:pathLst>
            </a:custGeom>
            <a:noFill/>
            <a:ln w="12700" cap="flat">
              <a:solidFill>
                <a:srgbClr val="FF0000"/>
              </a:solidFill>
              <a:prstDash val="solid"/>
              <a:round/>
              <a:tailEnd type="triangle" w="med" len="med"/>
            </a:ln>
            <a:effectLst/>
          </p:spPr>
          <p:txBody>
            <a:bodyPr wrap="square" lIns="45719" tIns="45719" rIns="45719" bIns="45719" numCol="1" anchor="t">
              <a:noAutofit/>
            </a:bodyPr>
            <a:lstStyle/>
            <a:p>
              <a:endParaRPr/>
            </a:p>
          </p:txBody>
        </p:sp>
        <p:sp>
          <p:nvSpPr>
            <p:cNvPr id="242" name="Line"/>
            <p:cNvSpPr/>
            <p:nvPr/>
          </p:nvSpPr>
          <p:spPr>
            <a:xfrm>
              <a:off x="1103312" y="719137"/>
              <a:ext cx="249238" cy="10922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3" y="1005"/>
                    <a:pt x="3027" y="5149"/>
                    <a:pt x="6191" y="5965"/>
                  </a:cubicBezTo>
                  <a:cubicBezTo>
                    <a:pt x="9355" y="6781"/>
                    <a:pt x="16234" y="2355"/>
                    <a:pt x="18848" y="4960"/>
                  </a:cubicBezTo>
                  <a:cubicBezTo>
                    <a:pt x="21462" y="7566"/>
                    <a:pt x="21050" y="18147"/>
                    <a:pt x="21600" y="21600"/>
                  </a:cubicBezTo>
                </a:path>
              </a:pathLst>
            </a:custGeom>
            <a:noFill/>
            <a:ln w="12700" cap="flat">
              <a:solidFill>
                <a:srgbClr val="FF0000"/>
              </a:solidFill>
              <a:prstDash val="solid"/>
              <a:round/>
            </a:ln>
            <a:effectLst/>
          </p:spPr>
          <p:txBody>
            <a:bodyPr wrap="square" lIns="45719" tIns="45719" rIns="45719" bIns="45719" numCol="1" anchor="t">
              <a:noAutofit/>
            </a:bodyPr>
            <a:lstStyle/>
            <a:p>
              <a:endParaRPr/>
            </a:p>
          </p:txBody>
        </p:sp>
        <p:sp>
          <p:nvSpPr>
            <p:cNvPr id="243" name="Line"/>
            <p:cNvSpPr/>
            <p:nvPr/>
          </p:nvSpPr>
          <p:spPr>
            <a:xfrm>
              <a:off x="4702175" y="1871662"/>
              <a:ext cx="215900" cy="2889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7147" y="0"/>
                  </a:lnTo>
                  <a:lnTo>
                    <a:pt x="0" y="10800"/>
                  </a:lnTo>
                  <a:lnTo>
                    <a:pt x="7147" y="21600"/>
                  </a:lnTo>
                  <a:lnTo>
                    <a:pt x="21600" y="21600"/>
                  </a:lnTo>
                </a:path>
              </a:pathLst>
            </a:custGeom>
            <a:solidFill>
              <a:srgbClr val="91AFB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44" name="Line"/>
            <p:cNvSpPr/>
            <p:nvPr/>
          </p:nvSpPr>
          <p:spPr>
            <a:xfrm>
              <a:off x="3551237" y="1295400"/>
              <a:ext cx="1368426" cy="288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53" y="0"/>
                  </a:lnTo>
                  <a:lnTo>
                    <a:pt x="0" y="10800"/>
                  </a:lnTo>
                  <a:lnTo>
                    <a:pt x="1153" y="21600"/>
                  </a:lnTo>
                  <a:lnTo>
                    <a:pt x="21600" y="21600"/>
                  </a:lnTo>
                </a:path>
              </a:pathLst>
            </a:custGeom>
            <a:solidFill>
              <a:schemeClr val="accent1"/>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45" name="Line"/>
            <p:cNvSpPr/>
            <p:nvPr/>
          </p:nvSpPr>
          <p:spPr>
            <a:xfrm>
              <a:off x="1101725" y="144462"/>
              <a:ext cx="863600"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46" name="Line"/>
            <p:cNvSpPr/>
            <p:nvPr/>
          </p:nvSpPr>
          <p:spPr>
            <a:xfrm>
              <a:off x="1101725" y="144462"/>
              <a:ext cx="0"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47" name="Line"/>
            <p:cNvSpPr/>
            <p:nvPr/>
          </p:nvSpPr>
          <p:spPr>
            <a:xfrm>
              <a:off x="1965325" y="144462"/>
              <a:ext cx="0"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48" name="Line"/>
            <p:cNvSpPr/>
            <p:nvPr/>
          </p:nvSpPr>
          <p:spPr>
            <a:xfrm>
              <a:off x="1965325" y="431800"/>
              <a:ext cx="863600" cy="0"/>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49" name="Line"/>
            <p:cNvSpPr/>
            <p:nvPr/>
          </p:nvSpPr>
          <p:spPr>
            <a:xfrm>
              <a:off x="814387" y="431800"/>
              <a:ext cx="287338" cy="0"/>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50" name="Line"/>
            <p:cNvSpPr/>
            <p:nvPr/>
          </p:nvSpPr>
          <p:spPr>
            <a:xfrm>
              <a:off x="2830512" y="144462"/>
              <a:ext cx="863601"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51" name="Line"/>
            <p:cNvSpPr/>
            <p:nvPr/>
          </p:nvSpPr>
          <p:spPr>
            <a:xfrm>
              <a:off x="2830512" y="144462"/>
              <a:ext cx="1"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52" name="Line"/>
            <p:cNvSpPr/>
            <p:nvPr/>
          </p:nvSpPr>
          <p:spPr>
            <a:xfrm>
              <a:off x="3694112" y="144462"/>
              <a:ext cx="1"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53" name="Line"/>
            <p:cNvSpPr/>
            <p:nvPr/>
          </p:nvSpPr>
          <p:spPr>
            <a:xfrm>
              <a:off x="3694112" y="431800"/>
              <a:ext cx="863601" cy="0"/>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54" name="Line"/>
            <p:cNvSpPr/>
            <p:nvPr/>
          </p:nvSpPr>
          <p:spPr>
            <a:xfrm>
              <a:off x="4557712" y="144462"/>
              <a:ext cx="1" cy="287338"/>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55" name="Line"/>
            <p:cNvSpPr/>
            <p:nvPr/>
          </p:nvSpPr>
          <p:spPr>
            <a:xfrm flipV="1">
              <a:off x="4559299" y="142874"/>
              <a:ext cx="360364" cy="1589"/>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56" name="Clk"/>
            <p:cNvSpPr txBox="1"/>
            <p:nvPr/>
          </p:nvSpPr>
          <p:spPr>
            <a:xfrm>
              <a:off x="215900" y="149225"/>
              <a:ext cx="434316"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Clk</a:t>
              </a:r>
            </a:p>
          </p:txBody>
        </p:sp>
        <p:sp>
          <p:nvSpPr>
            <p:cNvPr id="257" name="Shape"/>
            <p:cNvSpPr/>
            <p:nvPr/>
          </p:nvSpPr>
          <p:spPr>
            <a:xfrm>
              <a:off x="1246187" y="1871662"/>
              <a:ext cx="3457576" cy="2889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56" y="0"/>
                  </a:lnTo>
                  <a:lnTo>
                    <a:pt x="21144" y="0"/>
                  </a:lnTo>
                  <a:lnTo>
                    <a:pt x="21600" y="10800"/>
                  </a:lnTo>
                  <a:lnTo>
                    <a:pt x="21144" y="21600"/>
                  </a:lnTo>
                  <a:lnTo>
                    <a:pt x="456" y="21600"/>
                  </a:lnTo>
                  <a:lnTo>
                    <a:pt x="0" y="10800"/>
                  </a:lnTo>
                  <a:close/>
                </a:path>
              </a:pathLst>
            </a:custGeom>
            <a:solidFill>
              <a:srgbClr val="91AFB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58" name="Line"/>
            <p:cNvSpPr/>
            <p:nvPr/>
          </p:nvSpPr>
          <p:spPr>
            <a:xfrm>
              <a:off x="4557712" y="1439862"/>
              <a:ext cx="268288" cy="4286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95" y="2560"/>
                    <a:pt x="2812" y="13120"/>
                    <a:pt x="5751" y="15200"/>
                  </a:cubicBezTo>
                  <a:cubicBezTo>
                    <a:pt x="8691" y="17280"/>
                    <a:pt x="14826" y="11600"/>
                    <a:pt x="17510" y="12640"/>
                  </a:cubicBezTo>
                  <a:cubicBezTo>
                    <a:pt x="20194" y="13680"/>
                    <a:pt x="20705" y="19760"/>
                    <a:pt x="21600" y="21600"/>
                  </a:cubicBezTo>
                </a:path>
              </a:pathLst>
            </a:custGeom>
            <a:noFill/>
            <a:ln w="12700" cap="flat">
              <a:solidFill>
                <a:srgbClr val="FF0000"/>
              </a:solidFill>
              <a:prstDash val="solid"/>
              <a:round/>
              <a:tailEnd type="triangle" w="med" len="med"/>
            </a:ln>
            <a:effectLst/>
          </p:spPr>
          <p:txBody>
            <a:bodyPr wrap="square" lIns="45719" tIns="45719" rIns="45719" bIns="45719" numCol="1" anchor="t">
              <a:noAutofit/>
            </a:bodyPr>
            <a:lstStyle/>
            <a:p>
              <a:endParaRPr/>
            </a:p>
          </p:txBody>
        </p:sp>
        <p:sp>
          <p:nvSpPr>
            <p:cNvPr id="259" name="Line"/>
            <p:cNvSpPr/>
            <p:nvPr/>
          </p:nvSpPr>
          <p:spPr>
            <a:xfrm>
              <a:off x="4559300" y="719137"/>
              <a:ext cx="249238" cy="10922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3" y="1005"/>
                    <a:pt x="3027" y="5149"/>
                    <a:pt x="6191" y="5965"/>
                  </a:cubicBezTo>
                  <a:cubicBezTo>
                    <a:pt x="9355" y="6781"/>
                    <a:pt x="16234" y="2355"/>
                    <a:pt x="18848" y="4960"/>
                  </a:cubicBezTo>
                  <a:cubicBezTo>
                    <a:pt x="21462" y="7566"/>
                    <a:pt x="21050" y="18147"/>
                    <a:pt x="21600" y="21600"/>
                  </a:cubicBezTo>
                </a:path>
              </a:pathLst>
            </a:custGeom>
            <a:noFill/>
            <a:ln w="12700" cap="flat">
              <a:solidFill>
                <a:srgbClr val="FF0000"/>
              </a:solidFill>
              <a:prstDash val="solid"/>
              <a:round/>
            </a:ln>
            <a:effectLst/>
          </p:spPr>
          <p:txBody>
            <a:bodyPr wrap="square" lIns="45719" tIns="45719" rIns="45719" bIns="45719" numCol="1" anchor="t">
              <a:noAutofit/>
            </a:bodyPr>
            <a:lstStyle/>
            <a:p>
              <a:endParaRPr/>
            </a:p>
          </p:txBody>
        </p:sp>
        <p:sp>
          <p:nvSpPr>
            <p:cNvPr id="260" name="Line"/>
            <p:cNvSpPr/>
            <p:nvPr/>
          </p:nvSpPr>
          <p:spPr>
            <a:xfrm flipH="1">
              <a:off x="1101725" y="0"/>
              <a:ext cx="1" cy="2376488"/>
            </a:xfrm>
            <a:prstGeom prst="line">
              <a:avLst/>
            </a:prstGeom>
            <a:noFill/>
            <a:ln w="9525" cap="flat">
              <a:solidFill>
                <a:srgbClr val="000000"/>
              </a:solidFill>
              <a:prstDash val="dash"/>
              <a:round/>
            </a:ln>
            <a:effectLst/>
          </p:spPr>
          <p:txBody>
            <a:bodyPr wrap="square" lIns="45719" tIns="45719" rIns="45719" bIns="45719" numCol="1" anchor="t">
              <a:noAutofit/>
            </a:bodyPr>
            <a:lstStyle/>
            <a:p>
              <a:endParaRPr/>
            </a:p>
          </p:txBody>
        </p:sp>
        <p:sp>
          <p:nvSpPr>
            <p:cNvPr id="261" name="Line"/>
            <p:cNvSpPr/>
            <p:nvPr/>
          </p:nvSpPr>
          <p:spPr>
            <a:xfrm flipH="1">
              <a:off x="2830512" y="0"/>
              <a:ext cx="1" cy="2376488"/>
            </a:xfrm>
            <a:prstGeom prst="line">
              <a:avLst/>
            </a:prstGeom>
            <a:noFill/>
            <a:ln w="9525" cap="flat">
              <a:solidFill>
                <a:srgbClr val="000000"/>
              </a:solidFill>
              <a:prstDash val="dash"/>
              <a:round/>
            </a:ln>
            <a:effectLst/>
          </p:spPr>
          <p:txBody>
            <a:bodyPr wrap="square" lIns="45719" tIns="45719" rIns="45719" bIns="45719" numCol="1" anchor="t">
              <a:noAutofit/>
            </a:bodyPr>
            <a:lstStyle/>
            <a:p>
              <a:endParaRPr/>
            </a:p>
          </p:txBody>
        </p:sp>
        <p:sp>
          <p:nvSpPr>
            <p:cNvPr id="262" name="Line"/>
            <p:cNvSpPr/>
            <p:nvPr/>
          </p:nvSpPr>
          <p:spPr>
            <a:xfrm>
              <a:off x="4557712" y="0"/>
              <a:ext cx="1588" cy="2376488"/>
            </a:xfrm>
            <a:prstGeom prst="line">
              <a:avLst/>
            </a:prstGeom>
            <a:noFill/>
            <a:ln w="9525" cap="flat">
              <a:solidFill>
                <a:srgbClr val="000000"/>
              </a:solidFill>
              <a:prstDash val="dash"/>
              <a:round/>
            </a:ln>
            <a:effectLst/>
          </p:spPr>
          <p:txBody>
            <a:bodyPr wrap="square" lIns="45719" tIns="45719" rIns="45719" bIns="45719" numCol="1" anchor="t">
              <a:noAutofit/>
            </a:bodyPr>
            <a:lstStyle/>
            <a:p>
              <a:endParaRP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12</a:t>
            </a:fld>
            <a:endParaRPr/>
          </a:p>
        </p:txBody>
      </p:sp>
      <p:sp>
        <p:nvSpPr>
          <p:cNvPr id="266" name="Clocking Methodology"/>
          <p:cNvSpPr txBox="1">
            <a:spLocks noGrp="1"/>
          </p:cNvSpPr>
          <p:nvPr>
            <p:ph type="title" idx="4294967295"/>
          </p:nvPr>
        </p:nvSpPr>
        <p:spPr>
          <a:xfrm>
            <a:off x="684212" y="146050"/>
            <a:ext cx="8259763" cy="762000"/>
          </a:xfrm>
          <a:prstGeom prst="rect">
            <a:avLst/>
          </a:prstGeom>
        </p:spPr>
        <p:txBody>
          <a:bodyPr>
            <a:normAutofit/>
          </a:bodyPr>
          <a:lstStyle/>
          <a:p>
            <a:r>
              <a:rPr lang="en-US" dirty="0"/>
              <a:t>Digital </a:t>
            </a:r>
            <a:r>
              <a:rPr lang="ko-KR" altLang="en-US" dirty="0"/>
              <a:t>회로의 동작</a:t>
            </a:r>
            <a:endParaRPr dirty="0"/>
          </a:p>
        </p:txBody>
      </p:sp>
      <p:sp>
        <p:nvSpPr>
          <p:cNvPr id="267" name="Combinational logic transforms data during clock cycles…"/>
          <p:cNvSpPr txBox="1">
            <a:spLocks noGrp="1"/>
          </p:cNvSpPr>
          <p:nvPr>
            <p:ph type="body" sz="half" idx="4294967295"/>
          </p:nvPr>
        </p:nvSpPr>
        <p:spPr>
          <a:xfrm>
            <a:off x="684212" y="1125537"/>
            <a:ext cx="8270876" cy="2841626"/>
          </a:xfrm>
          <a:prstGeom prst="rect">
            <a:avLst/>
          </a:prstGeom>
        </p:spPr>
        <p:txBody>
          <a:bodyPr>
            <a:noAutofit/>
          </a:bodyPr>
          <a:lstStyle/>
          <a:p>
            <a:pPr>
              <a:lnSpc>
                <a:spcPct val="160000"/>
              </a:lnSpc>
            </a:pPr>
            <a:r>
              <a:rPr lang="ko-KR" altLang="en-US" sz="2000" dirty="0"/>
              <a:t>클락 사이클 동안</a:t>
            </a:r>
            <a:r>
              <a:rPr lang="en-US" altLang="ko-KR" sz="2000" dirty="0"/>
              <a:t>(</a:t>
            </a:r>
            <a:r>
              <a:rPr lang="en-US" sz="2000" dirty="0"/>
              <a:t>Between clock edges</a:t>
            </a:r>
            <a:r>
              <a:rPr lang="en-US" altLang="ko-KR" sz="2000" dirty="0"/>
              <a:t>)</a:t>
            </a:r>
            <a:r>
              <a:rPr lang="ko-KR" altLang="en-US" sz="2000" dirty="0"/>
              <a:t>  에 </a:t>
            </a:r>
            <a:r>
              <a:rPr sz="2000" dirty="0"/>
              <a:t>Combinational </a:t>
            </a:r>
            <a:r>
              <a:rPr lang="ko-KR" altLang="en-US" sz="2000" dirty="0"/>
              <a:t>회로에서 입력 신호에 대한 출력 신호를 만든다</a:t>
            </a:r>
            <a:endParaRPr sz="2000" dirty="0"/>
          </a:p>
          <a:p>
            <a:pPr marL="302079" indent="-285750">
              <a:lnSpc>
                <a:spcPct val="160000"/>
              </a:lnSpc>
              <a:spcBef>
                <a:spcPts val="0"/>
              </a:spcBef>
              <a:buClr>
                <a:srgbClr val="91AFBF"/>
              </a:buClr>
              <a:defRPr sz="2800"/>
            </a:pPr>
            <a:r>
              <a:rPr lang="en-US" sz="2000" dirty="0"/>
              <a:t>combinational </a:t>
            </a:r>
            <a:r>
              <a:rPr lang="ko-KR" altLang="en-US" sz="2000" dirty="0"/>
              <a:t>회로의 </a:t>
            </a:r>
            <a:r>
              <a:rPr lang="en-US" altLang="ko-KR" sz="2000" dirty="0"/>
              <a:t>input</a:t>
            </a:r>
            <a:r>
              <a:rPr lang="ko-KR" altLang="en-US" sz="2000" dirty="0"/>
              <a:t>은</a:t>
            </a:r>
            <a:r>
              <a:rPr sz="2000" dirty="0"/>
              <a:t> state elements</a:t>
            </a:r>
            <a:r>
              <a:rPr lang="ko-KR" altLang="en-US" sz="2000" dirty="0"/>
              <a:t>의 </a:t>
            </a:r>
            <a:r>
              <a:rPr lang="en-US" altLang="ko-KR" sz="2000" dirty="0"/>
              <a:t>output</a:t>
            </a:r>
            <a:r>
              <a:rPr lang="ko-KR" altLang="en-US" sz="2000" dirty="0"/>
              <a:t>이다</a:t>
            </a:r>
            <a:r>
              <a:rPr lang="en-US" altLang="ko-KR" sz="2000" dirty="0"/>
              <a:t>.</a:t>
            </a:r>
          </a:p>
          <a:p>
            <a:pPr marL="302079" indent="-285750">
              <a:lnSpc>
                <a:spcPct val="160000"/>
              </a:lnSpc>
              <a:spcBef>
                <a:spcPts val="0"/>
              </a:spcBef>
              <a:buClr>
                <a:srgbClr val="91AFBF"/>
              </a:buClr>
              <a:defRPr sz="2800"/>
            </a:pPr>
            <a:r>
              <a:rPr lang="en-US" sz="2000" dirty="0"/>
              <a:t>combinational </a:t>
            </a:r>
            <a:r>
              <a:rPr lang="ko-KR" altLang="en-US" sz="2000" dirty="0"/>
              <a:t>회로의</a:t>
            </a:r>
            <a:r>
              <a:rPr lang="en-US" altLang="ko-KR" sz="2000" dirty="0"/>
              <a:t> output</a:t>
            </a:r>
            <a:r>
              <a:rPr lang="ko-KR" altLang="en-US" sz="2000" dirty="0"/>
              <a:t>은 </a:t>
            </a:r>
            <a:r>
              <a:rPr lang="en-US" sz="2000" dirty="0"/>
              <a:t>state elements</a:t>
            </a:r>
            <a:r>
              <a:rPr lang="ko-KR" altLang="en-US" sz="2000" dirty="0"/>
              <a:t>의 </a:t>
            </a:r>
            <a:r>
              <a:rPr lang="en-US" altLang="ko-KR" sz="2000" dirty="0"/>
              <a:t>input</a:t>
            </a:r>
            <a:r>
              <a:rPr lang="ko-KR" altLang="en-US" sz="2000" dirty="0"/>
              <a:t>이다</a:t>
            </a:r>
            <a:r>
              <a:rPr lang="en-US" altLang="ko-KR" sz="2000" dirty="0"/>
              <a:t>.</a:t>
            </a:r>
          </a:p>
          <a:p>
            <a:pPr marL="302079" indent="-285750">
              <a:lnSpc>
                <a:spcPct val="160000"/>
              </a:lnSpc>
              <a:spcBef>
                <a:spcPts val="0"/>
              </a:spcBef>
              <a:buClr>
                <a:srgbClr val="91AFBF"/>
              </a:buClr>
              <a:defRPr sz="2800"/>
            </a:pPr>
            <a:r>
              <a:rPr sz="2000" dirty="0"/>
              <a:t>clock period</a:t>
            </a:r>
            <a:r>
              <a:rPr lang="en-US" sz="2000" dirty="0"/>
              <a:t> (clock edge </a:t>
            </a:r>
            <a:r>
              <a:rPr lang="ko-KR" altLang="en-US" sz="2000" dirty="0"/>
              <a:t>간의 간격</a:t>
            </a:r>
            <a:r>
              <a:rPr lang="en-US" altLang="ko-KR" sz="2000" dirty="0"/>
              <a:t>)</a:t>
            </a:r>
            <a:r>
              <a:rPr lang="ko-KR" altLang="en-US" sz="2000" dirty="0"/>
              <a:t> 은 </a:t>
            </a:r>
            <a:r>
              <a:rPr lang="en-US" altLang="ko-KR" sz="2000" dirty="0"/>
              <a:t>combinational </a:t>
            </a:r>
            <a:r>
              <a:rPr lang="ko-KR" altLang="en-US" sz="2000" dirty="0"/>
              <a:t>회로의 </a:t>
            </a:r>
            <a:r>
              <a:rPr lang="en-US" altLang="ko-KR" sz="2000" dirty="0"/>
              <a:t>longest delay </a:t>
            </a:r>
            <a:r>
              <a:rPr lang="ko-KR" altLang="en-US" sz="2000" dirty="0"/>
              <a:t>에 의해 정해진다</a:t>
            </a:r>
            <a:r>
              <a:rPr lang="en-US" altLang="ko-KR" sz="2000" dirty="0"/>
              <a:t>.</a:t>
            </a:r>
            <a:r>
              <a:rPr lang="ko-KR" altLang="en-US" sz="2000" dirty="0"/>
              <a:t> </a:t>
            </a:r>
            <a:endParaRPr sz="2000" dirty="0"/>
          </a:p>
        </p:txBody>
      </p:sp>
      <p:pic>
        <p:nvPicPr>
          <p:cNvPr id="268" name="f04-04-P374493" descr="f04-04-P374493"/>
          <p:cNvPicPr>
            <a:picLocks noChangeAspect="1"/>
          </p:cNvPicPr>
          <p:nvPr/>
        </p:nvPicPr>
        <p:blipFill>
          <a:blip r:embed="rId2"/>
          <a:stretch>
            <a:fillRect/>
          </a:stretch>
        </p:blipFill>
        <p:spPr>
          <a:xfrm>
            <a:off x="5519135" y="4873483"/>
            <a:ext cx="2865438" cy="669925"/>
          </a:xfrm>
          <a:prstGeom prst="rect">
            <a:avLst/>
          </a:prstGeom>
          <a:ln w="12700">
            <a:miter lim="400000"/>
          </a:ln>
        </p:spPr>
      </p:pic>
      <p:pic>
        <p:nvPicPr>
          <p:cNvPr id="269" name="f04-03-P374493" descr="f04-03-P374493"/>
          <p:cNvPicPr>
            <a:picLocks noChangeAspect="1"/>
          </p:cNvPicPr>
          <p:nvPr/>
        </p:nvPicPr>
        <p:blipFill>
          <a:blip r:embed="rId3"/>
          <a:stretch>
            <a:fillRect/>
          </a:stretch>
        </p:blipFill>
        <p:spPr>
          <a:xfrm>
            <a:off x="684212" y="4712324"/>
            <a:ext cx="3851275" cy="1136651"/>
          </a:xfrm>
          <a:prstGeom prst="rect">
            <a:avLst/>
          </a:prstGeom>
          <a:ln w="12700">
            <a:miter lim="400000"/>
          </a:ln>
        </p:spPr>
      </p:pic>
      <p:sp>
        <p:nvSpPr>
          <p:cNvPr id="3" name="Curved Down Arrow 2">
            <a:extLst>
              <a:ext uri="{FF2B5EF4-FFF2-40B4-BE49-F238E27FC236}">
                <a16:creationId xmlns:a16="http://schemas.microsoft.com/office/drawing/2014/main" id="{E78A8701-54FF-4841-A1E4-80765A10362F}"/>
              </a:ext>
            </a:extLst>
          </p:cNvPr>
          <p:cNvSpPr/>
          <p:nvPr/>
        </p:nvSpPr>
        <p:spPr>
          <a:xfrm>
            <a:off x="1639614" y="4018028"/>
            <a:ext cx="4635062" cy="694296"/>
          </a:xfrm>
          <a:prstGeom prst="curvedDown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
        <p:nvSpPr>
          <p:cNvPr id="4" name="Curved Down Arrow 3">
            <a:extLst>
              <a:ext uri="{FF2B5EF4-FFF2-40B4-BE49-F238E27FC236}">
                <a16:creationId xmlns:a16="http://schemas.microsoft.com/office/drawing/2014/main" id="{0D39B4D5-2A4A-6047-AD4D-DC50BAD3AD47}"/>
              </a:ext>
            </a:extLst>
          </p:cNvPr>
          <p:cNvSpPr/>
          <p:nvPr/>
        </p:nvSpPr>
        <p:spPr>
          <a:xfrm>
            <a:off x="4414344" y="4334194"/>
            <a:ext cx="1650125" cy="378130"/>
          </a:xfrm>
          <a:prstGeom prst="curvedDown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E3E-2250-5E49-8F39-02F9CC291D7C}"/>
              </a:ext>
            </a:extLst>
          </p:cNvPr>
          <p:cNvSpPr>
            <a:spLocks noGrp="1"/>
          </p:cNvSpPr>
          <p:nvPr>
            <p:ph type="title"/>
          </p:nvPr>
        </p:nvSpPr>
        <p:spPr>
          <a:xfrm>
            <a:off x="228600" y="152400"/>
            <a:ext cx="8242738" cy="609600"/>
          </a:xfrm>
        </p:spPr>
        <p:txBody>
          <a:bodyPr>
            <a:normAutofit fontScale="90000"/>
          </a:bodyPr>
          <a:lstStyle/>
          <a:p>
            <a:r>
              <a:rPr lang="en-US" dirty="0"/>
              <a:t>Sequential Circuit : Register</a:t>
            </a:r>
            <a:r>
              <a:rPr lang="ko-KR" altLang="en-US" dirty="0"/>
              <a:t> </a:t>
            </a:r>
            <a:r>
              <a:rPr lang="en-US" dirty="0"/>
              <a:t>(clock signal </a:t>
            </a:r>
            <a:r>
              <a:rPr lang="ko-KR" altLang="en-US" dirty="0"/>
              <a:t>은 생략</a:t>
            </a:r>
            <a:r>
              <a:rPr lang="en-US" altLang="ko-KR" dirty="0"/>
              <a:t>)</a:t>
            </a:r>
            <a:endParaRPr lang="en-US" dirty="0"/>
          </a:p>
        </p:txBody>
      </p:sp>
      <p:sp>
        <p:nvSpPr>
          <p:cNvPr id="3" name="Text Placeholder 2">
            <a:extLst>
              <a:ext uri="{FF2B5EF4-FFF2-40B4-BE49-F238E27FC236}">
                <a16:creationId xmlns:a16="http://schemas.microsoft.com/office/drawing/2014/main" id="{BEAFDFD8-3384-2643-8902-680EAD11506B}"/>
              </a:ext>
            </a:extLst>
          </p:cNvPr>
          <p:cNvSpPr>
            <a:spLocks noGrp="1"/>
          </p:cNvSpPr>
          <p:nvPr>
            <p:ph type="body" idx="1"/>
          </p:nvPr>
        </p:nvSpPr>
        <p:spPr>
          <a:xfrm>
            <a:off x="228600" y="1174532"/>
            <a:ext cx="8382000" cy="4114800"/>
          </a:xfrm>
        </p:spPr>
        <p:txBody>
          <a:bodyPr/>
          <a:lstStyle/>
          <a:p>
            <a:r>
              <a:rPr lang="en-US" dirty="0"/>
              <a:t>a 32-bit register = 1-bit D flip flop x 32 </a:t>
            </a:r>
          </a:p>
          <a:p>
            <a:pPr marL="0" indent="0">
              <a:buNone/>
            </a:pPr>
            <a:r>
              <a:rPr lang="en-US" dirty="0"/>
              <a:t> -   write signal </a:t>
            </a:r>
            <a:r>
              <a:rPr lang="ko-KR" altLang="en-US" dirty="0"/>
              <a:t>이 없으면 </a:t>
            </a:r>
            <a:r>
              <a:rPr lang="en-US" altLang="ko-KR" dirty="0"/>
              <a:t>write signal </a:t>
            </a:r>
            <a:r>
              <a:rPr lang="ko-KR" altLang="en-US" dirty="0"/>
              <a:t>은 항상 </a:t>
            </a:r>
            <a:r>
              <a:rPr lang="en-US" altLang="ko-KR" dirty="0"/>
              <a:t>1</a:t>
            </a:r>
            <a:r>
              <a:rPr lang="ko-KR" altLang="en-US" dirty="0"/>
              <a:t> </a:t>
            </a:r>
            <a:endParaRPr lang="en-US" altLang="ko-KR" dirty="0"/>
          </a:p>
          <a:p>
            <a:pPr marL="0" indent="0">
              <a:buNone/>
            </a:pPr>
            <a:r>
              <a:rPr lang="en-US" dirty="0"/>
              <a:t> -   clock signal </a:t>
            </a:r>
            <a:r>
              <a:rPr lang="ko-KR" altLang="en-US" dirty="0"/>
              <a:t>도 있지만 </a:t>
            </a:r>
            <a:r>
              <a:rPr lang="en-US" altLang="ko-KR" dirty="0"/>
              <a:t>(</a:t>
            </a:r>
            <a:r>
              <a:rPr lang="ko-KR" altLang="en-US" dirty="0"/>
              <a:t>그림에서</a:t>
            </a:r>
            <a:r>
              <a:rPr lang="en-US" altLang="ko-KR" dirty="0"/>
              <a:t>)</a:t>
            </a:r>
            <a:r>
              <a:rPr lang="ko-KR" altLang="en-US" dirty="0"/>
              <a:t> 생략</a:t>
            </a:r>
            <a:endParaRPr lang="en-US" dirty="0"/>
          </a:p>
        </p:txBody>
      </p:sp>
      <p:pic>
        <p:nvPicPr>
          <p:cNvPr id="5" name="Picture 4" descr="A picture containing clock&#10;&#10;Description automatically generated">
            <a:extLst>
              <a:ext uri="{FF2B5EF4-FFF2-40B4-BE49-F238E27FC236}">
                <a16:creationId xmlns:a16="http://schemas.microsoft.com/office/drawing/2014/main" id="{AEC5CEA9-774A-484F-9C41-2262F6467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50" y="2139950"/>
            <a:ext cx="1866900" cy="2578100"/>
          </a:xfrm>
          <a:prstGeom prst="rect">
            <a:avLst/>
          </a:prstGeom>
        </p:spPr>
      </p:pic>
      <p:cxnSp>
        <p:nvCxnSpPr>
          <p:cNvPr id="7" name="Straight Connector 6">
            <a:extLst>
              <a:ext uri="{FF2B5EF4-FFF2-40B4-BE49-F238E27FC236}">
                <a16:creationId xmlns:a16="http://schemas.microsoft.com/office/drawing/2014/main" id="{1F2E296E-DEFD-0C46-89A6-8BDB53F5A1FF}"/>
              </a:ext>
            </a:extLst>
          </p:cNvPr>
          <p:cNvCxnSpPr/>
          <p:nvPr/>
        </p:nvCxnSpPr>
        <p:spPr>
          <a:xfrm>
            <a:off x="3857297" y="2785241"/>
            <a:ext cx="546537" cy="0"/>
          </a:xfrm>
          <a:prstGeom prst="line">
            <a:avLst/>
          </a:prstGeom>
          <a:noFill/>
          <a:ln w="25400" cap="flat">
            <a:solidFill>
              <a:srgbClr val="0070C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D4DFE245-75F9-894A-89FD-0D92A1A8C491}"/>
              </a:ext>
            </a:extLst>
          </p:cNvPr>
          <p:cNvCxnSpPr/>
          <p:nvPr/>
        </p:nvCxnSpPr>
        <p:spPr>
          <a:xfrm>
            <a:off x="3836276" y="3520966"/>
            <a:ext cx="567558" cy="0"/>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1238A391-F188-9F4B-AAC7-DADDC1008C93}"/>
              </a:ext>
            </a:extLst>
          </p:cNvPr>
          <p:cNvSpPr txBox="1"/>
          <p:nvPr/>
        </p:nvSpPr>
        <p:spPr>
          <a:xfrm>
            <a:off x="3148673" y="3351690"/>
            <a:ext cx="48987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0070C0"/>
                </a:solidFill>
              </a:rPr>
              <a:t>CLK</a:t>
            </a:r>
            <a:endParaRPr kumimoji="0" lang="en-US" sz="1600" b="0" i="0" u="none" strike="noStrike" cap="none" spc="0" normalizeH="0" baseline="0" dirty="0">
              <a:ln>
                <a:noFill/>
              </a:ln>
              <a:solidFill>
                <a:srgbClr val="0070C0"/>
              </a:solidFill>
              <a:effectLst/>
              <a:uFillTx/>
              <a:sym typeface="Arial"/>
            </a:endParaRPr>
          </a:p>
        </p:txBody>
      </p:sp>
      <p:sp>
        <p:nvSpPr>
          <p:cNvPr id="11" name="TextBox 10">
            <a:extLst>
              <a:ext uri="{FF2B5EF4-FFF2-40B4-BE49-F238E27FC236}">
                <a16:creationId xmlns:a16="http://schemas.microsoft.com/office/drawing/2014/main" id="{013473E4-43A5-2548-816E-FEF2CD15752F}"/>
              </a:ext>
            </a:extLst>
          </p:cNvPr>
          <p:cNvSpPr txBox="1"/>
          <p:nvPr/>
        </p:nvSpPr>
        <p:spPr>
          <a:xfrm>
            <a:off x="2823696" y="2618586"/>
            <a:ext cx="921084"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0070C0"/>
                </a:solidFill>
              </a:rPr>
              <a:t>Write = 1</a:t>
            </a:r>
            <a:endParaRPr kumimoji="0" lang="en-US" sz="1600" b="0" i="0" u="none" strike="noStrike" cap="none" spc="0" normalizeH="0" baseline="0" dirty="0">
              <a:ln>
                <a:noFill/>
              </a:ln>
              <a:solidFill>
                <a:srgbClr val="0070C0"/>
              </a:solidFill>
              <a:effectLst/>
              <a:uFillTx/>
              <a:sym typeface="Arial"/>
            </a:endParaRPr>
          </a:p>
        </p:txBody>
      </p:sp>
      <p:pic>
        <p:nvPicPr>
          <p:cNvPr id="13" name="Picture 12">
            <a:extLst>
              <a:ext uri="{FF2B5EF4-FFF2-40B4-BE49-F238E27FC236}">
                <a16:creationId xmlns:a16="http://schemas.microsoft.com/office/drawing/2014/main" id="{A77B1E5F-B42F-E944-980F-FBC5D5761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734" y="5211156"/>
            <a:ext cx="6680200" cy="774700"/>
          </a:xfrm>
          <a:prstGeom prst="rect">
            <a:avLst/>
          </a:prstGeom>
        </p:spPr>
      </p:pic>
      <p:sp>
        <p:nvSpPr>
          <p:cNvPr id="12" name="TextBox 11">
            <a:extLst>
              <a:ext uri="{FF2B5EF4-FFF2-40B4-BE49-F238E27FC236}">
                <a16:creationId xmlns:a16="http://schemas.microsoft.com/office/drawing/2014/main" id="{6AEFDCE8-2FCE-414C-8F3D-458C0340179E}"/>
              </a:ext>
            </a:extLst>
          </p:cNvPr>
          <p:cNvSpPr txBox="1"/>
          <p:nvPr/>
        </p:nvSpPr>
        <p:spPr>
          <a:xfrm>
            <a:off x="3914699" y="2806872"/>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sp>
        <p:nvSpPr>
          <p:cNvPr id="14" name="TextBox 13">
            <a:extLst>
              <a:ext uri="{FF2B5EF4-FFF2-40B4-BE49-F238E27FC236}">
                <a16:creationId xmlns:a16="http://schemas.microsoft.com/office/drawing/2014/main" id="{C36F24B6-BE55-E849-9E80-E641EFEE8716}"/>
              </a:ext>
            </a:extLst>
          </p:cNvPr>
          <p:cNvSpPr txBox="1"/>
          <p:nvPr/>
        </p:nvSpPr>
        <p:spPr>
          <a:xfrm>
            <a:off x="4882824" y="2806872"/>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cxnSp>
        <p:nvCxnSpPr>
          <p:cNvPr id="15" name="Straight Connector 14">
            <a:extLst>
              <a:ext uri="{FF2B5EF4-FFF2-40B4-BE49-F238E27FC236}">
                <a16:creationId xmlns:a16="http://schemas.microsoft.com/office/drawing/2014/main" id="{744BC49F-02A9-CF4F-B5BD-B29D2554C270}"/>
              </a:ext>
            </a:extLst>
          </p:cNvPr>
          <p:cNvCxnSpPr>
            <a:cxnSpLocks/>
          </p:cNvCxnSpPr>
          <p:nvPr/>
        </p:nvCxnSpPr>
        <p:spPr>
          <a:xfrm>
            <a:off x="3964132" y="3069448"/>
            <a:ext cx="205230" cy="199000"/>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DA877E6D-E2BD-0749-B627-08E2ACD153E2}"/>
              </a:ext>
            </a:extLst>
          </p:cNvPr>
          <p:cNvCxnSpPr>
            <a:cxnSpLocks/>
          </p:cNvCxnSpPr>
          <p:nvPr/>
        </p:nvCxnSpPr>
        <p:spPr>
          <a:xfrm>
            <a:off x="4909345" y="3055034"/>
            <a:ext cx="205230" cy="199000"/>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6" name="Picture 5" descr="A close up of a clock&#10;&#10;Description automatically generated">
            <a:extLst>
              <a:ext uri="{FF2B5EF4-FFF2-40B4-BE49-F238E27FC236}">
                <a16:creationId xmlns:a16="http://schemas.microsoft.com/office/drawing/2014/main" id="{FD96A998-C115-DE44-8C72-7563F16076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9279" y="1281164"/>
            <a:ext cx="1054426" cy="671890"/>
          </a:xfrm>
          <a:prstGeom prst="rect">
            <a:avLst/>
          </a:prstGeom>
        </p:spPr>
      </p:pic>
      <p:pic>
        <p:nvPicPr>
          <p:cNvPr id="28" name="Picture 27" descr="A close up of a clock&#10;&#10;Description automatically generated">
            <a:extLst>
              <a:ext uri="{FF2B5EF4-FFF2-40B4-BE49-F238E27FC236}">
                <a16:creationId xmlns:a16="http://schemas.microsoft.com/office/drawing/2014/main" id="{F7AE8A36-82B7-8C4C-8208-885CD894C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9279" y="1974067"/>
            <a:ext cx="1054426" cy="671890"/>
          </a:xfrm>
          <a:prstGeom prst="rect">
            <a:avLst/>
          </a:prstGeom>
        </p:spPr>
      </p:pic>
      <p:pic>
        <p:nvPicPr>
          <p:cNvPr id="29" name="Picture 28" descr="A close up of a clock&#10;&#10;Description automatically generated">
            <a:extLst>
              <a:ext uri="{FF2B5EF4-FFF2-40B4-BE49-F238E27FC236}">
                <a16:creationId xmlns:a16="http://schemas.microsoft.com/office/drawing/2014/main" id="{B586597F-A69E-FA49-8795-9740985D9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9279" y="3388165"/>
            <a:ext cx="1054426" cy="671890"/>
          </a:xfrm>
          <a:prstGeom prst="rect">
            <a:avLst/>
          </a:prstGeom>
        </p:spPr>
      </p:pic>
      <p:pic>
        <p:nvPicPr>
          <p:cNvPr id="30" name="Picture 29" descr="A close up of a clock&#10;&#10;Description automatically generated">
            <a:extLst>
              <a:ext uri="{FF2B5EF4-FFF2-40B4-BE49-F238E27FC236}">
                <a16:creationId xmlns:a16="http://schemas.microsoft.com/office/drawing/2014/main" id="{32B85076-3FB2-444E-81C8-C81C00E78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9279" y="4060055"/>
            <a:ext cx="1054426" cy="671890"/>
          </a:xfrm>
          <a:prstGeom prst="rect">
            <a:avLst/>
          </a:prstGeom>
        </p:spPr>
      </p:pic>
      <p:sp>
        <p:nvSpPr>
          <p:cNvPr id="8" name="TextBox 7">
            <a:extLst>
              <a:ext uri="{FF2B5EF4-FFF2-40B4-BE49-F238E27FC236}">
                <a16:creationId xmlns:a16="http://schemas.microsoft.com/office/drawing/2014/main" id="{5BA0E1CF-9A9D-EF43-986F-F31DB4E47441}"/>
              </a:ext>
            </a:extLst>
          </p:cNvPr>
          <p:cNvSpPr txBox="1"/>
          <p:nvPr/>
        </p:nvSpPr>
        <p:spPr>
          <a:xfrm>
            <a:off x="7331240" y="2882944"/>
            <a:ext cx="297516"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a:t>
            </a:r>
          </a:p>
        </p:txBody>
      </p:sp>
      <p:sp>
        <p:nvSpPr>
          <p:cNvPr id="31" name="TextBox 30">
            <a:extLst>
              <a:ext uri="{FF2B5EF4-FFF2-40B4-BE49-F238E27FC236}">
                <a16:creationId xmlns:a16="http://schemas.microsoft.com/office/drawing/2014/main" id="{3DE05186-CC8C-594B-8A32-2DAC79F9AE93}"/>
              </a:ext>
            </a:extLst>
          </p:cNvPr>
          <p:cNvSpPr txBox="1"/>
          <p:nvPr/>
        </p:nvSpPr>
        <p:spPr>
          <a:xfrm>
            <a:off x="7020983" y="1412869"/>
            <a:ext cx="220571"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Arial"/>
                <a:ea typeface="Arial"/>
                <a:cs typeface="Arial"/>
                <a:sym typeface="Arial"/>
              </a:rPr>
              <a:t>31</a:t>
            </a:r>
          </a:p>
        </p:txBody>
      </p:sp>
      <p:sp>
        <p:nvSpPr>
          <p:cNvPr id="32" name="TextBox 31">
            <a:extLst>
              <a:ext uri="{FF2B5EF4-FFF2-40B4-BE49-F238E27FC236}">
                <a16:creationId xmlns:a16="http://schemas.microsoft.com/office/drawing/2014/main" id="{576036C7-599C-D84D-9997-DA79D099529A}"/>
              </a:ext>
            </a:extLst>
          </p:cNvPr>
          <p:cNvSpPr txBox="1"/>
          <p:nvPr/>
        </p:nvSpPr>
        <p:spPr>
          <a:xfrm>
            <a:off x="7040122" y="3520966"/>
            <a:ext cx="156451"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Arial"/>
                <a:ea typeface="Arial"/>
                <a:cs typeface="Arial"/>
                <a:sym typeface="Arial"/>
              </a:rPr>
              <a:t>1</a:t>
            </a:r>
          </a:p>
        </p:txBody>
      </p:sp>
      <p:sp>
        <p:nvSpPr>
          <p:cNvPr id="33" name="TextBox 32">
            <a:extLst>
              <a:ext uri="{FF2B5EF4-FFF2-40B4-BE49-F238E27FC236}">
                <a16:creationId xmlns:a16="http://schemas.microsoft.com/office/drawing/2014/main" id="{B2773024-3D90-F346-B8B8-B0A48EB9BE3A}"/>
              </a:ext>
            </a:extLst>
          </p:cNvPr>
          <p:cNvSpPr txBox="1"/>
          <p:nvPr/>
        </p:nvSpPr>
        <p:spPr>
          <a:xfrm>
            <a:off x="7782608" y="2076269"/>
            <a:ext cx="220571"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Arial"/>
                <a:ea typeface="Arial"/>
                <a:cs typeface="Arial"/>
                <a:sym typeface="Arial"/>
              </a:rPr>
              <a:t>30</a:t>
            </a:r>
          </a:p>
        </p:txBody>
      </p:sp>
      <p:sp>
        <p:nvSpPr>
          <p:cNvPr id="34" name="TextBox 33">
            <a:extLst>
              <a:ext uri="{FF2B5EF4-FFF2-40B4-BE49-F238E27FC236}">
                <a16:creationId xmlns:a16="http://schemas.microsoft.com/office/drawing/2014/main" id="{9DA389DA-3CB0-9B4C-9CBF-0860D0A542C6}"/>
              </a:ext>
            </a:extLst>
          </p:cNvPr>
          <p:cNvSpPr txBox="1"/>
          <p:nvPr/>
        </p:nvSpPr>
        <p:spPr>
          <a:xfrm>
            <a:off x="7813419" y="1419881"/>
            <a:ext cx="220571"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Arial"/>
                <a:ea typeface="Arial"/>
                <a:cs typeface="Arial"/>
                <a:sym typeface="Arial"/>
              </a:rPr>
              <a:t>31</a:t>
            </a:r>
          </a:p>
        </p:txBody>
      </p:sp>
      <p:sp>
        <p:nvSpPr>
          <p:cNvPr id="35" name="TextBox 34">
            <a:extLst>
              <a:ext uri="{FF2B5EF4-FFF2-40B4-BE49-F238E27FC236}">
                <a16:creationId xmlns:a16="http://schemas.microsoft.com/office/drawing/2014/main" id="{2C15100F-0294-D142-9710-AE1205C76E5E}"/>
              </a:ext>
            </a:extLst>
          </p:cNvPr>
          <p:cNvSpPr txBox="1"/>
          <p:nvPr/>
        </p:nvSpPr>
        <p:spPr>
          <a:xfrm>
            <a:off x="7035580" y="2093216"/>
            <a:ext cx="220571"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Arial"/>
                <a:ea typeface="Arial"/>
                <a:cs typeface="Arial"/>
                <a:sym typeface="Arial"/>
              </a:rPr>
              <a:t>30</a:t>
            </a:r>
          </a:p>
        </p:txBody>
      </p:sp>
      <p:sp>
        <p:nvSpPr>
          <p:cNvPr id="36" name="TextBox 35">
            <a:extLst>
              <a:ext uri="{FF2B5EF4-FFF2-40B4-BE49-F238E27FC236}">
                <a16:creationId xmlns:a16="http://schemas.microsoft.com/office/drawing/2014/main" id="{7D19B22D-92D0-004B-8796-25CD86D55D40}"/>
              </a:ext>
            </a:extLst>
          </p:cNvPr>
          <p:cNvSpPr txBox="1"/>
          <p:nvPr/>
        </p:nvSpPr>
        <p:spPr>
          <a:xfrm>
            <a:off x="7782608" y="3520966"/>
            <a:ext cx="156451"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a:ln>
                  <a:noFill/>
                </a:ln>
                <a:solidFill>
                  <a:srgbClr val="000000"/>
                </a:solidFill>
                <a:effectLst/>
                <a:uFillTx/>
                <a:latin typeface="Arial"/>
                <a:ea typeface="Arial"/>
                <a:cs typeface="Arial"/>
                <a:sym typeface="Arial"/>
              </a:rPr>
              <a:t>1</a:t>
            </a:r>
          </a:p>
        </p:txBody>
      </p:sp>
      <p:sp>
        <p:nvSpPr>
          <p:cNvPr id="37" name="TextBox 36">
            <a:extLst>
              <a:ext uri="{FF2B5EF4-FFF2-40B4-BE49-F238E27FC236}">
                <a16:creationId xmlns:a16="http://schemas.microsoft.com/office/drawing/2014/main" id="{D3A8BE35-375D-8B4F-ABE7-F45C54E79FA1}"/>
              </a:ext>
            </a:extLst>
          </p:cNvPr>
          <p:cNvSpPr txBox="1"/>
          <p:nvPr/>
        </p:nvSpPr>
        <p:spPr>
          <a:xfrm>
            <a:off x="7035580" y="4177487"/>
            <a:ext cx="156451"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900" dirty="0"/>
              <a:t>0</a:t>
            </a:r>
            <a:endParaRPr kumimoji="0" lang="en-US" sz="900" b="0" i="0" u="none" strike="noStrike" cap="none" spc="0" normalizeH="0" baseline="0" dirty="0">
              <a:ln>
                <a:noFill/>
              </a:ln>
              <a:solidFill>
                <a:srgbClr val="000000"/>
              </a:solidFill>
              <a:effectLst/>
              <a:uFillTx/>
              <a:latin typeface="Arial"/>
              <a:ea typeface="Arial"/>
              <a:cs typeface="Arial"/>
              <a:sym typeface="Arial"/>
            </a:endParaRPr>
          </a:p>
        </p:txBody>
      </p:sp>
      <p:sp>
        <p:nvSpPr>
          <p:cNvPr id="38" name="TextBox 37">
            <a:extLst>
              <a:ext uri="{FF2B5EF4-FFF2-40B4-BE49-F238E27FC236}">
                <a16:creationId xmlns:a16="http://schemas.microsoft.com/office/drawing/2014/main" id="{C02D1ABF-8D68-AE42-9C64-9AF032E9E48B}"/>
              </a:ext>
            </a:extLst>
          </p:cNvPr>
          <p:cNvSpPr txBox="1"/>
          <p:nvPr/>
        </p:nvSpPr>
        <p:spPr>
          <a:xfrm>
            <a:off x="7806922" y="4171999"/>
            <a:ext cx="156451"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900" dirty="0"/>
              <a:t>0</a:t>
            </a:r>
            <a:endParaRPr kumimoji="0" lang="en-US" sz="900" b="0" i="0" u="none" strike="noStrike" cap="none" spc="0" normalizeH="0" baseline="0" dirty="0">
              <a:ln>
                <a:noFill/>
              </a:ln>
              <a:solidFill>
                <a:srgbClr val="000000"/>
              </a:solidFill>
              <a:effectLst/>
              <a:uFillTx/>
              <a:latin typeface="Arial"/>
              <a:ea typeface="Arial"/>
              <a:cs typeface="Arial"/>
              <a:sym typeface="Arial"/>
            </a:endParaRPr>
          </a:p>
        </p:txBody>
      </p:sp>
      <p:sp>
        <p:nvSpPr>
          <p:cNvPr id="39" name="TextBox 38">
            <a:extLst>
              <a:ext uri="{FF2B5EF4-FFF2-40B4-BE49-F238E27FC236}">
                <a16:creationId xmlns:a16="http://schemas.microsoft.com/office/drawing/2014/main" id="{FA2D7F3C-8584-3A4A-B122-AF061B9E95EF}"/>
              </a:ext>
            </a:extLst>
          </p:cNvPr>
          <p:cNvSpPr txBox="1"/>
          <p:nvPr/>
        </p:nvSpPr>
        <p:spPr>
          <a:xfrm>
            <a:off x="5914188" y="2683675"/>
            <a:ext cx="451404"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Arial"/>
                <a:ea typeface="Arial"/>
                <a:cs typeface="Arial"/>
                <a:sym typeface="Arial"/>
              </a:rPr>
              <a:t>=</a:t>
            </a:r>
          </a:p>
        </p:txBody>
      </p:sp>
    </p:spTree>
    <p:extLst>
      <p:ext uri="{BB962C8B-B14F-4D97-AF65-F5344CB8AC3E}">
        <p14:creationId xmlns:p14="http://schemas.microsoft.com/office/powerpoint/2010/main" val="81660512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E3E-2250-5E49-8F39-02F9CC291D7C}"/>
              </a:ext>
            </a:extLst>
          </p:cNvPr>
          <p:cNvSpPr>
            <a:spLocks noGrp="1"/>
          </p:cNvSpPr>
          <p:nvPr>
            <p:ph type="title"/>
          </p:nvPr>
        </p:nvSpPr>
        <p:spPr>
          <a:xfrm>
            <a:off x="228600" y="152400"/>
            <a:ext cx="8382000" cy="609600"/>
          </a:xfrm>
        </p:spPr>
        <p:txBody>
          <a:bodyPr>
            <a:normAutofit/>
          </a:bodyPr>
          <a:lstStyle/>
          <a:p>
            <a:r>
              <a:rPr lang="en-US" dirty="0"/>
              <a:t>Sequential Circuit : Memory (clock signal </a:t>
            </a:r>
            <a:r>
              <a:rPr lang="ko-KR" altLang="en-US" dirty="0"/>
              <a:t>은 생략</a:t>
            </a:r>
            <a:r>
              <a:rPr lang="en-US" altLang="ko-KR" dirty="0"/>
              <a:t>)</a:t>
            </a:r>
            <a:endParaRPr lang="en-US" dirty="0"/>
          </a:p>
        </p:txBody>
      </p:sp>
      <p:sp>
        <p:nvSpPr>
          <p:cNvPr id="3" name="Text Placeholder 2">
            <a:extLst>
              <a:ext uri="{FF2B5EF4-FFF2-40B4-BE49-F238E27FC236}">
                <a16:creationId xmlns:a16="http://schemas.microsoft.com/office/drawing/2014/main" id="{BEAFDFD8-3384-2643-8902-680EAD11506B}"/>
              </a:ext>
            </a:extLst>
          </p:cNvPr>
          <p:cNvSpPr>
            <a:spLocks noGrp="1"/>
          </p:cNvSpPr>
          <p:nvPr>
            <p:ph type="body" idx="1"/>
          </p:nvPr>
        </p:nvSpPr>
        <p:spPr/>
        <p:txBody>
          <a:bodyPr/>
          <a:lstStyle/>
          <a:p>
            <a:pPr marL="0" indent="0">
              <a:buNone/>
            </a:pPr>
            <a:r>
              <a:rPr lang="en-US" dirty="0"/>
              <a:t>Instruction memory is read-only in this implementation </a:t>
            </a:r>
          </a:p>
        </p:txBody>
      </p:sp>
      <p:pic>
        <p:nvPicPr>
          <p:cNvPr id="5" name="Picture 4" descr="A screenshot of a cell phone&#10;&#10;Description automatically generated">
            <a:extLst>
              <a:ext uri="{FF2B5EF4-FFF2-40B4-BE49-F238E27FC236}">
                <a16:creationId xmlns:a16="http://schemas.microsoft.com/office/drawing/2014/main" id="{627F73AE-10E8-B24D-9E78-4B9122FA4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29" y="2219888"/>
            <a:ext cx="3513083" cy="2838020"/>
          </a:xfrm>
          <a:prstGeom prst="rect">
            <a:avLst/>
          </a:prstGeom>
        </p:spPr>
      </p:pic>
      <p:pic>
        <p:nvPicPr>
          <p:cNvPr id="7" name="Picture 6" descr="A picture containing bird&#10;&#10;Description automatically generated">
            <a:extLst>
              <a:ext uri="{FF2B5EF4-FFF2-40B4-BE49-F238E27FC236}">
                <a16:creationId xmlns:a16="http://schemas.microsoft.com/office/drawing/2014/main" id="{8943E770-1884-5D48-8076-DC98C6E3C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389" y="1859455"/>
            <a:ext cx="3676212" cy="3558886"/>
          </a:xfrm>
          <a:prstGeom prst="rect">
            <a:avLst/>
          </a:prstGeom>
        </p:spPr>
      </p:pic>
      <p:cxnSp>
        <p:nvCxnSpPr>
          <p:cNvPr id="9" name="Straight Connector 8">
            <a:extLst>
              <a:ext uri="{FF2B5EF4-FFF2-40B4-BE49-F238E27FC236}">
                <a16:creationId xmlns:a16="http://schemas.microsoft.com/office/drawing/2014/main" id="{F6EBF9D9-E68E-D34A-AB0F-23F0187A1219}"/>
              </a:ext>
            </a:extLst>
          </p:cNvPr>
          <p:cNvCxnSpPr>
            <a:cxnSpLocks/>
          </p:cNvCxnSpPr>
          <p:nvPr/>
        </p:nvCxnSpPr>
        <p:spPr>
          <a:xfrm>
            <a:off x="1045169" y="2646831"/>
            <a:ext cx="210207" cy="167500"/>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A41D6C97-2259-654A-955D-4B16B18A38BE}"/>
              </a:ext>
            </a:extLst>
          </p:cNvPr>
          <p:cNvSpPr txBox="1"/>
          <p:nvPr/>
        </p:nvSpPr>
        <p:spPr>
          <a:xfrm>
            <a:off x="998482" y="2318790"/>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sp>
        <p:nvSpPr>
          <p:cNvPr id="11" name="TextBox 10">
            <a:extLst>
              <a:ext uri="{FF2B5EF4-FFF2-40B4-BE49-F238E27FC236}">
                <a16:creationId xmlns:a16="http://schemas.microsoft.com/office/drawing/2014/main" id="{3C60855B-209C-A34F-A8DF-60B0C9CEB4A7}"/>
              </a:ext>
            </a:extLst>
          </p:cNvPr>
          <p:cNvSpPr txBox="1"/>
          <p:nvPr/>
        </p:nvSpPr>
        <p:spPr>
          <a:xfrm>
            <a:off x="5335240" y="3585521"/>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sp>
        <p:nvSpPr>
          <p:cNvPr id="12" name="TextBox 11">
            <a:extLst>
              <a:ext uri="{FF2B5EF4-FFF2-40B4-BE49-F238E27FC236}">
                <a16:creationId xmlns:a16="http://schemas.microsoft.com/office/drawing/2014/main" id="{85F3D5AA-AE56-5249-B0F9-6C91B1D7615A}"/>
              </a:ext>
            </a:extLst>
          </p:cNvPr>
          <p:cNvSpPr txBox="1"/>
          <p:nvPr/>
        </p:nvSpPr>
        <p:spPr>
          <a:xfrm>
            <a:off x="3552496" y="2928390"/>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sp>
        <p:nvSpPr>
          <p:cNvPr id="13" name="TextBox 12">
            <a:extLst>
              <a:ext uri="{FF2B5EF4-FFF2-40B4-BE49-F238E27FC236}">
                <a16:creationId xmlns:a16="http://schemas.microsoft.com/office/drawing/2014/main" id="{F7D59DEE-82A3-7F4F-8CBB-565113D2CAE8}"/>
              </a:ext>
            </a:extLst>
          </p:cNvPr>
          <p:cNvSpPr txBox="1"/>
          <p:nvPr/>
        </p:nvSpPr>
        <p:spPr>
          <a:xfrm>
            <a:off x="5335240" y="2318790"/>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sp>
        <p:nvSpPr>
          <p:cNvPr id="14" name="TextBox 13">
            <a:extLst>
              <a:ext uri="{FF2B5EF4-FFF2-40B4-BE49-F238E27FC236}">
                <a16:creationId xmlns:a16="http://schemas.microsoft.com/office/drawing/2014/main" id="{3F9E3601-128A-404D-BA2C-D86EAE3E1F51}"/>
              </a:ext>
            </a:extLst>
          </p:cNvPr>
          <p:cNvSpPr txBox="1"/>
          <p:nvPr/>
        </p:nvSpPr>
        <p:spPr>
          <a:xfrm>
            <a:off x="7985538" y="2477555"/>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cxnSp>
        <p:nvCxnSpPr>
          <p:cNvPr id="15" name="Straight Connector 14">
            <a:extLst>
              <a:ext uri="{FF2B5EF4-FFF2-40B4-BE49-F238E27FC236}">
                <a16:creationId xmlns:a16="http://schemas.microsoft.com/office/drawing/2014/main" id="{C6A629AD-4288-584A-B67F-24BF09575835}"/>
              </a:ext>
            </a:extLst>
          </p:cNvPr>
          <p:cNvCxnSpPr>
            <a:cxnSpLocks/>
          </p:cNvCxnSpPr>
          <p:nvPr/>
        </p:nvCxnSpPr>
        <p:spPr>
          <a:xfrm>
            <a:off x="8094983" y="2730581"/>
            <a:ext cx="242043" cy="214590"/>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DD443D2F-432F-D340-A429-EBA432B79BBC}"/>
              </a:ext>
            </a:extLst>
          </p:cNvPr>
          <p:cNvCxnSpPr>
            <a:cxnSpLocks/>
          </p:cNvCxnSpPr>
          <p:nvPr/>
        </p:nvCxnSpPr>
        <p:spPr>
          <a:xfrm>
            <a:off x="5425819" y="3876211"/>
            <a:ext cx="198480" cy="189425"/>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Connector 16">
            <a:extLst>
              <a:ext uri="{FF2B5EF4-FFF2-40B4-BE49-F238E27FC236}">
                <a16:creationId xmlns:a16="http://schemas.microsoft.com/office/drawing/2014/main" id="{58355D25-D4FB-CD42-8E08-271828AF69C6}"/>
              </a:ext>
            </a:extLst>
          </p:cNvPr>
          <p:cNvCxnSpPr>
            <a:cxnSpLocks/>
          </p:cNvCxnSpPr>
          <p:nvPr/>
        </p:nvCxnSpPr>
        <p:spPr>
          <a:xfrm>
            <a:off x="5414677" y="2732688"/>
            <a:ext cx="205230" cy="199000"/>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09E3358C-D675-FB4E-BDFF-35E5B29442F9}"/>
              </a:ext>
            </a:extLst>
          </p:cNvPr>
          <p:cNvCxnSpPr>
            <a:cxnSpLocks/>
          </p:cNvCxnSpPr>
          <p:nvPr/>
        </p:nvCxnSpPr>
        <p:spPr>
          <a:xfrm>
            <a:off x="3628186" y="3297002"/>
            <a:ext cx="168578" cy="120662"/>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19" name="Picture 18">
            <a:extLst>
              <a:ext uri="{FF2B5EF4-FFF2-40B4-BE49-F238E27FC236}">
                <a16:creationId xmlns:a16="http://schemas.microsoft.com/office/drawing/2014/main" id="{4C8256E9-D68D-964C-99A9-7EBA062A5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 y="5730351"/>
            <a:ext cx="6680200" cy="774700"/>
          </a:xfrm>
          <a:prstGeom prst="rect">
            <a:avLst/>
          </a:prstGeom>
        </p:spPr>
      </p:pic>
    </p:spTree>
    <p:extLst>
      <p:ext uri="{BB962C8B-B14F-4D97-AF65-F5344CB8AC3E}">
        <p14:creationId xmlns:p14="http://schemas.microsoft.com/office/powerpoint/2010/main" val="42693484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E3E-2250-5E49-8F39-02F9CC291D7C}"/>
              </a:ext>
            </a:extLst>
          </p:cNvPr>
          <p:cNvSpPr>
            <a:spLocks noGrp="1"/>
          </p:cNvSpPr>
          <p:nvPr>
            <p:ph type="title"/>
          </p:nvPr>
        </p:nvSpPr>
        <p:spPr>
          <a:xfrm>
            <a:off x="228600" y="152400"/>
            <a:ext cx="8242738" cy="609600"/>
          </a:xfrm>
        </p:spPr>
        <p:txBody>
          <a:bodyPr>
            <a:normAutofit fontScale="90000"/>
          </a:bodyPr>
          <a:lstStyle/>
          <a:p>
            <a:r>
              <a:rPr lang="en-US" dirty="0"/>
              <a:t>Sequential Circuit : Register File</a:t>
            </a:r>
            <a:r>
              <a:rPr lang="ko-KR" altLang="en-US" dirty="0"/>
              <a:t> </a:t>
            </a:r>
            <a:r>
              <a:rPr lang="en-US" dirty="0"/>
              <a:t>(clock signal </a:t>
            </a:r>
            <a:r>
              <a:rPr lang="ko-KR" altLang="en-US" dirty="0"/>
              <a:t>은 생략</a:t>
            </a:r>
            <a:r>
              <a:rPr lang="en-US" altLang="ko-KR" dirty="0"/>
              <a:t>)</a:t>
            </a:r>
            <a:endParaRPr lang="en-US" dirty="0"/>
          </a:p>
        </p:txBody>
      </p:sp>
      <p:sp>
        <p:nvSpPr>
          <p:cNvPr id="3" name="Text Placeholder 2">
            <a:extLst>
              <a:ext uri="{FF2B5EF4-FFF2-40B4-BE49-F238E27FC236}">
                <a16:creationId xmlns:a16="http://schemas.microsoft.com/office/drawing/2014/main" id="{BEAFDFD8-3384-2643-8902-680EAD11506B}"/>
              </a:ext>
            </a:extLst>
          </p:cNvPr>
          <p:cNvSpPr>
            <a:spLocks noGrp="1"/>
          </p:cNvSpPr>
          <p:nvPr>
            <p:ph type="body" idx="1"/>
          </p:nvPr>
        </p:nvSpPr>
        <p:spPr/>
        <p:txBody>
          <a:bodyPr/>
          <a:lstStyle/>
          <a:p>
            <a:r>
              <a:rPr lang="en-US" dirty="0"/>
              <a:t>32 x 32-bit registers</a:t>
            </a:r>
          </a:p>
          <a:p>
            <a:r>
              <a:rPr lang="en-US" dirty="0" err="1"/>
              <a:t>RegWrite</a:t>
            </a:r>
            <a:r>
              <a:rPr lang="en-US" dirty="0"/>
              <a:t> =1 </a:t>
            </a:r>
            <a:r>
              <a:rPr lang="ko-KR" altLang="en-US" dirty="0"/>
              <a:t>일 때만 레지스터의 값이 바뀌고</a:t>
            </a:r>
            <a:endParaRPr lang="en-US" altLang="ko-KR" dirty="0"/>
          </a:p>
          <a:p>
            <a:r>
              <a:rPr lang="en-US" dirty="0" err="1"/>
              <a:t>RegRead</a:t>
            </a:r>
            <a:r>
              <a:rPr lang="en-US" dirty="0"/>
              <a:t> signal </a:t>
            </a:r>
            <a:r>
              <a:rPr lang="ko-KR" altLang="en-US" dirty="0"/>
              <a:t>이 없는 것은 항상 </a:t>
            </a:r>
            <a:r>
              <a:rPr lang="en-US" altLang="ko-KR" dirty="0"/>
              <a:t>(</a:t>
            </a:r>
            <a:r>
              <a:rPr lang="ko-KR" altLang="en-US" dirty="0"/>
              <a:t>매 </a:t>
            </a:r>
            <a:r>
              <a:rPr lang="ko-KR" altLang="en-US" dirty="0" err="1"/>
              <a:t>클럭마다</a:t>
            </a:r>
            <a:r>
              <a:rPr lang="en-US" altLang="ko-KR" dirty="0"/>
              <a:t>)</a:t>
            </a:r>
            <a:r>
              <a:rPr lang="ko-KR" altLang="en-US" dirty="0"/>
              <a:t> 레지스터가 읽혀져 </a:t>
            </a:r>
            <a:r>
              <a:rPr lang="ko-KR" altLang="en-US" dirty="0" err="1"/>
              <a:t>출력값이</a:t>
            </a:r>
            <a:r>
              <a:rPr lang="ko-KR" altLang="en-US" dirty="0"/>
              <a:t> 된다는 뜻임</a:t>
            </a:r>
            <a:endParaRPr lang="en-US" dirty="0"/>
          </a:p>
        </p:txBody>
      </p:sp>
      <p:pic>
        <p:nvPicPr>
          <p:cNvPr id="5" name="Picture 4" descr="A screenshot of a cell phone&#10;&#10;Description automatically generated">
            <a:extLst>
              <a:ext uri="{FF2B5EF4-FFF2-40B4-BE49-F238E27FC236}">
                <a16:creationId xmlns:a16="http://schemas.microsoft.com/office/drawing/2014/main" id="{5301D03D-48F8-264E-8D7C-FBB6177BF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700" y="2336883"/>
            <a:ext cx="5308600" cy="3251200"/>
          </a:xfrm>
          <a:prstGeom prst="rect">
            <a:avLst/>
          </a:prstGeom>
        </p:spPr>
      </p:pic>
      <p:pic>
        <p:nvPicPr>
          <p:cNvPr id="6" name="Picture 5">
            <a:extLst>
              <a:ext uri="{FF2B5EF4-FFF2-40B4-BE49-F238E27FC236}">
                <a16:creationId xmlns:a16="http://schemas.microsoft.com/office/drawing/2014/main" id="{FAE77661-6DC8-424D-BEF0-015346FA5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869" y="5530850"/>
            <a:ext cx="6680200" cy="774700"/>
          </a:xfrm>
          <a:prstGeom prst="rect">
            <a:avLst/>
          </a:prstGeom>
        </p:spPr>
      </p:pic>
      <p:cxnSp>
        <p:nvCxnSpPr>
          <p:cNvPr id="7" name="Straight Connector 6">
            <a:extLst>
              <a:ext uri="{FF2B5EF4-FFF2-40B4-BE49-F238E27FC236}">
                <a16:creationId xmlns:a16="http://schemas.microsoft.com/office/drawing/2014/main" id="{A69C1B79-D9E6-6B4C-9B6F-55A43FA2D831}"/>
              </a:ext>
            </a:extLst>
          </p:cNvPr>
          <p:cNvCxnSpPr>
            <a:cxnSpLocks/>
          </p:cNvCxnSpPr>
          <p:nvPr/>
        </p:nvCxnSpPr>
        <p:spPr>
          <a:xfrm>
            <a:off x="3254052" y="4416448"/>
            <a:ext cx="242043" cy="214590"/>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72DEABAF-E7BA-1D44-96FD-47DA2B5E9082}"/>
              </a:ext>
            </a:extLst>
          </p:cNvPr>
          <p:cNvSpPr txBox="1"/>
          <p:nvPr/>
        </p:nvSpPr>
        <p:spPr>
          <a:xfrm>
            <a:off x="3246628" y="4155961"/>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cxnSp>
        <p:nvCxnSpPr>
          <p:cNvPr id="9" name="Straight Connector 8">
            <a:extLst>
              <a:ext uri="{FF2B5EF4-FFF2-40B4-BE49-F238E27FC236}">
                <a16:creationId xmlns:a16="http://schemas.microsoft.com/office/drawing/2014/main" id="{6D295B2A-2BF3-4942-A3F3-0AED41775517}"/>
              </a:ext>
            </a:extLst>
          </p:cNvPr>
          <p:cNvCxnSpPr>
            <a:cxnSpLocks/>
          </p:cNvCxnSpPr>
          <p:nvPr/>
        </p:nvCxnSpPr>
        <p:spPr>
          <a:xfrm>
            <a:off x="6034038" y="2977775"/>
            <a:ext cx="242043" cy="214590"/>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1CE385FB-0F48-B842-8C34-A9E1F5074141}"/>
              </a:ext>
            </a:extLst>
          </p:cNvPr>
          <p:cNvCxnSpPr>
            <a:cxnSpLocks/>
          </p:cNvCxnSpPr>
          <p:nvPr/>
        </p:nvCxnSpPr>
        <p:spPr>
          <a:xfrm>
            <a:off x="6034038" y="4110647"/>
            <a:ext cx="242043" cy="214590"/>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C817B8D8-00A6-2641-977B-D4E1C391B8E7}"/>
              </a:ext>
            </a:extLst>
          </p:cNvPr>
          <p:cNvSpPr txBox="1"/>
          <p:nvPr/>
        </p:nvSpPr>
        <p:spPr>
          <a:xfrm>
            <a:off x="6034038" y="3817409"/>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sp>
        <p:nvSpPr>
          <p:cNvPr id="12" name="TextBox 11">
            <a:extLst>
              <a:ext uri="{FF2B5EF4-FFF2-40B4-BE49-F238E27FC236}">
                <a16:creationId xmlns:a16="http://schemas.microsoft.com/office/drawing/2014/main" id="{41788CFB-6B52-C641-A71C-0311CF16ED0F}"/>
              </a:ext>
            </a:extLst>
          </p:cNvPr>
          <p:cNvSpPr txBox="1"/>
          <p:nvPr/>
        </p:nvSpPr>
        <p:spPr>
          <a:xfrm>
            <a:off x="6034038" y="2639223"/>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spTree>
    <p:extLst>
      <p:ext uri="{BB962C8B-B14F-4D97-AF65-F5344CB8AC3E}">
        <p14:creationId xmlns:p14="http://schemas.microsoft.com/office/powerpoint/2010/main" val="390321117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val="1"/>
            </a:ext>
          </a:extLst>
        </p:spPr>
        <p:txBody>
          <a:bodyPr/>
          <a:lstStyle>
            <a:lvl1pPr>
              <a:defRPr>
                <a:solidFill>
                  <a:srgbClr val="000000"/>
                </a:solidFill>
              </a:defRPr>
            </a:lvl1pPr>
          </a:lstStyle>
          <a:p>
            <a:fld id="{86CB4B4D-7CA3-9044-876B-883B54F8677D}" type="slidenum">
              <a:t>16</a:t>
            </a:fld>
            <a:endParaRPr/>
          </a:p>
        </p:txBody>
      </p:sp>
      <p:sp>
        <p:nvSpPr>
          <p:cNvPr id="711"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1000">
                <a:latin typeface="Calibri"/>
                <a:ea typeface="Calibri"/>
                <a:cs typeface="Calibri"/>
                <a:sym typeface="Calibri"/>
              </a:defRPr>
            </a:lvl1pPr>
          </a:lstStyle>
          <a:p>
            <a:r>
              <a:t>Copyright © 2014 Elsevier Inc. All rights reserved.</a:t>
            </a:r>
          </a:p>
        </p:txBody>
      </p:sp>
      <p:sp>
        <p:nvSpPr>
          <p:cNvPr id="712" name="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p:cNvSpPr txBox="1"/>
          <p:nvPr/>
        </p:nvSpPr>
        <p:spPr>
          <a:xfrm>
            <a:off x="685800" y="5646737"/>
            <a:ext cx="7772400" cy="62930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latin typeface="Calibri"/>
                <a:ea typeface="Calibri"/>
                <a:cs typeface="Calibri"/>
                <a:sym typeface="Calibri"/>
              </a:defRPr>
            </a:lvl1pPr>
          </a:lstStyle>
          <a:p>
            <a:r>
              <a:t>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a:t>
            </a:r>
          </a:p>
        </p:txBody>
      </p:sp>
      <p:pic>
        <p:nvPicPr>
          <p:cNvPr id="713" name="f01-05-9780124077263" descr="f01-05-9780124077263"/>
          <p:cNvPicPr>
            <a:picLocks noChangeAspect="1"/>
          </p:cNvPicPr>
          <p:nvPr/>
        </p:nvPicPr>
        <p:blipFill>
          <a:blip r:embed="rId2"/>
          <a:stretch>
            <a:fillRect/>
          </a:stretch>
        </p:blipFill>
        <p:spPr>
          <a:xfrm>
            <a:off x="2448910" y="1046379"/>
            <a:ext cx="5183626" cy="4440842"/>
          </a:xfrm>
          <a:prstGeom prst="rect">
            <a:avLst/>
          </a:prstGeom>
          <a:ln w="12700">
            <a:miter lim="400000"/>
          </a:ln>
        </p:spPr>
      </p:pic>
      <p:sp>
        <p:nvSpPr>
          <p:cNvPr id="2" name="TextBox 1">
            <a:extLst>
              <a:ext uri="{FF2B5EF4-FFF2-40B4-BE49-F238E27FC236}">
                <a16:creationId xmlns:a16="http://schemas.microsoft.com/office/drawing/2014/main" id="{CCAC76F4-7419-1942-A10B-11710338BD40}"/>
              </a:ext>
            </a:extLst>
          </p:cNvPr>
          <p:cNvSpPr txBox="1"/>
          <p:nvPr/>
        </p:nvSpPr>
        <p:spPr>
          <a:xfrm>
            <a:off x="609072" y="370363"/>
            <a:ext cx="807772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70C0"/>
                </a:solidFill>
                <a:effectLst/>
                <a:uFillTx/>
                <a:latin typeface="Arial"/>
                <a:ea typeface="Arial"/>
                <a:cs typeface="Arial"/>
                <a:sym typeface="Arial"/>
              </a:rPr>
              <a:t>1) Build a </a:t>
            </a:r>
            <a:r>
              <a:rPr kumimoji="0" lang="en-US" sz="3200" b="0" i="0" u="none" strike="noStrike" cap="none" spc="0" normalizeH="0" baseline="0" dirty="0" err="1">
                <a:ln>
                  <a:noFill/>
                </a:ln>
                <a:solidFill>
                  <a:srgbClr val="0070C0"/>
                </a:solidFill>
                <a:effectLst/>
                <a:uFillTx/>
                <a:latin typeface="Arial"/>
                <a:ea typeface="Arial"/>
                <a:cs typeface="Arial"/>
                <a:sym typeface="Arial"/>
              </a:rPr>
              <a:t>datapath</a:t>
            </a:r>
            <a:r>
              <a:rPr kumimoji="0" lang="en-US" sz="3200" b="0" i="0" u="none" strike="noStrike" cap="none" spc="0" normalizeH="0" baseline="0" dirty="0">
                <a:ln>
                  <a:noFill/>
                </a:ln>
                <a:solidFill>
                  <a:srgbClr val="0070C0"/>
                </a:solidFill>
                <a:effectLst/>
                <a:uFillTx/>
                <a:latin typeface="Arial"/>
                <a:ea typeface="Arial"/>
                <a:cs typeface="Arial"/>
                <a:sym typeface="Arial"/>
              </a:rPr>
              <a:t> first and 2) add a control</a:t>
            </a:r>
          </a:p>
        </p:txBody>
      </p:sp>
      <p:sp>
        <p:nvSpPr>
          <p:cNvPr id="3" name="Oval 2">
            <a:extLst>
              <a:ext uri="{FF2B5EF4-FFF2-40B4-BE49-F238E27FC236}">
                <a16:creationId xmlns:a16="http://schemas.microsoft.com/office/drawing/2014/main" id="{E58FA365-2462-5F44-BED2-D653EE2DF9B9}"/>
              </a:ext>
            </a:extLst>
          </p:cNvPr>
          <p:cNvSpPr/>
          <p:nvPr/>
        </p:nvSpPr>
        <p:spPr>
          <a:xfrm>
            <a:off x="4162097" y="3752193"/>
            <a:ext cx="1460938" cy="1027481"/>
          </a:xfrm>
          <a:prstGeom prst="ellipse">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
        <p:nvSpPr>
          <p:cNvPr id="4" name="Oval 3">
            <a:extLst>
              <a:ext uri="{FF2B5EF4-FFF2-40B4-BE49-F238E27FC236}">
                <a16:creationId xmlns:a16="http://schemas.microsoft.com/office/drawing/2014/main" id="{22A82C45-E51E-224C-BA65-876EA933BF70}"/>
              </a:ext>
            </a:extLst>
          </p:cNvPr>
          <p:cNvSpPr/>
          <p:nvPr/>
        </p:nvSpPr>
        <p:spPr>
          <a:xfrm>
            <a:off x="4162097" y="2795752"/>
            <a:ext cx="956441" cy="1093076"/>
          </a:xfrm>
          <a:prstGeom prst="ellipse">
            <a:avLst/>
          </a:prstGeom>
          <a:no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
        <p:nvSpPr>
          <p:cNvPr id="9" name="TextBox 8">
            <a:extLst>
              <a:ext uri="{FF2B5EF4-FFF2-40B4-BE49-F238E27FC236}">
                <a16:creationId xmlns:a16="http://schemas.microsoft.com/office/drawing/2014/main" id="{4F2FAB39-F5CC-B840-A2D0-DFAA2CD41C0D}"/>
              </a:ext>
            </a:extLst>
          </p:cNvPr>
          <p:cNvSpPr txBox="1"/>
          <p:nvPr/>
        </p:nvSpPr>
        <p:spPr>
          <a:xfrm>
            <a:off x="0" y="1460004"/>
            <a:ext cx="3836946" cy="13357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742950" lvl="1" indent="-285750">
              <a:lnSpc>
                <a:spcPct val="90000"/>
              </a:lnSpc>
              <a:buClr>
                <a:srgbClr val="91AFBF"/>
              </a:buClr>
              <a:defRPr sz="2400"/>
            </a:pPr>
            <a:r>
              <a:rPr lang="en-US" dirty="0">
                <a:latin typeface="Lucida Console"/>
                <a:ea typeface="Lucida Console"/>
                <a:cs typeface="Lucida Console"/>
                <a:sym typeface="Lucida Console"/>
              </a:rPr>
              <a:t>add</a:t>
            </a:r>
            <a:r>
              <a:rPr lang="en-US" dirty="0"/>
              <a:t>, </a:t>
            </a:r>
            <a:r>
              <a:rPr lang="en-US" dirty="0">
                <a:latin typeface="Lucida Console"/>
                <a:ea typeface="Lucida Console"/>
                <a:cs typeface="Lucida Console"/>
                <a:sym typeface="Lucida Console"/>
              </a:rPr>
              <a:t>sub</a:t>
            </a:r>
            <a:r>
              <a:rPr lang="en-US" dirty="0"/>
              <a:t>, </a:t>
            </a:r>
            <a:r>
              <a:rPr lang="en-US" dirty="0">
                <a:latin typeface="Lucida Console"/>
                <a:ea typeface="Lucida Console"/>
                <a:cs typeface="Lucida Console"/>
                <a:sym typeface="Lucida Console"/>
              </a:rPr>
              <a:t>and</a:t>
            </a:r>
            <a:r>
              <a:rPr lang="en-US" dirty="0"/>
              <a:t>, </a:t>
            </a:r>
            <a:r>
              <a:rPr lang="en-US" dirty="0">
                <a:latin typeface="Lucida Console"/>
                <a:ea typeface="Lucida Console"/>
                <a:cs typeface="Lucida Console"/>
                <a:sym typeface="Lucida Console"/>
              </a:rPr>
              <a:t>or</a:t>
            </a:r>
            <a:r>
              <a:rPr lang="en-US" dirty="0"/>
              <a:t>, </a:t>
            </a:r>
            <a:r>
              <a:rPr lang="en-US" dirty="0" err="1">
                <a:latin typeface="Lucida Console"/>
                <a:ea typeface="Lucida Console"/>
                <a:cs typeface="Lucida Console"/>
                <a:sym typeface="Lucida Console"/>
              </a:rPr>
              <a:t>slt</a:t>
            </a:r>
            <a:endParaRPr lang="en-US" dirty="0">
              <a:latin typeface="Lucida Console"/>
              <a:ea typeface="Lucida Console"/>
              <a:cs typeface="Lucida Console"/>
              <a:sym typeface="Lucida Console"/>
            </a:endParaRPr>
          </a:p>
          <a:p>
            <a:pPr marL="742950" lvl="1" indent="-285750">
              <a:lnSpc>
                <a:spcPct val="90000"/>
              </a:lnSpc>
              <a:buClr>
                <a:srgbClr val="91AFBF"/>
              </a:buClr>
              <a:defRPr sz="2400"/>
            </a:pPr>
            <a:r>
              <a:rPr lang="en-US" dirty="0" err="1">
                <a:latin typeface="Lucida Console"/>
                <a:ea typeface="Lucida Console"/>
                <a:cs typeface="Lucida Console"/>
                <a:sym typeface="Lucida Console"/>
              </a:rPr>
              <a:t>lw</a:t>
            </a:r>
            <a:r>
              <a:rPr lang="en-US" dirty="0"/>
              <a:t>, </a:t>
            </a:r>
            <a:r>
              <a:rPr lang="en-US" dirty="0" err="1">
                <a:latin typeface="Lucida Console"/>
                <a:ea typeface="Lucida Console"/>
                <a:cs typeface="Lucida Console"/>
                <a:sym typeface="Lucida Console"/>
              </a:rPr>
              <a:t>sw</a:t>
            </a:r>
            <a:endParaRPr lang="en-US" dirty="0">
              <a:latin typeface="Lucida Console"/>
              <a:ea typeface="Lucida Console"/>
              <a:cs typeface="Lucida Console"/>
              <a:sym typeface="Lucida Console"/>
            </a:endParaRPr>
          </a:p>
          <a:p>
            <a:pPr marL="742950" lvl="1" indent="-285750">
              <a:lnSpc>
                <a:spcPct val="90000"/>
              </a:lnSpc>
              <a:buClr>
                <a:srgbClr val="91AFBF"/>
              </a:buClr>
              <a:defRPr sz="2400"/>
            </a:pPr>
            <a:r>
              <a:rPr lang="en-US" dirty="0" err="1">
                <a:latin typeface="Lucida Console"/>
                <a:ea typeface="Lucida Console"/>
                <a:cs typeface="Lucida Console"/>
                <a:sym typeface="Lucida Console"/>
              </a:rPr>
              <a:t>beq</a:t>
            </a:r>
            <a:r>
              <a:rPr lang="en-US" dirty="0"/>
              <a:t>, </a:t>
            </a:r>
            <a:r>
              <a:rPr lang="en-US" dirty="0">
                <a:latin typeface="Lucida Console"/>
                <a:ea typeface="Lucida Console"/>
                <a:cs typeface="Lucida Console"/>
                <a:sym typeface="Lucida Console"/>
              </a:rPr>
              <a:t>j</a:t>
            </a:r>
          </a:p>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41523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17</a:t>
            </a:fld>
            <a:endParaRPr/>
          </a:p>
        </p:txBody>
      </p:sp>
      <p:sp>
        <p:nvSpPr>
          <p:cNvPr id="272" name="Building a Datapath"/>
          <p:cNvSpPr txBox="1">
            <a:spLocks noGrp="1"/>
          </p:cNvSpPr>
          <p:nvPr>
            <p:ph type="title" idx="4294967295"/>
          </p:nvPr>
        </p:nvSpPr>
        <p:spPr>
          <a:xfrm>
            <a:off x="684212" y="146050"/>
            <a:ext cx="8259763" cy="762000"/>
          </a:xfrm>
          <a:prstGeom prst="rect">
            <a:avLst/>
          </a:prstGeom>
        </p:spPr>
        <p:txBody>
          <a:bodyPr>
            <a:normAutofit/>
          </a:bodyPr>
          <a:lstStyle/>
          <a:p>
            <a:r>
              <a:t>Building a Datapath</a:t>
            </a:r>
          </a:p>
        </p:txBody>
      </p:sp>
      <p:sp>
        <p:nvSpPr>
          <p:cNvPr id="273" name="Datapath…"/>
          <p:cNvSpPr txBox="1">
            <a:spLocks noGrp="1"/>
          </p:cNvSpPr>
          <p:nvPr>
            <p:ph type="body" idx="4294967295"/>
          </p:nvPr>
        </p:nvSpPr>
        <p:spPr>
          <a:xfrm>
            <a:off x="262759" y="1125537"/>
            <a:ext cx="8692329" cy="5111751"/>
          </a:xfrm>
          <a:prstGeom prst="rect">
            <a:avLst/>
          </a:prstGeom>
        </p:spPr>
        <p:txBody>
          <a:bodyPr>
            <a:normAutofit/>
          </a:bodyPr>
          <a:lstStyle/>
          <a:p>
            <a:r>
              <a:rPr dirty="0"/>
              <a:t>Datapath</a:t>
            </a:r>
          </a:p>
          <a:p>
            <a:pPr marL="742950" lvl="1" indent="-285750">
              <a:spcBef>
                <a:spcPts val="0"/>
              </a:spcBef>
              <a:buClr>
                <a:srgbClr val="91AFBF"/>
              </a:buClr>
              <a:defRPr sz="2800"/>
            </a:pPr>
            <a:r>
              <a:rPr dirty="0"/>
              <a:t>Elements that process data and addresses</a:t>
            </a:r>
            <a:br>
              <a:rPr dirty="0"/>
            </a:br>
            <a:r>
              <a:rPr dirty="0"/>
              <a:t>in the CPU</a:t>
            </a:r>
          </a:p>
          <a:p>
            <a:pPr marL="1143000" lvl="2" indent="-228600">
              <a:spcBef>
                <a:spcPts val="0"/>
              </a:spcBef>
              <a:defRPr sz="2400"/>
            </a:pPr>
            <a:r>
              <a:rPr dirty="0"/>
              <a:t>Registers, ALUs, mux’s, memories, …</a:t>
            </a:r>
          </a:p>
        </p:txBody>
      </p:sp>
      <p:sp>
        <p:nvSpPr>
          <p:cNvPr id="274" name="§4.3 Building a Datapath"/>
          <p:cNvSpPr txBox="1"/>
          <p:nvPr/>
        </p:nvSpPr>
        <p:spPr>
          <a:xfrm rot="5400000">
            <a:off x="7664712" y="1128625"/>
            <a:ext cx="2607914" cy="350663"/>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a:defRPr sz="1800">
                <a:solidFill>
                  <a:srgbClr val="ECEAAC"/>
                </a:solidFill>
              </a:defRPr>
            </a:lvl1pPr>
          </a:lstStyle>
          <a:p>
            <a:r>
              <a:t>§4.3 Building a Datapath</a:t>
            </a:r>
          </a:p>
        </p:txBody>
      </p:sp>
      <p:sp>
        <p:nvSpPr>
          <p:cNvPr id="6" name="First-cut data path does an instruction in one clock cycle…">
            <a:extLst>
              <a:ext uri="{FF2B5EF4-FFF2-40B4-BE49-F238E27FC236}">
                <a16:creationId xmlns:a16="http://schemas.microsoft.com/office/drawing/2014/main" id="{BC8EFD9A-8CAA-684F-B236-D622008525BC}"/>
              </a:ext>
            </a:extLst>
          </p:cNvPr>
          <p:cNvSpPr txBox="1">
            <a:spLocks/>
          </p:cNvSpPr>
          <p:nvPr/>
        </p:nvSpPr>
        <p:spPr>
          <a:xfrm>
            <a:off x="301799" y="2965824"/>
            <a:ext cx="8270876" cy="3467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a:lstStyle>
          <a:p>
            <a:pPr marL="742950" lvl="1" indent="-285750" hangingPunct="1">
              <a:spcBef>
                <a:spcPts val="0"/>
              </a:spcBef>
              <a:buClr>
                <a:srgbClr val="91AFBF"/>
              </a:buClr>
              <a:defRPr sz="2800"/>
            </a:pPr>
            <a:r>
              <a:rPr lang="en-US" sz="2800" dirty="0"/>
              <a:t>Each </a:t>
            </a:r>
            <a:r>
              <a:rPr lang="en-US" sz="2800" dirty="0" err="1"/>
              <a:t>datapath</a:t>
            </a:r>
            <a:r>
              <a:rPr lang="en-US" sz="2800" dirty="0"/>
              <a:t> element can only do one function at a time</a:t>
            </a:r>
          </a:p>
          <a:p>
            <a:pPr marL="742950" lvl="1" indent="-285750" hangingPunct="1">
              <a:spcBef>
                <a:spcPts val="0"/>
              </a:spcBef>
              <a:buClr>
                <a:srgbClr val="91AFBF"/>
              </a:buClr>
              <a:defRPr sz="2800"/>
            </a:pPr>
            <a:r>
              <a:rPr lang="en-US" sz="2800" dirty="0"/>
              <a:t>Hence, we need separate instruction and data memories</a:t>
            </a:r>
          </a:p>
          <a:p>
            <a:pPr hangingPunct="1"/>
            <a:r>
              <a:rPr lang="en-US" dirty="0"/>
              <a:t>Use multiplexers where alternate data sources are used for different instructions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18</a:t>
            </a:fld>
            <a:endParaRPr/>
          </a:p>
        </p:txBody>
      </p:sp>
      <p:sp>
        <p:nvSpPr>
          <p:cNvPr id="89" name="Instruction Execution"/>
          <p:cNvSpPr txBox="1">
            <a:spLocks noGrp="1"/>
          </p:cNvSpPr>
          <p:nvPr>
            <p:ph type="title" idx="4294967295"/>
          </p:nvPr>
        </p:nvSpPr>
        <p:spPr>
          <a:xfrm>
            <a:off x="684212" y="146050"/>
            <a:ext cx="8259763" cy="762000"/>
          </a:xfrm>
          <a:prstGeom prst="rect">
            <a:avLst/>
          </a:prstGeom>
        </p:spPr>
        <p:txBody>
          <a:bodyPr>
            <a:noAutofit/>
          </a:bodyPr>
          <a:lstStyle/>
          <a:p>
            <a:r>
              <a:rPr lang="en-US" altLang="ko-KR" sz="2800" dirty="0"/>
              <a:t>How</a:t>
            </a:r>
            <a:r>
              <a:rPr lang="ko-KR" altLang="en-US" sz="2800" dirty="0"/>
              <a:t> </a:t>
            </a:r>
            <a:r>
              <a:rPr lang="en-US" altLang="ko-KR" sz="2800" dirty="0"/>
              <a:t>i</a:t>
            </a:r>
            <a:r>
              <a:rPr sz="2800" dirty="0"/>
              <a:t>nstruction</a:t>
            </a:r>
            <a:r>
              <a:rPr lang="en-US" altLang="ko-KR" sz="2800" dirty="0"/>
              <a:t>s</a:t>
            </a:r>
            <a:r>
              <a:rPr lang="ko-KR" altLang="en-US" sz="2800" dirty="0"/>
              <a:t> </a:t>
            </a:r>
            <a:r>
              <a:rPr lang="en-US" altLang="ko-KR" sz="2800" dirty="0"/>
              <a:t>are</a:t>
            </a:r>
            <a:r>
              <a:rPr sz="2800" dirty="0"/>
              <a:t> </a:t>
            </a:r>
            <a:r>
              <a:rPr lang="en-US" altLang="ko-KR" sz="2800" dirty="0"/>
              <a:t>e</a:t>
            </a:r>
            <a:r>
              <a:rPr sz="2800" dirty="0"/>
              <a:t>xecut</a:t>
            </a:r>
            <a:r>
              <a:rPr lang="en-US" altLang="ko-KR" sz="2800" dirty="0"/>
              <a:t>ed</a:t>
            </a:r>
            <a:r>
              <a:rPr lang="ko-KR" altLang="en-US" sz="2800" dirty="0"/>
              <a:t> </a:t>
            </a:r>
            <a:r>
              <a:rPr lang="en-US" altLang="ko-KR" sz="2800" dirty="0"/>
              <a:t>in</a:t>
            </a:r>
            <a:r>
              <a:rPr lang="ko-KR" altLang="en-US" sz="2800" dirty="0"/>
              <a:t> </a:t>
            </a:r>
            <a:r>
              <a:rPr lang="en-US" altLang="ko-KR" sz="2800" dirty="0"/>
              <a:t>a</a:t>
            </a:r>
            <a:r>
              <a:rPr lang="ko-KR" altLang="en-US" sz="2800" dirty="0"/>
              <a:t> </a:t>
            </a:r>
            <a:r>
              <a:rPr lang="en-US" altLang="ko-KR" sz="2800" dirty="0"/>
              <a:t>processor</a:t>
            </a:r>
            <a:endParaRPr sz="2800" dirty="0"/>
          </a:p>
        </p:txBody>
      </p:sp>
      <p:sp>
        <p:nvSpPr>
          <p:cNvPr id="90" name="PC → instruction memory, fetch instruction…"/>
          <p:cNvSpPr txBox="1">
            <a:spLocks noGrp="1"/>
          </p:cNvSpPr>
          <p:nvPr>
            <p:ph type="body" idx="4294967295"/>
          </p:nvPr>
        </p:nvSpPr>
        <p:spPr>
          <a:xfrm>
            <a:off x="684212" y="1125537"/>
            <a:ext cx="8575402" cy="5111751"/>
          </a:xfrm>
          <a:prstGeom prst="rect">
            <a:avLst/>
          </a:prstGeom>
        </p:spPr>
        <p:txBody>
          <a:bodyPr>
            <a:normAutofit/>
          </a:bodyPr>
          <a:lstStyle/>
          <a:p>
            <a:pPr marL="0" indent="0">
              <a:spcBef>
                <a:spcPts val="600"/>
              </a:spcBef>
              <a:buNone/>
              <a:defRPr sz="2800"/>
            </a:pPr>
            <a:r>
              <a:rPr lang="en-US" altLang="ko-KR" sz="2400" dirty="0"/>
              <a:t>1)</a:t>
            </a:r>
            <a:r>
              <a:rPr lang="ko-KR" altLang="en-US" sz="2400" dirty="0"/>
              <a:t> </a:t>
            </a:r>
            <a:r>
              <a:rPr lang="en-US" sz="2400" dirty="0"/>
              <a:t>Fetch instruction : </a:t>
            </a:r>
            <a:r>
              <a:rPr sz="2400" dirty="0"/>
              <a:t>instruction memory</a:t>
            </a:r>
            <a:r>
              <a:rPr lang="en-US" sz="2400" dirty="0"/>
              <a:t> </a:t>
            </a:r>
            <a:r>
              <a:rPr lang="ko-KR" altLang="en-US" sz="2400" dirty="0"/>
              <a:t>중 </a:t>
            </a:r>
            <a:r>
              <a:rPr lang="en-US" altLang="ko-KR" sz="2400" dirty="0"/>
              <a:t>PC</a:t>
            </a:r>
            <a:r>
              <a:rPr lang="ko-KR" altLang="en-US" sz="2400" dirty="0"/>
              <a:t>가 가리키는 주소에서 수행할 </a:t>
            </a:r>
            <a:r>
              <a:rPr lang="en-US" altLang="ko-KR" sz="2400" dirty="0"/>
              <a:t>instruction </a:t>
            </a:r>
            <a:r>
              <a:rPr lang="ko-KR" altLang="en-US" sz="2400" dirty="0"/>
              <a:t>을 프로세서로 읽어온다</a:t>
            </a:r>
            <a:r>
              <a:rPr lang="en-US" altLang="ko-KR" sz="2400" dirty="0"/>
              <a:t>.</a:t>
            </a:r>
            <a:r>
              <a:rPr lang="ko-KR" altLang="en-US" sz="2400" dirty="0"/>
              <a:t> </a:t>
            </a:r>
            <a:endParaRPr lang="en-US" altLang="ko-KR" sz="2400" dirty="0"/>
          </a:p>
          <a:p>
            <a:pPr marL="0" indent="0">
              <a:spcBef>
                <a:spcPts val="600"/>
              </a:spcBef>
              <a:buNone/>
              <a:defRPr sz="2800"/>
            </a:pPr>
            <a:r>
              <a:rPr lang="ko-KR" altLang="en-US" sz="2400" dirty="0"/>
              <a:t>    </a:t>
            </a:r>
            <a:r>
              <a:rPr lang="en-US" altLang="ko-KR" sz="2400" dirty="0"/>
              <a:t>(PC </a:t>
            </a:r>
            <a:r>
              <a:rPr lang="ko-KR" altLang="en-US" sz="2400" dirty="0"/>
              <a:t>는 </a:t>
            </a:r>
            <a:r>
              <a:rPr lang="en-US" altLang="ko-KR" sz="2400" dirty="0"/>
              <a:t>4</a:t>
            </a:r>
            <a:r>
              <a:rPr lang="ko-KR" altLang="en-US" sz="2400" dirty="0"/>
              <a:t>만큼 자동 증가</a:t>
            </a:r>
            <a:r>
              <a:rPr lang="en-US" altLang="ko-KR" sz="2400" dirty="0"/>
              <a:t>)</a:t>
            </a:r>
          </a:p>
          <a:p>
            <a:pPr marL="0" indent="0">
              <a:spcBef>
                <a:spcPts val="600"/>
              </a:spcBef>
              <a:buNone/>
              <a:defRPr sz="2800"/>
            </a:pPr>
            <a:r>
              <a:rPr lang="en-US" altLang="ko-KR" sz="2400" dirty="0"/>
              <a:t>2)</a:t>
            </a:r>
            <a:r>
              <a:rPr lang="ko-KR" altLang="en-US" sz="2400" dirty="0"/>
              <a:t> </a:t>
            </a:r>
            <a:r>
              <a:rPr lang="en-US" sz="2400" dirty="0"/>
              <a:t>Execute instruction : </a:t>
            </a:r>
            <a:r>
              <a:rPr lang="ko-KR" altLang="en-US" sz="2400" dirty="0"/>
              <a:t>그 명령어를 수행한다</a:t>
            </a:r>
            <a:r>
              <a:rPr lang="en-US" altLang="ko-KR" sz="2400" dirty="0"/>
              <a:t>.</a:t>
            </a:r>
            <a:r>
              <a:rPr lang="ko-KR" altLang="en-US" sz="2400" dirty="0"/>
              <a:t> </a:t>
            </a:r>
            <a:endParaRPr lang="en-US" altLang="ko-KR" sz="2400" dirty="0"/>
          </a:p>
          <a:p>
            <a:pPr marL="0" indent="0">
              <a:spcBef>
                <a:spcPts val="600"/>
              </a:spcBef>
              <a:buNone/>
              <a:defRPr sz="2800"/>
            </a:pPr>
            <a:r>
              <a:rPr lang="ko-KR" altLang="en-US" sz="2400" dirty="0"/>
              <a:t>   </a:t>
            </a:r>
            <a:r>
              <a:rPr lang="en-US" altLang="ko-KR" sz="2000" dirty="0"/>
              <a:t>2-1)</a:t>
            </a:r>
            <a:r>
              <a:rPr lang="ko-KR" altLang="en-US" sz="2000" dirty="0"/>
              <a:t>명령어를 해석하는 동시에 </a:t>
            </a:r>
            <a:r>
              <a:rPr lang="en-US" altLang="ko-KR" sz="2000" dirty="0"/>
              <a:t>Register file </a:t>
            </a:r>
            <a:r>
              <a:rPr lang="ko-KR" altLang="en-US" sz="2000" dirty="0"/>
              <a:t>에서 레지스터 값을 읽는다</a:t>
            </a:r>
            <a:r>
              <a:rPr lang="en-US" altLang="ko-KR" sz="2000" dirty="0"/>
              <a:t>.</a:t>
            </a:r>
            <a:r>
              <a:rPr lang="ko-KR" altLang="en-US" sz="2000" dirty="0"/>
              <a:t>   </a:t>
            </a:r>
            <a:endParaRPr lang="en-US" altLang="ko-KR" sz="2000" dirty="0"/>
          </a:p>
          <a:p>
            <a:pPr marL="0" indent="0">
              <a:spcBef>
                <a:spcPts val="600"/>
              </a:spcBef>
              <a:buNone/>
              <a:defRPr sz="2800"/>
            </a:pPr>
            <a:r>
              <a:rPr lang="ko-KR" altLang="en-US" sz="2000" dirty="0"/>
              <a:t>   </a:t>
            </a:r>
            <a:r>
              <a:rPr lang="en-US" altLang="ko-KR" sz="2000" dirty="0"/>
              <a:t>2-2)</a:t>
            </a:r>
            <a:r>
              <a:rPr lang="ko-KR" altLang="en-US" sz="2000" dirty="0"/>
              <a:t> 명령어 종류에 따라 다음을 실행한다</a:t>
            </a:r>
            <a:r>
              <a:rPr lang="en-US" altLang="ko-KR" sz="2000" dirty="0"/>
              <a:t>.</a:t>
            </a:r>
            <a:r>
              <a:rPr lang="ko-KR" altLang="en-US" sz="2000" dirty="0"/>
              <a:t> </a:t>
            </a:r>
            <a:endParaRPr lang="en-US" altLang="ko-KR" sz="2000" dirty="0"/>
          </a:p>
          <a:p>
            <a:pPr marL="0" indent="0">
              <a:spcBef>
                <a:spcPts val="600"/>
              </a:spcBef>
              <a:buNone/>
              <a:defRPr sz="2800"/>
            </a:pPr>
            <a:r>
              <a:rPr lang="ko-KR" altLang="en-US" sz="2000" dirty="0"/>
              <a:t>      </a:t>
            </a:r>
            <a:r>
              <a:rPr sz="2000" dirty="0"/>
              <a:t>Arithmetic</a:t>
            </a:r>
            <a:r>
              <a:rPr lang="en-US" sz="2000" dirty="0"/>
              <a:t>/Logic </a:t>
            </a:r>
            <a:r>
              <a:rPr lang="ko-KR" altLang="en-US" sz="2000" dirty="0"/>
              <a:t>연산 </a:t>
            </a:r>
            <a:r>
              <a:rPr lang="en-US" altLang="ko-KR" sz="2000" dirty="0"/>
              <a:t>-&gt;</a:t>
            </a:r>
            <a:r>
              <a:rPr lang="ko-KR" altLang="en-US" sz="2000" dirty="0"/>
              <a:t> 결과를 레지스터에 쓴다</a:t>
            </a:r>
            <a:r>
              <a:rPr lang="en-US" altLang="ko-KR" sz="2000" dirty="0"/>
              <a:t>.</a:t>
            </a:r>
            <a:r>
              <a:rPr lang="ko-KR" altLang="en-US" sz="2000" dirty="0"/>
              <a:t> </a:t>
            </a:r>
            <a:r>
              <a:rPr sz="2000" dirty="0"/>
              <a:t> </a:t>
            </a:r>
            <a:r>
              <a:rPr lang="ko-KR" altLang="en-US" sz="2000" dirty="0"/>
              <a:t> </a:t>
            </a:r>
            <a:endParaRPr lang="en-US" altLang="ko-KR" sz="2000" dirty="0"/>
          </a:p>
          <a:p>
            <a:pPr marL="0" indent="0">
              <a:spcBef>
                <a:spcPts val="600"/>
              </a:spcBef>
              <a:buNone/>
              <a:defRPr sz="2800"/>
            </a:pPr>
            <a:r>
              <a:rPr lang="ko-KR" altLang="en-US" sz="2000" dirty="0"/>
              <a:t>      </a:t>
            </a:r>
            <a:r>
              <a:rPr sz="2000" dirty="0"/>
              <a:t>Memory</a:t>
            </a:r>
            <a:r>
              <a:rPr lang="ko-KR" altLang="en-US" sz="2000" dirty="0"/>
              <a:t> 주소 계산</a:t>
            </a:r>
            <a:r>
              <a:rPr sz="2000" dirty="0"/>
              <a:t> </a:t>
            </a:r>
            <a:r>
              <a:rPr lang="en-US" altLang="ko-KR" sz="2000" dirty="0"/>
              <a:t>-&gt;</a:t>
            </a:r>
            <a:r>
              <a:rPr lang="ko-KR" altLang="en-US" sz="2000" dirty="0"/>
              <a:t> </a:t>
            </a:r>
            <a:r>
              <a:rPr lang="en-US" altLang="ko-KR" sz="2000" dirty="0"/>
              <a:t>data memory </a:t>
            </a:r>
            <a:r>
              <a:rPr lang="ko-KR" altLang="en-US" sz="2000" dirty="0"/>
              <a:t>에 쓴다</a:t>
            </a:r>
            <a:r>
              <a:rPr lang="en-US" altLang="ko-KR" sz="2000" dirty="0"/>
              <a:t>.</a:t>
            </a:r>
          </a:p>
          <a:p>
            <a:pPr marL="0" indent="0">
              <a:spcBef>
                <a:spcPts val="600"/>
              </a:spcBef>
              <a:buNone/>
              <a:defRPr sz="2800"/>
            </a:pPr>
            <a:r>
              <a:rPr lang="ko-KR" altLang="en-US" sz="2000" dirty="0"/>
              <a:t>                                 </a:t>
            </a:r>
            <a:r>
              <a:rPr lang="en-US" altLang="ko-KR" sz="2000" dirty="0"/>
              <a:t>-&gt;</a:t>
            </a:r>
            <a:r>
              <a:rPr lang="ko-KR" altLang="en-US" sz="2000" dirty="0"/>
              <a:t> </a:t>
            </a:r>
            <a:r>
              <a:rPr lang="en-US" altLang="ko-KR" sz="2000" dirty="0"/>
              <a:t>data memory </a:t>
            </a:r>
            <a:r>
              <a:rPr lang="ko-KR" altLang="en-US" sz="2000" dirty="0" err="1"/>
              <a:t>를</a:t>
            </a:r>
            <a:r>
              <a:rPr lang="ko-KR" altLang="en-US" sz="2000" dirty="0"/>
              <a:t> 읽는다 </a:t>
            </a:r>
            <a:r>
              <a:rPr lang="en-US" altLang="ko-KR" sz="2000" dirty="0"/>
              <a:t>-&gt;</a:t>
            </a:r>
            <a:r>
              <a:rPr lang="ko-KR" altLang="en-US" sz="2000" dirty="0"/>
              <a:t> 결과를 레지스터에 쓴다</a:t>
            </a:r>
            <a:r>
              <a:rPr lang="en-US" altLang="ko-KR" sz="2000" dirty="0"/>
              <a:t>.</a:t>
            </a:r>
          </a:p>
          <a:p>
            <a:pPr marL="0" indent="0">
              <a:spcBef>
                <a:spcPts val="600"/>
              </a:spcBef>
              <a:buNone/>
              <a:defRPr sz="2800"/>
            </a:pPr>
            <a:r>
              <a:rPr lang="ko-KR" altLang="en-US" sz="2000" dirty="0"/>
              <a:t>      </a:t>
            </a:r>
            <a:r>
              <a:rPr sz="2000" dirty="0"/>
              <a:t>Branch target address</a:t>
            </a:r>
            <a:r>
              <a:rPr lang="ko-KR" altLang="en-US" sz="2000" dirty="0"/>
              <a:t> 계산 </a:t>
            </a:r>
            <a:r>
              <a:rPr lang="en-US" altLang="ko-KR" sz="2000" dirty="0"/>
              <a:t>-&gt;</a:t>
            </a:r>
            <a:r>
              <a:rPr lang="ko-KR" altLang="en-US" sz="2000" dirty="0"/>
              <a:t> </a:t>
            </a:r>
            <a:r>
              <a:rPr lang="en-US" altLang="ko-KR" sz="2000" dirty="0"/>
              <a:t> </a:t>
            </a:r>
            <a:r>
              <a:rPr lang="en-US" sz="2000" dirty="0"/>
              <a:t>BTA </a:t>
            </a:r>
            <a:r>
              <a:rPr lang="ko-KR" altLang="en-US" sz="2000" dirty="0" err="1"/>
              <a:t>를</a:t>
            </a:r>
            <a:r>
              <a:rPr lang="ko-KR" altLang="en-US" sz="2000" dirty="0"/>
              <a:t> </a:t>
            </a:r>
            <a:r>
              <a:rPr lang="en-US" altLang="ko-KR" sz="2000" dirty="0"/>
              <a:t>PC </a:t>
            </a:r>
            <a:r>
              <a:rPr lang="ko-KR" altLang="en-US" sz="2000" dirty="0"/>
              <a:t>에 쓰거나 쓰지 않는다</a:t>
            </a:r>
            <a:r>
              <a:rPr lang="en-US" altLang="ko-KR" sz="2000" dirty="0"/>
              <a:t>.</a:t>
            </a:r>
            <a:endParaRPr sz="2000" dirty="0"/>
          </a:p>
        </p:txBody>
      </p:sp>
      <p:sp>
        <p:nvSpPr>
          <p:cNvPr id="5" name="TextBox 4">
            <a:extLst>
              <a:ext uri="{FF2B5EF4-FFF2-40B4-BE49-F238E27FC236}">
                <a16:creationId xmlns:a16="http://schemas.microsoft.com/office/drawing/2014/main" id="{3E3A0359-9365-AC4F-AE1A-DDF8AC02D354}"/>
              </a:ext>
            </a:extLst>
          </p:cNvPr>
          <p:cNvSpPr txBox="1"/>
          <p:nvPr/>
        </p:nvSpPr>
        <p:spPr>
          <a:xfrm>
            <a:off x="-286679" y="4814050"/>
            <a:ext cx="1310613"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742950" lvl="1" indent="-285750">
              <a:lnSpc>
                <a:spcPct val="90000"/>
              </a:lnSpc>
              <a:buClr>
                <a:srgbClr val="91AFBF"/>
              </a:buClr>
              <a:defRPr sz="2400"/>
            </a:pPr>
            <a:r>
              <a:rPr lang="en-US" sz="2000" dirty="0" err="1">
                <a:solidFill>
                  <a:srgbClr val="FF0000"/>
                </a:solidFill>
                <a:latin typeface="Lucida Console"/>
                <a:ea typeface="Lucida Console"/>
                <a:cs typeface="Lucida Console"/>
                <a:sym typeface="Lucida Console"/>
              </a:rPr>
              <a:t>beq</a:t>
            </a:r>
            <a:r>
              <a:rPr lang="en-US" sz="2000" dirty="0">
                <a:solidFill>
                  <a:srgbClr val="FF0000"/>
                </a:solidFill>
              </a:rPr>
              <a:t>, </a:t>
            </a:r>
            <a:r>
              <a:rPr lang="en-US" sz="2000" dirty="0">
                <a:solidFill>
                  <a:srgbClr val="FF0000"/>
                </a:solidFill>
                <a:latin typeface="Lucida Console"/>
                <a:ea typeface="Lucida Console"/>
                <a:cs typeface="Lucida Console"/>
                <a:sym typeface="Lucida Console"/>
              </a:rPr>
              <a:t>j</a:t>
            </a:r>
          </a:p>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
        <p:nvSpPr>
          <p:cNvPr id="2" name="Down Arrow 1">
            <a:extLst>
              <a:ext uri="{FF2B5EF4-FFF2-40B4-BE49-F238E27FC236}">
                <a16:creationId xmlns:a16="http://schemas.microsoft.com/office/drawing/2014/main" id="{3994FA0F-DEB9-384D-B2D1-FD947CBAA17B}"/>
              </a:ext>
            </a:extLst>
          </p:cNvPr>
          <p:cNvSpPr/>
          <p:nvPr/>
        </p:nvSpPr>
        <p:spPr>
          <a:xfrm>
            <a:off x="609463" y="1502979"/>
            <a:ext cx="149498" cy="1145628"/>
          </a:xfrm>
          <a:prstGeom prst="downArrow">
            <a:avLst/>
          </a:prstGeom>
          <a:solidFill>
            <a:srgbClr val="FFFFFF"/>
          </a:solid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
        <p:nvSpPr>
          <p:cNvPr id="3" name="Curved Right Arrow 2">
            <a:extLst>
              <a:ext uri="{FF2B5EF4-FFF2-40B4-BE49-F238E27FC236}">
                <a16:creationId xmlns:a16="http://schemas.microsoft.com/office/drawing/2014/main" id="{E188F4FC-0A67-3B49-87E8-396F04E957D7}"/>
              </a:ext>
            </a:extLst>
          </p:cNvPr>
          <p:cNvSpPr/>
          <p:nvPr/>
        </p:nvSpPr>
        <p:spPr>
          <a:xfrm flipV="1">
            <a:off x="368628" y="1368425"/>
            <a:ext cx="315584" cy="1414736"/>
          </a:xfrm>
          <a:prstGeom prst="curvedRightArrow">
            <a:avLst/>
          </a:prstGeom>
          <a:solidFill>
            <a:srgbClr val="FFFFFF"/>
          </a:solidFill>
          <a:ln w="25400" cap="flat">
            <a:solidFill>
              <a:srgbClr val="0070C0"/>
            </a:solidFill>
            <a:prstDash val="solid"/>
            <a:round/>
            <a:headEnd type="stealth" w="med" len="med"/>
            <a:tailEnd type="non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
        <p:nvSpPr>
          <p:cNvPr id="8" name="TextBox 7">
            <a:extLst>
              <a:ext uri="{FF2B5EF4-FFF2-40B4-BE49-F238E27FC236}">
                <a16:creationId xmlns:a16="http://schemas.microsoft.com/office/drawing/2014/main" id="{344A3E84-A7D3-3449-BF83-F8862309BF8A}"/>
              </a:ext>
            </a:extLst>
          </p:cNvPr>
          <p:cNvSpPr txBox="1"/>
          <p:nvPr/>
        </p:nvSpPr>
        <p:spPr>
          <a:xfrm>
            <a:off x="2108645" y="4444720"/>
            <a:ext cx="8617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742950" lvl="1" indent="-285750">
              <a:lnSpc>
                <a:spcPct val="90000"/>
              </a:lnSpc>
              <a:buClr>
                <a:srgbClr val="91AFBF"/>
              </a:buClr>
              <a:defRPr sz="2400"/>
            </a:pPr>
            <a:r>
              <a:rPr lang="en-US" sz="2000" dirty="0" err="1">
                <a:solidFill>
                  <a:srgbClr val="FF0000"/>
                </a:solidFill>
                <a:latin typeface="Lucida Console"/>
                <a:ea typeface="Lucida Console"/>
                <a:cs typeface="Lucida Console"/>
                <a:sym typeface="Lucida Console"/>
              </a:rPr>
              <a:t>lw</a:t>
            </a:r>
            <a:endParaRPr lang="en-US" sz="2000" dirty="0">
              <a:solidFill>
                <a:srgbClr val="FF0000"/>
              </a:solidFill>
              <a:latin typeface="Lucida Console"/>
              <a:ea typeface="Lucida Console"/>
              <a:cs typeface="Lucida Console"/>
              <a:sym typeface="Lucida Console"/>
            </a:endParaRPr>
          </a:p>
        </p:txBody>
      </p:sp>
      <p:sp>
        <p:nvSpPr>
          <p:cNvPr id="9" name="TextBox 8">
            <a:extLst>
              <a:ext uri="{FF2B5EF4-FFF2-40B4-BE49-F238E27FC236}">
                <a16:creationId xmlns:a16="http://schemas.microsoft.com/office/drawing/2014/main" id="{4353F228-6184-1947-B773-E0820149E1A8}"/>
              </a:ext>
            </a:extLst>
          </p:cNvPr>
          <p:cNvSpPr txBox="1"/>
          <p:nvPr/>
        </p:nvSpPr>
        <p:spPr>
          <a:xfrm>
            <a:off x="6204436" y="3400097"/>
            <a:ext cx="206723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742950" lvl="1" indent="-285750">
              <a:lnSpc>
                <a:spcPct val="90000"/>
              </a:lnSpc>
              <a:buClr>
                <a:srgbClr val="91AFBF"/>
              </a:buClr>
              <a:defRPr sz="2400"/>
            </a:pPr>
            <a:r>
              <a:rPr lang="en-US" sz="2000" dirty="0">
                <a:solidFill>
                  <a:srgbClr val="FF0000"/>
                </a:solidFill>
                <a:latin typeface="Lucida Console"/>
                <a:ea typeface="Lucida Console"/>
                <a:cs typeface="Lucida Console"/>
                <a:sym typeface="Lucida Console"/>
              </a:rPr>
              <a:t>add</a:t>
            </a:r>
            <a:r>
              <a:rPr lang="en-US" sz="2000" dirty="0">
                <a:solidFill>
                  <a:srgbClr val="FF0000"/>
                </a:solidFill>
              </a:rPr>
              <a:t>, </a:t>
            </a:r>
            <a:r>
              <a:rPr lang="en-US" sz="2000" dirty="0">
                <a:solidFill>
                  <a:srgbClr val="FF0000"/>
                </a:solidFill>
                <a:latin typeface="Lucida Console"/>
                <a:ea typeface="Lucida Console"/>
                <a:cs typeface="Lucida Console"/>
                <a:sym typeface="Lucida Console"/>
              </a:rPr>
              <a:t>sub</a:t>
            </a:r>
            <a:r>
              <a:rPr lang="en-US" sz="2000" dirty="0">
                <a:solidFill>
                  <a:srgbClr val="FF0000"/>
                </a:solidFill>
              </a:rPr>
              <a:t>, </a:t>
            </a:r>
          </a:p>
          <a:p>
            <a:pPr marL="742950" lvl="1" indent="-285750">
              <a:lnSpc>
                <a:spcPct val="90000"/>
              </a:lnSpc>
              <a:buClr>
                <a:srgbClr val="91AFBF"/>
              </a:buClr>
              <a:defRPr sz="2400"/>
            </a:pPr>
            <a:r>
              <a:rPr lang="en-US" sz="2000" dirty="0">
                <a:solidFill>
                  <a:srgbClr val="FF0000"/>
                </a:solidFill>
                <a:latin typeface="Lucida Console"/>
                <a:ea typeface="Lucida Console"/>
                <a:cs typeface="Lucida Console"/>
                <a:sym typeface="Lucida Console"/>
              </a:rPr>
              <a:t>and</a:t>
            </a:r>
            <a:r>
              <a:rPr lang="en-US" sz="2000" dirty="0">
                <a:solidFill>
                  <a:srgbClr val="FF0000"/>
                </a:solidFill>
              </a:rPr>
              <a:t>, </a:t>
            </a:r>
            <a:r>
              <a:rPr lang="en-US" sz="2000" dirty="0">
                <a:solidFill>
                  <a:srgbClr val="FF0000"/>
                </a:solidFill>
                <a:latin typeface="Lucida Console"/>
                <a:ea typeface="Lucida Console"/>
                <a:cs typeface="Lucida Console"/>
                <a:sym typeface="Lucida Console"/>
              </a:rPr>
              <a:t>or</a:t>
            </a:r>
            <a:r>
              <a:rPr lang="en-US" sz="2000" dirty="0">
                <a:solidFill>
                  <a:srgbClr val="FF0000"/>
                </a:solidFill>
              </a:rPr>
              <a:t>, </a:t>
            </a:r>
            <a:r>
              <a:rPr lang="en-US" sz="2000" dirty="0" err="1">
                <a:solidFill>
                  <a:srgbClr val="FF0000"/>
                </a:solidFill>
                <a:latin typeface="Lucida Console"/>
                <a:ea typeface="Lucida Console"/>
                <a:cs typeface="Lucida Console"/>
                <a:sym typeface="Lucida Console"/>
              </a:rPr>
              <a:t>slt</a:t>
            </a:r>
            <a:endParaRPr lang="en-US" sz="2000" dirty="0">
              <a:solidFill>
                <a:srgbClr val="FF0000"/>
              </a:solidFill>
              <a:latin typeface="Lucida Console"/>
              <a:ea typeface="Lucida Console"/>
              <a:cs typeface="Lucida Console"/>
              <a:sym typeface="Lucida Console"/>
            </a:endParaRPr>
          </a:p>
        </p:txBody>
      </p:sp>
      <p:sp>
        <p:nvSpPr>
          <p:cNvPr id="11" name="TextBox 10">
            <a:extLst>
              <a:ext uri="{FF2B5EF4-FFF2-40B4-BE49-F238E27FC236}">
                <a16:creationId xmlns:a16="http://schemas.microsoft.com/office/drawing/2014/main" id="{CE332F99-31F6-8B49-8FD5-1582F4F16635}"/>
              </a:ext>
            </a:extLst>
          </p:cNvPr>
          <p:cNvSpPr txBox="1"/>
          <p:nvPr/>
        </p:nvSpPr>
        <p:spPr>
          <a:xfrm>
            <a:off x="5615758" y="4046426"/>
            <a:ext cx="8617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742950" lvl="1" indent="-285750">
              <a:lnSpc>
                <a:spcPct val="90000"/>
              </a:lnSpc>
              <a:buClr>
                <a:srgbClr val="91AFBF"/>
              </a:buClr>
              <a:defRPr sz="2400"/>
            </a:pPr>
            <a:r>
              <a:rPr lang="en-US" sz="2000" dirty="0" err="1">
                <a:solidFill>
                  <a:srgbClr val="FF0000"/>
                </a:solidFill>
                <a:latin typeface="Lucida Console"/>
                <a:ea typeface="Lucida Console"/>
                <a:cs typeface="Lucida Console"/>
                <a:sym typeface="Lucida Console"/>
              </a:rPr>
              <a:t>sw</a:t>
            </a:r>
            <a:endParaRPr lang="en-US" sz="2000" dirty="0">
              <a:solidFill>
                <a:srgbClr val="FF0000"/>
              </a:solidFill>
              <a:latin typeface="Lucida Console"/>
              <a:ea typeface="Lucida Console"/>
              <a:cs typeface="Lucida Console"/>
              <a:sym typeface="Lucida Console"/>
            </a:endParaRPr>
          </a:p>
        </p:txBody>
      </p:sp>
      <p:sp>
        <p:nvSpPr>
          <p:cNvPr id="12" name="TextBox 11">
            <a:extLst>
              <a:ext uri="{FF2B5EF4-FFF2-40B4-BE49-F238E27FC236}">
                <a16:creationId xmlns:a16="http://schemas.microsoft.com/office/drawing/2014/main" id="{7D52C3D4-6380-B54C-A2CC-7B8A94AE1AFC}"/>
              </a:ext>
            </a:extLst>
          </p:cNvPr>
          <p:cNvSpPr txBox="1"/>
          <p:nvPr/>
        </p:nvSpPr>
        <p:spPr>
          <a:xfrm>
            <a:off x="3617697" y="5340418"/>
            <a:ext cx="2708432"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742950" lvl="1" indent="-285750" algn="l">
              <a:lnSpc>
                <a:spcPct val="90000"/>
              </a:lnSpc>
              <a:buClr>
                <a:srgbClr val="91AFBF"/>
              </a:buClr>
              <a:defRPr sz="2400"/>
            </a:pPr>
            <a:r>
              <a:rPr lang="en-US" sz="2000" dirty="0">
                <a:solidFill>
                  <a:srgbClr val="FF0000"/>
                </a:solidFill>
                <a:latin typeface="Lucida Console"/>
                <a:ea typeface="Lucida Console"/>
                <a:cs typeface="Lucida Console"/>
                <a:sym typeface="Lucida Console"/>
              </a:rPr>
              <a:t>add $8, $3, $4</a:t>
            </a:r>
          </a:p>
          <a:p>
            <a:pPr marL="742950" lvl="1" indent="-285750" algn="l">
              <a:lnSpc>
                <a:spcPct val="90000"/>
              </a:lnSpc>
              <a:buClr>
                <a:srgbClr val="91AFBF"/>
              </a:buClr>
              <a:defRPr sz="2400"/>
            </a:pPr>
            <a:r>
              <a:rPr lang="en-US" sz="2000" dirty="0" err="1">
                <a:solidFill>
                  <a:srgbClr val="FF0000"/>
                </a:solidFill>
                <a:latin typeface="Lucida Console"/>
                <a:ea typeface="Lucida Console"/>
                <a:cs typeface="Lucida Console"/>
                <a:sym typeface="Lucida Console"/>
              </a:rPr>
              <a:t>lw</a:t>
            </a:r>
            <a:r>
              <a:rPr lang="en-US" sz="2000" dirty="0">
                <a:solidFill>
                  <a:srgbClr val="FF0000"/>
                </a:solidFill>
                <a:latin typeface="Lucida Console"/>
                <a:ea typeface="Lucida Console"/>
                <a:cs typeface="Lucida Console"/>
                <a:sym typeface="Lucida Console"/>
              </a:rPr>
              <a:t> $9, 4($7)</a:t>
            </a:r>
          </a:p>
          <a:p>
            <a:pPr marL="742950" lvl="1" indent="-285750" algn="l">
              <a:lnSpc>
                <a:spcPct val="90000"/>
              </a:lnSpc>
              <a:buClr>
                <a:srgbClr val="91AFBF"/>
              </a:buClr>
              <a:defRPr sz="2400"/>
            </a:pPr>
            <a:r>
              <a:rPr lang="en-US" sz="2000" dirty="0" err="1">
                <a:solidFill>
                  <a:srgbClr val="FF0000"/>
                </a:solidFill>
                <a:latin typeface="Lucida Console"/>
                <a:ea typeface="Lucida Console"/>
                <a:cs typeface="Lucida Console"/>
                <a:sym typeface="Lucida Console"/>
              </a:rPr>
              <a:t>sw</a:t>
            </a:r>
            <a:r>
              <a:rPr lang="en-US" sz="2000" dirty="0">
                <a:solidFill>
                  <a:srgbClr val="FF0000"/>
                </a:solidFill>
                <a:latin typeface="Lucida Console"/>
                <a:ea typeface="Lucida Console"/>
                <a:cs typeface="Lucida Console"/>
                <a:sym typeface="Lucida Console"/>
              </a:rPr>
              <a:t> $10, 8($11)</a:t>
            </a:r>
          </a:p>
          <a:p>
            <a:pPr marL="742950" lvl="1" indent="-285750" algn="l">
              <a:lnSpc>
                <a:spcPct val="90000"/>
              </a:lnSpc>
              <a:buClr>
                <a:srgbClr val="91AFBF"/>
              </a:buClr>
              <a:defRPr sz="2400"/>
            </a:pPr>
            <a:r>
              <a:rPr lang="en-US" sz="2000" dirty="0" err="1">
                <a:solidFill>
                  <a:srgbClr val="FF0000"/>
                </a:solidFill>
                <a:latin typeface="Lucida Console"/>
                <a:ea typeface="Lucida Console"/>
                <a:cs typeface="Lucida Console"/>
                <a:sym typeface="Lucida Console"/>
              </a:rPr>
              <a:t>beq</a:t>
            </a:r>
            <a:r>
              <a:rPr lang="en-US" sz="2000" dirty="0">
                <a:solidFill>
                  <a:srgbClr val="FF0000"/>
                </a:solidFill>
                <a:latin typeface="Lucida Console"/>
                <a:ea typeface="Lucida Console"/>
                <a:cs typeface="Lucida Console"/>
                <a:sym typeface="Lucida Console"/>
              </a:rPr>
              <a:t> $5, $6, L</a:t>
            </a:r>
          </a:p>
          <a:p>
            <a:pPr marL="742950" lvl="1" indent="-285750" algn="l">
              <a:lnSpc>
                <a:spcPct val="90000"/>
              </a:lnSpc>
              <a:buClr>
                <a:srgbClr val="91AFBF"/>
              </a:buClr>
              <a:defRPr sz="2400"/>
            </a:pPr>
            <a:r>
              <a:rPr lang="en-US" sz="2000" dirty="0">
                <a:solidFill>
                  <a:srgbClr val="FF0000"/>
                </a:solidFill>
                <a:latin typeface="Lucida Console"/>
                <a:ea typeface="Lucida Console"/>
                <a:cs typeface="Lucida Console"/>
                <a:sym typeface="Lucida Console"/>
              </a:rPr>
              <a:t>j FN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07EF573-AD7E-D940-A3AC-9AE160452A96}"/>
              </a:ext>
            </a:extLst>
          </p:cNvPr>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DA49F8-F5D6-FC4A-B2E8-14AF341A22E0}"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7171" name="Footer Placeholder 7">
            <a:extLst>
              <a:ext uri="{FF2B5EF4-FFF2-40B4-BE49-F238E27FC236}">
                <a16:creationId xmlns:a16="http://schemas.microsoft.com/office/drawing/2014/main" id="{C02ABB81-0B04-8540-9B6E-C84F7AA673EA}"/>
              </a:ext>
            </a:extLst>
          </p:cNvPr>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Arial" panose="020B0604020202020204" pitchFamily="34" charset="0"/>
                <a:ea typeface="+mn-ea"/>
                <a:cs typeface="+mn-cs"/>
              </a:rPr>
              <a:t>Copyright © 2014 Elsevier Inc. All rights reserved.</a:t>
            </a:r>
          </a:p>
        </p:txBody>
      </p:sp>
      <p:sp>
        <p:nvSpPr>
          <p:cNvPr id="7172" name="TextBox 3">
            <a:extLst>
              <a:ext uri="{FF2B5EF4-FFF2-40B4-BE49-F238E27FC236}">
                <a16:creationId xmlns:a16="http://schemas.microsoft.com/office/drawing/2014/main" id="{D325770B-448C-8D4A-9F25-D7C4D870A3B3}"/>
              </a:ext>
            </a:extLst>
          </p:cNvPr>
          <p:cNvSpPr txBox="1">
            <a:spLocks noChangeArrowheads="1"/>
          </p:cNvSpPr>
          <p:nvPr/>
        </p:nvSpPr>
        <p:spPr bwMode="auto">
          <a:xfrm>
            <a:off x="390301" y="4367047"/>
            <a:ext cx="82964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ITCFranklinGothicStd-Hvy" charset="0"/>
              </a:rPr>
              <a:t>FIGURE 4.5</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inionPro-Regular" panose="02040503050306020203" pitchFamily="18" charset="0"/>
              </a:rPr>
              <a:t> </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ITCFranklinGothicStd-Hvy" charset="0"/>
              </a:rPr>
              <a:t>Two state elements are needed to store and access instructions, and an adder is needed to compute the next instruction address.</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inionPro-Regular" panose="02040503050306020203" pitchFamily="18" charset="0"/>
              </a:rPr>
              <a:t> The state elements are the instruction memory and the program counter. The instruction memory need only provide read access because the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Times New Roman" panose="02020603050405020304" pitchFamily="18" charset="0"/>
                <a:cs typeface="MinionPro-Regular" panose="02040503050306020203" pitchFamily="18" charset="0"/>
              </a:rPr>
              <a:t>datapath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inionPro-Regular" panose="02040503050306020203" pitchFamily="18" charset="0"/>
              </a:rPr>
              <a:t> does not write instructions. Since the instruction memory only reads, we treat it as combinational logic: the output at any time reflects the contents of the location specified by the address input, and no read control signal is needed. (We will need to write the instruction memory when we load the program; this is not hard to add, and we ignore it for simplicity.) The program counter is a 32-bit register that is written at the end of every clock cycle and thus does not need a write control signal. The adder is an ALU wired to always add its two 32-bit inputs and place the sum on its output.</a:t>
            </a:r>
          </a:p>
        </p:txBody>
      </p:sp>
      <p:pic>
        <p:nvPicPr>
          <p:cNvPr id="7173" name="Picture 6" descr="f04-05-9780124077263">
            <a:extLst>
              <a:ext uri="{FF2B5EF4-FFF2-40B4-BE49-F238E27FC236}">
                <a16:creationId xmlns:a16="http://schemas.microsoft.com/office/drawing/2014/main" id="{6D8715C9-32F1-CE41-B1E6-41AAF1C85F37}"/>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90301" y="1036089"/>
            <a:ext cx="8679177" cy="2574213"/>
          </a:xfrm>
        </p:spPr>
      </p:pic>
    </p:spTree>
    <p:extLst>
      <p:ext uri="{BB962C8B-B14F-4D97-AF65-F5344CB8AC3E}">
        <p14:creationId xmlns:p14="http://schemas.microsoft.com/office/powerpoint/2010/main" val="292667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val="1"/>
            </a:ext>
          </a:extLst>
        </p:spPr>
        <p:txBody>
          <a:bodyPr/>
          <a:lstStyle>
            <a:lvl1pPr>
              <a:defRPr>
                <a:solidFill>
                  <a:srgbClr val="000000"/>
                </a:solidFill>
              </a:defRPr>
            </a:lvl1pPr>
          </a:lstStyle>
          <a:p>
            <a:fld id="{86CB4B4D-7CA3-9044-876B-883B54F8677D}" type="slidenum">
              <a:t>2</a:t>
            </a:fld>
            <a:endParaRPr/>
          </a:p>
        </p:txBody>
      </p:sp>
      <p:sp>
        <p:nvSpPr>
          <p:cNvPr id="711"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1000">
                <a:latin typeface="Calibri"/>
                <a:ea typeface="Calibri"/>
                <a:cs typeface="Calibri"/>
                <a:sym typeface="Calibri"/>
              </a:defRPr>
            </a:lvl1pPr>
          </a:lstStyle>
          <a:p>
            <a:r>
              <a:t>Copyright © 2014 Elsevier Inc. All rights reserved.</a:t>
            </a:r>
          </a:p>
        </p:txBody>
      </p:sp>
      <p:sp>
        <p:nvSpPr>
          <p:cNvPr id="712" name="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p:cNvSpPr txBox="1"/>
          <p:nvPr/>
        </p:nvSpPr>
        <p:spPr>
          <a:xfrm>
            <a:off x="685800" y="5646737"/>
            <a:ext cx="7772400" cy="62930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latin typeface="Calibri"/>
                <a:ea typeface="Calibri"/>
                <a:cs typeface="Calibri"/>
                <a:sym typeface="Calibri"/>
              </a:defRPr>
            </a:lvl1pPr>
          </a:lstStyle>
          <a:p>
            <a:r>
              <a:t>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a:t>
            </a:r>
          </a:p>
        </p:txBody>
      </p:sp>
      <p:pic>
        <p:nvPicPr>
          <p:cNvPr id="713" name="f01-05-9780124077263" descr="f01-05-9780124077263"/>
          <p:cNvPicPr>
            <a:picLocks noChangeAspect="1"/>
          </p:cNvPicPr>
          <p:nvPr/>
        </p:nvPicPr>
        <p:blipFill>
          <a:blip r:embed="rId2"/>
          <a:stretch>
            <a:fillRect/>
          </a:stretch>
        </p:blipFill>
        <p:spPr>
          <a:xfrm>
            <a:off x="1458912" y="228600"/>
            <a:ext cx="6226176" cy="5334000"/>
          </a:xfrm>
          <a:prstGeom prst="rect">
            <a:avLst/>
          </a:prstGeom>
          <a:ln w="12700">
            <a:miter lim="400000"/>
          </a:ln>
        </p:spPr>
      </p:pic>
      <p:pic>
        <p:nvPicPr>
          <p:cNvPr id="6" name="f01-05-9780124077263" descr="f01-05-9780124077263">
            <a:extLst>
              <a:ext uri="{FF2B5EF4-FFF2-40B4-BE49-F238E27FC236}">
                <a16:creationId xmlns:a16="http://schemas.microsoft.com/office/drawing/2014/main" id="{A6E1451B-6F86-C147-9116-6A1FAF968004}"/>
              </a:ext>
            </a:extLst>
          </p:cNvPr>
          <p:cNvPicPr>
            <a:picLocks noChangeAspect="1"/>
          </p:cNvPicPr>
          <p:nvPr/>
        </p:nvPicPr>
        <p:blipFill>
          <a:blip r:embed="rId2"/>
          <a:stretch>
            <a:fillRect/>
          </a:stretch>
        </p:blipFill>
        <p:spPr>
          <a:xfrm>
            <a:off x="1458912" y="239110"/>
            <a:ext cx="6226176" cy="5334000"/>
          </a:xfrm>
          <a:prstGeom prst="rect">
            <a:avLst/>
          </a:prstGeom>
          <a:ln w="12700">
            <a:miter lim="400000"/>
          </a:ln>
        </p:spPr>
      </p:pic>
    </p:spTree>
    <p:extLst>
      <p:ext uri="{BB962C8B-B14F-4D97-AF65-F5344CB8AC3E}">
        <p14:creationId xmlns:p14="http://schemas.microsoft.com/office/powerpoint/2010/main" val="200015453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4FCB046-78D2-0449-A2FA-9D954D044B73}"/>
              </a:ext>
            </a:extLst>
          </p:cNvPr>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DF56423-CE89-C14C-A69D-2DD9B5178656}" type="slidenum">
              <a:rPr lang="en-US" altLang="en-US" sz="1200">
                <a:latin typeface="Calibri" panose="020F0502020204030204" pitchFamily="34" charset="0"/>
              </a:rPr>
              <a:pPr algn="r" eaLnBrk="1" hangingPunct="1"/>
              <a:t>20</a:t>
            </a:fld>
            <a:endParaRPr lang="en-US" altLang="en-US" sz="1200">
              <a:latin typeface="Calibri" panose="020F0502020204030204" pitchFamily="34" charset="0"/>
            </a:endParaRPr>
          </a:p>
        </p:txBody>
      </p:sp>
      <p:sp>
        <p:nvSpPr>
          <p:cNvPr id="8195" name="Footer Placeholder 7">
            <a:extLst>
              <a:ext uri="{FF2B5EF4-FFF2-40B4-BE49-F238E27FC236}">
                <a16:creationId xmlns:a16="http://schemas.microsoft.com/office/drawing/2014/main" id="{D704C551-5457-B742-9F7B-3B28EF94767E}"/>
              </a:ext>
            </a:extLst>
          </p:cNvPr>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000"/>
              <a:t>Copyright © 2014 Elsevier Inc. All rights reserved.</a:t>
            </a:r>
          </a:p>
        </p:txBody>
      </p:sp>
      <p:sp>
        <p:nvSpPr>
          <p:cNvPr id="8196" name="TextBox 3">
            <a:extLst>
              <a:ext uri="{FF2B5EF4-FFF2-40B4-BE49-F238E27FC236}">
                <a16:creationId xmlns:a16="http://schemas.microsoft.com/office/drawing/2014/main" id="{F49A0D2D-F3DE-BC4E-868E-65BF0D8CF47E}"/>
              </a:ext>
            </a:extLst>
          </p:cNvPr>
          <p:cNvSpPr txBox="1">
            <a:spLocks noChangeArrowheads="1"/>
          </p:cNvSpPr>
          <p:nvPr/>
        </p:nvSpPr>
        <p:spPr bwMode="auto">
          <a:xfrm>
            <a:off x="685800" y="5646738"/>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ea typeface="Times New Roman" panose="02020603050405020304" pitchFamily="18" charset="0"/>
                <a:cs typeface="ITCFranklinGothicStd-Hvy" charset="0"/>
              </a:rPr>
              <a:t>FIGURE 4.6</a:t>
            </a:r>
            <a:r>
              <a:rPr lang="en-US" altLang="en-US" sz="1200">
                <a:solidFill>
                  <a:srgbClr val="000000"/>
                </a:solidFill>
                <a:ea typeface="Times New Roman" panose="02020603050405020304" pitchFamily="18" charset="0"/>
                <a:cs typeface="MinionPro-Regular" charset="0"/>
              </a:rPr>
              <a:t> </a:t>
            </a:r>
            <a:r>
              <a:rPr lang="en-US" altLang="en-US" sz="1200">
                <a:solidFill>
                  <a:srgbClr val="000000"/>
                </a:solidFill>
                <a:ea typeface="Times New Roman" panose="02020603050405020304" pitchFamily="18" charset="0"/>
                <a:cs typeface="ITCFranklinGothicStd-Hvy" charset="0"/>
              </a:rPr>
              <a:t>A portion of the datapath used for fetching instructions and incrementing the program counter.</a:t>
            </a:r>
            <a:r>
              <a:rPr lang="en-US" altLang="en-US" sz="1200">
                <a:solidFill>
                  <a:srgbClr val="000000"/>
                </a:solidFill>
                <a:ea typeface="Times New Roman" panose="02020603050405020304" pitchFamily="18" charset="0"/>
                <a:cs typeface="MinionPro-Regular" charset="0"/>
              </a:rPr>
              <a:t> The fetched instruction is used by other parts of the datapath.</a:t>
            </a:r>
          </a:p>
        </p:txBody>
      </p:sp>
      <p:sp>
        <p:nvSpPr>
          <p:cNvPr id="2" name="Title 1">
            <a:extLst>
              <a:ext uri="{FF2B5EF4-FFF2-40B4-BE49-F238E27FC236}">
                <a16:creationId xmlns:a16="http://schemas.microsoft.com/office/drawing/2014/main" id="{86E8E15C-EFDB-EE4D-8535-DB196F0D9443}"/>
              </a:ext>
            </a:extLst>
          </p:cNvPr>
          <p:cNvSpPr>
            <a:spLocks noGrp="1"/>
          </p:cNvSpPr>
          <p:nvPr>
            <p:ph type="title"/>
          </p:nvPr>
        </p:nvSpPr>
        <p:spPr>
          <a:xfrm>
            <a:off x="228600" y="289035"/>
            <a:ext cx="7620000" cy="609600"/>
          </a:xfrm>
        </p:spPr>
        <p:txBody>
          <a:bodyPr/>
          <a:lstStyle/>
          <a:p>
            <a:r>
              <a:rPr lang="en-US" altLang="ko-KR" dirty="0"/>
              <a:t>1)</a:t>
            </a:r>
            <a:r>
              <a:rPr lang="ko-KR" altLang="en-US" dirty="0"/>
              <a:t> </a:t>
            </a:r>
            <a:r>
              <a:rPr lang="en-US" dirty="0"/>
              <a:t>Instruction Fetch</a:t>
            </a:r>
          </a:p>
        </p:txBody>
      </p:sp>
      <p:pic>
        <p:nvPicPr>
          <p:cNvPr id="8197" name="Picture 6" descr="f04-06-9780124077263">
            <a:extLst>
              <a:ext uri="{FF2B5EF4-FFF2-40B4-BE49-F238E27FC236}">
                <a16:creationId xmlns:a16="http://schemas.microsoft.com/office/drawing/2014/main" id="{C146883E-22AF-0645-898A-119B48546AED}"/>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366345" y="1207294"/>
            <a:ext cx="5500688" cy="4283075"/>
          </a:xfrm>
        </p:spPr>
      </p:pic>
    </p:spTree>
    <p:extLst>
      <p:ext uri="{BB962C8B-B14F-4D97-AF65-F5344CB8AC3E}">
        <p14:creationId xmlns:p14="http://schemas.microsoft.com/office/powerpoint/2010/main" val="33141074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21</a:t>
            </a:fld>
            <a:endParaRPr/>
          </a:p>
        </p:txBody>
      </p:sp>
      <p:sp>
        <p:nvSpPr>
          <p:cNvPr id="315" name="Instruction Fetch(datapath part 1)"/>
          <p:cNvSpPr txBox="1">
            <a:spLocks noGrp="1"/>
          </p:cNvSpPr>
          <p:nvPr>
            <p:ph type="title" idx="4294967295"/>
          </p:nvPr>
        </p:nvSpPr>
        <p:spPr>
          <a:xfrm>
            <a:off x="684212" y="146050"/>
            <a:ext cx="8259763" cy="762000"/>
          </a:xfrm>
          <a:prstGeom prst="rect">
            <a:avLst/>
          </a:prstGeom>
        </p:spPr>
        <p:txBody>
          <a:bodyPr>
            <a:normAutofit/>
          </a:bodyPr>
          <a:lstStyle>
            <a:lvl1pPr defTabSz="832104">
              <a:defRPr sz="4004"/>
            </a:lvl1pPr>
          </a:lstStyle>
          <a:p>
            <a:r>
              <a:rPr dirty="0"/>
              <a:t>Instruction Fetch(</a:t>
            </a:r>
            <a:r>
              <a:rPr dirty="0" err="1"/>
              <a:t>datapath</a:t>
            </a:r>
            <a:r>
              <a:rPr dirty="0"/>
              <a:t> part 1)</a:t>
            </a:r>
          </a:p>
        </p:txBody>
      </p:sp>
      <p:grpSp>
        <p:nvGrpSpPr>
          <p:cNvPr id="319" name="Group"/>
          <p:cNvGrpSpPr/>
          <p:nvPr/>
        </p:nvGrpSpPr>
        <p:grpSpPr>
          <a:xfrm>
            <a:off x="611187" y="4335462"/>
            <a:ext cx="1566885" cy="718962"/>
            <a:chOff x="0" y="0"/>
            <a:chExt cx="1566883" cy="718961"/>
          </a:xfrm>
        </p:grpSpPr>
        <p:sp>
          <p:nvSpPr>
            <p:cNvPr id="316" name="Rectangle"/>
            <p:cNvSpPr/>
            <p:nvPr/>
          </p:nvSpPr>
          <p:spPr>
            <a:xfrm>
              <a:off x="0" y="101600"/>
              <a:ext cx="914400" cy="609601"/>
            </a:xfrm>
            <a:prstGeom prst="rect">
              <a:avLst/>
            </a:prstGeom>
            <a:solidFill>
              <a:schemeClr val="accent1"/>
            </a:solid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pPr>
              <a:endParaRPr/>
            </a:p>
          </p:txBody>
        </p:sp>
        <p:sp>
          <p:nvSpPr>
            <p:cNvPr id="317" name="Line"/>
            <p:cNvSpPr/>
            <p:nvPr/>
          </p:nvSpPr>
          <p:spPr>
            <a:xfrm flipH="1">
              <a:off x="990600" y="-1"/>
              <a:ext cx="576284" cy="215902"/>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endParaRPr/>
            </a:p>
          </p:txBody>
        </p:sp>
        <p:sp>
          <p:nvSpPr>
            <p:cNvPr id="318" name="32-bit register"/>
            <p:cNvSpPr txBox="1"/>
            <p:nvPr/>
          </p:nvSpPr>
          <p:spPr>
            <a:xfrm>
              <a:off x="0" y="101600"/>
              <a:ext cx="914400" cy="6173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800"/>
              </a:lvl1pPr>
            </a:lstStyle>
            <a:p>
              <a:r>
                <a:t>32-bit register</a:t>
              </a:r>
            </a:p>
          </p:txBody>
        </p:sp>
      </p:grpSp>
      <p:grpSp>
        <p:nvGrpSpPr>
          <p:cNvPr id="323" name="Group"/>
          <p:cNvGrpSpPr/>
          <p:nvPr/>
        </p:nvGrpSpPr>
        <p:grpSpPr>
          <a:xfrm>
            <a:off x="6510325" y="3498847"/>
            <a:ext cx="2238388" cy="1246015"/>
            <a:chOff x="0" y="0"/>
            <a:chExt cx="2238386" cy="1246013"/>
          </a:xfrm>
        </p:grpSpPr>
        <p:sp>
          <p:nvSpPr>
            <p:cNvPr id="320" name="Rectangle"/>
            <p:cNvSpPr/>
            <p:nvPr/>
          </p:nvSpPr>
          <p:spPr>
            <a:xfrm>
              <a:off x="798523" y="361952"/>
              <a:ext cx="1439864" cy="863601"/>
            </a:xfrm>
            <a:prstGeom prst="rect">
              <a:avLst/>
            </a:prstGeom>
            <a:solidFill>
              <a:schemeClr val="accent1"/>
            </a:solid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pPr>
              <a:endParaRPr/>
            </a:p>
          </p:txBody>
        </p:sp>
        <p:sp>
          <p:nvSpPr>
            <p:cNvPr id="321" name="Line"/>
            <p:cNvSpPr/>
            <p:nvPr/>
          </p:nvSpPr>
          <p:spPr>
            <a:xfrm>
              <a:off x="0" y="-1"/>
              <a:ext cx="722331" cy="476261"/>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endParaRPr/>
            </a:p>
          </p:txBody>
        </p:sp>
        <p:sp>
          <p:nvSpPr>
            <p:cNvPr id="322" name="Increment by 4 for next instruction"/>
            <p:cNvSpPr txBox="1"/>
            <p:nvPr/>
          </p:nvSpPr>
          <p:spPr>
            <a:xfrm>
              <a:off x="798523" y="361952"/>
              <a:ext cx="1439864" cy="8840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800"/>
              </a:lvl1pPr>
            </a:lstStyle>
            <a:p>
              <a:r>
                <a:t>Increment by 4 for next instruction</a:t>
              </a:r>
            </a:p>
          </p:txBody>
        </p:sp>
      </p:grpSp>
      <p:pic>
        <p:nvPicPr>
          <p:cNvPr id="324" name="f04-06-P374493" descr="f04-06-P374493"/>
          <p:cNvPicPr>
            <a:picLocks noChangeAspect="1"/>
          </p:cNvPicPr>
          <p:nvPr/>
        </p:nvPicPr>
        <p:blipFill>
          <a:blip r:embed="rId2"/>
          <a:stretch>
            <a:fillRect/>
          </a:stretch>
        </p:blipFill>
        <p:spPr>
          <a:xfrm>
            <a:off x="2124075" y="1628775"/>
            <a:ext cx="5143500" cy="4010025"/>
          </a:xfrm>
          <a:prstGeom prst="rect">
            <a:avLst/>
          </a:prstGeom>
          <a:ln w="12700">
            <a:miter lim="400000"/>
          </a:ln>
        </p:spPr>
      </p:pic>
      <p:sp>
        <p:nvSpPr>
          <p:cNvPr id="325" name="A portion of datapath used for fetching instruction and incrementing PC…"/>
          <p:cNvSpPr txBox="1">
            <a:spLocks noGrp="1"/>
          </p:cNvSpPr>
          <p:nvPr>
            <p:ph type="body" idx="4294967295"/>
          </p:nvPr>
        </p:nvSpPr>
        <p:spPr>
          <a:xfrm>
            <a:off x="372282" y="1156953"/>
            <a:ext cx="8259763" cy="5009231"/>
          </a:xfrm>
          <a:prstGeom prst="rect">
            <a:avLst/>
          </a:prstGeom>
        </p:spPr>
        <p:txBody>
          <a:bodyPr lIns="44450" tIns="44450" rIns="44450" bIns="44450">
            <a:normAutofit/>
          </a:bodyPr>
          <a:lstStyle/>
          <a:p>
            <a:pPr>
              <a:spcBef>
                <a:spcPts val="400"/>
              </a:spcBef>
              <a:buClrTx/>
              <a:buSzPct val="100000"/>
              <a:buChar char="•"/>
              <a:defRPr sz="1800" b="1"/>
            </a:pPr>
            <a:r>
              <a:rPr dirty="0"/>
              <a:t>A portion of </a:t>
            </a:r>
            <a:r>
              <a:rPr dirty="0" err="1"/>
              <a:t>datapath</a:t>
            </a:r>
            <a:r>
              <a:rPr dirty="0"/>
              <a:t> used for fetching instruction and incrementing PC</a:t>
            </a:r>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Tx/>
              <a:buNone/>
              <a:defRPr sz="1800" b="1"/>
            </a:pPr>
            <a:endParaRPr dirty="0"/>
          </a:p>
          <a:p>
            <a:pPr>
              <a:spcBef>
                <a:spcPts val="400"/>
              </a:spcBef>
              <a:buClrTx/>
              <a:buSzTx/>
              <a:buNone/>
              <a:defRPr sz="1800" b="1"/>
            </a:pPr>
            <a:r>
              <a:rPr dirty="0"/>
              <a:t>[0x0</a:t>
            </a:r>
            <a:r>
              <a:rPr lang="en-US" altLang="ko-KR" dirty="0"/>
              <a:t>0</a:t>
            </a:r>
            <a:r>
              <a:rPr dirty="0"/>
              <a:t>401000] add $2, $8,$9  000000  01000  01001  00010  00000  100000</a:t>
            </a:r>
          </a:p>
        </p:txBody>
      </p:sp>
      <p:sp>
        <p:nvSpPr>
          <p:cNvPr id="326" name="000000  01000  01001  00010  00000  100000"/>
          <p:cNvSpPr txBox="1"/>
          <p:nvPr/>
        </p:nvSpPr>
        <p:spPr>
          <a:xfrm>
            <a:off x="3314700" y="4221162"/>
            <a:ext cx="3313113"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433FF"/>
                </a:solidFill>
              </a:defRPr>
            </a:lvl1pPr>
          </a:lstStyle>
          <a:p>
            <a:r>
              <a:rPr dirty="0"/>
              <a:t>000000  01000  01001  00010  00000  100000</a:t>
            </a:r>
          </a:p>
        </p:txBody>
      </p:sp>
      <p:sp>
        <p:nvSpPr>
          <p:cNvPr id="327" name="0x04001000"/>
          <p:cNvSpPr txBox="1"/>
          <p:nvPr/>
        </p:nvSpPr>
        <p:spPr>
          <a:xfrm rot="16200000">
            <a:off x="1986258" y="3017332"/>
            <a:ext cx="1246015"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a:solidFill>
                  <a:srgbClr val="0433FF"/>
                </a:solidFill>
              </a:defRPr>
            </a:lvl1pPr>
          </a:lstStyle>
          <a:p>
            <a:r>
              <a:rPr dirty="0"/>
              <a:t>0x0</a:t>
            </a:r>
            <a:r>
              <a:rPr lang="en-US" altLang="ko-KR" dirty="0"/>
              <a:t>0</a:t>
            </a:r>
            <a:r>
              <a:rPr dirty="0"/>
              <a:t>401000</a:t>
            </a:r>
          </a:p>
        </p:txBody>
      </p:sp>
      <p:sp>
        <p:nvSpPr>
          <p:cNvPr id="328" name="0x04001004"/>
          <p:cNvSpPr txBox="1"/>
          <p:nvPr/>
        </p:nvSpPr>
        <p:spPr>
          <a:xfrm>
            <a:off x="6837658" y="2687012"/>
            <a:ext cx="1246015"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a:solidFill>
                  <a:srgbClr val="0433FF"/>
                </a:solidFill>
              </a:defRPr>
            </a:lvl1pPr>
          </a:lstStyle>
          <a:p>
            <a:r>
              <a:rPr dirty="0"/>
              <a:t>0x0</a:t>
            </a:r>
            <a:r>
              <a:rPr lang="en-US" altLang="ko-KR" dirty="0"/>
              <a:t>0</a:t>
            </a:r>
            <a:r>
              <a:rPr dirty="0"/>
              <a:t>401004</a:t>
            </a:r>
          </a:p>
        </p:txBody>
      </p:sp>
      <p:pic>
        <p:nvPicPr>
          <p:cNvPr id="17" name="Picture 16">
            <a:extLst>
              <a:ext uri="{FF2B5EF4-FFF2-40B4-BE49-F238E27FC236}">
                <a16:creationId xmlns:a16="http://schemas.microsoft.com/office/drawing/2014/main" id="{488C728E-D854-C14E-94A8-909F2D8C9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073" y="6067053"/>
            <a:ext cx="5511996" cy="639224"/>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22</a:t>
            </a:fld>
            <a:endParaRPr/>
          </a:p>
        </p:txBody>
      </p:sp>
      <p:pic>
        <p:nvPicPr>
          <p:cNvPr id="331" name="f04-07-P374493" descr="f04-07-P374493"/>
          <p:cNvPicPr>
            <a:picLocks noChangeAspect="1"/>
          </p:cNvPicPr>
          <p:nvPr/>
        </p:nvPicPr>
        <p:blipFill>
          <a:blip r:embed="rId2"/>
          <a:stretch>
            <a:fillRect/>
          </a:stretch>
        </p:blipFill>
        <p:spPr>
          <a:xfrm>
            <a:off x="1331912" y="3284537"/>
            <a:ext cx="6316663" cy="2573338"/>
          </a:xfrm>
          <a:prstGeom prst="rect">
            <a:avLst/>
          </a:prstGeom>
          <a:ln w="12700">
            <a:miter lim="400000"/>
          </a:ln>
        </p:spPr>
      </p:pic>
      <p:sp>
        <p:nvSpPr>
          <p:cNvPr id="332" name="R-Format Instructions"/>
          <p:cNvSpPr txBox="1">
            <a:spLocks noGrp="1"/>
          </p:cNvSpPr>
          <p:nvPr>
            <p:ph type="title" idx="4294967295"/>
          </p:nvPr>
        </p:nvSpPr>
        <p:spPr>
          <a:xfrm>
            <a:off x="105104" y="146050"/>
            <a:ext cx="9354206" cy="762000"/>
          </a:xfrm>
          <a:prstGeom prst="rect">
            <a:avLst/>
          </a:prstGeom>
        </p:spPr>
        <p:txBody>
          <a:bodyPr>
            <a:noAutofit/>
          </a:bodyPr>
          <a:lstStyle/>
          <a:p>
            <a:r>
              <a:rPr lang="en-US" altLang="ko-KR" sz="3200" dirty="0"/>
              <a:t>2)</a:t>
            </a:r>
            <a:r>
              <a:rPr lang="ko-KR" altLang="en-US" sz="3200" dirty="0"/>
              <a:t> </a:t>
            </a:r>
            <a:r>
              <a:rPr lang="en-US" altLang="ko-KR" sz="3200" dirty="0"/>
              <a:t>Execution of Arithmetic/Logic  </a:t>
            </a:r>
            <a:r>
              <a:rPr sz="3200" dirty="0"/>
              <a:t>Instructions</a:t>
            </a:r>
          </a:p>
        </p:txBody>
      </p:sp>
      <p:sp>
        <p:nvSpPr>
          <p:cNvPr id="333" name="Read two register operands…"/>
          <p:cNvSpPr txBox="1">
            <a:spLocks noGrp="1"/>
          </p:cNvSpPr>
          <p:nvPr>
            <p:ph type="body" sz="half" idx="4294967295"/>
          </p:nvPr>
        </p:nvSpPr>
        <p:spPr>
          <a:xfrm>
            <a:off x="684212" y="1125537"/>
            <a:ext cx="8270876" cy="1920876"/>
          </a:xfrm>
          <a:prstGeom prst="rect">
            <a:avLst/>
          </a:prstGeom>
        </p:spPr>
        <p:txBody>
          <a:bodyPr>
            <a:normAutofit/>
          </a:bodyPr>
          <a:lstStyle/>
          <a:p>
            <a:pPr marL="0" indent="0" algn="ctr">
              <a:buNone/>
            </a:pPr>
            <a:r>
              <a:rPr lang="en-US" sz="2400" dirty="0"/>
              <a:t> </a:t>
            </a:r>
            <a:r>
              <a:rPr lang="en-US" sz="2400" dirty="0">
                <a:latin typeface="Courier" pitchFamily="2" charset="0"/>
              </a:rPr>
              <a:t>add $2, $8, $9</a:t>
            </a:r>
            <a:endParaRPr lang="en-US" sz="2400" dirty="0"/>
          </a:p>
          <a:p>
            <a:r>
              <a:rPr sz="2400" dirty="0"/>
              <a:t>Read two register operands</a:t>
            </a:r>
          </a:p>
          <a:p>
            <a:r>
              <a:rPr sz="2400" dirty="0"/>
              <a:t>Perform arithmetic/logical operation</a:t>
            </a:r>
          </a:p>
          <a:p>
            <a:r>
              <a:rPr sz="2400" dirty="0"/>
              <a:t>Write </a:t>
            </a:r>
            <a:r>
              <a:rPr lang="en-US" sz="2400" dirty="0"/>
              <a:t>a </a:t>
            </a:r>
            <a:r>
              <a:rPr sz="2400" dirty="0"/>
              <a:t>result</a:t>
            </a:r>
            <a:r>
              <a:rPr lang="en-US" sz="2400" dirty="0"/>
              <a:t> into a destination register</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336" name="Datapath part 2: Execution of R-type Instructions"/>
          <p:cNvSpPr txBox="1">
            <a:spLocks noGrp="1"/>
          </p:cNvSpPr>
          <p:nvPr>
            <p:ph type="title"/>
          </p:nvPr>
        </p:nvSpPr>
        <p:spPr>
          <a:xfrm>
            <a:off x="228600" y="152400"/>
            <a:ext cx="8610600" cy="609600"/>
          </a:xfrm>
          <a:prstGeom prst="rect">
            <a:avLst/>
          </a:prstGeom>
        </p:spPr>
        <p:txBody>
          <a:bodyPr/>
          <a:lstStyle/>
          <a:p>
            <a:r>
              <a:rPr dirty="0"/>
              <a:t>Datapath part 2: Execution of </a:t>
            </a:r>
            <a:r>
              <a:rPr lang="en-US" dirty="0"/>
              <a:t>A/L</a:t>
            </a:r>
            <a:r>
              <a:rPr dirty="0"/>
              <a:t> Instructions</a:t>
            </a:r>
          </a:p>
        </p:txBody>
      </p:sp>
      <p:sp>
        <p:nvSpPr>
          <p:cNvPr id="337" name="add $2, $8,$9  000000  01000  01001  00010  00000  100000"/>
          <p:cNvSpPr txBox="1">
            <a:spLocks noGrp="1"/>
          </p:cNvSpPr>
          <p:nvPr>
            <p:ph type="body" idx="1"/>
          </p:nvPr>
        </p:nvSpPr>
        <p:spPr>
          <a:xfrm>
            <a:off x="379078" y="1293478"/>
            <a:ext cx="8081044" cy="3813844"/>
          </a:xfrm>
          <a:prstGeom prst="rect">
            <a:avLst/>
          </a:prstGeom>
        </p:spPr>
        <p:txBody>
          <a:bodyPr/>
          <a:lstStyle>
            <a:lvl1pPr>
              <a:buSzTx/>
              <a:buNone/>
            </a:lvl1pPr>
          </a:lstStyle>
          <a:p>
            <a:r>
              <a:t>add $2, $8,$9  000000  01000  01001  00010  00000  100000</a:t>
            </a:r>
          </a:p>
        </p:txBody>
      </p:sp>
      <p:pic>
        <p:nvPicPr>
          <p:cNvPr id="338" name="~AUT0055" descr="~AUT0055"/>
          <p:cNvPicPr>
            <a:picLocks noChangeAspect="1"/>
          </p:cNvPicPr>
          <p:nvPr/>
        </p:nvPicPr>
        <p:blipFill>
          <a:blip r:embed="rId2"/>
          <a:stretch>
            <a:fillRect/>
          </a:stretch>
        </p:blipFill>
        <p:spPr>
          <a:xfrm>
            <a:off x="1720850" y="2420938"/>
            <a:ext cx="5656263" cy="2571751"/>
          </a:xfrm>
          <a:prstGeom prst="rect">
            <a:avLst/>
          </a:prstGeom>
          <a:ln w="12700">
            <a:miter lim="400000"/>
          </a:ln>
        </p:spPr>
      </p:pic>
      <p:sp>
        <p:nvSpPr>
          <p:cNvPr id="339" name="01000"/>
          <p:cNvSpPr txBox="1"/>
          <p:nvPr/>
        </p:nvSpPr>
        <p:spPr>
          <a:xfrm>
            <a:off x="2339181" y="2568306"/>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rPr dirty="0"/>
              <a:t>01000</a:t>
            </a:r>
          </a:p>
        </p:txBody>
      </p:sp>
      <p:sp>
        <p:nvSpPr>
          <p:cNvPr id="340" name="01001"/>
          <p:cNvSpPr txBox="1"/>
          <p:nvPr/>
        </p:nvSpPr>
        <p:spPr>
          <a:xfrm>
            <a:off x="2339181" y="3048620"/>
            <a:ext cx="936626"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rPr dirty="0"/>
              <a:t>01001</a:t>
            </a:r>
          </a:p>
        </p:txBody>
      </p:sp>
      <p:sp>
        <p:nvSpPr>
          <p:cNvPr id="341" name="00010"/>
          <p:cNvSpPr txBox="1"/>
          <p:nvPr/>
        </p:nvSpPr>
        <p:spPr>
          <a:xfrm>
            <a:off x="2514485" y="3766112"/>
            <a:ext cx="936626"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rPr dirty="0"/>
              <a:t>00010</a:t>
            </a:r>
          </a:p>
        </p:txBody>
      </p:sp>
      <p:sp>
        <p:nvSpPr>
          <p:cNvPr id="342" name="0010"/>
          <p:cNvSpPr txBox="1"/>
          <p:nvPr/>
        </p:nvSpPr>
        <p:spPr>
          <a:xfrm>
            <a:off x="6011862" y="2205038"/>
            <a:ext cx="936626"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dirty="0"/>
              <a:t>0010</a:t>
            </a:r>
          </a:p>
        </p:txBody>
      </p:sp>
      <p:pic>
        <p:nvPicPr>
          <p:cNvPr id="10" name="Picture 9">
            <a:extLst>
              <a:ext uri="{FF2B5EF4-FFF2-40B4-BE49-F238E27FC236}">
                <a16:creationId xmlns:a16="http://schemas.microsoft.com/office/drawing/2014/main" id="{0751B3B5-0CE3-164D-93CA-8DE558807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869" y="5530850"/>
            <a:ext cx="6680200" cy="774700"/>
          </a:xfrm>
          <a:prstGeom prst="rect">
            <a:avLst/>
          </a:prstGeom>
        </p:spPr>
      </p:pic>
      <p:sp>
        <p:nvSpPr>
          <p:cNvPr id="12" name="TextBox 11">
            <a:extLst>
              <a:ext uri="{FF2B5EF4-FFF2-40B4-BE49-F238E27FC236}">
                <a16:creationId xmlns:a16="http://schemas.microsoft.com/office/drawing/2014/main" id="{E59045A9-2ACF-2B47-A274-DF6C98282BBB}"/>
              </a:ext>
            </a:extLst>
          </p:cNvPr>
          <p:cNvSpPr txBox="1"/>
          <p:nvPr/>
        </p:nvSpPr>
        <p:spPr>
          <a:xfrm>
            <a:off x="2091455" y="3522391"/>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sp>
        <p:nvSpPr>
          <p:cNvPr id="13" name="TextBox 12">
            <a:extLst>
              <a:ext uri="{FF2B5EF4-FFF2-40B4-BE49-F238E27FC236}">
                <a16:creationId xmlns:a16="http://schemas.microsoft.com/office/drawing/2014/main" id="{E7F7AC06-6A2E-B54D-A91A-104AA1A6FDA0}"/>
              </a:ext>
            </a:extLst>
          </p:cNvPr>
          <p:cNvSpPr txBox="1"/>
          <p:nvPr/>
        </p:nvSpPr>
        <p:spPr>
          <a:xfrm>
            <a:off x="2879726" y="2477673"/>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5</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
        <p:nvSpPr>
          <p:cNvPr id="14" name="TextBox 13">
            <a:extLst>
              <a:ext uri="{FF2B5EF4-FFF2-40B4-BE49-F238E27FC236}">
                <a16:creationId xmlns:a16="http://schemas.microsoft.com/office/drawing/2014/main" id="{E085EDF5-2781-0747-8355-06E053A5367C}"/>
              </a:ext>
            </a:extLst>
          </p:cNvPr>
          <p:cNvSpPr txBox="1"/>
          <p:nvPr/>
        </p:nvSpPr>
        <p:spPr>
          <a:xfrm>
            <a:off x="2879726" y="2995563"/>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5</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
        <p:nvSpPr>
          <p:cNvPr id="15" name="TextBox 14">
            <a:extLst>
              <a:ext uri="{FF2B5EF4-FFF2-40B4-BE49-F238E27FC236}">
                <a16:creationId xmlns:a16="http://schemas.microsoft.com/office/drawing/2014/main" id="{582B264B-A6B0-3740-8C46-0B17389CDE44}"/>
              </a:ext>
            </a:extLst>
          </p:cNvPr>
          <p:cNvSpPr txBox="1"/>
          <p:nvPr/>
        </p:nvSpPr>
        <p:spPr>
          <a:xfrm>
            <a:off x="2879726" y="3460054"/>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5</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cxnSp>
        <p:nvCxnSpPr>
          <p:cNvPr id="16" name="Straight Connector 15">
            <a:extLst>
              <a:ext uri="{FF2B5EF4-FFF2-40B4-BE49-F238E27FC236}">
                <a16:creationId xmlns:a16="http://schemas.microsoft.com/office/drawing/2014/main" id="{A692FF3A-E858-3140-8781-E20BA7E43A88}"/>
              </a:ext>
            </a:extLst>
          </p:cNvPr>
          <p:cNvCxnSpPr>
            <a:cxnSpLocks/>
          </p:cNvCxnSpPr>
          <p:nvPr/>
        </p:nvCxnSpPr>
        <p:spPr>
          <a:xfrm>
            <a:off x="2888812" y="3715575"/>
            <a:ext cx="197059" cy="145368"/>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 name="Straight Connector 18">
            <a:extLst>
              <a:ext uri="{FF2B5EF4-FFF2-40B4-BE49-F238E27FC236}">
                <a16:creationId xmlns:a16="http://schemas.microsoft.com/office/drawing/2014/main" id="{C6D9BD18-8530-0A48-AC66-C8406BFA1B0A}"/>
              </a:ext>
            </a:extLst>
          </p:cNvPr>
          <p:cNvCxnSpPr>
            <a:cxnSpLocks/>
          </p:cNvCxnSpPr>
          <p:nvPr/>
        </p:nvCxnSpPr>
        <p:spPr>
          <a:xfrm>
            <a:off x="2911548" y="2752802"/>
            <a:ext cx="197059" cy="145368"/>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A5DA47B0-BF43-2947-8F17-A0FF710E495F}"/>
              </a:ext>
            </a:extLst>
          </p:cNvPr>
          <p:cNvCxnSpPr>
            <a:cxnSpLocks/>
          </p:cNvCxnSpPr>
          <p:nvPr/>
        </p:nvCxnSpPr>
        <p:spPr>
          <a:xfrm>
            <a:off x="2879726" y="3219916"/>
            <a:ext cx="197059" cy="145368"/>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5FEFEB64-C5D9-0346-9693-A51C269BED72}"/>
              </a:ext>
            </a:extLst>
          </p:cNvPr>
          <p:cNvCxnSpPr>
            <a:cxnSpLocks/>
          </p:cNvCxnSpPr>
          <p:nvPr/>
        </p:nvCxnSpPr>
        <p:spPr>
          <a:xfrm>
            <a:off x="2265890" y="3483962"/>
            <a:ext cx="197059" cy="145368"/>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2" name="000000  01000  01001  00010  00000  100000">
            <a:extLst>
              <a:ext uri="{FF2B5EF4-FFF2-40B4-BE49-F238E27FC236}">
                <a16:creationId xmlns:a16="http://schemas.microsoft.com/office/drawing/2014/main" id="{C9FEC312-C77F-A64F-BF29-B0B00E8C3ACF}"/>
              </a:ext>
            </a:extLst>
          </p:cNvPr>
          <p:cNvSpPr txBox="1"/>
          <p:nvPr/>
        </p:nvSpPr>
        <p:spPr>
          <a:xfrm rot="5400000">
            <a:off x="-51740" y="3404027"/>
            <a:ext cx="3313113"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433FF"/>
                </a:solidFill>
              </a:defRPr>
            </a:lvl1pPr>
          </a:lstStyle>
          <a:p>
            <a:r>
              <a:rPr dirty="0"/>
              <a:t>000000  01000  01001  00010  00000  100000</a:t>
            </a:r>
          </a:p>
        </p:txBody>
      </p:sp>
      <p:sp>
        <p:nvSpPr>
          <p:cNvPr id="23" name="0010">
            <a:extLst>
              <a:ext uri="{FF2B5EF4-FFF2-40B4-BE49-F238E27FC236}">
                <a16:creationId xmlns:a16="http://schemas.microsoft.com/office/drawing/2014/main" id="{135B0DD8-06F4-A944-9FBD-791B1244F5A5}"/>
              </a:ext>
            </a:extLst>
          </p:cNvPr>
          <p:cNvSpPr txBox="1"/>
          <p:nvPr/>
        </p:nvSpPr>
        <p:spPr>
          <a:xfrm>
            <a:off x="4966083" y="2715466"/>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0x00000005</a:t>
            </a:r>
            <a:endParaRPr dirty="0">
              <a:solidFill>
                <a:srgbClr val="00B050"/>
              </a:solidFill>
            </a:endParaRPr>
          </a:p>
        </p:txBody>
      </p:sp>
      <p:sp>
        <p:nvSpPr>
          <p:cNvPr id="24" name="0010">
            <a:extLst>
              <a:ext uri="{FF2B5EF4-FFF2-40B4-BE49-F238E27FC236}">
                <a16:creationId xmlns:a16="http://schemas.microsoft.com/office/drawing/2014/main" id="{AFCFEB4D-FE72-7E4D-B678-6ED37A94452A}"/>
              </a:ext>
            </a:extLst>
          </p:cNvPr>
          <p:cNvSpPr txBox="1"/>
          <p:nvPr/>
        </p:nvSpPr>
        <p:spPr>
          <a:xfrm>
            <a:off x="4966083" y="3753369"/>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0x00000001</a:t>
            </a:r>
            <a:endParaRPr dirty="0">
              <a:solidFill>
                <a:srgbClr val="00B050"/>
              </a:solidFill>
            </a:endParaRPr>
          </a:p>
        </p:txBody>
      </p:sp>
      <p:sp>
        <p:nvSpPr>
          <p:cNvPr id="25" name="0010">
            <a:extLst>
              <a:ext uri="{FF2B5EF4-FFF2-40B4-BE49-F238E27FC236}">
                <a16:creationId xmlns:a16="http://schemas.microsoft.com/office/drawing/2014/main" id="{16CDE2E8-90AE-3843-A54E-2520844DF725}"/>
              </a:ext>
            </a:extLst>
          </p:cNvPr>
          <p:cNvSpPr txBox="1"/>
          <p:nvPr/>
        </p:nvSpPr>
        <p:spPr>
          <a:xfrm>
            <a:off x="3776931" y="4609084"/>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t>1</a:t>
            </a:r>
            <a:endParaRPr dirty="0"/>
          </a:p>
        </p:txBody>
      </p:sp>
      <p:sp>
        <p:nvSpPr>
          <p:cNvPr id="26" name="0010">
            <a:extLst>
              <a:ext uri="{FF2B5EF4-FFF2-40B4-BE49-F238E27FC236}">
                <a16:creationId xmlns:a16="http://schemas.microsoft.com/office/drawing/2014/main" id="{618D3DA1-73DE-1541-AD93-0C16A679A39D}"/>
              </a:ext>
            </a:extLst>
          </p:cNvPr>
          <p:cNvSpPr txBox="1"/>
          <p:nvPr/>
        </p:nvSpPr>
        <p:spPr>
          <a:xfrm>
            <a:off x="6711953" y="3503377"/>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0x00000006</a:t>
            </a:r>
            <a:endParaRPr dirty="0">
              <a:solidFill>
                <a:srgbClr val="00B050"/>
              </a:solidFill>
            </a:endParaRPr>
          </a:p>
        </p:txBody>
      </p:sp>
      <p:graphicFrame>
        <p:nvGraphicFramePr>
          <p:cNvPr id="4" name="Table 3">
            <a:extLst>
              <a:ext uri="{FF2B5EF4-FFF2-40B4-BE49-F238E27FC236}">
                <a16:creationId xmlns:a16="http://schemas.microsoft.com/office/drawing/2014/main" id="{71B29901-73B4-524F-A830-D608779D1623}"/>
              </a:ext>
            </a:extLst>
          </p:cNvPr>
          <p:cNvGraphicFramePr>
            <a:graphicFrameLocks noGrp="1"/>
          </p:cNvGraphicFramePr>
          <p:nvPr>
            <p:extLst>
              <p:ext uri="{D42A27DB-BD31-4B8C-83A1-F6EECF244321}">
                <p14:modId xmlns:p14="http://schemas.microsoft.com/office/powerpoint/2010/main" val="3363539849"/>
              </p:ext>
            </p:extLst>
          </p:nvPr>
        </p:nvGraphicFramePr>
        <p:xfrm>
          <a:off x="4015381" y="2814164"/>
          <a:ext cx="728936" cy="1432194"/>
        </p:xfrm>
        <a:graphic>
          <a:graphicData uri="http://schemas.openxmlformats.org/drawingml/2006/table">
            <a:tbl>
              <a:tblPr firstRow="1" bandRow="1">
                <a:tableStyleId>{5940675A-B579-460E-94D1-54222C63F5DA}</a:tableStyleId>
              </a:tblPr>
              <a:tblGrid>
                <a:gridCol w="728936">
                  <a:extLst>
                    <a:ext uri="{9D8B030D-6E8A-4147-A177-3AD203B41FA5}">
                      <a16:colId xmlns:a16="http://schemas.microsoft.com/office/drawing/2014/main" val="2162541205"/>
                    </a:ext>
                  </a:extLst>
                </a:gridCol>
              </a:tblGrid>
              <a:tr h="2082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00000000</a:t>
                      </a:r>
                    </a:p>
                  </a:txBody>
                  <a:tcPr marL="3600" marR="3600" marT="0" marB="0">
                    <a:solidFill>
                      <a:schemeClr val="bg1"/>
                    </a:solidFill>
                  </a:tcPr>
                </a:tc>
                <a:extLst>
                  <a:ext uri="{0D108BD9-81ED-4DB2-BD59-A6C34878D82A}">
                    <a16:rowId xmlns:a16="http://schemas.microsoft.com/office/drawing/2014/main" val="3208438462"/>
                  </a:ext>
                </a:extLst>
              </a:tr>
              <a:tr h="208219">
                <a:tc>
                  <a:txBody>
                    <a:bodyPr/>
                    <a:lstStyle/>
                    <a:p>
                      <a:pPr algn="ctr"/>
                      <a:endParaRPr lang="en-US" dirty="0">
                        <a:solidFill>
                          <a:srgbClr val="00B050"/>
                        </a:solidFill>
                      </a:endParaRPr>
                    </a:p>
                  </a:txBody>
                  <a:tcPr marL="3600" marR="3600" marT="0" marB="0">
                    <a:solidFill>
                      <a:schemeClr val="bg1"/>
                    </a:solidFill>
                  </a:tcPr>
                </a:tc>
                <a:extLst>
                  <a:ext uri="{0D108BD9-81ED-4DB2-BD59-A6C34878D82A}">
                    <a16:rowId xmlns:a16="http://schemas.microsoft.com/office/drawing/2014/main" val="3900010628"/>
                  </a:ext>
                </a:extLst>
              </a:tr>
              <a:tr h="208219">
                <a:tc>
                  <a:txBody>
                    <a:bodyPr/>
                    <a:lstStyle/>
                    <a:p>
                      <a:pPr algn="ctr"/>
                      <a:r>
                        <a:rPr lang="en-US" dirty="0">
                          <a:solidFill>
                            <a:srgbClr val="00B050"/>
                          </a:solidFill>
                        </a:rPr>
                        <a:t>…</a:t>
                      </a:r>
                    </a:p>
                  </a:txBody>
                  <a:tcPr marL="3600" marR="3600" marT="0" marB="0">
                    <a:solidFill>
                      <a:schemeClr val="bg1"/>
                    </a:solidFill>
                  </a:tcPr>
                </a:tc>
                <a:extLst>
                  <a:ext uri="{0D108BD9-81ED-4DB2-BD59-A6C34878D82A}">
                    <a16:rowId xmlns:a16="http://schemas.microsoft.com/office/drawing/2014/main" val="2886720548"/>
                  </a:ext>
                </a:extLst>
              </a:tr>
              <a:tr h="208219">
                <a:tc>
                  <a:txBody>
                    <a:bodyPr/>
                    <a:lstStyle/>
                    <a:p>
                      <a:pPr algn="ctr"/>
                      <a:endParaRPr lang="en-US" dirty="0">
                        <a:solidFill>
                          <a:srgbClr val="00B050"/>
                        </a:solidFill>
                      </a:endParaRPr>
                    </a:p>
                  </a:txBody>
                  <a:tcPr marL="3600" marR="3600" marT="0" marB="0">
                    <a:solidFill>
                      <a:schemeClr val="bg1"/>
                    </a:solidFill>
                  </a:tcPr>
                </a:tc>
                <a:extLst>
                  <a:ext uri="{0D108BD9-81ED-4DB2-BD59-A6C34878D82A}">
                    <a16:rowId xmlns:a16="http://schemas.microsoft.com/office/drawing/2014/main" val="109208698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00000005</a:t>
                      </a:r>
                    </a:p>
                  </a:txBody>
                  <a:tcPr marL="3600" marR="3600" marT="0" marB="0">
                    <a:solidFill>
                      <a:schemeClr val="bg1"/>
                    </a:solidFill>
                  </a:tcPr>
                </a:tc>
                <a:extLst>
                  <a:ext uri="{0D108BD9-81ED-4DB2-BD59-A6C34878D82A}">
                    <a16:rowId xmlns:a16="http://schemas.microsoft.com/office/drawing/2014/main" val="3563915269"/>
                  </a:ext>
                </a:extLst>
              </a:tr>
              <a:tr h="2082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00000001</a:t>
                      </a:r>
                    </a:p>
                  </a:txBody>
                  <a:tcPr marL="3600" marR="3600" marT="0" marB="0">
                    <a:solidFill>
                      <a:schemeClr val="bg1"/>
                    </a:solidFill>
                  </a:tcPr>
                </a:tc>
                <a:extLst>
                  <a:ext uri="{0D108BD9-81ED-4DB2-BD59-A6C34878D82A}">
                    <a16:rowId xmlns:a16="http://schemas.microsoft.com/office/drawing/2014/main" val="686620086"/>
                  </a:ext>
                </a:extLst>
              </a:tr>
              <a:tr h="208219">
                <a:tc>
                  <a:txBody>
                    <a:bodyPr/>
                    <a:lstStyle/>
                    <a:p>
                      <a:pPr algn="ctr"/>
                      <a:r>
                        <a:rPr lang="en-US" dirty="0">
                          <a:solidFill>
                            <a:srgbClr val="00B050"/>
                          </a:solidFill>
                        </a:rPr>
                        <a:t>…</a:t>
                      </a:r>
                    </a:p>
                  </a:txBody>
                  <a:tcPr marL="3600" marR="3600" marT="0" marB="0">
                    <a:solidFill>
                      <a:schemeClr val="bg1"/>
                    </a:solidFill>
                  </a:tcPr>
                </a:tc>
                <a:extLst>
                  <a:ext uri="{0D108BD9-81ED-4DB2-BD59-A6C34878D82A}">
                    <a16:rowId xmlns:a16="http://schemas.microsoft.com/office/drawing/2014/main" val="2153278767"/>
                  </a:ext>
                </a:extLst>
              </a:tr>
            </a:tbl>
          </a:graphicData>
        </a:graphic>
      </p:graphicFrame>
      <p:graphicFrame>
        <p:nvGraphicFramePr>
          <p:cNvPr id="29" name="Table 28">
            <a:extLst>
              <a:ext uri="{FF2B5EF4-FFF2-40B4-BE49-F238E27FC236}">
                <a16:creationId xmlns:a16="http://schemas.microsoft.com/office/drawing/2014/main" id="{684060F2-FA44-5846-A216-CD60927618B9}"/>
              </a:ext>
            </a:extLst>
          </p:cNvPr>
          <p:cNvGraphicFramePr>
            <a:graphicFrameLocks noGrp="1"/>
          </p:cNvGraphicFramePr>
          <p:nvPr>
            <p:extLst>
              <p:ext uri="{D42A27DB-BD31-4B8C-83A1-F6EECF244321}">
                <p14:modId xmlns:p14="http://schemas.microsoft.com/office/powerpoint/2010/main" val="211371948"/>
              </p:ext>
            </p:extLst>
          </p:nvPr>
        </p:nvGraphicFramePr>
        <p:xfrm>
          <a:off x="3739253" y="2814164"/>
          <a:ext cx="251313" cy="1432194"/>
        </p:xfrm>
        <a:graphic>
          <a:graphicData uri="http://schemas.openxmlformats.org/drawingml/2006/table">
            <a:tbl>
              <a:tblPr firstRow="1" bandRow="1">
                <a:tableStyleId>{5940675A-B579-460E-94D1-54222C63F5DA}</a:tableStyleId>
              </a:tblPr>
              <a:tblGrid>
                <a:gridCol w="251313">
                  <a:extLst>
                    <a:ext uri="{9D8B030D-6E8A-4147-A177-3AD203B41FA5}">
                      <a16:colId xmlns:a16="http://schemas.microsoft.com/office/drawing/2014/main" val="2162541205"/>
                    </a:ext>
                  </a:extLst>
                </a:gridCol>
              </a:tblGrid>
              <a:tr h="2082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a:t>
                      </a:r>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8438462"/>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0010628"/>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86720548"/>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208698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$8</a:t>
                      </a:r>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3915269"/>
                  </a:ext>
                </a:extLst>
              </a:tr>
              <a:tr h="2082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$9</a:t>
                      </a:r>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620086"/>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278767"/>
                  </a:ext>
                </a:extLst>
              </a:tr>
            </a:tbl>
          </a:graphicData>
        </a:graphic>
      </p:graphicFrame>
      <p:sp>
        <p:nvSpPr>
          <p:cNvPr id="30" name="0010">
            <a:extLst>
              <a:ext uri="{FF2B5EF4-FFF2-40B4-BE49-F238E27FC236}">
                <a16:creationId xmlns:a16="http://schemas.microsoft.com/office/drawing/2014/main" id="{950B3291-E8F8-0244-804C-A13022E49AC8}"/>
              </a:ext>
            </a:extLst>
          </p:cNvPr>
          <p:cNvSpPr txBox="1"/>
          <p:nvPr/>
        </p:nvSpPr>
        <p:spPr>
          <a:xfrm>
            <a:off x="6981991" y="3135152"/>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0</a:t>
            </a:r>
            <a:endParaRPr dirty="0">
              <a:solidFill>
                <a:srgbClr val="00B050"/>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24</a:t>
            </a:fld>
            <a:endParaRPr/>
          </a:p>
        </p:txBody>
      </p:sp>
      <p:sp>
        <p:nvSpPr>
          <p:cNvPr id="345" name="ALU Control"/>
          <p:cNvSpPr txBox="1">
            <a:spLocks noGrp="1"/>
          </p:cNvSpPr>
          <p:nvPr>
            <p:ph type="title" idx="4294967295"/>
          </p:nvPr>
        </p:nvSpPr>
        <p:spPr>
          <a:xfrm>
            <a:off x="684212" y="146050"/>
            <a:ext cx="8259763" cy="762000"/>
          </a:xfrm>
          <a:prstGeom prst="rect">
            <a:avLst/>
          </a:prstGeom>
        </p:spPr>
        <p:txBody>
          <a:bodyPr>
            <a:normAutofit/>
          </a:bodyPr>
          <a:lstStyle/>
          <a:p>
            <a:r>
              <a:t>ALU Control</a:t>
            </a:r>
          </a:p>
        </p:txBody>
      </p:sp>
      <p:sp>
        <p:nvSpPr>
          <p:cNvPr id="346" name="ALU used for…"/>
          <p:cNvSpPr txBox="1">
            <a:spLocks noGrp="1"/>
          </p:cNvSpPr>
          <p:nvPr>
            <p:ph type="body" sz="half" idx="4294967295"/>
          </p:nvPr>
        </p:nvSpPr>
        <p:spPr>
          <a:xfrm>
            <a:off x="684212" y="1125537"/>
            <a:ext cx="8270876" cy="2381251"/>
          </a:xfrm>
          <a:prstGeom prst="rect">
            <a:avLst/>
          </a:prstGeom>
        </p:spPr>
        <p:txBody>
          <a:bodyPr>
            <a:normAutofit/>
          </a:bodyPr>
          <a:lstStyle/>
          <a:p>
            <a:r>
              <a:t>ALU used for</a:t>
            </a:r>
          </a:p>
          <a:p>
            <a:pPr marL="742950" lvl="1" indent="-285750">
              <a:spcBef>
                <a:spcPts val="0"/>
              </a:spcBef>
              <a:buClr>
                <a:srgbClr val="91AFBF"/>
              </a:buClr>
              <a:defRPr sz="2800"/>
            </a:pPr>
            <a:r>
              <a:t>Load/Store: F = add</a:t>
            </a:r>
          </a:p>
          <a:p>
            <a:pPr marL="742950" lvl="1" indent="-285750">
              <a:spcBef>
                <a:spcPts val="0"/>
              </a:spcBef>
              <a:buClr>
                <a:srgbClr val="91AFBF"/>
              </a:buClr>
              <a:defRPr sz="2800"/>
            </a:pPr>
            <a:r>
              <a:t>Branch: F = subtract</a:t>
            </a:r>
          </a:p>
          <a:p>
            <a:pPr marL="742950" lvl="1" indent="-285750">
              <a:spcBef>
                <a:spcPts val="0"/>
              </a:spcBef>
              <a:buClr>
                <a:srgbClr val="91AFBF"/>
              </a:buClr>
              <a:defRPr sz="2800"/>
            </a:pPr>
            <a:r>
              <a:t>R-type: F depends on funct field</a:t>
            </a:r>
          </a:p>
        </p:txBody>
      </p:sp>
      <p:sp>
        <p:nvSpPr>
          <p:cNvPr id="347" name="§4.4 A Simple Implementation Scheme"/>
          <p:cNvSpPr txBox="1"/>
          <p:nvPr/>
        </p:nvSpPr>
        <p:spPr>
          <a:xfrm rot="5400000">
            <a:off x="6953351" y="1839986"/>
            <a:ext cx="4030636" cy="350663"/>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a:defRPr sz="1800">
                <a:solidFill>
                  <a:srgbClr val="ECEAAC"/>
                </a:solidFill>
              </a:defRPr>
            </a:lvl1pPr>
          </a:lstStyle>
          <a:p>
            <a:r>
              <a:t>§4.4 A Simple Implementation Scheme</a:t>
            </a:r>
          </a:p>
        </p:txBody>
      </p:sp>
      <p:graphicFrame>
        <p:nvGraphicFramePr>
          <p:cNvPr id="348" name="Table"/>
          <p:cNvGraphicFramePr/>
          <p:nvPr/>
        </p:nvGraphicFramePr>
        <p:xfrm>
          <a:off x="1187450" y="3500437"/>
          <a:ext cx="6096000" cy="2563224"/>
        </p:xfrm>
        <a:graphic>
          <a:graphicData uri="http://schemas.openxmlformats.org/drawingml/2006/table">
            <a:tbl>
              <a:tblPr>
                <a:tableStyleId>{4C3C2611-4C71-4FC5-86AE-919BDF0F9419}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25">
                <a:tc>
                  <a:txBody>
                    <a:bodyPr/>
                    <a:lstStyle/>
                    <a:p>
                      <a:pPr algn="l">
                        <a:spcBef>
                          <a:spcPts val="400"/>
                        </a:spcBef>
                        <a:defRPr sz="1800"/>
                      </a:pPr>
                      <a:r>
                        <a:t>ALU control</a:t>
                      </a:r>
                    </a:p>
                  </a:txBody>
                  <a:tcPr marL="45726" marR="45726" marT="45726" marB="45726" horzOverflow="overflow">
                    <a:lnL w="28575">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t>Function</a:t>
                      </a:r>
                    </a:p>
                  </a:txBody>
                  <a:tcPr marL="45726" marR="45726" marT="45726" marB="45726" horzOverflow="overflow">
                    <a:lnL w="12700">
                      <a:solidFill>
                        <a:srgbClr val="000000"/>
                      </a:solidFill>
                    </a:lnL>
                    <a:lnR w="28575">
                      <a:solidFill>
                        <a:srgbClr val="000000"/>
                      </a:solidFill>
                    </a:lnR>
                    <a:lnT w="28575">
                      <a:solidFill>
                        <a:srgbClr val="000000"/>
                      </a:solidFill>
                    </a:lnT>
                    <a:lnB w="19050">
                      <a:solidFill>
                        <a:srgbClr val="000000"/>
                      </a:solidFill>
                    </a:lnB>
                    <a:noFill/>
                  </a:tcPr>
                </a:tc>
                <a:extLst>
                  <a:ext uri="{0D108BD9-81ED-4DB2-BD59-A6C34878D82A}">
                    <a16:rowId xmlns:a16="http://schemas.microsoft.com/office/drawing/2014/main" val="10000"/>
                  </a:ext>
                </a:extLst>
              </a:tr>
              <a:tr h="366712">
                <a:tc>
                  <a:txBody>
                    <a:bodyPr/>
                    <a:lstStyle/>
                    <a:p>
                      <a:pPr algn="l">
                        <a:spcBef>
                          <a:spcPts val="400"/>
                        </a:spcBef>
                        <a:defRPr sz="1800"/>
                      </a:pPr>
                      <a:r>
                        <a:t>0000</a:t>
                      </a:r>
                    </a:p>
                  </a:txBody>
                  <a:tcPr marL="45726" marR="45726" marT="45726" marB="45726" horzOverflow="overflow">
                    <a:lnL w="28575">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AND</a:t>
                      </a:r>
                    </a:p>
                  </a:txBody>
                  <a:tcPr marL="45726" marR="45726" marT="45726" marB="45726" horzOverflow="overflow">
                    <a:lnL w="12700">
                      <a:solidFill>
                        <a:srgbClr val="000000"/>
                      </a:solidFill>
                    </a:lnL>
                    <a:lnR w="28575">
                      <a:solidFill>
                        <a:srgbClr val="000000"/>
                      </a:solidFill>
                    </a:lnR>
                    <a:lnT w="19050">
                      <a:solidFill>
                        <a:srgbClr val="000000"/>
                      </a:solidFill>
                    </a:lnT>
                    <a:lnB w="12700">
                      <a:solidFill>
                        <a:srgbClr val="000000"/>
                      </a:solidFill>
                    </a:lnB>
                    <a:noFill/>
                  </a:tcPr>
                </a:tc>
                <a:extLst>
                  <a:ext uri="{0D108BD9-81ED-4DB2-BD59-A6C34878D82A}">
                    <a16:rowId xmlns:a16="http://schemas.microsoft.com/office/drawing/2014/main" val="10001"/>
                  </a:ext>
                </a:extLst>
              </a:tr>
              <a:tr h="365125">
                <a:tc>
                  <a:txBody>
                    <a:bodyPr/>
                    <a:lstStyle/>
                    <a:p>
                      <a:pPr algn="l">
                        <a:spcBef>
                          <a:spcPts val="400"/>
                        </a:spcBef>
                        <a:defRPr sz="1800"/>
                      </a:pPr>
                      <a:r>
                        <a:t>0001</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OR</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66712">
                <a:tc>
                  <a:txBody>
                    <a:bodyPr/>
                    <a:lstStyle/>
                    <a:p>
                      <a:pPr algn="l">
                        <a:spcBef>
                          <a:spcPts val="400"/>
                        </a:spcBef>
                        <a:defRPr sz="1800"/>
                      </a:pPr>
                      <a:r>
                        <a:t>0010</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add</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65125">
                <a:tc>
                  <a:txBody>
                    <a:bodyPr/>
                    <a:lstStyle/>
                    <a:p>
                      <a:pPr algn="l">
                        <a:spcBef>
                          <a:spcPts val="400"/>
                        </a:spcBef>
                        <a:defRPr sz="1800"/>
                      </a:pPr>
                      <a:r>
                        <a:t>0110</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subtract</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66712">
                <a:tc>
                  <a:txBody>
                    <a:bodyPr/>
                    <a:lstStyle/>
                    <a:p>
                      <a:pPr algn="l">
                        <a:spcBef>
                          <a:spcPts val="400"/>
                        </a:spcBef>
                        <a:defRPr sz="1800"/>
                      </a:pPr>
                      <a:r>
                        <a:t>0111</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set-on-less-than</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65125">
                <a:tc>
                  <a:txBody>
                    <a:bodyPr/>
                    <a:lstStyle/>
                    <a:p>
                      <a:pPr algn="l">
                        <a:spcBef>
                          <a:spcPts val="400"/>
                        </a:spcBef>
                        <a:defRPr sz="1800"/>
                      </a:pPr>
                      <a:r>
                        <a:t>1100</a:t>
                      </a:r>
                    </a:p>
                  </a:txBody>
                  <a:tcPr marL="45726" marR="45726" marT="45726" marB="45726"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NOR</a:t>
                      </a:r>
                    </a:p>
                  </a:txBody>
                  <a:tcPr marL="45726" marR="45726" marT="45726" marB="45726"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25</a:t>
            </a:fld>
            <a:endParaRPr/>
          </a:p>
        </p:txBody>
      </p:sp>
      <p:pic>
        <p:nvPicPr>
          <p:cNvPr id="351" name="f04-08-P374493" descr="f04-08-P374493"/>
          <p:cNvPicPr>
            <a:picLocks noChangeAspect="1"/>
          </p:cNvPicPr>
          <p:nvPr/>
        </p:nvPicPr>
        <p:blipFill>
          <a:blip r:embed="rId2"/>
          <a:stretch>
            <a:fillRect/>
          </a:stretch>
        </p:blipFill>
        <p:spPr>
          <a:xfrm>
            <a:off x="1438767" y="3680790"/>
            <a:ext cx="4437063" cy="2468563"/>
          </a:xfrm>
          <a:prstGeom prst="rect">
            <a:avLst/>
          </a:prstGeom>
          <a:ln w="12700">
            <a:miter lim="400000"/>
          </a:ln>
        </p:spPr>
      </p:pic>
      <p:sp>
        <p:nvSpPr>
          <p:cNvPr id="352" name="Load/Store Instructions"/>
          <p:cNvSpPr txBox="1">
            <a:spLocks noGrp="1"/>
          </p:cNvSpPr>
          <p:nvPr>
            <p:ph type="title" idx="4294967295"/>
          </p:nvPr>
        </p:nvSpPr>
        <p:spPr>
          <a:xfrm>
            <a:off x="283780" y="146050"/>
            <a:ext cx="8660196" cy="762000"/>
          </a:xfrm>
          <a:prstGeom prst="rect">
            <a:avLst/>
          </a:prstGeom>
        </p:spPr>
        <p:txBody>
          <a:bodyPr>
            <a:noAutofit/>
          </a:bodyPr>
          <a:lstStyle/>
          <a:p>
            <a:r>
              <a:rPr lang="en-US" sz="3600" dirty="0"/>
              <a:t>3) Execution of </a:t>
            </a:r>
            <a:r>
              <a:rPr sz="3600" dirty="0"/>
              <a:t>Load/Store Instructions</a:t>
            </a:r>
          </a:p>
        </p:txBody>
      </p:sp>
      <p:sp>
        <p:nvSpPr>
          <p:cNvPr id="353" name="Read register operands…"/>
          <p:cNvSpPr txBox="1">
            <a:spLocks noGrp="1"/>
          </p:cNvSpPr>
          <p:nvPr>
            <p:ph type="body" sz="half" idx="4294967295"/>
          </p:nvPr>
        </p:nvSpPr>
        <p:spPr>
          <a:xfrm>
            <a:off x="684212" y="1125537"/>
            <a:ext cx="8204201" cy="2611438"/>
          </a:xfrm>
          <a:prstGeom prst="rect">
            <a:avLst/>
          </a:prstGeom>
        </p:spPr>
        <p:txBody>
          <a:bodyPr>
            <a:normAutofit lnSpcReduction="10000"/>
          </a:bodyPr>
          <a:lstStyle/>
          <a:p>
            <a:pPr marL="0" indent="0" algn="ctr">
              <a:lnSpc>
                <a:spcPct val="90000"/>
              </a:lnSpc>
              <a:spcBef>
                <a:spcPts val="600"/>
              </a:spcBef>
              <a:buNone/>
              <a:defRPr sz="2800"/>
            </a:pPr>
            <a:r>
              <a:rPr lang="en-US" sz="2800" dirty="0"/>
              <a:t> </a:t>
            </a:r>
            <a:r>
              <a:rPr lang="en-US" sz="2800" dirty="0" err="1">
                <a:latin typeface="Courier" pitchFamily="2" charset="0"/>
              </a:rPr>
              <a:t>lw</a:t>
            </a:r>
            <a:r>
              <a:rPr lang="en-US" sz="2800" dirty="0">
                <a:latin typeface="Courier" pitchFamily="2" charset="0"/>
              </a:rPr>
              <a:t> $2, 4($8)</a:t>
            </a:r>
            <a:endParaRPr lang="en-US" dirty="0"/>
          </a:p>
          <a:p>
            <a:pPr>
              <a:lnSpc>
                <a:spcPct val="90000"/>
              </a:lnSpc>
              <a:spcBef>
                <a:spcPts val="600"/>
              </a:spcBef>
              <a:defRPr sz="2800"/>
            </a:pPr>
            <a:r>
              <a:rPr dirty="0"/>
              <a:t>Read register operands</a:t>
            </a:r>
          </a:p>
          <a:p>
            <a:pPr>
              <a:lnSpc>
                <a:spcPct val="90000"/>
              </a:lnSpc>
              <a:spcBef>
                <a:spcPts val="600"/>
              </a:spcBef>
              <a:defRPr sz="2800"/>
            </a:pPr>
            <a:r>
              <a:rPr dirty="0"/>
              <a:t>Calculate address using 16-bit offset</a:t>
            </a:r>
          </a:p>
          <a:p>
            <a:pPr marL="742950" lvl="1" indent="-285750">
              <a:lnSpc>
                <a:spcPct val="90000"/>
              </a:lnSpc>
              <a:spcBef>
                <a:spcPts val="0"/>
              </a:spcBef>
              <a:buClr>
                <a:srgbClr val="91AFBF"/>
              </a:buClr>
              <a:defRPr sz="2400"/>
            </a:pPr>
            <a:r>
              <a:rPr dirty="0"/>
              <a:t>Use ALU, but sign-extend offset</a:t>
            </a:r>
          </a:p>
          <a:p>
            <a:pPr>
              <a:lnSpc>
                <a:spcPct val="90000"/>
              </a:lnSpc>
              <a:spcBef>
                <a:spcPts val="600"/>
              </a:spcBef>
              <a:defRPr sz="2800"/>
            </a:pPr>
            <a:r>
              <a:rPr dirty="0"/>
              <a:t>Load: Read memory and update register</a:t>
            </a:r>
          </a:p>
          <a:p>
            <a:pPr>
              <a:lnSpc>
                <a:spcPct val="90000"/>
              </a:lnSpc>
              <a:spcBef>
                <a:spcPts val="600"/>
              </a:spcBef>
              <a:defRPr sz="2800"/>
            </a:pPr>
            <a:r>
              <a:rPr dirty="0"/>
              <a:t>Store: Write register value to memory</a:t>
            </a:r>
          </a:p>
        </p:txBody>
      </p:sp>
      <p:pic>
        <p:nvPicPr>
          <p:cNvPr id="3" name="Picture 2" descr="A close up of a logo&#10;&#10;Description automatically generated">
            <a:extLst>
              <a:ext uri="{FF2B5EF4-FFF2-40B4-BE49-F238E27FC236}">
                <a16:creationId xmlns:a16="http://schemas.microsoft.com/office/drawing/2014/main" id="{6BA2921E-48CC-1A4B-8923-3017A5877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336" y="3736975"/>
            <a:ext cx="1939925" cy="2504453"/>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26</a:t>
            </a:fld>
            <a:endParaRPr/>
          </a:p>
        </p:txBody>
      </p:sp>
      <p:sp>
        <p:nvSpPr>
          <p:cNvPr id="315" name="Instruction Fetch(datapath part 1)"/>
          <p:cNvSpPr txBox="1">
            <a:spLocks noGrp="1"/>
          </p:cNvSpPr>
          <p:nvPr>
            <p:ph type="title" idx="4294967295"/>
          </p:nvPr>
        </p:nvSpPr>
        <p:spPr>
          <a:xfrm>
            <a:off x="684212" y="146050"/>
            <a:ext cx="8259763" cy="762000"/>
          </a:xfrm>
          <a:prstGeom prst="rect">
            <a:avLst/>
          </a:prstGeom>
        </p:spPr>
        <p:txBody>
          <a:bodyPr>
            <a:normAutofit/>
          </a:bodyPr>
          <a:lstStyle>
            <a:lvl1pPr defTabSz="832104">
              <a:defRPr sz="4004"/>
            </a:lvl1pPr>
          </a:lstStyle>
          <a:p>
            <a:r>
              <a:rPr lang="en-US" dirty="0"/>
              <a:t>Part 1: </a:t>
            </a:r>
            <a:r>
              <a:rPr dirty="0"/>
              <a:t>Instruction Fetch</a:t>
            </a:r>
          </a:p>
        </p:txBody>
      </p:sp>
      <p:grpSp>
        <p:nvGrpSpPr>
          <p:cNvPr id="319" name="Group"/>
          <p:cNvGrpSpPr/>
          <p:nvPr/>
        </p:nvGrpSpPr>
        <p:grpSpPr>
          <a:xfrm>
            <a:off x="611187" y="4335462"/>
            <a:ext cx="1566885" cy="718962"/>
            <a:chOff x="0" y="0"/>
            <a:chExt cx="1566883" cy="718961"/>
          </a:xfrm>
        </p:grpSpPr>
        <p:sp>
          <p:nvSpPr>
            <p:cNvPr id="316" name="Rectangle"/>
            <p:cNvSpPr/>
            <p:nvPr/>
          </p:nvSpPr>
          <p:spPr>
            <a:xfrm>
              <a:off x="0" y="101600"/>
              <a:ext cx="914400" cy="609601"/>
            </a:xfrm>
            <a:prstGeom prst="rect">
              <a:avLst/>
            </a:prstGeom>
            <a:solidFill>
              <a:schemeClr val="accent1"/>
            </a:solid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pPr>
              <a:endParaRPr/>
            </a:p>
          </p:txBody>
        </p:sp>
        <p:sp>
          <p:nvSpPr>
            <p:cNvPr id="317" name="Line"/>
            <p:cNvSpPr/>
            <p:nvPr/>
          </p:nvSpPr>
          <p:spPr>
            <a:xfrm flipH="1">
              <a:off x="990600" y="-1"/>
              <a:ext cx="576284" cy="215902"/>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endParaRPr/>
            </a:p>
          </p:txBody>
        </p:sp>
        <p:sp>
          <p:nvSpPr>
            <p:cNvPr id="318" name="32-bit register"/>
            <p:cNvSpPr txBox="1"/>
            <p:nvPr/>
          </p:nvSpPr>
          <p:spPr>
            <a:xfrm>
              <a:off x="0" y="101600"/>
              <a:ext cx="914400" cy="6173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800"/>
              </a:lvl1pPr>
            </a:lstStyle>
            <a:p>
              <a:r>
                <a:t>32-bit register</a:t>
              </a:r>
            </a:p>
          </p:txBody>
        </p:sp>
      </p:grpSp>
      <p:grpSp>
        <p:nvGrpSpPr>
          <p:cNvPr id="323" name="Group"/>
          <p:cNvGrpSpPr/>
          <p:nvPr/>
        </p:nvGrpSpPr>
        <p:grpSpPr>
          <a:xfrm>
            <a:off x="6510325" y="3498847"/>
            <a:ext cx="2238388" cy="1246015"/>
            <a:chOff x="0" y="0"/>
            <a:chExt cx="2238386" cy="1246013"/>
          </a:xfrm>
        </p:grpSpPr>
        <p:sp>
          <p:nvSpPr>
            <p:cNvPr id="320" name="Rectangle"/>
            <p:cNvSpPr/>
            <p:nvPr/>
          </p:nvSpPr>
          <p:spPr>
            <a:xfrm>
              <a:off x="798523" y="361952"/>
              <a:ext cx="1439864" cy="863601"/>
            </a:xfrm>
            <a:prstGeom prst="rect">
              <a:avLst/>
            </a:prstGeom>
            <a:solidFill>
              <a:schemeClr val="accent1"/>
            </a:solid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pPr>
              <a:endParaRPr/>
            </a:p>
          </p:txBody>
        </p:sp>
        <p:sp>
          <p:nvSpPr>
            <p:cNvPr id="321" name="Line"/>
            <p:cNvSpPr/>
            <p:nvPr/>
          </p:nvSpPr>
          <p:spPr>
            <a:xfrm>
              <a:off x="0" y="-1"/>
              <a:ext cx="722331" cy="476261"/>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endParaRPr/>
            </a:p>
          </p:txBody>
        </p:sp>
        <p:sp>
          <p:nvSpPr>
            <p:cNvPr id="322" name="Increment by 4 for next instruction"/>
            <p:cNvSpPr txBox="1"/>
            <p:nvPr/>
          </p:nvSpPr>
          <p:spPr>
            <a:xfrm>
              <a:off x="798523" y="361952"/>
              <a:ext cx="1439864" cy="8840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800"/>
              </a:lvl1pPr>
            </a:lstStyle>
            <a:p>
              <a:r>
                <a:t>Increment by 4 for next instruction</a:t>
              </a:r>
            </a:p>
          </p:txBody>
        </p:sp>
      </p:grpSp>
      <p:pic>
        <p:nvPicPr>
          <p:cNvPr id="324" name="f04-06-P374493" descr="f04-06-P374493"/>
          <p:cNvPicPr>
            <a:picLocks noChangeAspect="1"/>
          </p:cNvPicPr>
          <p:nvPr/>
        </p:nvPicPr>
        <p:blipFill>
          <a:blip r:embed="rId2"/>
          <a:stretch>
            <a:fillRect/>
          </a:stretch>
        </p:blipFill>
        <p:spPr>
          <a:xfrm>
            <a:off x="2124075" y="1628775"/>
            <a:ext cx="5143500" cy="4010025"/>
          </a:xfrm>
          <a:prstGeom prst="rect">
            <a:avLst/>
          </a:prstGeom>
          <a:ln w="12700">
            <a:miter lim="400000"/>
          </a:ln>
        </p:spPr>
      </p:pic>
      <p:sp>
        <p:nvSpPr>
          <p:cNvPr id="325" name="A portion of datapath used for fetching instruction and incrementing PC…"/>
          <p:cNvSpPr txBox="1">
            <a:spLocks noGrp="1"/>
          </p:cNvSpPr>
          <p:nvPr>
            <p:ph type="body" idx="4294967295"/>
          </p:nvPr>
        </p:nvSpPr>
        <p:spPr>
          <a:xfrm>
            <a:off x="372282" y="1156953"/>
            <a:ext cx="8259763" cy="5009231"/>
          </a:xfrm>
          <a:prstGeom prst="rect">
            <a:avLst/>
          </a:prstGeom>
        </p:spPr>
        <p:txBody>
          <a:bodyPr lIns="44450" tIns="44450" rIns="44450" bIns="44450">
            <a:normAutofit/>
          </a:bodyPr>
          <a:lstStyle/>
          <a:p>
            <a:pPr>
              <a:spcBef>
                <a:spcPts val="400"/>
              </a:spcBef>
              <a:buClrTx/>
              <a:buSzPct val="100000"/>
              <a:buChar char="•"/>
              <a:defRPr sz="1800" b="1"/>
            </a:pPr>
            <a:endParaRPr lang="en-US"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Pct val="100000"/>
              <a:buChar char="•"/>
              <a:defRPr sz="1800" b="1"/>
            </a:pPr>
            <a:endParaRPr dirty="0"/>
          </a:p>
          <a:p>
            <a:pPr>
              <a:spcBef>
                <a:spcPts val="400"/>
              </a:spcBef>
              <a:buClrTx/>
              <a:buSzTx/>
              <a:buNone/>
              <a:defRPr sz="1800" b="1"/>
            </a:pPr>
            <a:endParaRPr dirty="0"/>
          </a:p>
          <a:p>
            <a:pPr>
              <a:spcBef>
                <a:spcPts val="400"/>
              </a:spcBef>
              <a:buClrTx/>
              <a:buSzTx/>
              <a:buNone/>
              <a:defRPr sz="1800" b="1"/>
            </a:pPr>
            <a:r>
              <a:rPr dirty="0"/>
              <a:t>[0x0</a:t>
            </a:r>
            <a:r>
              <a:rPr lang="en-US" dirty="0"/>
              <a:t>0</a:t>
            </a:r>
            <a:r>
              <a:rPr dirty="0"/>
              <a:t>40</a:t>
            </a:r>
            <a:r>
              <a:rPr lang="en-US" dirty="0"/>
              <a:t>2</a:t>
            </a:r>
            <a:r>
              <a:rPr dirty="0"/>
              <a:t>000] </a:t>
            </a:r>
            <a:r>
              <a:rPr lang="en-US" dirty="0" err="1"/>
              <a:t>lw</a:t>
            </a:r>
            <a:r>
              <a:rPr lang="en-US" dirty="0"/>
              <a:t> $2, 4($8)     100011  01000  00010  0000 0000 0000 0100</a:t>
            </a:r>
          </a:p>
          <a:p>
            <a:pPr>
              <a:spcBef>
                <a:spcPts val="400"/>
              </a:spcBef>
              <a:buClrTx/>
              <a:buSzTx/>
              <a:buNone/>
              <a:defRPr sz="1800" b="1"/>
            </a:pPr>
            <a:endParaRPr dirty="0"/>
          </a:p>
        </p:txBody>
      </p:sp>
      <p:sp>
        <p:nvSpPr>
          <p:cNvPr id="326" name="000000  01000  01001  00010  00000  100000"/>
          <p:cNvSpPr txBox="1"/>
          <p:nvPr/>
        </p:nvSpPr>
        <p:spPr>
          <a:xfrm>
            <a:off x="3314700" y="4221162"/>
            <a:ext cx="3313113"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433FF"/>
                </a:solidFill>
              </a:defRPr>
            </a:lvl1pPr>
          </a:lstStyle>
          <a:p>
            <a:r>
              <a:rPr lang="en-US" dirty="0"/>
              <a:t>1</a:t>
            </a:r>
            <a:r>
              <a:rPr dirty="0"/>
              <a:t>000</a:t>
            </a:r>
            <a:r>
              <a:rPr lang="en-US" dirty="0"/>
              <a:t>11</a:t>
            </a:r>
            <a:r>
              <a:rPr dirty="0"/>
              <a:t> 01000 0001</a:t>
            </a:r>
            <a:r>
              <a:rPr lang="en-US" dirty="0"/>
              <a:t>0</a:t>
            </a:r>
            <a:r>
              <a:rPr dirty="0"/>
              <a:t> 0000 0000</a:t>
            </a:r>
            <a:r>
              <a:rPr lang="en-US" dirty="0"/>
              <a:t> 000</a:t>
            </a:r>
            <a:r>
              <a:rPr dirty="0"/>
              <a:t>0 </a:t>
            </a:r>
            <a:r>
              <a:rPr lang="en-US" dirty="0"/>
              <a:t>0</a:t>
            </a:r>
            <a:r>
              <a:rPr dirty="0"/>
              <a:t>10</a:t>
            </a:r>
            <a:r>
              <a:rPr lang="en-US" dirty="0"/>
              <a:t>0</a:t>
            </a:r>
            <a:endParaRPr dirty="0"/>
          </a:p>
        </p:txBody>
      </p:sp>
      <p:sp>
        <p:nvSpPr>
          <p:cNvPr id="327" name="0x04001000"/>
          <p:cNvSpPr txBox="1"/>
          <p:nvPr/>
        </p:nvSpPr>
        <p:spPr>
          <a:xfrm rot="16200000">
            <a:off x="1986258" y="3017332"/>
            <a:ext cx="1246015"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a:solidFill>
                  <a:srgbClr val="0433FF"/>
                </a:solidFill>
              </a:defRPr>
            </a:lvl1pPr>
          </a:lstStyle>
          <a:p>
            <a:r>
              <a:rPr dirty="0"/>
              <a:t>0x0</a:t>
            </a:r>
            <a:r>
              <a:rPr lang="en-US" dirty="0"/>
              <a:t>0</a:t>
            </a:r>
            <a:r>
              <a:rPr dirty="0"/>
              <a:t>40</a:t>
            </a:r>
            <a:r>
              <a:rPr lang="en-US" dirty="0"/>
              <a:t>2</a:t>
            </a:r>
            <a:r>
              <a:rPr dirty="0"/>
              <a:t>000</a:t>
            </a:r>
          </a:p>
        </p:txBody>
      </p:sp>
      <p:sp>
        <p:nvSpPr>
          <p:cNvPr id="328" name="0x04001004"/>
          <p:cNvSpPr txBox="1"/>
          <p:nvPr/>
        </p:nvSpPr>
        <p:spPr>
          <a:xfrm>
            <a:off x="6837658" y="2687012"/>
            <a:ext cx="1246015"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a:solidFill>
                  <a:srgbClr val="0433FF"/>
                </a:solidFill>
              </a:defRPr>
            </a:lvl1pPr>
          </a:lstStyle>
          <a:p>
            <a:r>
              <a:rPr dirty="0"/>
              <a:t>0x0</a:t>
            </a:r>
            <a:r>
              <a:rPr lang="en-US" dirty="0"/>
              <a:t>0</a:t>
            </a:r>
            <a:r>
              <a:rPr dirty="0"/>
              <a:t>40</a:t>
            </a:r>
            <a:r>
              <a:rPr lang="en-US" dirty="0"/>
              <a:t>2</a:t>
            </a:r>
            <a:r>
              <a:rPr dirty="0"/>
              <a:t>004</a:t>
            </a:r>
          </a:p>
        </p:txBody>
      </p:sp>
      <p:pic>
        <p:nvPicPr>
          <p:cNvPr id="17" name="Picture 16">
            <a:extLst>
              <a:ext uri="{FF2B5EF4-FFF2-40B4-BE49-F238E27FC236}">
                <a16:creationId xmlns:a16="http://schemas.microsoft.com/office/drawing/2014/main" id="{488C728E-D854-C14E-94A8-909F2D8C9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073" y="6067053"/>
            <a:ext cx="5511996" cy="639224"/>
          </a:xfrm>
          <a:prstGeom prst="rect">
            <a:avLst/>
          </a:prstGeom>
        </p:spPr>
      </p:pic>
    </p:spTree>
    <p:extLst>
      <p:ext uri="{BB962C8B-B14F-4D97-AF65-F5344CB8AC3E}">
        <p14:creationId xmlns:p14="http://schemas.microsoft.com/office/powerpoint/2010/main" val="405504209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
        <p:nvSpPr>
          <p:cNvPr id="356" name="Datapath part 3: Execution of Data Transfer Instructions"/>
          <p:cNvSpPr txBox="1">
            <a:spLocks noGrp="1"/>
          </p:cNvSpPr>
          <p:nvPr>
            <p:ph type="title"/>
          </p:nvPr>
        </p:nvSpPr>
        <p:spPr>
          <a:xfrm>
            <a:off x="533400" y="152400"/>
            <a:ext cx="8229600" cy="609600"/>
          </a:xfrm>
          <a:prstGeom prst="rect">
            <a:avLst/>
          </a:prstGeom>
        </p:spPr>
        <p:txBody>
          <a:bodyPr>
            <a:normAutofit fontScale="90000"/>
          </a:bodyPr>
          <a:lstStyle>
            <a:lvl1pPr defTabSz="786384">
              <a:defRPr sz="2408"/>
            </a:lvl1pPr>
          </a:lstStyle>
          <a:p>
            <a:r>
              <a:t>Datapath part 3: Execution of Data Transfer Instructions</a:t>
            </a:r>
          </a:p>
        </p:txBody>
      </p:sp>
      <p:pic>
        <p:nvPicPr>
          <p:cNvPr id="357" name="~AUT0054" descr="~AUT0054"/>
          <p:cNvPicPr>
            <a:picLocks noChangeAspect="1"/>
          </p:cNvPicPr>
          <p:nvPr/>
        </p:nvPicPr>
        <p:blipFill>
          <a:blip r:embed="rId2"/>
          <a:stretch>
            <a:fillRect/>
          </a:stretch>
        </p:blipFill>
        <p:spPr>
          <a:xfrm>
            <a:off x="1524000" y="2590800"/>
            <a:ext cx="6248400" cy="2828925"/>
          </a:xfrm>
          <a:prstGeom prst="rect">
            <a:avLst/>
          </a:prstGeom>
          <a:ln w="12700">
            <a:miter lim="400000"/>
          </a:ln>
        </p:spPr>
      </p:pic>
      <p:sp>
        <p:nvSpPr>
          <p:cNvPr id="358" name="A portion of datapath used for register access, followed by a memory address calculation, then a read or write from memory, and a write into the register file if the instruction is a load.…"/>
          <p:cNvSpPr txBox="1">
            <a:spLocks noGrp="1"/>
          </p:cNvSpPr>
          <p:nvPr>
            <p:ph type="body" idx="1"/>
          </p:nvPr>
        </p:nvSpPr>
        <p:spPr>
          <a:xfrm>
            <a:off x="404478" y="1148421"/>
            <a:ext cx="8081044" cy="5232671"/>
          </a:xfrm>
          <a:prstGeom prst="rect">
            <a:avLst/>
          </a:prstGeom>
        </p:spPr>
        <p:txBody>
          <a:bodyPr/>
          <a:lstStyle/>
          <a:p>
            <a:r>
              <a:rPr dirty="0"/>
              <a:t>A portion of </a:t>
            </a:r>
            <a:r>
              <a:rPr dirty="0" err="1"/>
              <a:t>datapath</a:t>
            </a:r>
            <a:r>
              <a:rPr dirty="0"/>
              <a:t> used for register access, followed by a memory address calculation, then a read or write from memory, and a write into the register file if the instruction is a load.</a:t>
            </a:r>
          </a:p>
          <a:p>
            <a:endParaRPr dirty="0"/>
          </a:p>
          <a:p>
            <a:endParaRPr dirty="0"/>
          </a:p>
          <a:p>
            <a:pPr marL="0" indent="0">
              <a:buNone/>
            </a:pPr>
            <a:endParaRPr lang="en-US" dirty="0"/>
          </a:p>
          <a:p>
            <a:pPr marL="0" indent="0">
              <a:buNone/>
            </a:pPr>
            <a:endParaRPr lang="en-US" dirty="0"/>
          </a:p>
          <a:p>
            <a:pPr marL="0" indent="0">
              <a:buNone/>
            </a:pPr>
            <a:endParaRPr dirty="0"/>
          </a:p>
          <a:p>
            <a:endParaRPr dirty="0"/>
          </a:p>
          <a:p>
            <a:endParaRPr dirty="0"/>
          </a:p>
          <a:p>
            <a:pPr marL="0" indent="0">
              <a:buNone/>
            </a:pPr>
            <a:endParaRPr dirty="0"/>
          </a:p>
          <a:p>
            <a:endParaRPr dirty="0"/>
          </a:p>
          <a:p>
            <a:endParaRPr dirty="0"/>
          </a:p>
          <a:p>
            <a:endParaRPr dirty="0"/>
          </a:p>
          <a:p>
            <a:pPr>
              <a:buSzTx/>
              <a:buNone/>
            </a:pPr>
            <a:r>
              <a:rPr dirty="0" err="1"/>
              <a:t>lw</a:t>
            </a:r>
            <a:r>
              <a:rPr dirty="0"/>
              <a:t> $2, 4($8)     100011  01000  00010  0000 0000 0000 0100</a:t>
            </a:r>
          </a:p>
        </p:txBody>
      </p:sp>
      <p:sp>
        <p:nvSpPr>
          <p:cNvPr id="359" name="01000"/>
          <p:cNvSpPr txBox="1"/>
          <p:nvPr/>
        </p:nvSpPr>
        <p:spPr>
          <a:xfrm>
            <a:off x="2339975" y="2636838"/>
            <a:ext cx="647700"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t>01000</a:t>
            </a:r>
          </a:p>
        </p:txBody>
      </p:sp>
      <p:sp>
        <p:nvSpPr>
          <p:cNvPr id="360" name="00010"/>
          <p:cNvSpPr txBox="1"/>
          <p:nvPr/>
        </p:nvSpPr>
        <p:spPr>
          <a:xfrm>
            <a:off x="2339974" y="3404821"/>
            <a:ext cx="647701"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rPr dirty="0"/>
              <a:t>00010</a:t>
            </a:r>
          </a:p>
        </p:txBody>
      </p:sp>
      <p:sp>
        <p:nvSpPr>
          <p:cNvPr id="361" name="0000 0000 0000 0100"/>
          <p:cNvSpPr txBox="1"/>
          <p:nvPr/>
        </p:nvSpPr>
        <p:spPr>
          <a:xfrm>
            <a:off x="1763713" y="4437062"/>
            <a:ext cx="1728787"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t>0000 0000 0000 0100</a:t>
            </a:r>
          </a:p>
        </p:txBody>
      </p:sp>
      <p:sp>
        <p:nvSpPr>
          <p:cNvPr id="362" name="0010"/>
          <p:cNvSpPr txBox="1"/>
          <p:nvPr/>
        </p:nvSpPr>
        <p:spPr>
          <a:xfrm>
            <a:off x="4787900" y="2420938"/>
            <a:ext cx="936625"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t>0010</a:t>
            </a:r>
          </a:p>
        </p:txBody>
      </p:sp>
      <p:sp>
        <p:nvSpPr>
          <p:cNvPr id="363" name="0"/>
          <p:cNvSpPr txBox="1"/>
          <p:nvPr/>
        </p:nvSpPr>
        <p:spPr>
          <a:xfrm>
            <a:off x="6588125" y="2565400"/>
            <a:ext cx="936625"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dirty="0"/>
              <a:t>0</a:t>
            </a:r>
          </a:p>
        </p:txBody>
      </p:sp>
      <p:sp>
        <p:nvSpPr>
          <p:cNvPr id="364" name="1"/>
          <p:cNvSpPr txBox="1"/>
          <p:nvPr/>
        </p:nvSpPr>
        <p:spPr>
          <a:xfrm>
            <a:off x="6588125" y="4868862"/>
            <a:ext cx="936625"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t>1</a:t>
            </a:r>
          </a:p>
        </p:txBody>
      </p:sp>
      <p:sp>
        <p:nvSpPr>
          <p:cNvPr id="365" name="lw"/>
          <p:cNvSpPr txBox="1"/>
          <p:nvPr/>
        </p:nvSpPr>
        <p:spPr>
          <a:xfrm rot="5400000">
            <a:off x="-189299" y="3506693"/>
            <a:ext cx="297585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a:defRPr sz="1200">
                <a:solidFill>
                  <a:srgbClr val="0070C0"/>
                </a:solidFill>
              </a:defRPr>
            </a:lvl1pPr>
          </a:lstStyle>
          <a:p>
            <a:r>
              <a:rPr lang="en-US" dirty="0"/>
              <a:t>10011 01000 00010 0000 0000 0000 0100</a:t>
            </a:r>
            <a:endParaRPr dirty="0"/>
          </a:p>
        </p:txBody>
      </p:sp>
      <p:sp>
        <p:nvSpPr>
          <p:cNvPr id="13" name="0">
            <a:extLst>
              <a:ext uri="{FF2B5EF4-FFF2-40B4-BE49-F238E27FC236}">
                <a16:creationId xmlns:a16="http://schemas.microsoft.com/office/drawing/2014/main" id="{18088984-34A2-3B42-B006-D68E49DCB077}"/>
              </a:ext>
            </a:extLst>
          </p:cNvPr>
          <p:cNvSpPr txBox="1"/>
          <p:nvPr/>
        </p:nvSpPr>
        <p:spPr>
          <a:xfrm>
            <a:off x="3380749" y="4172807"/>
            <a:ext cx="93662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t>1</a:t>
            </a:r>
            <a:endParaRPr dirty="0"/>
          </a:p>
        </p:txBody>
      </p:sp>
      <p:pic>
        <p:nvPicPr>
          <p:cNvPr id="14" name="Picture 13">
            <a:extLst>
              <a:ext uri="{FF2B5EF4-FFF2-40B4-BE49-F238E27FC236}">
                <a16:creationId xmlns:a16="http://schemas.microsoft.com/office/drawing/2014/main" id="{823359FA-A436-D44B-A28E-F7EB67C05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073" y="6067053"/>
            <a:ext cx="5511996" cy="639224"/>
          </a:xfrm>
          <a:prstGeom prst="rect">
            <a:avLst/>
          </a:prstGeom>
        </p:spPr>
      </p:pic>
      <p:sp>
        <p:nvSpPr>
          <p:cNvPr id="15" name="TextBox 14">
            <a:extLst>
              <a:ext uri="{FF2B5EF4-FFF2-40B4-BE49-F238E27FC236}">
                <a16:creationId xmlns:a16="http://schemas.microsoft.com/office/drawing/2014/main" id="{B5BAD114-774A-B14A-BDD6-E163FDD8B343}"/>
              </a:ext>
            </a:extLst>
          </p:cNvPr>
          <p:cNvSpPr txBox="1"/>
          <p:nvPr/>
        </p:nvSpPr>
        <p:spPr>
          <a:xfrm>
            <a:off x="4787900" y="2697527"/>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4</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E54D-7E01-804B-8C3D-D512FB359074}"/>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C2D1495C-C822-7847-A031-36E044B3D95F}"/>
              </a:ext>
            </a:extLst>
          </p:cNvPr>
          <p:cNvSpPr>
            <a:spLocks noGrp="1"/>
          </p:cNvSpPr>
          <p:nvPr>
            <p:ph type="body" idx="1"/>
          </p:nvPr>
        </p:nvSpPr>
        <p:spPr/>
        <p:txBody>
          <a:bodyPr/>
          <a:lstStyle/>
          <a:p>
            <a:endParaRPr lang="en-US" dirty="0"/>
          </a:p>
        </p:txBody>
      </p:sp>
      <p:pic>
        <p:nvPicPr>
          <p:cNvPr id="4" name="~AUT0055" descr="~AUT0055">
            <a:extLst>
              <a:ext uri="{FF2B5EF4-FFF2-40B4-BE49-F238E27FC236}">
                <a16:creationId xmlns:a16="http://schemas.microsoft.com/office/drawing/2014/main" id="{1440502D-F047-3640-871D-6ED77A6E22FB}"/>
              </a:ext>
            </a:extLst>
          </p:cNvPr>
          <p:cNvPicPr>
            <a:picLocks noChangeAspect="1"/>
          </p:cNvPicPr>
          <p:nvPr/>
        </p:nvPicPr>
        <p:blipFill>
          <a:blip r:embed="rId2"/>
          <a:stretch>
            <a:fillRect/>
          </a:stretch>
        </p:blipFill>
        <p:spPr>
          <a:xfrm>
            <a:off x="1720850" y="2420938"/>
            <a:ext cx="5656263" cy="2571751"/>
          </a:xfrm>
          <a:prstGeom prst="rect">
            <a:avLst/>
          </a:prstGeom>
          <a:ln w="12700">
            <a:miter lim="400000"/>
          </a:ln>
        </p:spPr>
      </p:pic>
      <p:sp>
        <p:nvSpPr>
          <p:cNvPr id="5" name="TextBox 4">
            <a:extLst>
              <a:ext uri="{FF2B5EF4-FFF2-40B4-BE49-F238E27FC236}">
                <a16:creationId xmlns:a16="http://schemas.microsoft.com/office/drawing/2014/main" id="{110AE20F-EA82-F846-85DB-D614A47F4CD1}"/>
              </a:ext>
            </a:extLst>
          </p:cNvPr>
          <p:cNvSpPr txBox="1"/>
          <p:nvPr/>
        </p:nvSpPr>
        <p:spPr>
          <a:xfrm>
            <a:off x="5872059" y="2568669"/>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4</a:t>
            </a:r>
          </a:p>
        </p:txBody>
      </p:sp>
    </p:spTree>
    <p:extLst>
      <p:ext uri="{BB962C8B-B14F-4D97-AF65-F5344CB8AC3E}">
        <p14:creationId xmlns:p14="http://schemas.microsoft.com/office/powerpoint/2010/main" val="140157233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
        <p:nvSpPr>
          <p:cNvPr id="393" name="Combining part 2 and 3"/>
          <p:cNvSpPr txBox="1">
            <a:spLocks noGrp="1"/>
          </p:cNvSpPr>
          <p:nvPr>
            <p:ph type="title"/>
          </p:nvPr>
        </p:nvSpPr>
        <p:spPr>
          <a:xfrm>
            <a:off x="304800" y="152400"/>
            <a:ext cx="8610600" cy="609600"/>
          </a:xfrm>
          <a:prstGeom prst="rect">
            <a:avLst/>
          </a:prstGeom>
        </p:spPr>
        <p:txBody>
          <a:bodyPr/>
          <a:lstStyle/>
          <a:p>
            <a:r>
              <a:t>Combining part 2 and 3</a:t>
            </a:r>
          </a:p>
        </p:txBody>
      </p:sp>
      <p:pic>
        <p:nvPicPr>
          <p:cNvPr id="394" name="f04-10-P374493" descr="f04-10-P374493"/>
          <p:cNvPicPr>
            <a:picLocks noChangeAspect="1"/>
          </p:cNvPicPr>
          <p:nvPr/>
        </p:nvPicPr>
        <p:blipFill>
          <a:blip r:embed="rId2"/>
          <a:stretch>
            <a:fillRect/>
          </a:stretch>
        </p:blipFill>
        <p:spPr>
          <a:xfrm>
            <a:off x="539750" y="1773238"/>
            <a:ext cx="7704139" cy="3754438"/>
          </a:xfrm>
          <a:prstGeom prst="rect">
            <a:avLst/>
          </a:prstGeom>
          <a:ln w="12700">
            <a:miter lim="400000"/>
          </a:ln>
        </p:spPr>
      </p:pic>
      <p:sp>
        <p:nvSpPr>
          <p:cNvPr id="395" name="Oval"/>
          <p:cNvSpPr/>
          <p:nvPr/>
        </p:nvSpPr>
        <p:spPr>
          <a:xfrm>
            <a:off x="3851275" y="2492375"/>
            <a:ext cx="720727" cy="1441450"/>
          </a:xfrm>
          <a:prstGeom prst="ellipse">
            <a:avLst/>
          </a:prstGeom>
          <a:ln w="12700">
            <a:solidFill>
              <a:srgbClr val="C00000"/>
            </a:solidFill>
          </a:ln>
        </p:spPr>
        <p:txBody>
          <a:bodyPr lIns="45719" rIns="45719"/>
          <a:lstStyle/>
          <a:p>
            <a:pPr algn="l">
              <a:defRPr sz="2400">
                <a:latin typeface="+mn-lt"/>
                <a:ea typeface="+mn-ea"/>
                <a:cs typeface="+mn-cs"/>
                <a:sym typeface="Times New Roman"/>
              </a:defRPr>
            </a:pPr>
            <a:endParaRPr/>
          </a:p>
        </p:txBody>
      </p:sp>
      <p:sp>
        <p:nvSpPr>
          <p:cNvPr id="396" name="Oval"/>
          <p:cNvSpPr/>
          <p:nvPr/>
        </p:nvSpPr>
        <p:spPr>
          <a:xfrm>
            <a:off x="7451725" y="2565400"/>
            <a:ext cx="720727" cy="1439865"/>
          </a:xfrm>
          <a:prstGeom prst="ellipse">
            <a:avLst/>
          </a:prstGeom>
          <a:ln w="12700">
            <a:solidFill>
              <a:srgbClr val="C00000"/>
            </a:solidFill>
          </a:ln>
        </p:spPr>
        <p:txBody>
          <a:bodyPr lIns="45719" rIns="45719"/>
          <a:lstStyle/>
          <a:p>
            <a:pPr algn="l">
              <a:defRPr sz="2400">
                <a:latin typeface="+mn-lt"/>
                <a:ea typeface="+mn-ea"/>
                <a:cs typeface="+mn-cs"/>
                <a:sym typeface="Times New Roman"/>
              </a:defRPr>
            </a:pPr>
            <a:endParaRPr/>
          </a:p>
        </p:txBody>
      </p:sp>
    </p:spTree>
    <p:extLst>
      <p:ext uri="{BB962C8B-B14F-4D97-AF65-F5344CB8AC3E}">
        <p14:creationId xmlns:p14="http://schemas.microsoft.com/office/powerpoint/2010/main" val="312590321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3</a:t>
            </a:fld>
            <a:endParaRPr/>
          </a:p>
        </p:txBody>
      </p:sp>
      <p:sp>
        <p:nvSpPr>
          <p:cNvPr id="84" name="Introduction"/>
          <p:cNvSpPr txBox="1">
            <a:spLocks noGrp="1"/>
          </p:cNvSpPr>
          <p:nvPr>
            <p:ph type="title" idx="4294967295"/>
          </p:nvPr>
        </p:nvSpPr>
        <p:spPr>
          <a:xfrm>
            <a:off x="684212" y="146050"/>
            <a:ext cx="8259763" cy="762000"/>
          </a:xfrm>
          <a:prstGeom prst="rect">
            <a:avLst/>
          </a:prstGeom>
        </p:spPr>
        <p:txBody>
          <a:bodyPr>
            <a:normAutofit/>
          </a:bodyPr>
          <a:lstStyle/>
          <a:p>
            <a:r>
              <a:rPr dirty="0"/>
              <a:t>In</a:t>
            </a:r>
            <a:r>
              <a:rPr lang="en-US" dirty="0"/>
              <a:t> this chapter,</a:t>
            </a:r>
            <a:endParaRPr dirty="0"/>
          </a:p>
        </p:txBody>
      </p:sp>
      <p:sp>
        <p:nvSpPr>
          <p:cNvPr id="85" name="CPU performance factors…"/>
          <p:cNvSpPr txBox="1">
            <a:spLocks noGrp="1"/>
          </p:cNvSpPr>
          <p:nvPr>
            <p:ph type="body" idx="4294967295"/>
          </p:nvPr>
        </p:nvSpPr>
        <p:spPr>
          <a:xfrm>
            <a:off x="684212" y="1125537"/>
            <a:ext cx="8270876" cy="5111751"/>
          </a:xfrm>
          <a:prstGeom prst="rect">
            <a:avLst/>
          </a:prstGeom>
        </p:spPr>
        <p:txBody>
          <a:bodyPr>
            <a:normAutofit/>
          </a:bodyPr>
          <a:lstStyle/>
          <a:p>
            <a:pPr>
              <a:lnSpc>
                <a:spcPct val="90000"/>
              </a:lnSpc>
              <a:spcBef>
                <a:spcPts val="600"/>
              </a:spcBef>
              <a:defRPr sz="2800"/>
            </a:pPr>
            <a:r>
              <a:rPr dirty="0"/>
              <a:t>We will examine two MIPS implementations</a:t>
            </a:r>
            <a:r>
              <a:rPr lang="ko-KR" altLang="en-US" dirty="0"/>
              <a:t> </a:t>
            </a:r>
            <a:r>
              <a:rPr lang="en-US" altLang="ko-KR" dirty="0"/>
              <a:t>in logic gate level.</a:t>
            </a:r>
            <a:endParaRPr dirty="0"/>
          </a:p>
          <a:p>
            <a:pPr marL="742950" lvl="1" indent="-285750">
              <a:lnSpc>
                <a:spcPct val="90000"/>
              </a:lnSpc>
              <a:spcBef>
                <a:spcPts val="0"/>
              </a:spcBef>
              <a:buClr>
                <a:srgbClr val="91AFBF"/>
              </a:buClr>
              <a:defRPr sz="2400"/>
            </a:pPr>
            <a:r>
              <a:rPr lang="en-US" dirty="0"/>
              <a:t>first, a</a:t>
            </a:r>
            <a:r>
              <a:rPr dirty="0"/>
              <a:t> simplified version</a:t>
            </a:r>
          </a:p>
          <a:p>
            <a:pPr marL="742950" lvl="1" indent="-285750">
              <a:lnSpc>
                <a:spcPct val="90000"/>
              </a:lnSpc>
              <a:spcBef>
                <a:spcPts val="0"/>
              </a:spcBef>
              <a:buClr>
                <a:srgbClr val="91AFBF"/>
              </a:buClr>
              <a:defRPr sz="2400"/>
            </a:pPr>
            <a:r>
              <a:rPr lang="en-US" dirty="0"/>
              <a:t>second, a</a:t>
            </a:r>
            <a:r>
              <a:rPr dirty="0"/>
              <a:t> more realistic pipelined version</a:t>
            </a:r>
            <a:endParaRPr lang="en-US" dirty="0"/>
          </a:p>
          <a:p>
            <a:pPr marL="742950" lvl="1" indent="-285750">
              <a:lnSpc>
                <a:spcPct val="90000"/>
              </a:lnSpc>
              <a:spcBef>
                <a:spcPts val="0"/>
              </a:spcBef>
              <a:buClr>
                <a:srgbClr val="91AFBF"/>
              </a:buClr>
              <a:defRPr sz="2400"/>
            </a:pPr>
            <a:endParaRPr dirty="0"/>
          </a:p>
          <a:p>
            <a:pPr>
              <a:lnSpc>
                <a:spcPct val="90000"/>
              </a:lnSpc>
              <a:spcBef>
                <a:spcPts val="600"/>
              </a:spcBef>
              <a:defRPr sz="2800"/>
            </a:pPr>
            <a:r>
              <a:rPr lang="en-US" dirty="0"/>
              <a:t>Our implementation will execute a s</a:t>
            </a:r>
            <a:r>
              <a:rPr dirty="0"/>
              <a:t>imple subset</a:t>
            </a:r>
            <a:r>
              <a:rPr lang="en-US" dirty="0"/>
              <a:t> of MIPS instructions.</a:t>
            </a:r>
            <a:endParaRPr dirty="0"/>
          </a:p>
          <a:p>
            <a:pPr marL="742950" lvl="1" indent="-285750">
              <a:lnSpc>
                <a:spcPct val="90000"/>
              </a:lnSpc>
              <a:spcBef>
                <a:spcPts val="0"/>
              </a:spcBef>
              <a:buClr>
                <a:srgbClr val="91AFBF"/>
              </a:buClr>
              <a:defRPr sz="2400"/>
            </a:pPr>
            <a:r>
              <a:rPr dirty="0"/>
              <a:t>Memory reference</a:t>
            </a:r>
            <a:r>
              <a:rPr lang="en-US" dirty="0"/>
              <a:t> instructions</a:t>
            </a:r>
            <a:r>
              <a:rPr dirty="0"/>
              <a:t>: </a:t>
            </a:r>
            <a:r>
              <a:rPr dirty="0" err="1">
                <a:latin typeface="Lucida Console"/>
                <a:ea typeface="Lucida Console"/>
                <a:cs typeface="Lucida Console"/>
                <a:sym typeface="Lucida Console"/>
              </a:rPr>
              <a:t>lw</a:t>
            </a:r>
            <a:r>
              <a:rPr dirty="0"/>
              <a:t>, </a:t>
            </a:r>
            <a:r>
              <a:rPr dirty="0" err="1">
                <a:latin typeface="Lucida Console"/>
                <a:ea typeface="Lucida Console"/>
                <a:cs typeface="Lucida Console"/>
                <a:sym typeface="Lucida Console"/>
              </a:rPr>
              <a:t>sw</a:t>
            </a:r>
            <a:endParaRPr dirty="0">
              <a:latin typeface="Lucida Console"/>
              <a:ea typeface="Lucida Console"/>
              <a:cs typeface="Lucida Console"/>
              <a:sym typeface="Lucida Console"/>
            </a:endParaRPr>
          </a:p>
          <a:p>
            <a:pPr marL="742950" lvl="1" indent="-285750">
              <a:lnSpc>
                <a:spcPct val="90000"/>
              </a:lnSpc>
              <a:spcBef>
                <a:spcPts val="0"/>
              </a:spcBef>
              <a:buClr>
                <a:srgbClr val="91AFBF"/>
              </a:buClr>
              <a:defRPr sz="2400"/>
            </a:pPr>
            <a:r>
              <a:rPr dirty="0"/>
              <a:t>Arithmetic/logical</a:t>
            </a:r>
            <a:r>
              <a:rPr lang="en-US" dirty="0"/>
              <a:t> instructions</a:t>
            </a:r>
            <a:r>
              <a:rPr dirty="0"/>
              <a:t>: </a:t>
            </a:r>
            <a:r>
              <a:rPr dirty="0">
                <a:latin typeface="Lucida Console"/>
                <a:ea typeface="Lucida Console"/>
                <a:cs typeface="Lucida Console"/>
                <a:sym typeface="Lucida Console"/>
              </a:rPr>
              <a:t>add</a:t>
            </a:r>
            <a:r>
              <a:rPr dirty="0"/>
              <a:t>, </a:t>
            </a:r>
            <a:r>
              <a:rPr dirty="0">
                <a:latin typeface="Lucida Console"/>
                <a:ea typeface="Lucida Console"/>
                <a:cs typeface="Lucida Console"/>
                <a:sym typeface="Lucida Console"/>
              </a:rPr>
              <a:t>sub</a:t>
            </a:r>
            <a:r>
              <a:rPr dirty="0"/>
              <a:t>, </a:t>
            </a:r>
            <a:r>
              <a:rPr dirty="0">
                <a:latin typeface="Lucida Console"/>
                <a:ea typeface="Lucida Console"/>
                <a:cs typeface="Lucida Console"/>
                <a:sym typeface="Lucida Console"/>
              </a:rPr>
              <a:t>and</a:t>
            </a:r>
            <a:r>
              <a:rPr dirty="0"/>
              <a:t>, </a:t>
            </a:r>
            <a:r>
              <a:rPr dirty="0">
                <a:latin typeface="Lucida Console"/>
                <a:ea typeface="Lucida Console"/>
                <a:cs typeface="Lucida Console"/>
                <a:sym typeface="Lucida Console"/>
              </a:rPr>
              <a:t>or</a:t>
            </a:r>
            <a:r>
              <a:rPr dirty="0"/>
              <a:t>, </a:t>
            </a:r>
            <a:r>
              <a:rPr dirty="0" err="1">
                <a:latin typeface="Lucida Console"/>
                <a:ea typeface="Lucida Console"/>
                <a:cs typeface="Lucida Console"/>
                <a:sym typeface="Lucida Console"/>
              </a:rPr>
              <a:t>slt</a:t>
            </a:r>
            <a:endParaRPr dirty="0">
              <a:latin typeface="Lucida Console"/>
              <a:ea typeface="Lucida Console"/>
              <a:cs typeface="Lucida Console"/>
              <a:sym typeface="Lucida Console"/>
            </a:endParaRPr>
          </a:p>
          <a:p>
            <a:pPr marL="742950" lvl="1" indent="-285750">
              <a:lnSpc>
                <a:spcPct val="90000"/>
              </a:lnSpc>
              <a:spcBef>
                <a:spcPts val="0"/>
              </a:spcBef>
              <a:buClr>
                <a:srgbClr val="91AFBF"/>
              </a:buClr>
              <a:defRPr sz="2400"/>
            </a:pPr>
            <a:r>
              <a:rPr lang="en-US" dirty="0"/>
              <a:t>Branch instructions</a:t>
            </a:r>
            <a:r>
              <a:rPr dirty="0"/>
              <a:t>: </a:t>
            </a:r>
            <a:r>
              <a:rPr dirty="0" err="1">
                <a:latin typeface="Lucida Console"/>
                <a:ea typeface="Lucida Console"/>
                <a:cs typeface="Lucida Console"/>
                <a:sym typeface="Lucida Console"/>
              </a:rPr>
              <a:t>beq</a:t>
            </a:r>
            <a:r>
              <a:rPr dirty="0"/>
              <a:t>, </a:t>
            </a:r>
            <a:r>
              <a:rPr dirty="0">
                <a:latin typeface="Lucida Console"/>
                <a:ea typeface="Lucida Console"/>
                <a:cs typeface="Lucida Console"/>
                <a:sym typeface="Lucida Console"/>
              </a:rPr>
              <a:t>j</a:t>
            </a:r>
          </a:p>
        </p:txBody>
      </p:sp>
      <p:sp>
        <p:nvSpPr>
          <p:cNvPr id="86" name="§4.1 Introduction"/>
          <p:cNvSpPr txBox="1"/>
          <p:nvPr/>
        </p:nvSpPr>
        <p:spPr>
          <a:xfrm rot="5400000">
            <a:off x="8065097" y="728240"/>
            <a:ext cx="1807144" cy="350663"/>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a:defRPr sz="1800">
                <a:solidFill>
                  <a:srgbClr val="ECEAAC"/>
                </a:solidFill>
              </a:defRPr>
            </a:lvl1pPr>
          </a:lstStyle>
          <a:p>
            <a:r>
              <a:t>§4.1 Introduction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30</a:t>
            </a:fld>
            <a:endParaRPr/>
          </a:p>
        </p:txBody>
      </p:sp>
      <p:pic>
        <p:nvPicPr>
          <p:cNvPr id="297" name="f04-01-P374493" descr="f04-01-P374493"/>
          <p:cNvPicPr>
            <a:picLocks noChangeAspect="1"/>
          </p:cNvPicPr>
          <p:nvPr/>
        </p:nvPicPr>
        <p:blipFill>
          <a:blip r:embed="rId2"/>
          <a:stretch>
            <a:fillRect/>
          </a:stretch>
        </p:blipFill>
        <p:spPr>
          <a:xfrm>
            <a:off x="900112" y="1557337"/>
            <a:ext cx="7739063" cy="4192588"/>
          </a:xfrm>
          <a:prstGeom prst="rect">
            <a:avLst/>
          </a:prstGeom>
          <a:ln w="12700">
            <a:miter lim="400000"/>
          </a:ln>
        </p:spPr>
      </p:pic>
      <p:sp>
        <p:nvSpPr>
          <p:cNvPr id="298" name="Oval"/>
          <p:cNvSpPr/>
          <p:nvPr/>
        </p:nvSpPr>
        <p:spPr>
          <a:xfrm>
            <a:off x="6191250" y="2995612"/>
            <a:ext cx="936625" cy="865188"/>
          </a:xfrm>
          <a:prstGeom prst="ellipse">
            <a:avLst/>
          </a:prstGeom>
          <a:ln w="19050">
            <a:solidFill>
              <a:srgbClr val="FF0000"/>
            </a:solidFill>
          </a:ln>
        </p:spPr>
        <p:txBody>
          <a:bodyPr lIns="45719" rIns="45719" anchor="ctr"/>
          <a:lstStyle/>
          <a:p>
            <a:pPr>
              <a:defRPr sz="1800"/>
            </a:pPr>
            <a:endParaRPr/>
          </a:p>
        </p:txBody>
      </p:sp>
      <p:sp>
        <p:nvSpPr>
          <p:cNvPr id="299" name="Oval"/>
          <p:cNvSpPr/>
          <p:nvPr/>
        </p:nvSpPr>
        <p:spPr>
          <a:xfrm>
            <a:off x="3132137" y="1195387"/>
            <a:ext cx="936626" cy="865188"/>
          </a:xfrm>
          <a:prstGeom prst="ellipse">
            <a:avLst/>
          </a:prstGeom>
          <a:ln w="19050">
            <a:solidFill>
              <a:srgbClr val="FF0000"/>
            </a:solidFill>
          </a:ln>
        </p:spPr>
        <p:txBody>
          <a:bodyPr lIns="45719" rIns="45719" anchor="ctr"/>
          <a:lstStyle/>
          <a:p>
            <a:pPr>
              <a:defRPr sz="1800"/>
            </a:pPr>
            <a:endParaRPr/>
          </a:p>
        </p:txBody>
      </p:sp>
      <p:sp>
        <p:nvSpPr>
          <p:cNvPr id="300" name="Multiplexers"/>
          <p:cNvSpPr txBox="1">
            <a:spLocks noGrp="1"/>
          </p:cNvSpPr>
          <p:nvPr>
            <p:ph type="title" idx="4294967295"/>
          </p:nvPr>
        </p:nvSpPr>
        <p:spPr>
          <a:xfrm>
            <a:off x="684212" y="146050"/>
            <a:ext cx="8259763" cy="762000"/>
          </a:xfrm>
          <a:prstGeom prst="rect">
            <a:avLst/>
          </a:prstGeom>
        </p:spPr>
        <p:txBody>
          <a:bodyPr>
            <a:normAutofit/>
          </a:bodyPr>
          <a:lstStyle/>
          <a:p>
            <a:r>
              <a:rPr lang="en-US" dirty="0"/>
              <a:t>Role of </a:t>
            </a:r>
            <a:r>
              <a:rPr dirty="0"/>
              <a:t>Multiplexers</a:t>
            </a:r>
          </a:p>
        </p:txBody>
      </p:sp>
      <p:sp>
        <p:nvSpPr>
          <p:cNvPr id="301" name="Line"/>
          <p:cNvSpPr/>
          <p:nvPr/>
        </p:nvSpPr>
        <p:spPr>
          <a:xfrm flipH="1">
            <a:off x="3348037" y="1484312"/>
            <a:ext cx="576263" cy="1"/>
          </a:xfrm>
          <a:prstGeom prst="line">
            <a:avLst/>
          </a:prstGeom>
          <a:ln w="19050">
            <a:solidFill>
              <a:srgbClr val="FF0000"/>
            </a:solidFill>
            <a:tailEnd type="triangle"/>
          </a:ln>
        </p:spPr>
        <p:txBody>
          <a:bodyPr lIns="45719" rIns="45719"/>
          <a:lstStyle/>
          <a:p>
            <a:endParaRPr/>
          </a:p>
        </p:txBody>
      </p:sp>
      <p:sp>
        <p:nvSpPr>
          <p:cNvPr id="302" name="Line"/>
          <p:cNvSpPr/>
          <p:nvPr/>
        </p:nvSpPr>
        <p:spPr>
          <a:xfrm rot="10800000" flipH="1" flipV="1">
            <a:off x="3348024" y="1700212"/>
            <a:ext cx="287352" cy="215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0"/>
                  <a:pt x="21600" y="21600"/>
                </a:cubicBezTo>
              </a:path>
            </a:pathLst>
          </a:custGeom>
          <a:ln w="19050">
            <a:solidFill>
              <a:srgbClr val="FF0000"/>
            </a:solidFill>
            <a:headEnd type="triangle"/>
          </a:ln>
        </p:spPr>
        <p:txBody>
          <a:bodyPr lIns="45719" rIns="45719" anchor="ctr"/>
          <a:lstStyle/>
          <a:p>
            <a:endParaRPr/>
          </a:p>
        </p:txBody>
      </p:sp>
      <p:sp>
        <p:nvSpPr>
          <p:cNvPr id="303" name="Line"/>
          <p:cNvSpPr/>
          <p:nvPr/>
        </p:nvSpPr>
        <p:spPr>
          <a:xfrm flipH="1">
            <a:off x="6372225" y="3284537"/>
            <a:ext cx="576263" cy="1"/>
          </a:xfrm>
          <a:prstGeom prst="line">
            <a:avLst/>
          </a:prstGeom>
          <a:ln w="19050">
            <a:solidFill>
              <a:srgbClr val="FF0000"/>
            </a:solidFill>
            <a:tailEnd type="triangle"/>
          </a:ln>
        </p:spPr>
        <p:txBody>
          <a:bodyPr lIns="45719" rIns="45719"/>
          <a:lstStyle/>
          <a:p>
            <a:endParaRPr/>
          </a:p>
        </p:txBody>
      </p:sp>
      <p:sp>
        <p:nvSpPr>
          <p:cNvPr id="304" name="Line"/>
          <p:cNvSpPr/>
          <p:nvPr/>
        </p:nvSpPr>
        <p:spPr>
          <a:xfrm rot="10800000" flipH="1" flipV="1">
            <a:off x="6372211" y="3500437"/>
            <a:ext cx="287352" cy="215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0"/>
                  <a:pt x="21600" y="21600"/>
                </a:cubicBezTo>
              </a:path>
            </a:pathLst>
          </a:custGeom>
          <a:ln w="19050">
            <a:solidFill>
              <a:srgbClr val="FF0000"/>
            </a:solidFill>
            <a:headEnd type="triangle"/>
          </a:ln>
        </p:spPr>
        <p:txBody>
          <a:bodyPr lIns="45719" rIns="45719" anchor="ctr"/>
          <a:lstStyle/>
          <a:p>
            <a:endParaRPr/>
          </a:p>
        </p:txBody>
      </p:sp>
      <p:sp>
        <p:nvSpPr>
          <p:cNvPr id="305" name="Oval"/>
          <p:cNvSpPr/>
          <p:nvPr/>
        </p:nvSpPr>
        <p:spPr>
          <a:xfrm>
            <a:off x="5362575" y="4581525"/>
            <a:ext cx="936625" cy="865188"/>
          </a:xfrm>
          <a:prstGeom prst="ellipse">
            <a:avLst/>
          </a:prstGeom>
          <a:ln w="19050">
            <a:solidFill>
              <a:srgbClr val="FF0000"/>
            </a:solidFill>
          </a:ln>
        </p:spPr>
        <p:txBody>
          <a:bodyPr lIns="45719" rIns="45719" anchor="ctr"/>
          <a:lstStyle/>
          <a:p>
            <a:pPr>
              <a:defRPr sz="1800"/>
            </a:pPr>
            <a:endParaRPr/>
          </a:p>
        </p:txBody>
      </p:sp>
      <p:sp>
        <p:nvSpPr>
          <p:cNvPr id="306" name="Line"/>
          <p:cNvSpPr/>
          <p:nvPr/>
        </p:nvSpPr>
        <p:spPr>
          <a:xfrm>
            <a:off x="5651500" y="4797425"/>
            <a:ext cx="358775" cy="0"/>
          </a:xfrm>
          <a:prstGeom prst="line">
            <a:avLst/>
          </a:prstGeom>
          <a:ln w="19050">
            <a:solidFill>
              <a:srgbClr val="FF0000"/>
            </a:solidFill>
            <a:tailEnd type="triangle"/>
          </a:ln>
        </p:spPr>
        <p:txBody>
          <a:bodyPr lIns="45719" rIns="45719"/>
          <a:lstStyle/>
          <a:p>
            <a:endParaRPr/>
          </a:p>
        </p:txBody>
      </p:sp>
      <p:sp>
        <p:nvSpPr>
          <p:cNvPr id="307" name="Line"/>
          <p:cNvSpPr/>
          <p:nvPr/>
        </p:nvSpPr>
        <p:spPr>
          <a:xfrm rot="10800000" flipV="1">
            <a:off x="5899150" y="5013325"/>
            <a:ext cx="144470" cy="2889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0"/>
                  <a:pt x="21600" y="21600"/>
                </a:cubicBezTo>
              </a:path>
            </a:pathLst>
          </a:custGeom>
          <a:ln w="19050">
            <a:solidFill>
              <a:srgbClr val="FF0000"/>
            </a:solidFill>
            <a:headEnd type="triangle"/>
          </a:ln>
        </p:spPr>
        <p:txBody>
          <a:bodyPr lIns="45719" rIns="45719" anchor="ctr"/>
          <a:lstStyle/>
          <a:p>
            <a:endParaRPr/>
          </a:p>
        </p:txBody>
      </p:sp>
      <p:sp>
        <p:nvSpPr>
          <p:cNvPr id="308" name="Can’t just join wires together…"/>
          <p:cNvSpPr txBox="1"/>
          <p:nvPr/>
        </p:nvSpPr>
        <p:spPr>
          <a:xfrm>
            <a:off x="5508625" y="1196975"/>
            <a:ext cx="3527425" cy="13230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342900" indent="-342900" algn="l">
              <a:spcBef>
                <a:spcPts val="600"/>
              </a:spcBef>
              <a:buClr>
                <a:srgbClr val="ECEAAC"/>
              </a:buClr>
              <a:buSzPct val="60000"/>
              <a:buChar char="■"/>
              <a:defRPr sz="2800"/>
            </a:lvl1pPr>
            <a:lvl2pPr marL="742950" indent="-285750" algn="l">
              <a:spcBef>
                <a:spcPts val="500"/>
              </a:spcBef>
              <a:buClr>
                <a:srgbClr val="91AFBF"/>
              </a:buClr>
              <a:buSzPct val="55000"/>
              <a:buChar char="■"/>
              <a:defRPr sz="2400"/>
            </a:lvl2pPr>
          </a:lstStyle>
          <a:p>
            <a:r>
              <a:t>Can’t just join wires together</a:t>
            </a:r>
          </a:p>
          <a:p>
            <a:pPr lvl="1"/>
            <a:r>
              <a:t>Use multiplexers</a:t>
            </a:r>
          </a:p>
        </p:txBody>
      </p:sp>
    </p:spTree>
    <p:extLst>
      <p:ext uri="{BB962C8B-B14F-4D97-AF65-F5344CB8AC3E}">
        <p14:creationId xmlns:p14="http://schemas.microsoft.com/office/powerpoint/2010/main" val="391204197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31</a:t>
            </a:fld>
            <a:endParaRPr/>
          </a:p>
        </p:txBody>
      </p:sp>
      <p:sp>
        <p:nvSpPr>
          <p:cNvPr id="315" name="Instruction Fetch(datapath part 1)"/>
          <p:cNvSpPr txBox="1">
            <a:spLocks noGrp="1"/>
          </p:cNvSpPr>
          <p:nvPr>
            <p:ph type="title" idx="4294967295"/>
          </p:nvPr>
        </p:nvSpPr>
        <p:spPr>
          <a:xfrm>
            <a:off x="684212" y="146050"/>
            <a:ext cx="8259763" cy="762000"/>
          </a:xfrm>
          <a:prstGeom prst="rect">
            <a:avLst/>
          </a:prstGeom>
        </p:spPr>
        <p:txBody>
          <a:bodyPr>
            <a:normAutofit/>
          </a:bodyPr>
          <a:lstStyle>
            <a:lvl1pPr defTabSz="832104">
              <a:defRPr sz="4004"/>
            </a:lvl1pPr>
          </a:lstStyle>
          <a:p>
            <a:r>
              <a:rPr lang="en-US" dirty="0"/>
              <a:t>Part 1: </a:t>
            </a:r>
            <a:r>
              <a:rPr dirty="0"/>
              <a:t>Instruction Fetch</a:t>
            </a:r>
          </a:p>
        </p:txBody>
      </p:sp>
      <p:pic>
        <p:nvPicPr>
          <p:cNvPr id="324" name="f04-06-P374493" descr="f04-06-P374493"/>
          <p:cNvPicPr>
            <a:picLocks noChangeAspect="1"/>
          </p:cNvPicPr>
          <p:nvPr/>
        </p:nvPicPr>
        <p:blipFill>
          <a:blip r:embed="rId2"/>
          <a:stretch>
            <a:fillRect/>
          </a:stretch>
        </p:blipFill>
        <p:spPr>
          <a:xfrm>
            <a:off x="2124075" y="1628775"/>
            <a:ext cx="5143500" cy="4010025"/>
          </a:xfrm>
          <a:prstGeom prst="rect">
            <a:avLst/>
          </a:prstGeom>
          <a:ln w="12700">
            <a:miter lim="400000"/>
          </a:ln>
        </p:spPr>
      </p:pic>
    </p:spTree>
    <p:extLst>
      <p:ext uri="{BB962C8B-B14F-4D97-AF65-F5344CB8AC3E}">
        <p14:creationId xmlns:p14="http://schemas.microsoft.com/office/powerpoint/2010/main" val="296095568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
        <p:nvSpPr>
          <p:cNvPr id="399" name="Adding part 1"/>
          <p:cNvSpPr txBox="1">
            <a:spLocks noGrp="1"/>
          </p:cNvSpPr>
          <p:nvPr>
            <p:ph type="title"/>
          </p:nvPr>
        </p:nvSpPr>
        <p:spPr>
          <a:xfrm>
            <a:off x="304800" y="152400"/>
            <a:ext cx="8610600" cy="609600"/>
          </a:xfrm>
          <a:prstGeom prst="rect">
            <a:avLst/>
          </a:prstGeom>
        </p:spPr>
        <p:txBody>
          <a:bodyPr/>
          <a:lstStyle/>
          <a:p>
            <a:r>
              <a:t>Adding part 1</a:t>
            </a:r>
          </a:p>
        </p:txBody>
      </p:sp>
      <p:pic>
        <p:nvPicPr>
          <p:cNvPr id="400" name="~AUT0030" descr="~AUT0030"/>
          <p:cNvPicPr>
            <a:picLocks noChangeAspect="1"/>
          </p:cNvPicPr>
          <p:nvPr/>
        </p:nvPicPr>
        <p:blipFill>
          <a:blip r:embed="rId2"/>
          <a:stretch>
            <a:fillRect/>
          </a:stretch>
        </p:blipFill>
        <p:spPr>
          <a:xfrm>
            <a:off x="417512" y="1341437"/>
            <a:ext cx="8474076" cy="4319589"/>
          </a:xfrm>
          <a:prstGeom prst="rect">
            <a:avLst/>
          </a:prstGeom>
          <a:ln w="12700">
            <a:miter lim="400000"/>
          </a:ln>
        </p:spPr>
      </p:pic>
      <p:sp>
        <p:nvSpPr>
          <p:cNvPr id="2" name="TextBox 1">
            <a:extLst>
              <a:ext uri="{FF2B5EF4-FFF2-40B4-BE49-F238E27FC236}">
                <a16:creationId xmlns:a16="http://schemas.microsoft.com/office/drawing/2014/main" id="{D79AA621-6EDE-2C40-807C-D6ADC8E29FFE}"/>
              </a:ext>
            </a:extLst>
          </p:cNvPr>
          <p:cNvSpPr txBox="1"/>
          <p:nvPr/>
        </p:nvSpPr>
        <p:spPr>
          <a:xfrm>
            <a:off x="5703893" y="2789386"/>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4</a:t>
            </a:r>
          </a:p>
        </p:txBody>
      </p:sp>
    </p:spTree>
    <p:extLst>
      <p:ext uri="{BB962C8B-B14F-4D97-AF65-F5344CB8AC3E}">
        <p14:creationId xmlns:p14="http://schemas.microsoft.com/office/powerpoint/2010/main" val="136080581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33</a:t>
            </a:fld>
            <a:endParaRPr/>
          </a:p>
        </p:txBody>
      </p:sp>
      <p:sp>
        <p:nvSpPr>
          <p:cNvPr id="368" name="Branch Instructions"/>
          <p:cNvSpPr txBox="1">
            <a:spLocks noGrp="1"/>
          </p:cNvSpPr>
          <p:nvPr>
            <p:ph type="title" idx="4294967295"/>
          </p:nvPr>
        </p:nvSpPr>
        <p:spPr>
          <a:xfrm>
            <a:off x="231228" y="146050"/>
            <a:ext cx="8712747" cy="762000"/>
          </a:xfrm>
          <a:prstGeom prst="rect">
            <a:avLst/>
          </a:prstGeom>
        </p:spPr>
        <p:txBody>
          <a:bodyPr>
            <a:normAutofit fontScale="90000"/>
          </a:bodyPr>
          <a:lstStyle/>
          <a:p>
            <a:r>
              <a:rPr lang="en-US" dirty="0"/>
              <a:t>4) Execution of </a:t>
            </a:r>
            <a:r>
              <a:rPr dirty="0"/>
              <a:t>Branch Instructions</a:t>
            </a:r>
          </a:p>
        </p:txBody>
      </p:sp>
      <p:sp>
        <p:nvSpPr>
          <p:cNvPr id="369" name="Read register operands…"/>
          <p:cNvSpPr txBox="1">
            <a:spLocks noGrp="1"/>
          </p:cNvSpPr>
          <p:nvPr>
            <p:ph type="body" idx="4294967295"/>
          </p:nvPr>
        </p:nvSpPr>
        <p:spPr>
          <a:xfrm>
            <a:off x="684212" y="1125537"/>
            <a:ext cx="8270876" cy="5111751"/>
          </a:xfrm>
          <a:prstGeom prst="rect">
            <a:avLst/>
          </a:prstGeom>
        </p:spPr>
        <p:txBody>
          <a:bodyPr>
            <a:normAutofit/>
          </a:bodyPr>
          <a:lstStyle/>
          <a:p>
            <a:pPr marL="0" indent="0" algn="ctr">
              <a:buNone/>
            </a:pPr>
            <a:r>
              <a:rPr lang="en-US" dirty="0"/>
              <a:t> </a:t>
            </a:r>
            <a:r>
              <a:rPr lang="en-US" dirty="0" err="1">
                <a:latin typeface="Courier" pitchFamily="2" charset="0"/>
              </a:rPr>
              <a:t>beq</a:t>
            </a:r>
            <a:r>
              <a:rPr lang="en-US" dirty="0">
                <a:latin typeface="Courier" pitchFamily="2" charset="0"/>
              </a:rPr>
              <a:t> $3, $4, L</a:t>
            </a:r>
            <a:endParaRPr lang="en-US" dirty="0"/>
          </a:p>
          <a:p>
            <a:r>
              <a:rPr dirty="0"/>
              <a:t>Read register operands</a:t>
            </a:r>
          </a:p>
          <a:p>
            <a:r>
              <a:rPr dirty="0"/>
              <a:t>Compare operands</a:t>
            </a:r>
          </a:p>
          <a:p>
            <a:pPr marL="742950" lvl="1" indent="-285750">
              <a:spcBef>
                <a:spcPts val="0"/>
              </a:spcBef>
              <a:buClr>
                <a:srgbClr val="91AFBF"/>
              </a:buClr>
              <a:defRPr sz="2800"/>
            </a:pPr>
            <a:r>
              <a:rPr dirty="0"/>
              <a:t>Use ALU, subtract and check Zero output</a:t>
            </a:r>
          </a:p>
          <a:p>
            <a:r>
              <a:rPr dirty="0"/>
              <a:t>Calculate target address</a:t>
            </a:r>
          </a:p>
          <a:p>
            <a:pPr marL="742950" lvl="1" indent="-285750">
              <a:spcBef>
                <a:spcPts val="0"/>
              </a:spcBef>
              <a:buClr>
                <a:srgbClr val="91AFBF"/>
              </a:buClr>
              <a:defRPr sz="2800"/>
            </a:pPr>
            <a:r>
              <a:rPr dirty="0"/>
              <a:t>Sign-extend displacement</a:t>
            </a:r>
          </a:p>
          <a:p>
            <a:pPr marL="742950" lvl="1" indent="-285750">
              <a:spcBef>
                <a:spcPts val="0"/>
              </a:spcBef>
              <a:buClr>
                <a:srgbClr val="91AFBF"/>
              </a:buClr>
              <a:defRPr sz="2800"/>
            </a:pPr>
            <a:r>
              <a:rPr dirty="0"/>
              <a:t>Shift left 2 places (word displacement)</a:t>
            </a:r>
          </a:p>
          <a:p>
            <a:pPr marL="742950" lvl="1" indent="-285750">
              <a:spcBef>
                <a:spcPts val="0"/>
              </a:spcBef>
              <a:buClr>
                <a:srgbClr val="91AFBF"/>
              </a:buClr>
              <a:defRPr sz="2800"/>
            </a:pPr>
            <a:r>
              <a:rPr dirty="0"/>
              <a:t>Add to </a:t>
            </a:r>
            <a:r>
              <a:rPr lang="en-US" altLang="ko-KR" dirty="0"/>
              <a:t>(</a:t>
            </a:r>
            <a:r>
              <a:rPr dirty="0"/>
              <a:t>PC + 4</a:t>
            </a:r>
            <a:r>
              <a:rPr lang="en-US" dirty="0"/>
              <a:t>)</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pic>
        <p:nvPicPr>
          <p:cNvPr id="400" name="~AUT0030" descr="~AUT0030"/>
          <p:cNvPicPr>
            <a:picLocks noChangeAspect="1"/>
          </p:cNvPicPr>
          <p:nvPr/>
        </p:nvPicPr>
        <p:blipFill>
          <a:blip r:embed="rId2"/>
          <a:stretch>
            <a:fillRect/>
          </a:stretch>
        </p:blipFill>
        <p:spPr>
          <a:xfrm>
            <a:off x="417512" y="1341437"/>
            <a:ext cx="8474076" cy="4319589"/>
          </a:xfrm>
          <a:prstGeom prst="rect">
            <a:avLst/>
          </a:prstGeom>
          <a:ln w="12700">
            <a:miter lim="400000"/>
          </a:ln>
        </p:spPr>
      </p:pic>
      <p:sp>
        <p:nvSpPr>
          <p:cNvPr id="2" name="TextBox 1">
            <a:extLst>
              <a:ext uri="{FF2B5EF4-FFF2-40B4-BE49-F238E27FC236}">
                <a16:creationId xmlns:a16="http://schemas.microsoft.com/office/drawing/2014/main" id="{D79AA621-6EDE-2C40-807C-D6ADC8E29FFE}"/>
              </a:ext>
            </a:extLst>
          </p:cNvPr>
          <p:cNvSpPr txBox="1"/>
          <p:nvPr/>
        </p:nvSpPr>
        <p:spPr>
          <a:xfrm>
            <a:off x="5703893" y="2789386"/>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4</a:t>
            </a:r>
          </a:p>
        </p:txBody>
      </p:sp>
      <p:sp>
        <p:nvSpPr>
          <p:cNvPr id="4" name="Title 3">
            <a:extLst>
              <a:ext uri="{FF2B5EF4-FFF2-40B4-BE49-F238E27FC236}">
                <a16:creationId xmlns:a16="http://schemas.microsoft.com/office/drawing/2014/main" id="{E25F5748-3696-4D44-8B53-654FFB339C38}"/>
              </a:ext>
            </a:extLst>
          </p:cNvPr>
          <p:cNvSpPr>
            <a:spLocks noGrp="1"/>
          </p:cNvSpPr>
          <p:nvPr>
            <p:ph type="title"/>
          </p:nvPr>
        </p:nvSpPr>
        <p:spPr/>
        <p:txBody>
          <a:bodyPr/>
          <a:lstStyle/>
          <a:p>
            <a:r>
              <a:rPr lang="en-US" dirty="0"/>
              <a:t>Fetching </a:t>
            </a:r>
            <a:r>
              <a:rPr lang="en-US" dirty="0" err="1">
                <a:solidFill>
                  <a:srgbClr val="0070C0"/>
                </a:solidFill>
              </a:rPr>
              <a:t>beq</a:t>
            </a:r>
            <a:r>
              <a:rPr lang="en-US" dirty="0"/>
              <a:t> instruction</a:t>
            </a:r>
          </a:p>
        </p:txBody>
      </p:sp>
      <p:sp>
        <p:nvSpPr>
          <p:cNvPr id="8" name="0000 0000 0000 0010">
            <a:extLst>
              <a:ext uri="{FF2B5EF4-FFF2-40B4-BE49-F238E27FC236}">
                <a16:creationId xmlns:a16="http://schemas.microsoft.com/office/drawing/2014/main" id="{63ED1F46-2C06-304E-AF43-D2D4AE822E5D}"/>
              </a:ext>
            </a:extLst>
          </p:cNvPr>
          <p:cNvSpPr txBox="1"/>
          <p:nvPr/>
        </p:nvSpPr>
        <p:spPr>
          <a:xfrm>
            <a:off x="417512" y="3501231"/>
            <a:ext cx="310339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a:defRPr sz="1200">
                <a:solidFill>
                  <a:srgbClr val="0433FF"/>
                </a:solidFill>
              </a:defRPr>
            </a:lvl1pPr>
          </a:lstStyle>
          <a:p>
            <a:r>
              <a:rPr dirty="0"/>
              <a:t>000</a:t>
            </a:r>
            <a:r>
              <a:rPr lang="en-US" dirty="0"/>
              <a:t>10</a:t>
            </a:r>
            <a:r>
              <a:rPr dirty="0"/>
              <a:t>0 </a:t>
            </a:r>
            <a:r>
              <a:rPr lang="en-US" dirty="0"/>
              <a:t>00011 </a:t>
            </a:r>
            <a:r>
              <a:rPr dirty="0"/>
              <a:t>00</a:t>
            </a:r>
            <a:r>
              <a:rPr lang="en-US" dirty="0"/>
              <a:t>1</a:t>
            </a:r>
            <a:r>
              <a:rPr dirty="0"/>
              <a:t>00 0000</a:t>
            </a:r>
            <a:r>
              <a:rPr lang="en-US" dirty="0"/>
              <a:t> 0000 0000</a:t>
            </a:r>
            <a:r>
              <a:rPr dirty="0"/>
              <a:t> 0010</a:t>
            </a:r>
          </a:p>
        </p:txBody>
      </p:sp>
      <p:sp>
        <p:nvSpPr>
          <p:cNvPr id="9" name="A portion of datapath used for evaluating a branch condition and computing branch target address…">
            <a:extLst>
              <a:ext uri="{FF2B5EF4-FFF2-40B4-BE49-F238E27FC236}">
                <a16:creationId xmlns:a16="http://schemas.microsoft.com/office/drawing/2014/main" id="{B4B0B716-FA0B-364E-9692-AD8C8575AF11}"/>
              </a:ext>
            </a:extLst>
          </p:cNvPr>
          <p:cNvSpPr txBox="1">
            <a:spLocks/>
          </p:cNvSpPr>
          <p:nvPr/>
        </p:nvSpPr>
        <p:spPr>
          <a:xfrm>
            <a:off x="823578" y="754671"/>
            <a:ext cx="7776244" cy="6004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4450" tIns="44450" rIns="44450" bIns="44450">
            <a:normAutofit/>
          </a:bodyPr>
          <a:lst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a:lstStyle>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0" indent="0" defTabSz="868680" hangingPunct="1">
              <a:spcBef>
                <a:spcPts val="400"/>
              </a:spcBef>
              <a:buClrTx/>
              <a:buSzTx/>
              <a:buFontTx/>
              <a:buNone/>
              <a:defRPr sz="1710" b="1"/>
            </a:pPr>
            <a:endParaRPr lang="en-US" sz="1710" b="1" dirty="0"/>
          </a:p>
          <a:p>
            <a:pPr marL="325754" indent="-325754" defTabSz="868680" hangingPunct="1">
              <a:spcBef>
                <a:spcPts val="400"/>
              </a:spcBef>
              <a:buClrTx/>
              <a:buSzTx/>
              <a:buFontTx/>
              <a:buNone/>
              <a:defRPr sz="1710" b="1"/>
            </a:pPr>
            <a:r>
              <a:rPr lang="en-US" sz="1710" b="1" dirty="0"/>
              <a:t> [0x00403000] </a:t>
            </a:r>
            <a:r>
              <a:rPr lang="en-US" sz="1710" b="1" dirty="0" err="1"/>
              <a:t>beq</a:t>
            </a:r>
            <a:r>
              <a:rPr lang="en-US" sz="1710" b="1" dirty="0"/>
              <a:t>  $3, $4, L   000100  00011  00100  0000 0000 0000 0010</a:t>
            </a:r>
          </a:p>
        </p:txBody>
      </p:sp>
      <p:sp>
        <p:nvSpPr>
          <p:cNvPr id="10" name="0x04001000">
            <a:extLst>
              <a:ext uri="{FF2B5EF4-FFF2-40B4-BE49-F238E27FC236}">
                <a16:creationId xmlns:a16="http://schemas.microsoft.com/office/drawing/2014/main" id="{65800117-E21B-0A4B-A0C2-18B5EDB56C04}"/>
              </a:ext>
            </a:extLst>
          </p:cNvPr>
          <p:cNvSpPr txBox="1"/>
          <p:nvPr/>
        </p:nvSpPr>
        <p:spPr>
          <a:xfrm rot="16200000">
            <a:off x="200571" y="2335653"/>
            <a:ext cx="1246015"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a:solidFill>
                  <a:srgbClr val="0433FF"/>
                </a:solidFill>
              </a:defRPr>
            </a:lvl1pPr>
          </a:lstStyle>
          <a:p>
            <a:r>
              <a:rPr dirty="0"/>
              <a:t>0x0</a:t>
            </a:r>
            <a:r>
              <a:rPr lang="en-US" dirty="0"/>
              <a:t>0</a:t>
            </a:r>
            <a:r>
              <a:rPr dirty="0"/>
              <a:t>40</a:t>
            </a:r>
            <a:r>
              <a:rPr lang="en-US" dirty="0"/>
              <a:t>3</a:t>
            </a:r>
            <a:r>
              <a:rPr dirty="0"/>
              <a:t>000</a:t>
            </a:r>
          </a:p>
        </p:txBody>
      </p:sp>
      <p:sp>
        <p:nvSpPr>
          <p:cNvPr id="11" name="0x04001000">
            <a:extLst>
              <a:ext uri="{FF2B5EF4-FFF2-40B4-BE49-F238E27FC236}">
                <a16:creationId xmlns:a16="http://schemas.microsoft.com/office/drawing/2014/main" id="{788EB1C0-8DB6-5B40-83D2-CBD5B57F4BF1}"/>
              </a:ext>
            </a:extLst>
          </p:cNvPr>
          <p:cNvSpPr txBox="1"/>
          <p:nvPr/>
        </p:nvSpPr>
        <p:spPr>
          <a:xfrm>
            <a:off x="2438203" y="1913503"/>
            <a:ext cx="1246015"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a:solidFill>
                  <a:srgbClr val="0433FF"/>
                </a:solidFill>
              </a:defRPr>
            </a:lvl1pPr>
          </a:lstStyle>
          <a:p>
            <a:r>
              <a:rPr dirty="0"/>
              <a:t>0x0</a:t>
            </a:r>
            <a:r>
              <a:rPr lang="en-US" dirty="0"/>
              <a:t>0</a:t>
            </a:r>
            <a:r>
              <a:rPr dirty="0"/>
              <a:t>40</a:t>
            </a:r>
            <a:r>
              <a:rPr lang="en-US" dirty="0"/>
              <a:t>3</a:t>
            </a:r>
            <a:r>
              <a:rPr dirty="0"/>
              <a:t>00</a:t>
            </a:r>
            <a:r>
              <a:rPr lang="en-US" dirty="0"/>
              <a:t>4</a:t>
            </a:r>
            <a:endParaRPr dirty="0"/>
          </a:p>
        </p:txBody>
      </p:sp>
    </p:spTree>
    <p:extLst>
      <p:ext uri="{BB962C8B-B14F-4D97-AF65-F5344CB8AC3E}">
        <p14:creationId xmlns:p14="http://schemas.microsoft.com/office/powerpoint/2010/main" val="388016572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35</a:t>
            </a:fld>
            <a:endParaRPr/>
          </a:p>
        </p:txBody>
      </p:sp>
      <p:pic>
        <p:nvPicPr>
          <p:cNvPr id="372" name="f04-09-P374493" descr="f04-09-P374493"/>
          <p:cNvPicPr>
            <a:picLocks noChangeAspect="1"/>
          </p:cNvPicPr>
          <p:nvPr/>
        </p:nvPicPr>
        <p:blipFill>
          <a:blip r:embed="rId2"/>
          <a:stretch>
            <a:fillRect/>
          </a:stretch>
        </p:blipFill>
        <p:spPr>
          <a:xfrm>
            <a:off x="1547812" y="1268412"/>
            <a:ext cx="6556376" cy="4772026"/>
          </a:xfrm>
          <a:prstGeom prst="rect">
            <a:avLst/>
          </a:prstGeom>
          <a:ln w="12700">
            <a:miter lim="400000"/>
          </a:ln>
        </p:spPr>
      </p:pic>
      <p:sp>
        <p:nvSpPr>
          <p:cNvPr id="373" name="Branch Instructions(datapath part 4)"/>
          <p:cNvSpPr txBox="1">
            <a:spLocks noGrp="1"/>
          </p:cNvSpPr>
          <p:nvPr>
            <p:ph type="title" idx="4294967295"/>
          </p:nvPr>
        </p:nvSpPr>
        <p:spPr>
          <a:xfrm>
            <a:off x="696118" y="3175"/>
            <a:ext cx="8259764" cy="762001"/>
          </a:xfrm>
          <a:prstGeom prst="rect">
            <a:avLst/>
          </a:prstGeom>
        </p:spPr>
        <p:txBody>
          <a:bodyPr>
            <a:normAutofit/>
          </a:bodyPr>
          <a:lstStyle>
            <a:lvl1pPr defTabSz="768095">
              <a:defRPr sz="3696"/>
            </a:lvl1pPr>
          </a:lstStyle>
          <a:p>
            <a:r>
              <a:rPr lang="en-US" dirty="0"/>
              <a:t>part 4: </a:t>
            </a:r>
            <a:r>
              <a:rPr dirty="0"/>
              <a:t>Branch Instructions</a:t>
            </a:r>
          </a:p>
        </p:txBody>
      </p:sp>
      <p:grpSp>
        <p:nvGrpSpPr>
          <p:cNvPr id="377" name="Group"/>
          <p:cNvGrpSpPr/>
          <p:nvPr/>
        </p:nvGrpSpPr>
        <p:grpSpPr>
          <a:xfrm>
            <a:off x="1187450" y="1557337"/>
            <a:ext cx="3835424" cy="884062"/>
            <a:chOff x="0" y="0"/>
            <a:chExt cx="3835423" cy="884061"/>
          </a:xfrm>
        </p:grpSpPr>
        <p:sp>
          <p:nvSpPr>
            <p:cNvPr id="374" name="Rectangle"/>
            <p:cNvSpPr/>
            <p:nvPr/>
          </p:nvSpPr>
          <p:spPr>
            <a:xfrm>
              <a:off x="0" y="0"/>
              <a:ext cx="1079500" cy="865188"/>
            </a:xfrm>
            <a:prstGeom prst="rect">
              <a:avLst/>
            </a:prstGeom>
            <a:solidFill>
              <a:schemeClr val="accent1"/>
            </a:solid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pPr>
              <a:endParaRPr/>
            </a:p>
          </p:txBody>
        </p:sp>
        <p:sp>
          <p:nvSpPr>
            <p:cNvPr id="375" name="Line"/>
            <p:cNvSpPr/>
            <p:nvPr/>
          </p:nvSpPr>
          <p:spPr>
            <a:xfrm flipH="1" flipV="1">
              <a:off x="1155714" y="114316"/>
              <a:ext cx="2679710" cy="458791"/>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endParaRPr/>
            </a:p>
          </p:txBody>
        </p:sp>
        <p:sp>
          <p:nvSpPr>
            <p:cNvPr id="376" name="Just re-routes wires"/>
            <p:cNvSpPr txBox="1"/>
            <p:nvPr/>
          </p:nvSpPr>
          <p:spPr>
            <a:xfrm>
              <a:off x="0" y="0"/>
              <a:ext cx="1079500" cy="8840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sz="1800"/>
              </a:pPr>
              <a:r>
                <a:t>Just</a:t>
              </a:r>
              <a:br/>
              <a:r>
                <a:t>re-routes wires</a:t>
              </a:r>
            </a:p>
          </p:txBody>
        </p:sp>
      </p:grpSp>
      <p:grpSp>
        <p:nvGrpSpPr>
          <p:cNvPr id="381" name="Group"/>
          <p:cNvGrpSpPr/>
          <p:nvPr/>
        </p:nvGrpSpPr>
        <p:grpSpPr>
          <a:xfrm>
            <a:off x="4548175" y="5661024"/>
            <a:ext cx="2184413" cy="647701"/>
            <a:chOff x="0" y="0"/>
            <a:chExt cx="2184411" cy="647700"/>
          </a:xfrm>
        </p:grpSpPr>
        <p:sp>
          <p:nvSpPr>
            <p:cNvPr id="378" name="Rectangle"/>
            <p:cNvSpPr/>
            <p:nvPr/>
          </p:nvSpPr>
          <p:spPr>
            <a:xfrm>
              <a:off x="815986" y="0"/>
              <a:ext cx="1368426" cy="647700"/>
            </a:xfrm>
            <a:prstGeom prst="rect">
              <a:avLst/>
            </a:prstGeom>
            <a:solidFill>
              <a:schemeClr val="accent1"/>
            </a:solid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pPr>
              <a:endParaRPr/>
            </a:p>
          </p:txBody>
        </p:sp>
        <p:sp>
          <p:nvSpPr>
            <p:cNvPr id="379" name="Line"/>
            <p:cNvSpPr/>
            <p:nvPr/>
          </p:nvSpPr>
          <p:spPr>
            <a:xfrm>
              <a:off x="-1" y="55564"/>
              <a:ext cx="739775" cy="58744"/>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endParaRPr/>
            </a:p>
          </p:txBody>
        </p:sp>
        <p:sp>
          <p:nvSpPr>
            <p:cNvPr id="380" name="Sign-bit wire replicated"/>
            <p:cNvSpPr txBox="1"/>
            <p:nvPr/>
          </p:nvSpPr>
          <p:spPr>
            <a:xfrm>
              <a:off x="815986" y="0"/>
              <a:ext cx="1368426" cy="6173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800"/>
              </a:lvl1pPr>
            </a:lstStyle>
            <a:p>
              <a:r>
                <a:t>Sign-bit wire replicated</a:t>
              </a:r>
            </a:p>
          </p:txBody>
        </p:sp>
      </p:grpSp>
      <p:sp>
        <p:nvSpPr>
          <p:cNvPr id="382" name="A portion of datapath used for evaluating a branch condition and computing branch target address…"/>
          <p:cNvSpPr txBox="1">
            <a:spLocks noGrp="1"/>
          </p:cNvSpPr>
          <p:nvPr>
            <p:ph type="body" idx="4294967295"/>
          </p:nvPr>
        </p:nvSpPr>
        <p:spPr>
          <a:xfrm>
            <a:off x="823578" y="754671"/>
            <a:ext cx="7776244" cy="6004643"/>
          </a:xfrm>
          <a:prstGeom prst="rect">
            <a:avLst/>
          </a:prstGeom>
        </p:spPr>
        <p:txBody>
          <a:bodyPr lIns="44450" tIns="44450" rIns="44450" bIns="44450">
            <a:normAutofit/>
          </a:bodyPr>
          <a:lstStyle/>
          <a:p>
            <a:pPr marL="0" indent="0" defTabSz="868680">
              <a:spcBef>
                <a:spcPts val="400"/>
              </a:spcBef>
              <a:buClrTx/>
              <a:buSzTx/>
              <a:buNone/>
              <a:defRPr sz="1710" b="1"/>
            </a:pPr>
            <a:r>
              <a:rPr dirty="0"/>
              <a:t>A portion of </a:t>
            </a:r>
            <a:r>
              <a:rPr dirty="0" err="1"/>
              <a:t>datapath</a:t>
            </a:r>
            <a:r>
              <a:rPr dirty="0"/>
              <a:t> used for evaluating a branch condition and computing branch target address</a:t>
            </a:r>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0" indent="0" defTabSz="868680">
              <a:spcBef>
                <a:spcPts val="400"/>
              </a:spcBef>
              <a:buClrTx/>
              <a:buSzTx/>
              <a:buNone/>
              <a:defRPr sz="1710" b="1"/>
            </a:pPr>
            <a:endParaRPr dirty="0"/>
          </a:p>
          <a:p>
            <a:pPr marL="325754" indent="-325754" defTabSz="868680">
              <a:spcBef>
                <a:spcPts val="400"/>
              </a:spcBef>
              <a:buClrTx/>
              <a:buSzTx/>
              <a:buNone/>
              <a:defRPr sz="1710" b="1"/>
            </a:pPr>
            <a:r>
              <a:rPr dirty="0"/>
              <a:t>                </a:t>
            </a:r>
            <a:r>
              <a:rPr dirty="0" err="1"/>
              <a:t>beq</a:t>
            </a:r>
            <a:r>
              <a:rPr dirty="0"/>
              <a:t>  $3, $4, L   000100  00011  00100  0000 0000 0000 0010</a:t>
            </a:r>
          </a:p>
        </p:txBody>
      </p:sp>
      <p:sp>
        <p:nvSpPr>
          <p:cNvPr id="383" name="00011"/>
          <p:cNvSpPr txBox="1"/>
          <p:nvPr/>
        </p:nvSpPr>
        <p:spPr>
          <a:xfrm>
            <a:off x="2098675" y="2582863"/>
            <a:ext cx="936625"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433FF"/>
                </a:solidFill>
              </a:defRPr>
            </a:lvl1pPr>
          </a:lstStyle>
          <a:p>
            <a:r>
              <a:t>00011</a:t>
            </a:r>
          </a:p>
        </p:txBody>
      </p:sp>
      <p:sp>
        <p:nvSpPr>
          <p:cNvPr id="384" name="00100"/>
          <p:cNvSpPr txBox="1"/>
          <p:nvPr/>
        </p:nvSpPr>
        <p:spPr>
          <a:xfrm>
            <a:off x="2098675" y="3132137"/>
            <a:ext cx="936625"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433FF"/>
                </a:solidFill>
              </a:defRPr>
            </a:lvl1pPr>
          </a:lstStyle>
          <a:p>
            <a:r>
              <a:t>00100</a:t>
            </a:r>
          </a:p>
        </p:txBody>
      </p:sp>
      <p:sp>
        <p:nvSpPr>
          <p:cNvPr id="385" name="0000 0000 0000 0010"/>
          <p:cNvSpPr txBox="1"/>
          <p:nvPr/>
        </p:nvSpPr>
        <p:spPr>
          <a:xfrm>
            <a:off x="1666875" y="5081587"/>
            <a:ext cx="1800225"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433FF"/>
                </a:solidFill>
              </a:defRPr>
            </a:lvl1pPr>
          </a:lstStyle>
          <a:p>
            <a:r>
              <a:rPr dirty="0"/>
              <a:t>0000 0000 0000 0010</a:t>
            </a:r>
          </a:p>
        </p:txBody>
      </p:sp>
      <p:sp>
        <p:nvSpPr>
          <p:cNvPr id="386" name="0110"/>
          <p:cNvSpPr txBox="1"/>
          <p:nvPr/>
        </p:nvSpPr>
        <p:spPr>
          <a:xfrm>
            <a:off x="6348631" y="2847118"/>
            <a:ext cx="936626" cy="288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400">
                <a:solidFill>
                  <a:srgbClr val="FF2600"/>
                </a:solidFill>
              </a:defRPr>
            </a:lvl1pPr>
          </a:lstStyle>
          <a:p>
            <a:r>
              <a:rPr dirty="0"/>
              <a:t>0110</a:t>
            </a:r>
          </a:p>
        </p:txBody>
      </p:sp>
      <p:sp>
        <p:nvSpPr>
          <p:cNvPr id="18" name="0110">
            <a:extLst>
              <a:ext uri="{FF2B5EF4-FFF2-40B4-BE49-F238E27FC236}">
                <a16:creationId xmlns:a16="http://schemas.microsoft.com/office/drawing/2014/main" id="{D88259C5-FAC5-E840-96B7-F0C9EAEE5C72}"/>
              </a:ext>
            </a:extLst>
          </p:cNvPr>
          <p:cNvSpPr txBox="1"/>
          <p:nvPr/>
        </p:nvSpPr>
        <p:spPr>
          <a:xfrm>
            <a:off x="3683019" y="4573667"/>
            <a:ext cx="936626"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a:defRPr sz="1400">
                <a:solidFill>
                  <a:srgbClr val="FF2600"/>
                </a:solidFill>
              </a:defRPr>
            </a:lvl1pPr>
          </a:lstStyle>
          <a:p>
            <a:r>
              <a:rPr dirty="0"/>
              <a:t>0</a:t>
            </a:r>
          </a:p>
        </p:txBody>
      </p:sp>
      <p:sp>
        <p:nvSpPr>
          <p:cNvPr id="19" name="0000 0000 0000 0010">
            <a:extLst>
              <a:ext uri="{FF2B5EF4-FFF2-40B4-BE49-F238E27FC236}">
                <a16:creationId xmlns:a16="http://schemas.microsoft.com/office/drawing/2014/main" id="{BD2311F4-33D4-B443-8798-C98DC2E85CE5}"/>
              </a:ext>
            </a:extLst>
          </p:cNvPr>
          <p:cNvSpPr txBox="1"/>
          <p:nvPr/>
        </p:nvSpPr>
        <p:spPr>
          <a:xfrm rot="5400000">
            <a:off x="-504503" y="3403130"/>
            <a:ext cx="310339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a:defRPr sz="1200">
                <a:solidFill>
                  <a:srgbClr val="0433FF"/>
                </a:solidFill>
              </a:defRPr>
            </a:lvl1pPr>
          </a:lstStyle>
          <a:p>
            <a:r>
              <a:rPr dirty="0"/>
              <a:t>000</a:t>
            </a:r>
            <a:r>
              <a:rPr lang="en-US" dirty="0"/>
              <a:t>10</a:t>
            </a:r>
            <a:r>
              <a:rPr dirty="0"/>
              <a:t>0 </a:t>
            </a:r>
            <a:r>
              <a:rPr lang="en-US" dirty="0"/>
              <a:t>00011 </a:t>
            </a:r>
            <a:r>
              <a:rPr dirty="0"/>
              <a:t>00</a:t>
            </a:r>
            <a:r>
              <a:rPr lang="en-US" dirty="0"/>
              <a:t>1</a:t>
            </a:r>
            <a:r>
              <a:rPr dirty="0"/>
              <a:t>00 0000</a:t>
            </a:r>
            <a:r>
              <a:rPr lang="en-US" dirty="0"/>
              <a:t> 0000 0000</a:t>
            </a:r>
            <a:r>
              <a:rPr dirty="0"/>
              <a:t> 0010</a:t>
            </a:r>
          </a:p>
        </p:txBody>
      </p:sp>
      <p:sp>
        <p:nvSpPr>
          <p:cNvPr id="20" name="0000 0000 0000 0010">
            <a:extLst>
              <a:ext uri="{FF2B5EF4-FFF2-40B4-BE49-F238E27FC236}">
                <a16:creationId xmlns:a16="http://schemas.microsoft.com/office/drawing/2014/main" id="{E8F8BA5F-40F0-134A-890C-2A46B1F4F286}"/>
              </a:ext>
            </a:extLst>
          </p:cNvPr>
          <p:cNvSpPr txBox="1"/>
          <p:nvPr/>
        </p:nvSpPr>
        <p:spPr>
          <a:xfrm>
            <a:off x="4479562" y="5381496"/>
            <a:ext cx="311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a:defRPr sz="1200">
                <a:solidFill>
                  <a:srgbClr val="0433FF"/>
                </a:solidFill>
              </a:defRPr>
            </a:lvl1pPr>
          </a:lstStyle>
          <a:p>
            <a:r>
              <a:rPr dirty="0"/>
              <a:t>0000 0000 </a:t>
            </a:r>
            <a:r>
              <a:rPr lang="en-US" dirty="0"/>
              <a:t>0000 0000 0000 0000 </a:t>
            </a:r>
            <a:r>
              <a:rPr dirty="0"/>
              <a:t>0000 0010</a:t>
            </a:r>
          </a:p>
        </p:txBody>
      </p:sp>
      <p:graphicFrame>
        <p:nvGraphicFramePr>
          <p:cNvPr id="21" name="Table 20">
            <a:extLst>
              <a:ext uri="{FF2B5EF4-FFF2-40B4-BE49-F238E27FC236}">
                <a16:creationId xmlns:a16="http://schemas.microsoft.com/office/drawing/2014/main" id="{E60A9128-3881-BB49-ABDB-4DD30F5725D2}"/>
              </a:ext>
            </a:extLst>
          </p:cNvPr>
          <p:cNvGraphicFramePr>
            <a:graphicFrameLocks noGrp="1"/>
          </p:cNvGraphicFramePr>
          <p:nvPr>
            <p:extLst>
              <p:ext uri="{D42A27DB-BD31-4B8C-83A1-F6EECF244321}">
                <p14:modId xmlns:p14="http://schemas.microsoft.com/office/powerpoint/2010/main" val="856825576"/>
              </p:ext>
            </p:extLst>
          </p:nvPr>
        </p:nvGraphicFramePr>
        <p:xfrm>
          <a:off x="3683019" y="2877464"/>
          <a:ext cx="728936" cy="1432194"/>
        </p:xfrm>
        <a:graphic>
          <a:graphicData uri="http://schemas.openxmlformats.org/drawingml/2006/table">
            <a:tbl>
              <a:tblPr firstRow="1" bandRow="1">
                <a:tableStyleId>{5940675A-B579-460E-94D1-54222C63F5DA}</a:tableStyleId>
              </a:tblPr>
              <a:tblGrid>
                <a:gridCol w="728936">
                  <a:extLst>
                    <a:ext uri="{9D8B030D-6E8A-4147-A177-3AD203B41FA5}">
                      <a16:colId xmlns:a16="http://schemas.microsoft.com/office/drawing/2014/main" val="2162541205"/>
                    </a:ext>
                  </a:extLst>
                </a:gridCol>
              </a:tblGrid>
              <a:tr h="2082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00000000</a:t>
                      </a:r>
                    </a:p>
                  </a:txBody>
                  <a:tcPr marL="3600" marR="3600" marT="0" marB="0">
                    <a:solidFill>
                      <a:schemeClr val="bg1"/>
                    </a:solidFill>
                  </a:tcPr>
                </a:tc>
                <a:extLst>
                  <a:ext uri="{0D108BD9-81ED-4DB2-BD59-A6C34878D82A}">
                    <a16:rowId xmlns:a16="http://schemas.microsoft.com/office/drawing/2014/main" val="3208438462"/>
                  </a:ext>
                </a:extLst>
              </a:tr>
              <a:tr h="208219">
                <a:tc>
                  <a:txBody>
                    <a:bodyPr/>
                    <a:lstStyle/>
                    <a:p>
                      <a:pPr algn="ctr"/>
                      <a:endParaRPr lang="en-US" dirty="0">
                        <a:solidFill>
                          <a:srgbClr val="00B050"/>
                        </a:solidFill>
                      </a:endParaRPr>
                    </a:p>
                  </a:txBody>
                  <a:tcPr marL="3600" marR="3600" marT="0" marB="0">
                    <a:solidFill>
                      <a:schemeClr val="bg1"/>
                    </a:solidFill>
                  </a:tcPr>
                </a:tc>
                <a:extLst>
                  <a:ext uri="{0D108BD9-81ED-4DB2-BD59-A6C34878D82A}">
                    <a16:rowId xmlns:a16="http://schemas.microsoft.com/office/drawing/2014/main" val="3900010628"/>
                  </a:ext>
                </a:extLst>
              </a:tr>
              <a:tr h="208219">
                <a:tc>
                  <a:txBody>
                    <a:bodyPr/>
                    <a:lstStyle/>
                    <a:p>
                      <a:pPr algn="ctr"/>
                      <a:r>
                        <a:rPr lang="en-US" dirty="0">
                          <a:solidFill>
                            <a:srgbClr val="00B050"/>
                          </a:solidFill>
                        </a:rPr>
                        <a:t>…</a:t>
                      </a:r>
                    </a:p>
                  </a:txBody>
                  <a:tcPr marL="3600" marR="3600" marT="0" marB="0">
                    <a:solidFill>
                      <a:schemeClr val="bg1"/>
                    </a:solidFill>
                  </a:tcPr>
                </a:tc>
                <a:extLst>
                  <a:ext uri="{0D108BD9-81ED-4DB2-BD59-A6C34878D82A}">
                    <a16:rowId xmlns:a16="http://schemas.microsoft.com/office/drawing/2014/main" val="2886720548"/>
                  </a:ext>
                </a:extLst>
              </a:tr>
              <a:tr h="208219">
                <a:tc>
                  <a:txBody>
                    <a:bodyPr/>
                    <a:lstStyle/>
                    <a:p>
                      <a:pPr algn="ctr"/>
                      <a:r>
                        <a:rPr lang="en-US" dirty="0">
                          <a:solidFill>
                            <a:srgbClr val="00B050"/>
                          </a:solidFill>
                        </a:rPr>
                        <a:t>00000005</a:t>
                      </a:r>
                    </a:p>
                  </a:txBody>
                  <a:tcPr marL="3600" marR="3600" marT="0" marB="0">
                    <a:solidFill>
                      <a:schemeClr val="bg1"/>
                    </a:solidFill>
                  </a:tcPr>
                </a:tc>
                <a:extLst>
                  <a:ext uri="{0D108BD9-81ED-4DB2-BD59-A6C34878D82A}">
                    <a16:rowId xmlns:a16="http://schemas.microsoft.com/office/drawing/2014/main" val="109208698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00000005</a:t>
                      </a:r>
                    </a:p>
                  </a:txBody>
                  <a:tcPr marL="3600" marR="3600" marT="0" marB="0">
                    <a:solidFill>
                      <a:schemeClr val="bg1"/>
                    </a:solidFill>
                  </a:tcPr>
                </a:tc>
                <a:extLst>
                  <a:ext uri="{0D108BD9-81ED-4DB2-BD59-A6C34878D82A}">
                    <a16:rowId xmlns:a16="http://schemas.microsoft.com/office/drawing/2014/main" val="3563915269"/>
                  </a:ext>
                </a:extLst>
              </a:tr>
              <a:tr h="2082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00000001</a:t>
                      </a:r>
                    </a:p>
                  </a:txBody>
                  <a:tcPr marL="3600" marR="3600" marT="0" marB="0">
                    <a:solidFill>
                      <a:schemeClr val="bg1"/>
                    </a:solidFill>
                  </a:tcPr>
                </a:tc>
                <a:extLst>
                  <a:ext uri="{0D108BD9-81ED-4DB2-BD59-A6C34878D82A}">
                    <a16:rowId xmlns:a16="http://schemas.microsoft.com/office/drawing/2014/main" val="686620086"/>
                  </a:ext>
                </a:extLst>
              </a:tr>
              <a:tr h="208219">
                <a:tc>
                  <a:txBody>
                    <a:bodyPr/>
                    <a:lstStyle/>
                    <a:p>
                      <a:pPr algn="ctr"/>
                      <a:r>
                        <a:rPr lang="en-US" dirty="0">
                          <a:solidFill>
                            <a:srgbClr val="00B050"/>
                          </a:solidFill>
                        </a:rPr>
                        <a:t>…</a:t>
                      </a:r>
                    </a:p>
                  </a:txBody>
                  <a:tcPr marL="3600" marR="3600" marT="0" marB="0">
                    <a:solidFill>
                      <a:schemeClr val="bg1"/>
                    </a:solidFill>
                  </a:tcPr>
                </a:tc>
                <a:extLst>
                  <a:ext uri="{0D108BD9-81ED-4DB2-BD59-A6C34878D82A}">
                    <a16:rowId xmlns:a16="http://schemas.microsoft.com/office/drawing/2014/main" val="2153278767"/>
                  </a:ext>
                </a:extLst>
              </a:tr>
            </a:tbl>
          </a:graphicData>
        </a:graphic>
      </p:graphicFrame>
      <p:graphicFrame>
        <p:nvGraphicFramePr>
          <p:cNvPr id="22" name="Table 21">
            <a:extLst>
              <a:ext uri="{FF2B5EF4-FFF2-40B4-BE49-F238E27FC236}">
                <a16:creationId xmlns:a16="http://schemas.microsoft.com/office/drawing/2014/main" id="{6B291766-F6DA-A24E-8FE7-AE2D2A5E038A}"/>
              </a:ext>
            </a:extLst>
          </p:cNvPr>
          <p:cNvGraphicFramePr>
            <a:graphicFrameLocks noGrp="1"/>
          </p:cNvGraphicFramePr>
          <p:nvPr>
            <p:extLst>
              <p:ext uri="{D42A27DB-BD31-4B8C-83A1-F6EECF244321}">
                <p14:modId xmlns:p14="http://schemas.microsoft.com/office/powerpoint/2010/main" val="1084382798"/>
              </p:ext>
            </p:extLst>
          </p:nvPr>
        </p:nvGraphicFramePr>
        <p:xfrm>
          <a:off x="3395662" y="2864583"/>
          <a:ext cx="269904" cy="1432194"/>
        </p:xfrm>
        <a:graphic>
          <a:graphicData uri="http://schemas.openxmlformats.org/drawingml/2006/table">
            <a:tbl>
              <a:tblPr firstRow="1" bandRow="1">
                <a:tableStyleId>{5940675A-B579-460E-94D1-54222C63F5DA}</a:tableStyleId>
              </a:tblPr>
              <a:tblGrid>
                <a:gridCol w="269904">
                  <a:extLst>
                    <a:ext uri="{9D8B030D-6E8A-4147-A177-3AD203B41FA5}">
                      <a16:colId xmlns:a16="http://schemas.microsoft.com/office/drawing/2014/main" val="2162541205"/>
                    </a:ext>
                  </a:extLst>
                </a:gridCol>
              </a:tblGrid>
              <a:tr h="2082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a:t>
                      </a:r>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8438462"/>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0010628"/>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86720548"/>
                  </a:ext>
                </a:extLst>
              </a:tr>
              <a:tr h="208219">
                <a:tc>
                  <a:txBody>
                    <a:bodyPr/>
                    <a:lstStyle/>
                    <a:p>
                      <a:r>
                        <a:rPr lang="en-US" dirty="0"/>
                        <a:t>$3</a:t>
                      </a:r>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208698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$4</a:t>
                      </a:r>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3915269"/>
                  </a:ext>
                </a:extLst>
              </a:tr>
              <a:tr h="2082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620086"/>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278767"/>
                  </a:ext>
                </a:extLst>
              </a:tr>
            </a:tbl>
          </a:graphicData>
        </a:graphic>
      </p:graphicFrame>
      <p:sp>
        <p:nvSpPr>
          <p:cNvPr id="23" name="0010">
            <a:extLst>
              <a:ext uri="{FF2B5EF4-FFF2-40B4-BE49-F238E27FC236}">
                <a16:creationId xmlns:a16="http://schemas.microsoft.com/office/drawing/2014/main" id="{C8369928-34F9-3C4E-A234-4280F04FE592}"/>
              </a:ext>
            </a:extLst>
          </p:cNvPr>
          <p:cNvSpPr txBox="1"/>
          <p:nvPr/>
        </p:nvSpPr>
        <p:spPr>
          <a:xfrm>
            <a:off x="4883150" y="2847118"/>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0x00000005</a:t>
            </a:r>
            <a:endParaRPr dirty="0">
              <a:solidFill>
                <a:srgbClr val="00B050"/>
              </a:solidFill>
            </a:endParaRPr>
          </a:p>
        </p:txBody>
      </p:sp>
      <p:sp>
        <p:nvSpPr>
          <p:cNvPr id="24" name="0010">
            <a:extLst>
              <a:ext uri="{FF2B5EF4-FFF2-40B4-BE49-F238E27FC236}">
                <a16:creationId xmlns:a16="http://schemas.microsoft.com/office/drawing/2014/main" id="{1A69E215-85D6-E147-868E-ECF4048D8DC5}"/>
              </a:ext>
            </a:extLst>
          </p:cNvPr>
          <p:cNvSpPr txBox="1"/>
          <p:nvPr/>
        </p:nvSpPr>
        <p:spPr>
          <a:xfrm>
            <a:off x="4905356" y="3843221"/>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0x00000005</a:t>
            </a:r>
            <a:endParaRPr dirty="0">
              <a:solidFill>
                <a:srgbClr val="00B050"/>
              </a:solidFill>
            </a:endParaRPr>
          </a:p>
        </p:txBody>
      </p:sp>
      <p:sp>
        <p:nvSpPr>
          <p:cNvPr id="25" name="0010">
            <a:extLst>
              <a:ext uri="{FF2B5EF4-FFF2-40B4-BE49-F238E27FC236}">
                <a16:creationId xmlns:a16="http://schemas.microsoft.com/office/drawing/2014/main" id="{B4DEBDB8-A17D-1F4F-9FB7-761A1A046BBD}"/>
              </a:ext>
            </a:extLst>
          </p:cNvPr>
          <p:cNvSpPr txBox="1"/>
          <p:nvPr/>
        </p:nvSpPr>
        <p:spPr>
          <a:xfrm>
            <a:off x="7015382" y="3372197"/>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1</a:t>
            </a:r>
            <a:endParaRPr dirty="0">
              <a:solidFill>
                <a:srgbClr val="00B050"/>
              </a:solidFill>
            </a:endParaRPr>
          </a:p>
        </p:txBody>
      </p:sp>
      <p:sp>
        <p:nvSpPr>
          <p:cNvPr id="26" name="0010">
            <a:extLst>
              <a:ext uri="{FF2B5EF4-FFF2-40B4-BE49-F238E27FC236}">
                <a16:creationId xmlns:a16="http://schemas.microsoft.com/office/drawing/2014/main" id="{3E4E0F79-47BB-CC42-9201-1056A83E479F}"/>
              </a:ext>
            </a:extLst>
          </p:cNvPr>
          <p:cNvSpPr txBox="1"/>
          <p:nvPr/>
        </p:nvSpPr>
        <p:spPr>
          <a:xfrm>
            <a:off x="6934846" y="3916064"/>
            <a:ext cx="101716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a:defRPr sz="1200">
                <a:solidFill>
                  <a:srgbClr val="C00000"/>
                </a:solidFill>
              </a:defRPr>
            </a:lvl1pPr>
          </a:lstStyle>
          <a:p>
            <a:r>
              <a:rPr lang="en-US" dirty="0">
                <a:solidFill>
                  <a:srgbClr val="00B050"/>
                </a:solidFill>
              </a:rPr>
              <a:t>0x00000000</a:t>
            </a:r>
            <a:endParaRPr dirty="0">
              <a:solidFill>
                <a:srgbClr val="00B050"/>
              </a:solidFill>
            </a:endParaRPr>
          </a:p>
        </p:txBody>
      </p:sp>
      <p:cxnSp>
        <p:nvCxnSpPr>
          <p:cNvPr id="3" name="Straight Arrow Connector 2">
            <a:extLst>
              <a:ext uri="{FF2B5EF4-FFF2-40B4-BE49-F238E27FC236}">
                <a16:creationId xmlns:a16="http://schemas.microsoft.com/office/drawing/2014/main" id="{074D977E-4E08-4E4A-B80C-679082588979}"/>
              </a:ext>
            </a:extLst>
          </p:cNvPr>
          <p:cNvCxnSpPr/>
          <p:nvPr/>
        </p:nvCxnSpPr>
        <p:spPr>
          <a:xfrm>
            <a:off x="6926317" y="3843221"/>
            <a:ext cx="669871"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9" name="0x04001000">
            <a:extLst>
              <a:ext uri="{FF2B5EF4-FFF2-40B4-BE49-F238E27FC236}">
                <a16:creationId xmlns:a16="http://schemas.microsoft.com/office/drawing/2014/main" id="{E85C3F28-0708-4B4F-97CC-8E7995A41D71}"/>
              </a:ext>
            </a:extLst>
          </p:cNvPr>
          <p:cNvSpPr txBox="1"/>
          <p:nvPr/>
        </p:nvSpPr>
        <p:spPr>
          <a:xfrm>
            <a:off x="3996637" y="1512195"/>
            <a:ext cx="1246015"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a:solidFill>
                  <a:srgbClr val="0433FF"/>
                </a:solidFill>
              </a:defRPr>
            </a:lvl1pPr>
          </a:lstStyle>
          <a:p>
            <a:r>
              <a:rPr dirty="0"/>
              <a:t>0x0</a:t>
            </a:r>
            <a:r>
              <a:rPr lang="en-US" dirty="0"/>
              <a:t>0</a:t>
            </a:r>
            <a:r>
              <a:rPr dirty="0"/>
              <a:t>40</a:t>
            </a:r>
            <a:r>
              <a:rPr lang="en-US" dirty="0"/>
              <a:t>3</a:t>
            </a:r>
            <a:r>
              <a:rPr dirty="0"/>
              <a:t>00</a:t>
            </a:r>
            <a:r>
              <a:rPr lang="en-US" dirty="0"/>
              <a:t>4</a:t>
            </a:r>
            <a:endParaRPr dirty="0"/>
          </a:p>
        </p:txBody>
      </p:sp>
      <p:sp>
        <p:nvSpPr>
          <p:cNvPr id="30" name="0000 0000 0000 0010">
            <a:extLst>
              <a:ext uri="{FF2B5EF4-FFF2-40B4-BE49-F238E27FC236}">
                <a16:creationId xmlns:a16="http://schemas.microsoft.com/office/drawing/2014/main" id="{F52EA3C0-484E-384B-9C8F-1A97D04F8FA0}"/>
              </a:ext>
            </a:extLst>
          </p:cNvPr>
          <p:cNvSpPr txBox="1"/>
          <p:nvPr/>
        </p:nvSpPr>
        <p:spPr>
          <a:xfrm>
            <a:off x="5628420" y="2443445"/>
            <a:ext cx="311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a:defRPr sz="1200">
                <a:solidFill>
                  <a:srgbClr val="0433FF"/>
                </a:solidFill>
              </a:defRPr>
            </a:lvl1pPr>
          </a:lstStyle>
          <a:p>
            <a:r>
              <a:rPr lang="en-US" altLang="ko-KR" dirty="0"/>
              <a:t>00</a:t>
            </a:r>
            <a:r>
              <a:rPr dirty="0"/>
              <a:t>00 0000 </a:t>
            </a:r>
            <a:r>
              <a:rPr lang="en-US" dirty="0"/>
              <a:t>0000 0000 0000 0000 </a:t>
            </a:r>
            <a:r>
              <a:rPr dirty="0"/>
              <a:t>0000 10</a:t>
            </a:r>
            <a:r>
              <a:rPr lang="en-US" altLang="ko-KR" dirty="0"/>
              <a:t>00</a:t>
            </a:r>
            <a:endParaRPr dirty="0"/>
          </a:p>
        </p:txBody>
      </p:sp>
      <p:sp>
        <p:nvSpPr>
          <p:cNvPr id="31" name="0x04001000">
            <a:extLst>
              <a:ext uri="{FF2B5EF4-FFF2-40B4-BE49-F238E27FC236}">
                <a16:creationId xmlns:a16="http://schemas.microsoft.com/office/drawing/2014/main" id="{E72F8578-EC32-EE40-B4D4-223410AB5CA5}"/>
              </a:ext>
            </a:extLst>
          </p:cNvPr>
          <p:cNvSpPr txBox="1"/>
          <p:nvPr/>
        </p:nvSpPr>
        <p:spPr>
          <a:xfrm>
            <a:off x="7719781" y="1770932"/>
            <a:ext cx="1246015"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a:solidFill>
                  <a:srgbClr val="0433FF"/>
                </a:solidFill>
              </a:defRPr>
            </a:lvl1pPr>
          </a:lstStyle>
          <a:p>
            <a:r>
              <a:rPr dirty="0"/>
              <a:t>0x0</a:t>
            </a:r>
            <a:r>
              <a:rPr lang="en-US" dirty="0"/>
              <a:t>0</a:t>
            </a:r>
            <a:r>
              <a:rPr dirty="0"/>
              <a:t>40</a:t>
            </a:r>
            <a:r>
              <a:rPr lang="en-US" dirty="0"/>
              <a:t>3</a:t>
            </a:r>
            <a:r>
              <a:rPr dirty="0"/>
              <a:t>00</a:t>
            </a:r>
            <a:r>
              <a:rPr lang="en-US" dirty="0"/>
              <a:t>C</a:t>
            </a:r>
            <a:endParaRPr dirty="0"/>
          </a:p>
        </p:txBody>
      </p:sp>
      <p:sp>
        <p:nvSpPr>
          <p:cNvPr id="4" name="TextBox 3">
            <a:extLst>
              <a:ext uri="{FF2B5EF4-FFF2-40B4-BE49-F238E27FC236}">
                <a16:creationId xmlns:a16="http://schemas.microsoft.com/office/drawing/2014/main" id="{1A3FAE25-5813-0244-B98F-4D687DB01C13}"/>
              </a:ext>
            </a:extLst>
          </p:cNvPr>
          <p:cNvSpPr txBox="1"/>
          <p:nvPr/>
        </p:nvSpPr>
        <p:spPr>
          <a:xfrm>
            <a:off x="3062176" y="2304022"/>
            <a:ext cx="124168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Register File</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36</a:t>
            </a:fld>
            <a:endParaRPr/>
          </a:p>
        </p:txBody>
      </p:sp>
      <p:sp>
        <p:nvSpPr>
          <p:cNvPr id="345" name="ALU Control"/>
          <p:cNvSpPr txBox="1">
            <a:spLocks noGrp="1"/>
          </p:cNvSpPr>
          <p:nvPr>
            <p:ph type="title" idx="4294967295"/>
          </p:nvPr>
        </p:nvSpPr>
        <p:spPr>
          <a:xfrm>
            <a:off x="684212" y="146050"/>
            <a:ext cx="8259763" cy="762000"/>
          </a:xfrm>
          <a:prstGeom prst="rect">
            <a:avLst/>
          </a:prstGeom>
        </p:spPr>
        <p:txBody>
          <a:bodyPr>
            <a:normAutofit/>
          </a:bodyPr>
          <a:lstStyle/>
          <a:p>
            <a:r>
              <a:t>ALU Control</a:t>
            </a:r>
          </a:p>
        </p:txBody>
      </p:sp>
      <p:sp>
        <p:nvSpPr>
          <p:cNvPr id="346" name="ALU used for…"/>
          <p:cNvSpPr txBox="1">
            <a:spLocks noGrp="1"/>
          </p:cNvSpPr>
          <p:nvPr>
            <p:ph type="body" sz="half" idx="4294967295"/>
          </p:nvPr>
        </p:nvSpPr>
        <p:spPr>
          <a:xfrm>
            <a:off x="684212" y="1125537"/>
            <a:ext cx="8270876" cy="2381251"/>
          </a:xfrm>
          <a:prstGeom prst="rect">
            <a:avLst/>
          </a:prstGeom>
        </p:spPr>
        <p:txBody>
          <a:bodyPr>
            <a:normAutofit/>
          </a:bodyPr>
          <a:lstStyle/>
          <a:p>
            <a:r>
              <a:t>ALU used for</a:t>
            </a:r>
          </a:p>
          <a:p>
            <a:pPr marL="742950" lvl="1" indent="-285750">
              <a:spcBef>
                <a:spcPts val="0"/>
              </a:spcBef>
              <a:buClr>
                <a:srgbClr val="91AFBF"/>
              </a:buClr>
              <a:defRPr sz="2800"/>
            </a:pPr>
            <a:r>
              <a:t>Load/Store: F = add</a:t>
            </a:r>
          </a:p>
          <a:p>
            <a:pPr marL="742950" lvl="1" indent="-285750">
              <a:spcBef>
                <a:spcPts val="0"/>
              </a:spcBef>
              <a:buClr>
                <a:srgbClr val="91AFBF"/>
              </a:buClr>
              <a:defRPr sz="2800"/>
            </a:pPr>
            <a:r>
              <a:t>Branch: F = subtract</a:t>
            </a:r>
          </a:p>
          <a:p>
            <a:pPr marL="742950" lvl="1" indent="-285750">
              <a:spcBef>
                <a:spcPts val="0"/>
              </a:spcBef>
              <a:buClr>
                <a:srgbClr val="91AFBF"/>
              </a:buClr>
              <a:defRPr sz="2800"/>
            </a:pPr>
            <a:r>
              <a:t>R-type: F depends on funct field</a:t>
            </a:r>
          </a:p>
        </p:txBody>
      </p:sp>
      <p:sp>
        <p:nvSpPr>
          <p:cNvPr id="347" name="§4.4 A Simple Implementation Scheme"/>
          <p:cNvSpPr txBox="1"/>
          <p:nvPr/>
        </p:nvSpPr>
        <p:spPr>
          <a:xfrm rot="5400000">
            <a:off x="6953351" y="1839986"/>
            <a:ext cx="4030636" cy="350663"/>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a:defRPr sz="1800">
                <a:solidFill>
                  <a:srgbClr val="ECEAAC"/>
                </a:solidFill>
              </a:defRPr>
            </a:lvl1pPr>
          </a:lstStyle>
          <a:p>
            <a:r>
              <a:t>§4.4 A Simple Implementation Scheme</a:t>
            </a:r>
          </a:p>
        </p:txBody>
      </p:sp>
      <p:graphicFrame>
        <p:nvGraphicFramePr>
          <p:cNvPr id="348" name="Table"/>
          <p:cNvGraphicFramePr/>
          <p:nvPr/>
        </p:nvGraphicFramePr>
        <p:xfrm>
          <a:off x="1187450" y="3500437"/>
          <a:ext cx="6096000" cy="2563224"/>
        </p:xfrm>
        <a:graphic>
          <a:graphicData uri="http://schemas.openxmlformats.org/drawingml/2006/table">
            <a:tbl>
              <a:tblPr>
                <a:tableStyleId>{4C3C2611-4C71-4FC5-86AE-919BDF0F9419}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25">
                <a:tc>
                  <a:txBody>
                    <a:bodyPr/>
                    <a:lstStyle/>
                    <a:p>
                      <a:pPr algn="l">
                        <a:spcBef>
                          <a:spcPts val="400"/>
                        </a:spcBef>
                        <a:defRPr sz="1800"/>
                      </a:pPr>
                      <a:r>
                        <a:t>ALU control</a:t>
                      </a:r>
                    </a:p>
                  </a:txBody>
                  <a:tcPr marL="45726" marR="45726" marT="45726" marB="45726" horzOverflow="overflow">
                    <a:lnL w="28575">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t>Function</a:t>
                      </a:r>
                    </a:p>
                  </a:txBody>
                  <a:tcPr marL="45726" marR="45726" marT="45726" marB="45726" horzOverflow="overflow">
                    <a:lnL w="12700">
                      <a:solidFill>
                        <a:srgbClr val="000000"/>
                      </a:solidFill>
                    </a:lnL>
                    <a:lnR w="28575">
                      <a:solidFill>
                        <a:srgbClr val="000000"/>
                      </a:solidFill>
                    </a:lnR>
                    <a:lnT w="28575">
                      <a:solidFill>
                        <a:srgbClr val="000000"/>
                      </a:solidFill>
                    </a:lnT>
                    <a:lnB w="19050">
                      <a:solidFill>
                        <a:srgbClr val="000000"/>
                      </a:solidFill>
                    </a:lnB>
                    <a:noFill/>
                  </a:tcPr>
                </a:tc>
                <a:extLst>
                  <a:ext uri="{0D108BD9-81ED-4DB2-BD59-A6C34878D82A}">
                    <a16:rowId xmlns:a16="http://schemas.microsoft.com/office/drawing/2014/main" val="10000"/>
                  </a:ext>
                </a:extLst>
              </a:tr>
              <a:tr h="366712">
                <a:tc>
                  <a:txBody>
                    <a:bodyPr/>
                    <a:lstStyle/>
                    <a:p>
                      <a:pPr algn="l">
                        <a:spcBef>
                          <a:spcPts val="400"/>
                        </a:spcBef>
                        <a:defRPr sz="1800"/>
                      </a:pPr>
                      <a:r>
                        <a:t>0000</a:t>
                      </a:r>
                    </a:p>
                  </a:txBody>
                  <a:tcPr marL="45726" marR="45726" marT="45726" marB="45726" horzOverflow="overflow">
                    <a:lnL w="28575">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AND</a:t>
                      </a:r>
                    </a:p>
                  </a:txBody>
                  <a:tcPr marL="45726" marR="45726" marT="45726" marB="45726" horzOverflow="overflow">
                    <a:lnL w="12700">
                      <a:solidFill>
                        <a:srgbClr val="000000"/>
                      </a:solidFill>
                    </a:lnL>
                    <a:lnR w="28575">
                      <a:solidFill>
                        <a:srgbClr val="000000"/>
                      </a:solidFill>
                    </a:lnR>
                    <a:lnT w="19050">
                      <a:solidFill>
                        <a:srgbClr val="000000"/>
                      </a:solidFill>
                    </a:lnT>
                    <a:lnB w="12700">
                      <a:solidFill>
                        <a:srgbClr val="000000"/>
                      </a:solidFill>
                    </a:lnB>
                    <a:noFill/>
                  </a:tcPr>
                </a:tc>
                <a:extLst>
                  <a:ext uri="{0D108BD9-81ED-4DB2-BD59-A6C34878D82A}">
                    <a16:rowId xmlns:a16="http://schemas.microsoft.com/office/drawing/2014/main" val="10001"/>
                  </a:ext>
                </a:extLst>
              </a:tr>
              <a:tr h="365125">
                <a:tc>
                  <a:txBody>
                    <a:bodyPr/>
                    <a:lstStyle/>
                    <a:p>
                      <a:pPr algn="l">
                        <a:spcBef>
                          <a:spcPts val="400"/>
                        </a:spcBef>
                        <a:defRPr sz="1800"/>
                      </a:pPr>
                      <a:r>
                        <a:t>0001</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OR</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66712">
                <a:tc>
                  <a:txBody>
                    <a:bodyPr/>
                    <a:lstStyle/>
                    <a:p>
                      <a:pPr algn="l">
                        <a:spcBef>
                          <a:spcPts val="400"/>
                        </a:spcBef>
                        <a:defRPr sz="1800"/>
                      </a:pPr>
                      <a:r>
                        <a:t>0010</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add</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65125">
                <a:tc>
                  <a:txBody>
                    <a:bodyPr/>
                    <a:lstStyle/>
                    <a:p>
                      <a:pPr algn="l">
                        <a:spcBef>
                          <a:spcPts val="400"/>
                        </a:spcBef>
                        <a:defRPr sz="1800"/>
                      </a:pPr>
                      <a:r>
                        <a:t>0110</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subtract</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66712">
                <a:tc>
                  <a:txBody>
                    <a:bodyPr/>
                    <a:lstStyle/>
                    <a:p>
                      <a:pPr algn="l">
                        <a:spcBef>
                          <a:spcPts val="400"/>
                        </a:spcBef>
                        <a:defRPr sz="1800"/>
                      </a:pPr>
                      <a:r>
                        <a:t>0111</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set-on-less-than</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65125">
                <a:tc>
                  <a:txBody>
                    <a:bodyPr/>
                    <a:lstStyle/>
                    <a:p>
                      <a:pPr algn="l">
                        <a:spcBef>
                          <a:spcPts val="400"/>
                        </a:spcBef>
                        <a:defRPr sz="1800"/>
                      </a:pPr>
                      <a:r>
                        <a:t>1100</a:t>
                      </a:r>
                    </a:p>
                  </a:txBody>
                  <a:tcPr marL="45726" marR="45726" marT="45726" marB="45726"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NOR</a:t>
                      </a:r>
                    </a:p>
                  </a:txBody>
                  <a:tcPr marL="45726" marR="45726" marT="45726" marB="45726"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3537634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
        <p:nvSpPr>
          <p:cNvPr id="403" name="Adding part 4"/>
          <p:cNvSpPr txBox="1">
            <a:spLocks noGrp="1"/>
          </p:cNvSpPr>
          <p:nvPr>
            <p:ph type="title"/>
          </p:nvPr>
        </p:nvSpPr>
        <p:spPr>
          <a:xfrm>
            <a:off x="304800" y="152400"/>
            <a:ext cx="8610600" cy="609600"/>
          </a:xfrm>
          <a:prstGeom prst="rect">
            <a:avLst/>
          </a:prstGeom>
        </p:spPr>
        <p:txBody>
          <a:bodyPr/>
          <a:lstStyle/>
          <a:p>
            <a:r>
              <a:t>Adding part 4</a:t>
            </a:r>
          </a:p>
        </p:txBody>
      </p:sp>
      <p:pic>
        <p:nvPicPr>
          <p:cNvPr id="404" name="f04-11-P374493" descr="f04-11-P374493"/>
          <p:cNvPicPr>
            <a:picLocks noChangeAspect="1"/>
          </p:cNvPicPr>
          <p:nvPr/>
        </p:nvPicPr>
        <p:blipFill>
          <a:blip r:embed="rId2"/>
          <a:stretch>
            <a:fillRect/>
          </a:stretch>
        </p:blipFill>
        <p:spPr>
          <a:xfrm>
            <a:off x="684212" y="1412875"/>
            <a:ext cx="7488238" cy="4908550"/>
          </a:xfrm>
          <a:prstGeom prst="rect">
            <a:avLst/>
          </a:prstGeom>
          <a:ln w="12700">
            <a:miter lim="400000"/>
          </a:ln>
        </p:spPr>
      </p:pic>
      <p:sp>
        <p:nvSpPr>
          <p:cNvPr id="405" name="Oval"/>
          <p:cNvSpPr/>
          <p:nvPr/>
        </p:nvSpPr>
        <p:spPr>
          <a:xfrm>
            <a:off x="6227762" y="1484312"/>
            <a:ext cx="720727" cy="1439863"/>
          </a:xfrm>
          <a:prstGeom prst="ellipse">
            <a:avLst/>
          </a:prstGeom>
          <a:ln w="12700">
            <a:solidFill>
              <a:srgbClr val="C00000"/>
            </a:solidFill>
          </a:ln>
        </p:spPr>
        <p:txBody>
          <a:bodyPr lIns="45719" rIns="45719"/>
          <a:lstStyle/>
          <a:p>
            <a:pPr algn="l">
              <a:defRPr sz="2400">
                <a:latin typeface="+mn-lt"/>
                <a:ea typeface="+mn-ea"/>
                <a:cs typeface="+mn-cs"/>
                <a:sym typeface="Times New Roman"/>
              </a:defRPr>
            </a:pPr>
            <a:endParaRPr/>
          </a:p>
        </p:txBody>
      </p:sp>
      <p:sp>
        <p:nvSpPr>
          <p:cNvPr id="2" name="TextBox 1">
            <a:extLst>
              <a:ext uri="{FF2B5EF4-FFF2-40B4-BE49-F238E27FC236}">
                <a16:creationId xmlns:a16="http://schemas.microsoft.com/office/drawing/2014/main" id="{CB250E23-9F0B-F748-945F-C81AE7861342}"/>
              </a:ext>
            </a:extLst>
          </p:cNvPr>
          <p:cNvSpPr txBox="1"/>
          <p:nvPr/>
        </p:nvSpPr>
        <p:spPr>
          <a:xfrm>
            <a:off x="6485052" y="1181780"/>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0000"/>
                </a:solidFill>
                <a:effectLst/>
                <a:uFillTx/>
                <a:latin typeface="Arial"/>
                <a:ea typeface="Arial"/>
                <a:cs typeface="Arial"/>
                <a:sym typeface="Arial"/>
              </a:rPr>
              <a: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38</a:t>
            </a:fld>
            <a:endParaRPr/>
          </a:p>
        </p:txBody>
      </p:sp>
      <p:pic>
        <p:nvPicPr>
          <p:cNvPr id="408" name="f04-11-P374493" descr="f04-11-P374493"/>
          <p:cNvPicPr>
            <a:picLocks noChangeAspect="1"/>
          </p:cNvPicPr>
          <p:nvPr/>
        </p:nvPicPr>
        <p:blipFill>
          <a:blip r:embed="rId2"/>
          <a:stretch>
            <a:fillRect/>
          </a:stretch>
        </p:blipFill>
        <p:spPr>
          <a:xfrm>
            <a:off x="900112" y="1341437"/>
            <a:ext cx="7504113" cy="4987926"/>
          </a:xfrm>
          <a:prstGeom prst="rect">
            <a:avLst/>
          </a:prstGeom>
          <a:ln w="12700">
            <a:miter lim="400000"/>
          </a:ln>
        </p:spPr>
      </p:pic>
      <p:sp>
        <p:nvSpPr>
          <p:cNvPr id="409" name="Full Datapath"/>
          <p:cNvSpPr txBox="1">
            <a:spLocks noGrp="1"/>
          </p:cNvSpPr>
          <p:nvPr>
            <p:ph type="title" idx="4294967295"/>
          </p:nvPr>
        </p:nvSpPr>
        <p:spPr>
          <a:xfrm>
            <a:off x="684212" y="146050"/>
            <a:ext cx="8259763" cy="762000"/>
          </a:xfrm>
          <a:prstGeom prst="rect">
            <a:avLst/>
          </a:prstGeom>
        </p:spPr>
        <p:txBody>
          <a:bodyPr>
            <a:normAutofit/>
          </a:bodyPr>
          <a:lstStyle/>
          <a:p>
            <a:r>
              <a:t>Full Datapath</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Rounded Rectangle"/>
          <p:cNvSpPr/>
          <p:nvPr/>
        </p:nvSpPr>
        <p:spPr>
          <a:xfrm>
            <a:off x="6547594" y="5296527"/>
            <a:ext cx="1000225" cy="365706"/>
          </a:xfrm>
          <a:prstGeom prst="roundRect">
            <a:avLst>
              <a:gd name="adj" fmla="val 50000"/>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281" name="Slide Number"/>
          <p:cNvSpPr txBox="1">
            <a:spLocks noGrp="1"/>
          </p:cNvSpPr>
          <p:nvPr>
            <p:ph type="sldNum" sz="quarter" idx="4294967295"/>
          </p:nvPr>
        </p:nvSpPr>
        <p:spPr>
          <a:xfrm>
            <a:off x="8672514" y="6451701"/>
            <a:ext cx="29209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39</a:t>
            </a:fld>
            <a:endParaRPr/>
          </a:p>
        </p:txBody>
      </p:sp>
      <p:sp>
        <p:nvSpPr>
          <p:cNvPr id="282" name="CPU Overview"/>
          <p:cNvSpPr txBox="1">
            <a:spLocks noGrp="1"/>
          </p:cNvSpPr>
          <p:nvPr>
            <p:ph type="title" idx="4294967295"/>
          </p:nvPr>
        </p:nvSpPr>
        <p:spPr>
          <a:xfrm>
            <a:off x="684212" y="146050"/>
            <a:ext cx="8259763" cy="762000"/>
          </a:xfrm>
          <a:prstGeom prst="rect">
            <a:avLst/>
          </a:prstGeom>
        </p:spPr>
        <p:txBody>
          <a:bodyPr>
            <a:normAutofit/>
          </a:bodyPr>
          <a:lstStyle/>
          <a:p>
            <a:r>
              <a:t>CPU Overview</a:t>
            </a:r>
          </a:p>
        </p:txBody>
      </p:sp>
      <p:pic>
        <p:nvPicPr>
          <p:cNvPr id="283" name="f04-01-P374493" descr="f04-01-P374493"/>
          <p:cNvPicPr>
            <a:picLocks noChangeAspect="1"/>
          </p:cNvPicPr>
          <p:nvPr/>
        </p:nvPicPr>
        <p:blipFill>
          <a:blip r:embed="rId2"/>
          <a:stretch>
            <a:fillRect/>
          </a:stretch>
        </p:blipFill>
        <p:spPr>
          <a:xfrm>
            <a:off x="328612" y="2865437"/>
            <a:ext cx="6014135" cy="3258120"/>
          </a:xfrm>
          <a:prstGeom prst="rect">
            <a:avLst/>
          </a:prstGeom>
          <a:ln w="12700">
            <a:miter lim="400000"/>
          </a:ln>
        </p:spPr>
      </p:pic>
      <p:pic>
        <p:nvPicPr>
          <p:cNvPr id="284" name="f01-04-P374493" descr="f01-04-P374493"/>
          <p:cNvPicPr>
            <a:picLocks noChangeAspect="1"/>
          </p:cNvPicPr>
          <p:nvPr/>
        </p:nvPicPr>
        <p:blipFill>
          <a:blip r:embed="rId3"/>
          <a:stretch>
            <a:fillRect/>
          </a:stretch>
        </p:blipFill>
        <p:spPr>
          <a:xfrm>
            <a:off x="4686300" y="130175"/>
            <a:ext cx="4455375" cy="3816350"/>
          </a:xfrm>
          <a:prstGeom prst="rect">
            <a:avLst/>
          </a:prstGeom>
          <a:ln w="12700">
            <a:miter lim="400000"/>
          </a:ln>
        </p:spPr>
      </p:pic>
      <p:sp>
        <p:nvSpPr>
          <p:cNvPr id="285" name="Rounded Rectangle"/>
          <p:cNvSpPr/>
          <p:nvPr/>
        </p:nvSpPr>
        <p:spPr>
          <a:xfrm>
            <a:off x="876300" y="4191000"/>
            <a:ext cx="1609725" cy="1763961"/>
          </a:xfrm>
          <a:prstGeom prst="roundRect">
            <a:avLst>
              <a:gd name="adj" fmla="val 15000"/>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286" name="Rounded Rectangle"/>
          <p:cNvSpPr/>
          <p:nvPr/>
        </p:nvSpPr>
        <p:spPr>
          <a:xfrm>
            <a:off x="4902200" y="4597400"/>
            <a:ext cx="1609725" cy="1763961"/>
          </a:xfrm>
          <a:prstGeom prst="roundRect">
            <a:avLst>
              <a:gd name="adj" fmla="val 15000"/>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287" name="Rounded Rectangle"/>
          <p:cNvSpPr/>
          <p:nvPr/>
        </p:nvSpPr>
        <p:spPr>
          <a:xfrm>
            <a:off x="2451100" y="2794000"/>
            <a:ext cx="2407494" cy="3574455"/>
          </a:xfrm>
          <a:prstGeom prst="roundRect">
            <a:avLst>
              <a:gd name="adj" fmla="val 15000"/>
            </a:avLst>
          </a:prstGeom>
          <a:solidFill>
            <a:srgbClr val="00FDFF">
              <a:alpha val="19127"/>
            </a:srgbClr>
          </a:solidFill>
          <a:ln w="25400">
            <a:solidFill>
              <a:schemeClr val="accent1">
                <a:alpha val="19127"/>
              </a:schemeClr>
            </a:solidFill>
          </a:ln>
        </p:spPr>
        <p:txBody>
          <a:bodyPr lIns="45719" rIns="45719" anchor="ctr"/>
          <a:lstStyle/>
          <a:p>
            <a:endParaRPr/>
          </a:p>
        </p:txBody>
      </p:sp>
      <p:sp>
        <p:nvSpPr>
          <p:cNvPr id="288" name="Rounded Rectangle"/>
          <p:cNvSpPr/>
          <p:nvPr/>
        </p:nvSpPr>
        <p:spPr>
          <a:xfrm>
            <a:off x="203200" y="2529879"/>
            <a:ext cx="2407494" cy="1557339"/>
          </a:xfrm>
          <a:prstGeom prst="roundRect">
            <a:avLst>
              <a:gd name="adj" fmla="val 23189"/>
            </a:avLst>
          </a:prstGeom>
          <a:solidFill>
            <a:srgbClr val="00FDFF">
              <a:alpha val="19127"/>
            </a:srgbClr>
          </a:solidFill>
          <a:ln w="25400">
            <a:solidFill>
              <a:schemeClr val="accent1">
                <a:alpha val="19127"/>
              </a:schemeClr>
            </a:solidFill>
          </a:ln>
        </p:spPr>
        <p:txBody>
          <a:bodyPr lIns="45719" rIns="45719" anchor="ctr"/>
          <a:lstStyle/>
          <a:p>
            <a:endParaRPr/>
          </a:p>
        </p:txBody>
      </p:sp>
      <p:sp>
        <p:nvSpPr>
          <p:cNvPr id="289" name="Rounded Rectangle"/>
          <p:cNvSpPr/>
          <p:nvPr/>
        </p:nvSpPr>
        <p:spPr>
          <a:xfrm>
            <a:off x="187275" y="3825279"/>
            <a:ext cx="598588" cy="2009379"/>
          </a:xfrm>
          <a:prstGeom prst="roundRect">
            <a:avLst>
              <a:gd name="adj" fmla="val 50000"/>
            </a:avLst>
          </a:prstGeom>
          <a:solidFill>
            <a:srgbClr val="00FDFF">
              <a:alpha val="19127"/>
            </a:srgbClr>
          </a:solidFill>
          <a:ln w="25400">
            <a:solidFill>
              <a:schemeClr val="accent1">
                <a:alpha val="19127"/>
              </a:schemeClr>
            </a:solidFill>
          </a:ln>
        </p:spPr>
        <p:txBody>
          <a:bodyPr lIns="45719" rIns="45719" anchor="ctr"/>
          <a:lstStyle/>
          <a:p>
            <a:endParaRPr/>
          </a:p>
        </p:txBody>
      </p:sp>
      <p:sp>
        <p:nvSpPr>
          <p:cNvPr id="290" name="Processor"/>
          <p:cNvSpPr txBox="1"/>
          <p:nvPr/>
        </p:nvSpPr>
        <p:spPr>
          <a:xfrm>
            <a:off x="3031090" y="2259757"/>
            <a:ext cx="1247513" cy="375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sz="2000">
                <a:solidFill>
                  <a:srgbClr val="0433FF"/>
                </a:solidFill>
              </a:defRPr>
            </a:lvl1pPr>
          </a:lstStyle>
          <a:p>
            <a:r>
              <a:t>Processor</a:t>
            </a:r>
          </a:p>
        </p:txBody>
      </p:sp>
      <p:sp>
        <p:nvSpPr>
          <p:cNvPr id="291" name="Memory"/>
          <p:cNvSpPr txBox="1"/>
          <p:nvPr/>
        </p:nvSpPr>
        <p:spPr>
          <a:xfrm>
            <a:off x="6628725" y="5322684"/>
            <a:ext cx="837963" cy="313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a:solidFill>
                  <a:srgbClr val="FF2600"/>
                </a:solidFill>
              </a:defRPr>
            </a:lvl1pPr>
          </a:lstStyle>
          <a:p>
            <a:r>
              <a:t>Memory</a:t>
            </a:r>
          </a:p>
        </p:txBody>
      </p:sp>
      <p:sp>
        <p:nvSpPr>
          <p:cNvPr id="292" name="Rounded Rectangle"/>
          <p:cNvSpPr/>
          <p:nvPr/>
        </p:nvSpPr>
        <p:spPr>
          <a:xfrm>
            <a:off x="2857921" y="2184400"/>
            <a:ext cx="1593851" cy="525945"/>
          </a:xfrm>
          <a:prstGeom prst="roundRect">
            <a:avLst>
              <a:gd name="adj" fmla="val 45457"/>
            </a:avLst>
          </a:prstGeom>
          <a:solidFill>
            <a:srgbClr val="00FDFF">
              <a:alpha val="19127"/>
            </a:srgbClr>
          </a:solidFill>
          <a:ln w="25400">
            <a:solidFill>
              <a:schemeClr val="accent1">
                <a:alpha val="19127"/>
              </a:schemeClr>
            </a:solidFill>
          </a:ln>
        </p:spPr>
        <p:txBody>
          <a:bodyPr lIns="45719" rIns="45719" anchor="ctr"/>
          <a:lstStyle/>
          <a:p>
            <a:endParaRPr/>
          </a:p>
        </p:txBody>
      </p:sp>
      <p:sp>
        <p:nvSpPr>
          <p:cNvPr id="293" name="Rounded Rectangle"/>
          <p:cNvSpPr/>
          <p:nvPr/>
        </p:nvSpPr>
        <p:spPr>
          <a:xfrm>
            <a:off x="7213600" y="1715886"/>
            <a:ext cx="1000225" cy="1763962"/>
          </a:xfrm>
          <a:prstGeom prst="roundRect">
            <a:avLst>
              <a:gd name="adj" fmla="val 24140"/>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294" name="Rounded Rectangle"/>
          <p:cNvSpPr/>
          <p:nvPr/>
        </p:nvSpPr>
        <p:spPr>
          <a:xfrm>
            <a:off x="6039654" y="2507800"/>
            <a:ext cx="984351" cy="930376"/>
          </a:xfrm>
          <a:prstGeom prst="roundRect">
            <a:avLst>
              <a:gd name="adj" fmla="val 22739"/>
            </a:avLst>
          </a:prstGeom>
          <a:solidFill>
            <a:srgbClr val="00FDFF">
              <a:alpha val="50592"/>
            </a:srgbClr>
          </a:solidFill>
          <a:ln w="25400">
            <a:solidFill>
              <a:schemeClr val="accent1">
                <a:alpha val="50592"/>
              </a:schemeClr>
            </a:solidFill>
          </a:ln>
        </p:spPr>
        <p:txBody>
          <a:bodyPr lIns="45719" rIns="45719" anchor="ctr"/>
          <a:lstStyle/>
          <a:p>
            <a:endParaRPr/>
          </a:p>
        </p:txBody>
      </p:sp>
      <p:cxnSp>
        <p:nvCxnSpPr>
          <p:cNvPr id="3" name="Straight Arrow Connector 2">
            <a:extLst>
              <a:ext uri="{FF2B5EF4-FFF2-40B4-BE49-F238E27FC236}">
                <a16:creationId xmlns:a16="http://schemas.microsoft.com/office/drawing/2014/main" id="{B4C5E0EC-1114-0143-9C30-9238CB286FC0}"/>
              </a:ext>
            </a:extLst>
          </p:cNvPr>
          <p:cNvCxnSpPr/>
          <p:nvPr/>
        </p:nvCxnSpPr>
        <p:spPr>
          <a:xfrm flipH="1">
            <a:off x="4902200" y="3174124"/>
            <a:ext cx="1137454" cy="254876"/>
          </a:xfrm>
          <a:prstGeom prst="straightConnector1">
            <a:avLst/>
          </a:prstGeom>
          <a:noFill/>
          <a:ln w="508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 name="Straight Arrow Connector 4">
            <a:extLst>
              <a:ext uri="{FF2B5EF4-FFF2-40B4-BE49-F238E27FC236}">
                <a16:creationId xmlns:a16="http://schemas.microsoft.com/office/drawing/2014/main" id="{B5E80DA5-6DCE-194E-B2C8-196F42868E1C}"/>
              </a:ext>
            </a:extLst>
          </p:cNvPr>
          <p:cNvCxnSpPr/>
          <p:nvPr/>
        </p:nvCxnSpPr>
        <p:spPr>
          <a:xfrm flipH="1">
            <a:off x="6547594" y="3438176"/>
            <a:ext cx="919094" cy="1522707"/>
          </a:xfrm>
          <a:prstGeom prst="straightConnector1">
            <a:avLst/>
          </a:prstGeom>
          <a:noFill/>
          <a:ln w="508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965664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f04-02-9780124077263">
            <a:extLst>
              <a:ext uri="{FF2B5EF4-FFF2-40B4-BE49-F238E27FC236}">
                <a16:creationId xmlns:a16="http://schemas.microsoft.com/office/drawing/2014/main" id="{D872A23D-D2BB-BF4E-AA84-E460B53B2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9530" y="1003738"/>
            <a:ext cx="5776912" cy="4343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spTree>
    <p:extLst>
      <p:ext uri="{BB962C8B-B14F-4D97-AF65-F5344CB8AC3E}">
        <p14:creationId xmlns:p14="http://schemas.microsoft.com/office/powerpoint/2010/main" val="369504009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
        <p:nvSpPr>
          <p:cNvPr id="412" name="Building the Datapath"/>
          <p:cNvSpPr txBox="1">
            <a:spLocks noGrp="1"/>
          </p:cNvSpPr>
          <p:nvPr>
            <p:ph type="title"/>
          </p:nvPr>
        </p:nvSpPr>
        <p:spPr>
          <a:prstGeom prst="rect">
            <a:avLst/>
          </a:prstGeom>
        </p:spPr>
        <p:txBody>
          <a:bodyPr/>
          <a:lstStyle/>
          <a:p>
            <a:r>
              <a:rPr dirty="0"/>
              <a:t>Datapath</a:t>
            </a:r>
          </a:p>
        </p:txBody>
      </p:sp>
      <p:sp>
        <p:nvSpPr>
          <p:cNvPr id="413" name="Use multiplexors to stitch them together"/>
          <p:cNvSpPr txBox="1">
            <a:spLocks noGrp="1"/>
          </p:cNvSpPr>
          <p:nvPr>
            <p:ph type="body" idx="1"/>
          </p:nvPr>
        </p:nvSpPr>
        <p:spPr>
          <a:xfrm>
            <a:off x="379078" y="1293478"/>
            <a:ext cx="8081044" cy="3813844"/>
          </a:xfrm>
          <a:prstGeom prst="rect">
            <a:avLst/>
          </a:prstGeom>
        </p:spPr>
        <p:txBody>
          <a:bodyPr/>
          <a:lstStyle/>
          <a:p>
            <a:r>
              <a:t>Use multiplexors to stitch them together</a:t>
            </a:r>
          </a:p>
        </p:txBody>
      </p:sp>
      <p:pic>
        <p:nvPicPr>
          <p:cNvPr id="414" name="f04-15-P374493" descr="f04-15-P374493"/>
          <p:cNvPicPr>
            <a:picLocks noChangeAspect="1"/>
          </p:cNvPicPr>
          <p:nvPr/>
        </p:nvPicPr>
        <p:blipFill>
          <a:blip r:embed="rId2"/>
          <a:stretch>
            <a:fillRect/>
          </a:stretch>
        </p:blipFill>
        <p:spPr>
          <a:xfrm>
            <a:off x="539750" y="1700213"/>
            <a:ext cx="8037514" cy="4752976"/>
          </a:xfrm>
          <a:prstGeom prst="rect">
            <a:avLst/>
          </a:prstGeom>
          <a:ln w="12700">
            <a:miter lim="400000"/>
          </a:ln>
        </p:spPr>
      </p:pic>
      <p:sp>
        <p:nvSpPr>
          <p:cNvPr id="415" name="Oval"/>
          <p:cNvSpPr/>
          <p:nvPr/>
        </p:nvSpPr>
        <p:spPr>
          <a:xfrm>
            <a:off x="3276600" y="3860800"/>
            <a:ext cx="647700" cy="1223965"/>
          </a:xfrm>
          <a:prstGeom prst="ellipse">
            <a:avLst/>
          </a:prstGeom>
          <a:ln w="12700">
            <a:solidFill>
              <a:srgbClr val="C00000"/>
            </a:solidFill>
          </a:ln>
        </p:spPr>
        <p:txBody>
          <a:bodyPr lIns="45719" rIns="45719"/>
          <a:lstStyle/>
          <a:p>
            <a:pPr algn="l">
              <a:defRPr sz="2400">
                <a:latin typeface="+mn-lt"/>
                <a:ea typeface="+mn-ea"/>
                <a:cs typeface="+mn-cs"/>
                <a:sym typeface="Times New Roman"/>
              </a:defRPr>
            </a:pPr>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
        <p:nvSpPr>
          <p:cNvPr id="336" name="Datapath part 2: Execution of R-type Instructions"/>
          <p:cNvSpPr txBox="1">
            <a:spLocks noGrp="1"/>
          </p:cNvSpPr>
          <p:nvPr>
            <p:ph type="title"/>
          </p:nvPr>
        </p:nvSpPr>
        <p:spPr>
          <a:xfrm>
            <a:off x="228600" y="152400"/>
            <a:ext cx="8610600" cy="609600"/>
          </a:xfrm>
          <a:prstGeom prst="rect">
            <a:avLst/>
          </a:prstGeom>
        </p:spPr>
        <p:txBody>
          <a:bodyPr/>
          <a:lstStyle/>
          <a:p>
            <a:r>
              <a:rPr dirty="0"/>
              <a:t>Datapath part 2: Execution of </a:t>
            </a:r>
            <a:r>
              <a:rPr lang="en-US" dirty="0"/>
              <a:t>A/L</a:t>
            </a:r>
            <a:r>
              <a:rPr dirty="0"/>
              <a:t> Instructions</a:t>
            </a:r>
          </a:p>
        </p:txBody>
      </p:sp>
      <p:sp>
        <p:nvSpPr>
          <p:cNvPr id="337" name="add $2, $8,$9  000000  01000  01001  00010  00000  100000"/>
          <p:cNvSpPr txBox="1">
            <a:spLocks noGrp="1"/>
          </p:cNvSpPr>
          <p:nvPr>
            <p:ph type="body" idx="1"/>
          </p:nvPr>
        </p:nvSpPr>
        <p:spPr>
          <a:xfrm>
            <a:off x="379078" y="1293478"/>
            <a:ext cx="8081044" cy="3813844"/>
          </a:xfrm>
          <a:prstGeom prst="rect">
            <a:avLst/>
          </a:prstGeom>
        </p:spPr>
        <p:txBody>
          <a:bodyPr/>
          <a:lstStyle>
            <a:lvl1pPr>
              <a:buSzTx/>
              <a:buNone/>
            </a:lvl1pPr>
          </a:lstStyle>
          <a:p>
            <a:r>
              <a:t>add $2, $8,$9  000000  01000  01001  00010  00000  100000</a:t>
            </a:r>
          </a:p>
        </p:txBody>
      </p:sp>
      <p:pic>
        <p:nvPicPr>
          <p:cNvPr id="338" name="~AUT0055" descr="~AUT0055"/>
          <p:cNvPicPr>
            <a:picLocks noChangeAspect="1"/>
          </p:cNvPicPr>
          <p:nvPr/>
        </p:nvPicPr>
        <p:blipFill>
          <a:blip r:embed="rId2"/>
          <a:stretch>
            <a:fillRect/>
          </a:stretch>
        </p:blipFill>
        <p:spPr>
          <a:xfrm>
            <a:off x="1720850" y="2420938"/>
            <a:ext cx="5656263" cy="2571751"/>
          </a:xfrm>
          <a:prstGeom prst="rect">
            <a:avLst/>
          </a:prstGeom>
          <a:ln w="12700">
            <a:miter lim="400000"/>
          </a:ln>
        </p:spPr>
      </p:pic>
      <p:sp>
        <p:nvSpPr>
          <p:cNvPr id="339" name="01000"/>
          <p:cNvSpPr txBox="1"/>
          <p:nvPr/>
        </p:nvSpPr>
        <p:spPr>
          <a:xfrm>
            <a:off x="2339181" y="2568306"/>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rPr dirty="0"/>
              <a:t>01000</a:t>
            </a:r>
          </a:p>
        </p:txBody>
      </p:sp>
      <p:sp>
        <p:nvSpPr>
          <p:cNvPr id="340" name="01001"/>
          <p:cNvSpPr txBox="1"/>
          <p:nvPr/>
        </p:nvSpPr>
        <p:spPr>
          <a:xfrm>
            <a:off x="2339181" y="3048620"/>
            <a:ext cx="936626"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rPr dirty="0"/>
              <a:t>01001</a:t>
            </a:r>
          </a:p>
        </p:txBody>
      </p:sp>
      <p:sp>
        <p:nvSpPr>
          <p:cNvPr id="341" name="00010"/>
          <p:cNvSpPr txBox="1"/>
          <p:nvPr/>
        </p:nvSpPr>
        <p:spPr>
          <a:xfrm>
            <a:off x="2514485" y="3766112"/>
            <a:ext cx="936626"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rPr dirty="0"/>
              <a:t>00010</a:t>
            </a:r>
          </a:p>
        </p:txBody>
      </p:sp>
      <p:sp>
        <p:nvSpPr>
          <p:cNvPr id="342" name="0010"/>
          <p:cNvSpPr txBox="1"/>
          <p:nvPr/>
        </p:nvSpPr>
        <p:spPr>
          <a:xfrm>
            <a:off x="6011862" y="2205038"/>
            <a:ext cx="936626"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dirty="0"/>
              <a:t>0010</a:t>
            </a:r>
          </a:p>
        </p:txBody>
      </p:sp>
      <p:pic>
        <p:nvPicPr>
          <p:cNvPr id="10" name="Picture 9">
            <a:extLst>
              <a:ext uri="{FF2B5EF4-FFF2-40B4-BE49-F238E27FC236}">
                <a16:creationId xmlns:a16="http://schemas.microsoft.com/office/drawing/2014/main" id="{0751B3B5-0CE3-164D-93CA-8DE558807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869" y="5530850"/>
            <a:ext cx="6680200" cy="774700"/>
          </a:xfrm>
          <a:prstGeom prst="rect">
            <a:avLst/>
          </a:prstGeom>
        </p:spPr>
      </p:pic>
      <p:sp>
        <p:nvSpPr>
          <p:cNvPr id="12" name="TextBox 11">
            <a:extLst>
              <a:ext uri="{FF2B5EF4-FFF2-40B4-BE49-F238E27FC236}">
                <a16:creationId xmlns:a16="http://schemas.microsoft.com/office/drawing/2014/main" id="{E59045A9-2ACF-2B47-A274-DF6C98282BBB}"/>
              </a:ext>
            </a:extLst>
          </p:cNvPr>
          <p:cNvSpPr txBox="1"/>
          <p:nvPr/>
        </p:nvSpPr>
        <p:spPr>
          <a:xfrm>
            <a:off x="2091455" y="3522391"/>
            <a:ext cx="3199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32</a:t>
            </a:r>
          </a:p>
        </p:txBody>
      </p:sp>
      <p:sp>
        <p:nvSpPr>
          <p:cNvPr id="13" name="TextBox 12">
            <a:extLst>
              <a:ext uri="{FF2B5EF4-FFF2-40B4-BE49-F238E27FC236}">
                <a16:creationId xmlns:a16="http://schemas.microsoft.com/office/drawing/2014/main" id="{E7F7AC06-6A2E-B54D-A91A-104AA1A6FDA0}"/>
              </a:ext>
            </a:extLst>
          </p:cNvPr>
          <p:cNvSpPr txBox="1"/>
          <p:nvPr/>
        </p:nvSpPr>
        <p:spPr>
          <a:xfrm>
            <a:off x="2879726" y="2477673"/>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5</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
        <p:nvSpPr>
          <p:cNvPr id="14" name="TextBox 13">
            <a:extLst>
              <a:ext uri="{FF2B5EF4-FFF2-40B4-BE49-F238E27FC236}">
                <a16:creationId xmlns:a16="http://schemas.microsoft.com/office/drawing/2014/main" id="{E085EDF5-2781-0747-8355-06E053A5367C}"/>
              </a:ext>
            </a:extLst>
          </p:cNvPr>
          <p:cNvSpPr txBox="1"/>
          <p:nvPr/>
        </p:nvSpPr>
        <p:spPr>
          <a:xfrm>
            <a:off x="2879726" y="2995563"/>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5</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
        <p:nvSpPr>
          <p:cNvPr id="15" name="TextBox 14">
            <a:extLst>
              <a:ext uri="{FF2B5EF4-FFF2-40B4-BE49-F238E27FC236}">
                <a16:creationId xmlns:a16="http://schemas.microsoft.com/office/drawing/2014/main" id="{582B264B-A6B0-3740-8C46-0B17389CDE44}"/>
              </a:ext>
            </a:extLst>
          </p:cNvPr>
          <p:cNvSpPr txBox="1"/>
          <p:nvPr/>
        </p:nvSpPr>
        <p:spPr>
          <a:xfrm>
            <a:off x="2879726" y="3460054"/>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5</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cxnSp>
        <p:nvCxnSpPr>
          <p:cNvPr id="16" name="Straight Connector 15">
            <a:extLst>
              <a:ext uri="{FF2B5EF4-FFF2-40B4-BE49-F238E27FC236}">
                <a16:creationId xmlns:a16="http://schemas.microsoft.com/office/drawing/2014/main" id="{A692FF3A-E858-3140-8781-E20BA7E43A88}"/>
              </a:ext>
            </a:extLst>
          </p:cNvPr>
          <p:cNvCxnSpPr>
            <a:cxnSpLocks/>
          </p:cNvCxnSpPr>
          <p:nvPr/>
        </p:nvCxnSpPr>
        <p:spPr>
          <a:xfrm>
            <a:off x="2888812" y="3715575"/>
            <a:ext cx="197059" cy="145368"/>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 name="Straight Connector 18">
            <a:extLst>
              <a:ext uri="{FF2B5EF4-FFF2-40B4-BE49-F238E27FC236}">
                <a16:creationId xmlns:a16="http://schemas.microsoft.com/office/drawing/2014/main" id="{C6D9BD18-8530-0A48-AC66-C8406BFA1B0A}"/>
              </a:ext>
            </a:extLst>
          </p:cNvPr>
          <p:cNvCxnSpPr>
            <a:cxnSpLocks/>
          </p:cNvCxnSpPr>
          <p:nvPr/>
        </p:nvCxnSpPr>
        <p:spPr>
          <a:xfrm>
            <a:off x="2911548" y="2752802"/>
            <a:ext cx="197059" cy="145368"/>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A5DA47B0-BF43-2947-8F17-A0FF710E495F}"/>
              </a:ext>
            </a:extLst>
          </p:cNvPr>
          <p:cNvCxnSpPr>
            <a:cxnSpLocks/>
          </p:cNvCxnSpPr>
          <p:nvPr/>
        </p:nvCxnSpPr>
        <p:spPr>
          <a:xfrm>
            <a:off x="2879726" y="3219916"/>
            <a:ext cx="197059" cy="145368"/>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5FEFEB64-C5D9-0346-9693-A51C269BED72}"/>
              </a:ext>
            </a:extLst>
          </p:cNvPr>
          <p:cNvCxnSpPr>
            <a:cxnSpLocks/>
          </p:cNvCxnSpPr>
          <p:nvPr/>
        </p:nvCxnSpPr>
        <p:spPr>
          <a:xfrm>
            <a:off x="2265890" y="3483962"/>
            <a:ext cx="197059" cy="145368"/>
          </a:xfrm>
          <a:prstGeom prst="line">
            <a:avLst/>
          </a:prstGeom>
          <a:noFill/>
          <a:ln w="25400" cap="flat">
            <a:solidFill>
              <a:schemeClr val="tx1"/>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2" name="000000  01000  01001  00010  00000  100000">
            <a:extLst>
              <a:ext uri="{FF2B5EF4-FFF2-40B4-BE49-F238E27FC236}">
                <a16:creationId xmlns:a16="http://schemas.microsoft.com/office/drawing/2014/main" id="{C9FEC312-C77F-A64F-BF29-B0B00E8C3ACF}"/>
              </a:ext>
            </a:extLst>
          </p:cNvPr>
          <p:cNvSpPr txBox="1"/>
          <p:nvPr/>
        </p:nvSpPr>
        <p:spPr>
          <a:xfrm rot="5400000">
            <a:off x="-51740" y="3404027"/>
            <a:ext cx="3313113"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433FF"/>
                </a:solidFill>
              </a:defRPr>
            </a:lvl1pPr>
          </a:lstStyle>
          <a:p>
            <a:r>
              <a:rPr dirty="0"/>
              <a:t>000000  01000  01001  00010  00000  100000</a:t>
            </a:r>
          </a:p>
        </p:txBody>
      </p:sp>
      <p:sp>
        <p:nvSpPr>
          <p:cNvPr id="23" name="0010">
            <a:extLst>
              <a:ext uri="{FF2B5EF4-FFF2-40B4-BE49-F238E27FC236}">
                <a16:creationId xmlns:a16="http://schemas.microsoft.com/office/drawing/2014/main" id="{135B0DD8-06F4-A944-9FBD-791B1244F5A5}"/>
              </a:ext>
            </a:extLst>
          </p:cNvPr>
          <p:cNvSpPr txBox="1"/>
          <p:nvPr/>
        </p:nvSpPr>
        <p:spPr>
          <a:xfrm>
            <a:off x="4966083" y="2715466"/>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0x00000005</a:t>
            </a:r>
            <a:endParaRPr dirty="0">
              <a:solidFill>
                <a:srgbClr val="00B050"/>
              </a:solidFill>
            </a:endParaRPr>
          </a:p>
        </p:txBody>
      </p:sp>
      <p:sp>
        <p:nvSpPr>
          <p:cNvPr id="24" name="0010">
            <a:extLst>
              <a:ext uri="{FF2B5EF4-FFF2-40B4-BE49-F238E27FC236}">
                <a16:creationId xmlns:a16="http://schemas.microsoft.com/office/drawing/2014/main" id="{AFCFEB4D-FE72-7E4D-B678-6ED37A94452A}"/>
              </a:ext>
            </a:extLst>
          </p:cNvPr>
          <p:cNvSpPr txBox="1"/>
          <p:nvPr/>
        </p:nvSpPr>
        <p:spPr>
          <a:xfrm>
            <a:off x="4966083" y="3753369"/>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0x00000001</a:t>
            </a:r>
            <a:endParaRPr dirty="0">
              <a:solidFill>
                <a:srgbClr val="00B050"/>
              </a:solidFill>
            </a:endParaRPr>
          </a:p>
        </p:txBody>
      </p:sp>
      <p:sp>
        <p:nvSpPr>
          <p:cNvPr id="25" name="0010">
            <a:extLst>
              <a:ext uri="{FF2B5EF4-FFF2-40B4-BE49-F238E27FC236}">
                <a16:creationId xmlns:a16="http://schemas.microsoft.com/office/drawing/2014/main" id="{16CDE2E8-90AE-3843-A54E-2520844DF725}"/>
              </a:ext>
            </a:extLst>
          </p:cNvPr>
          <p:cNvSpPr txBox="1"/>
          <p:nvPr/>
        </p:nvSpPr>
        <p:spPr>
          <a:xfrm>
            <a:off x="3776931" y="4609084"/>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t>1</a:t>
            </a:r>
            <a:endParaRPr dirty="0"/>
          </a:p>
        </p:txBody>
      </p:sp>
      <p:sp>
        <p:nvSpPr>
          <p:cNvPr id="26" name="0010">
            <a:extLst>
              <a:ext uri="{FF2B5EF4-FFF2-40B4-BE49-F238E27FC236}">
                <a16:creationId xmlns:a16="http://schemas.microsoft.com/office/drawing/2014/main" id="{618D3DA1-73DE-1541-AD93-0C16A679A39D}"/>
              </a:ext>
            </a:extLst>
          </p:cNvPr>
          <p:cNvSpPr txBox="1"/>
          <p:nvPr/>
        </p:nvSpPr>
        <p:spPr>
          <a:xfrm>
            <a:off x="6711953" y="3503377"/>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0x00000006</a:t>
            </a:r>
            <a:endParaRPr dirty="0">
              <a:solidFill>
                <a:srgbClr val="00B050"/>
              </a:solidFill>
            </a:endParaRPr>
          </a:p>
        </p:txBody>
      </p:sp>
      <p:graphicFrame>
        <p:nvGraphicFramePr>
          <p:cNvPr id="4" name="Table 3">
            <a:extLst>
              <a:ext uri="{FF2B5EF4-FFF2-40B4-BE49-F238E27FC236}">
                <a16:creationId xmlns:a16="http://schemas.microsoft.com/office/drawing/2014/main" id="{71B29901-73B4-524F-A830-D608779D1623}"/>
              </a:ext>
            </a:extLst>
          </p:cNvPr>
          <p:cNvGraphicFramePr>
            <a:graphicFrameLocks noGrp="1"/>
          </p:cNvGraphicFramePr>
          <p:nvPr/>
        </p:nvGraphicFramePr>
        <p:xfrm>
          <a:off x="4015381" y="2814164"/>
          <a:ext cx="728936" cy="1432194"/>
        </p:xfrm>
        <a:graphic>
          <a:graphicData uri="http://schemas.openxmlformats.org/drawingml/2006/table">
            <a:tbl>
              <a:tblPr firstRow="1" bandRow="1">
                <a:tableStyleId>{5940675A-B579-460E-94D1-54222C63F5DA}</a:tableStyleId>
              </a:tblPr>
              <a:tblGrid>
                <a:gridCol w="728936">
                  <a:extLst>
                    <a:ext uri="{9D8B030D-6E8A-4147-A177-3AD203B41FA5}">
                      <a16:colId xmlns:a16="http://schemas.microsoft.com/office/drawing/2014/main" val="2162541205"/>
                    </a:ext>
                  </a:extLst>
                </a:gridCol>
              </a:tblGrid>
              <a:tr h="2082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00000000</a:t>
                      </a:r>
                    </a:p>
                  </a:txBody>
                  <a:tcPr marL="3600" marR="3600" marT="0" marB="0">
                    <a:solidFill>
                      <a:schemeClr val="bg1"/>
                    </a:solidFill>
                  </a:tcPr>
                </a:tc>
                <a:extLst>
                  <a:ext uri="{0D108BD9-81ED-4DB2-BD59-A6C34878D82A}">
                    <a16:rowId xmlns:a16="http://schemas.microsoft.com/office/drawing/2014/main" val="3208438462"/>
                  </a:ext>
                </a:extLst>
              </a:tr>
              <a:tr h="208219">
                <a:tc>
                  <a:txBody>
                    <a:bodyPr/>
                    <a:lstStyle/>
                    <a:p>
                      <a:pPr algn="ctr"/>
                      <a:endParaRPr lang="en-US" dirty="0">
                        <a:solidFill>
                          <a:srgbClr val="00B050"/>
                        </a:solidFill>
                      </a:endParaRPr>
                    </a:p>
                  </a:txBody>
                  <a:tcPr marL="3600" marR="3600" marT="0" marB="0">
                    <a:solidFill>
                      <a:schemeClr val="bg1"/>
                    </a:solidFill>
                  </a:tcPr>
                </a:tc>
                <a:extLst>
                  <a:ext uri="{0D108BD9-81ED-4DB2-BD59-A6C34878D82A}">
                    <a16:rowId xmlns:a16="http://schemas.microsoft.com/office/drawing/2014/main" val="3900010628"/>
                  </a:ext>
                </a:extLst>
              </a:tr>
              <a:tr h="208219">
                <a:tc>
                  <a:txBody>
                    <a:bodyPr/>
                    <a:lstStyle/>
                    <a:p>
                      <a:pPr algn="ctr"/>
                      <a:r>
                        <a:rPr lang="en-US" dirty="0">
                          <a:solidFill>
                            <a:srgbClr val="00B050"/>
                          </a:solidFill>
                        </a:rPr>
                        <a:t>…</a:t>
                      </a:r>
                    </a:p>
                  </a:txBody>
                  <a:tcPr marL="3600" marR="3600" marT="0" marB="0">
                    <a:solidFill>
                      <a:schemeClr val="bg1"/>
                    </a:solidFill>
                  </a:tcPr>
                </a:tc>
                <a:extLst>
                  <a:ext uri="{0D108BD9-81ED-4DB2-BD59-A6C34878D82A}">
                    <a16:rowId xmlns:a16="http://schemas.microsoft.com/office/drawing/2014/main" val="2886720548"/>
                  </a:ext>
                </a:extLst>
              </a:tr>
              <a:tr h="208219">
                <a:tc>
                  <a:txBody>
                    <a:bodyPr/>
                    <a:lstStyle/>
                    <a:p>
                      <a:pPr algn="ctr"/>
                      <a:endParaRPr lang="en-US" dirty="0">
                        <a:solidFill>
                          <a:srgbClr val="00B050"/>
                        </a:solidFill>
                      </a:endParaRPr>
                    </a:p>
                  </a:txBody>
                  <a:tcPr marL="3600" marR="3600" marT="0" marB="0">
                    <a:solidFill>
                      <a:schemeClr val="bg1"/>
                    </a:solidFill>
                  </a:tcPr>
                </a:tc>
                <a:extLst>
                  <a:ext uri="{0D108BD9-81ED-4DB2-BD59-A6C34878D82A}">
                    <a16:rowId xmlns:a16="http://schemas.microsoft.com/office/drawing/2014/main" val="109208698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00000005</a:t>
                      </a:r>
                    </a:p>
                  </a:txBody>
                  <a:tcPr marL="3600" marR="3600" marT="0" marB="0">
                    <a:solidFill>
                      <a:schemeClr val="bg1"/>
                    </a:solidFill>
                  </a:tcPr>
                </a:tc>
                <a:extLst>
                  <a:ext uri="{0D108BD9-81ED-4DB2-BD59-A6C34878D82A}">
                    <a16:rowId xmlns:a16="http://schemas.microsoft.com/office/drawing/2014/main" val="3563915269"/>
                  </a:ext>
                </a:extLst>
              </a:tr>
              <a:tr h="2082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00000001</a:t>
                      </a:r>
                    </a:p>
                  </a:txBody>
                  <a:tcPr marL="3600" marR="3600" marT="0" marB="0">
                    <a:solidFill>
                      <a:schemeClr val="bg1"/>
                    </a:solidFill>
                  </a:tcPr>
                </a:tc>
                <a:extLst>
                  <a:ext uri="{0D108BD9-81ED-4DB2-BD59-A6C34878D82A}">
                    <a16:rowId xmlns:a16="http://schemas.microsoft.com/office/drawing/2014/main" val="686620086"/>
                  </a:ext>
                </a:extLst>
              </a:tr>
              <a:tr h="208219">
                <a:tc>
                  <a:txBody>
                    <a:bodyPr/>
                    <a:lstStyle/>
                    <a:p>
                      <a:pPr algn="ctr"/>
                      <a:r>
                        <a:rPr lang="en-US" dirty="0">
                          <a:solidFill>
                            <a:srgbClr val="00B050"/>
                          </a:solidFill>
                        </a:rPr>
                        <a:t>…</a:t>
                      </a:r>
                    </a:p>
                  </a:txBody>
                  <a:tcPr marL="3600" marR="3600" marT="0" marB="0">
                    <a:solidFill>
                      <a:schemeClr val="bg1"/>
                    </a:solidFill>
                  </a:tcPr>
                </a:tc>
                <a:extLst>
                  <a:ext uri="{0D108BD9-81ED-4DB2-BD59-A6C34878D82A}">
                    <a16:rowId xmlns:a16="http://schemas.microsoft.com/office/drawing/2014/main" val="2153278767"/>
                  </a:ext>
                </a:extLst>
              </a:tr>
            </a:tbl>
          </a:graphicData>
        </a:graphic>
      </p:graphicFrame>
      <p:graphicFrame>
        <p:nvGraphicFramePr>
          <p:cNvPr id="29" name="Table 28">
            <a:extLst>
              <a:ext uri="{FF2B5EF4-FFF2-40B4-BE49-F238E27FC236}">
                <a16:creationId xmlns:a16="http://schemas.microsoft.com/office/drawing/2014/main" id="{684060F2-FA44-5846-A216-CD60927618B9}"/>
              </a:ext>
            </a:extLst>
          </p:cNvPr>
          <p:cNvGraphicFramePr>
            <a:graphicFrameLocks noGrp="1"/>
          </p:cNvGraphicFramePr>
          <p:nvPr/>
        </p:nvGraphicFramePr>
        <p:xfrm>
          <a:off x="3739253" y="2814164"/>
          <a:ext cx="251313" cy="1432194"/>
        </p:xfrm>
        <a:graphic>
          <a:graphicData uri="http://schemas.openxmlformats.org/drawingml/2006/table">
            <a:tbl>
              <a:tblPr firstRow="1" bandRow="1">
                <a:tableStyleId>{5940675A-B579-460E-94D1-54222C63F5DA}</a:tableStyleId>
              </a:tblPr>
              <a:tblGrid>
                <a:gridCol w="251313">
                  <a:extLst>
                    <a:ext uri="{9D8B030D-6E8A-4147-A177-3AD203B41FA5}">
                      <a16:colId xmlns:a16="http://schemas.microsoft.com/office/drawing/2014/main" val="2162541205"/>
                    </a:ext>
                  </a:extLst>
                </a:gridCol>
              </a:tblGrid>
              <a:tr h="2082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a:t>
                      </a:r>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8438462"/>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0010628"/>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86720548"/>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208698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$8</a:t>
                      </a:r>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3915269"/>
                  </a:ext>
                </a:extLst>
              </a:tr>
              <a:tr h="2082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$9</a:t>
                      </a:r>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620086"/>
                  </a:ext>
                </a:extLst>
              </a:tr>
              <a:tr h="208219">
                <a:tc>
                  <a:txBody>
                    <a:bodyPr/>
                    <a:lstStyle/>
                    <a:p>
                      <a:endParaRPr lang="en-US" dirty="0"/>
                    </a:p>
                  </a:txBody>
                  <a:tcPr marL="3600" marR="36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278767"/>
                  </a:ext>
                </a:extLst>
              </a:tr>
            </a:tbl>
          </a:graphicData>
        </a:graphic>
      </p:graphicFrame>
      <p:sp>
        <p:nvSpPr>
          <p:cNvPr id="30" name="0010">
            <a:extLst>
              <a:ext uri="{FF2B5EF4-FFF2-40B4-BE49-F238E27FC236}">
                <a16:creationId xmlns:a16="http://schemas.microsoft.com/office/drawing/2014/main" id="{950B3291-E8F8-0244-804C-A13022E49AC8}"/>
              </a:ext>
            </a:extLst>
          </p:cNvPr>
          <p:cNvSpPr txBox="1"/>
          <p:nvPr/>
        </p:nvSpPr>
        <p:spPr>
          <a:xfrm>
            <a:off x="6981991" y="3135152"/>
            <a:ext cx="9366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solidFill>
                  <a:srgbClr val="00B050"/>
                </a:solidFill>
              </a:rPr>
              <a:t>1</a:t>
            </a:r>
            <a:endParaRPr dirty="0">
              <a:solidFill>
                <a:srgbClr val="00B050"/>
              </a:solidFill>
            </a:endParaRPr>
          </a:p>
        </p:txBody>
      </p:sp>
      <p:cxnSp>
        <p:nvCxnSpPr>
          <p:cNvPr id="3" name="Straight Arrow Connector 2">
            <a:extLst>
              <a:ext uri="{FF2B5EF4-FFF2-40B4-BE49-F238E27FC236}">
                <a16:creationId xmlns:a16="http://schemas.microsoft.com/office/drawing/2014/main" id="{0C3F708C-BD8F-414B-AD6D-EB59EC7D91B8}"/>
              </a:ext>
            </a:extLst>
          </p:cNvPr>
          <p:cNvCxnSpPr>
            <a:cxnSpLocks/>
          </p:cNvCxnSpPr>
          <p:nvPr/>
        </p:nvCxnSpPr>
        <p:spPr>
          <a:xfrm flipH="1">
            <a:off x="2795752" y="1621971"/>
            <a:ext cx="1917805" cy="2238972"/>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8210851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
        <p:nvSpPr>
          <p:cNvPr id="356" name="Datapath part 3: Execution of Data Transfer Instructions"/>
          <p:cNvSpPr txBox="1">
            <a:spLocks noGrp="1"/>
          </p:cNvSpPr>
          <p:nvPr>
            <p:ph type="title"/>
          </p:nvPr>
        </p:nvSpPr>
        <p:spPr>
          <a:xfrm>
            <a:off x="533400" y="152400"/>
            <a:ext cx="8229600" cy="609600"/>
          </a:xfrm>
          <a:prstGeom prst="rect">
            <a:avLst/>
          </a:prstGeom>
        </p:spPr>
        <p:txBody>
          <a:bodyPr>
            <a:normAutofit fontScale="90000"/>
          </a:bodyPr>
          <a:lstStyle>
            <a:lvl1pPr defTabSz="786384">
              <a:defRPr sz="2408"/>
            </a:lvl1pPr>
          </a:lstStyle>
          <a:p>
            <a:r>
              <a:t>Datapath part 3: Execution of Data Transfer Instructions</a:t>
            </a:r>
          </a:p>
        </p:txBody>
      </p:sp>
      <p:pic>
        <p:nvPicPr>
          <p:cNvPr id="357" name="~AUT0054" descr="~AUT0054"/>
          <p:cNvPicPr>
            <a:picLocks noChangeAspect="1"/>
          </p:cNvPicPr>
          <p:nvPr/>
        </p:nvPicPr>
        <p:blipFill>
          <a:blip r:embed="rId2"/>
          <a:stretch>
            <a:fillRect/>
          </a:stretch>
        </p:blipFill>
        <p:spPr>
          <a:xfrm>
            <a:off x="1524000" y="2590800"/>
            <a:ext cx="6248400" cy="2828925"/>
          </a:xfrm>
          <a:prstGeom prst="rect">
            <a:avLst/>
          </a:prstGeom>
          <a:ln w="12700">
            <a:miter lim="400000"/>
          </a:ln>
        </p:spPr>
      </p:pic>
      <p:sp>
        <p:nvSpPr>
          <p:cNvPr id="358" name="A portion of datapath used for register access, followed by a memory address calculation, then a read or write from memory, and a write into the register file if the instruction is a load.…"/>
          <p:cNvSpPr txBox="1">
            <a:spLocks noGrp="1"/>
          </p:cNvSpPr>
          <p:nvPr>
            <p:ph type="body" idx="1"/>
          </p:nvPr>
        </p:nvSpPr>
        <p:spPr>
          <a:xfrm>
            <a:off x="404478" y="1148421"/>
            <a:ext cx="8081044" cy="5232671"/>
          </a:xfrm>
          <a:prstGeom prst="rect">
            <a:avLst/>
          </a:prstGeom>
        </p:spPr>
        <p:txBody>
          <a:bodyPr/>
          <a:lstStyle/>
          <a:p>
            <a:pPr marL="0" indent="0">
              <a:buNone/>
            </a:pPr>
            <a:endParaRPr dirty="0"/>
          </a:p>
          <a:p>
            <a:pPr>
              <a:buSzTx/>
              <a:buNone/>
            </a:pPr>
            <a:r>
              <a:rPr dirty="0" err="1"/>
              <a:t>lw</a:t>
            </a:r>
            <a:r>
              <a:rPr dirty="0"/>
              <a:t> $2, 4($8)     100011  01000  00010  0000 0000 0000 0100</a:t>
            </a:r>
          </a:p>
        </p:txBody>
      </p:sp>
      <p:sp>
        <p:nvSpPr>
          <p:cNvPr id="359" name="01000"/>
          <p:cNvSpPr txBox="1"/>
          <p:nvPr/>
        </p:nvSpPr>
        <p:spPr>
          <a:xfrm>
            <a:off x="2339975" y="2636838"/>
            <a:ext cx="647700"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t>01000</a:t>
            </a:r>
          </a:p>
        </p:txBody>
      </p:sp>
      <p:sp>
        <p:nvSpPr>
          <p:cNvPr id="360" name="00010"/>
          <p:cNvSpPr txBox="1"/>
          <p:nvPr/>
        </p:nvSpPr>
        <p:spPr>
          <a:xfrm>
            <a:off x="2339974" y="3404821"/>
            <a:ext cx="647701"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rPr dirty="0"/>
              <a:t>00010</a:t>
            </a:r>
          </a:p>
        </p:txBody>
      </p:sp>
      <p:sp>
        <p:nvSpPr>
          <p:cNvPr id="361" name="0000 0000 0000 0100"/>
          <p:cNvSpPr txBox="1"/>
          <p:nvPr/>
        </p:nvSpPr>
        <p:spPr>
          <a:xfrm>
            <a:off x="1763713" y="4437062"/>
            <a:ext cx="1728787"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0070C0"/>
                </a:solidFill>
              </a:defRPr>
            </a:lvl1pPr>
          </a:lstStyle>
          <a:p>
            <a:r>
              <a:t>0000 0000 0000 0100</a:t>
            </a:r>
          </a:p>
        </p:txBody>
      </p:sp>
      <p:sp>
        <p:nvSpPr>
          <p:cNvPr id="362" name="0010"/>
          <p:cNvSpPr txBox="1"/>
          <p:nvPr/>
        </p:nvSpPr>
        <p:spPr>
          <a:xfrm>
            <a:off x="4787900" y="2420938"/>
            <a:ext cx="936625"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t>0010</a:t>
            </a:r>
          </a:p>
        </p:txBody>
      </p:sp>
      <p:sp>
        <p:nvSpPr>
          <p:cNvPr id="363" name="0"/>
          <p:cNvSpPr txBox="1"/>
          <p:nvPr/>
        </p:nvSpPr>
        <p:spPr>
          <a:xfrm>
            <a:off x="6588125" y="2565400"/>
            <a:ext cx="936625"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dirty="0"/>
              <a:t>0</a:t>
            </a:r>
          </a:p>
        </p:txBody>
      </p:sp>
      <p:sp>
        <p:nvSpPr>
          <p:cNvPr id="364" name="1"/>
          <p:cNvSpPr txBox="1"/>
          <p:nvPr/>
        </p:nvSpPr>
        <p:spPr>
          <a:xfrm>
            <a:off x="6588125" y="4868862"/>
            <a:ext cx="936625"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t>1</a:t>
            </a:r>
          </a:p>
        </p:txBody>
      </p:sp>
      <p:sp>
        <p:nvSpPr>
          <p:cNvPr id="365" name="lw"/>
          <p:cNvSpPr txBox="1"/>
          <p:nvPr/>
        </p:nvSpPr>
        <p:spPr>
          <a:xfrm rot="5400000">
            <a:off x="-189299" y="3506693"/>
            <a:ext cx="297585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a:defRPr sz="1200">
                <a:solidFill>
                  <a:srgbClr val="0070C0"/>
                </a:solidFill>
              </a:defRPr>
            </a:lvl1pPr>
          </a:lstStyle>
          <a:p>
            <a:r>
              <a:rPr lang="en-US" dirty="0"/>
              <a:t>10011 01000 00010 0000 0000 0000 0100</a:t>
            </a:r>
            <a:endParaRPr dirty="0"/>
          </a:p>
        </p:txBody>
      </p:sp>
      <p:sp>
        <p:nvSpPr>
          <p:cNvPr id="13" name="0">
            <a:extLst>
              <a:ext uri="{FF2B5EF4-FFF2-40B4-BE49-F238E27FC236}">
                <a16:creationId xmlns:a16="http://schemas.microsoft.com/office/drawing/2014/main" id="{18088984-34A2-3B42-B006-D68E49DCB077}"/>
              </a:ext>
            </a:extLst>
          </p:cNvPr>
          <p:cNvSpPr txBox="1"/>
          <p:nvPr/>
        </p:nvSpPr>
        <p:spPr>
          <a:xfrm>
            <a:off x="3380749" y="4172807"/>
            <a:ext cx="93662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solidFill>
                  <a:srgbClr val="C00000"/>
                </a:solidFill>
              </a:defRPr>
            </a:lvl1pPr>
          </a:lstStyle>
          <a:p>
            <a:r>
              <a:rPr lang="en-US" dirty="0"/>
              <a:t>1</a:t>
            </a:r>
            <a:endParaRPr dirty="0"/>
          </a:p>
        </p:txBody>
      </p:sp>
      <p:pic>
        <p:nvPicPr>
          <p:cNvPr id="14" name="Picture 13">
            <a:extLst>
              <a:ext uri="{FF2B5EF4-FFF2-40B4-BE49-F238E27FC236}">
                <a16:creationId xmlns:a16="http://schemas.microsoft.com/office/drawing/2014/main" id="{823359FA-A436-D44B-A28E-F7EB67C05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073" y="6067053"/>
            <a:ext cx="5511996" cy="639224"/>
          </a:xfrm>
          <a:prstGeom prst="rect">
            <a:avLst/>
          </a:prstGeom>
        </p:spPr>
      </p:pic>
      <p:sp>
        <p:nvSpPr>
          <p:cNvPr id="15" name="TextBox 14">
            <a:extLst>
              <a:ext uri="{FF2B5EF4-FFF2-40B4-BE49-F238E27FC236}">
                <a16:creationId xmlns:a16="http://schemas.microsoft.com/office/drawing/2014/main" id="{B5BAD114-774A-B14A-BDD6-E163FDD8B343}"/>
              </a:ext>
            </a:extLst>
          </p:cNvPr>
          <p:cNvSpPr txBox="1"/>
          <p:nvPr/>
        </p:nvSpPr>
        <p:spPr>
          <a:xfrm>
            <a:off x="4787900" y="2697527"/>
            <a:ext cx="20614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4</a:t>
            </a:r>
          </a:p>
        </p:txBody>
      </p:sp>
      <p:cxnSp>
        <p:nvCxnSpPr>
          <p:cNvPr id="3" name="Straight Arrow Connector 2">
            <a:extLst>
              <a:ext uri="{FF2B5EF4-FFF2-40B4-BE49-F238E27FC236}">
                <a16:creationId xmlns:a16="http://schemas.microsoft.com/office/drawing/2014/main" id="{BA7419D8-FF87-444E-8774-9F409C6BBCC6}"/>
              </a:ext>
            </a:extLst>
          </p:cNvPr>
          <p:cNvCxnSpPr/>
          <p:nvPr/>
        </p:nvCxnSpPr>
        <p:spPr>
          <a:xfrm flipH="1">
            <a:off x="2564524" y="1765738"/>
            <a:ext cx="1355835" cy="174471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6623210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0435-3DCA-6C41-B3F0-1D32D21F61A5}"/>
              </a:ext>
            </a:extLst>
          </p:cNvPr>
          <p:cNvSpPr>
            <a:spLocks noGrp="1"/>
          </p:cNvSpPr>
          <p:nvPr>
            <p:ph type="title"/>
          </p:nvPr>
        </p:nvSpPr>
        <p:spPr/>
        <p:txBody>
          <a:bodyPr/>
          <a:lstStyle/>
          <a:p>
            <a:r>
              <a:rPr lang="ko-KR" altLang="en-US" dirty="0"/>
              <a:t>중간고사</a:t>
            </a:r>
            <a:endParaRPr lang="en-US" dirty="0"/>
          </a:p>
        </p:txBody>
      </p:sp>
      <p:sp>
        <p:nvSpPr>
          <p:cNvPr id="3" name="Text Placeholder 2">
            <a:extLst>
              <a:ext uri="{FF2B5EF4-FFF2-40B4-BE49-F238E27FC236}">
                <a16:creationId xmlns:a16="http://schemas.microsoft.com/office/drawing/2014/main" id="{A621EEBC-93F4-F943-8EC0-E3BE59D3D7E7}"/>
              </a:ext>
            </a:extLst>
          </p:cNvPr>
          <p:cNvSpPr>
            <a:spLocks noGrp="1"/>
          </p:cNvSpPr>
          <p:nvPr>
            <p:ph type="body" idx="1"/>
          </p:nvPr>
        </p:nvSpPr>
        <p:spPr/>
        <p:txBody>
          <a:bodyPr/>
          <a:lstStyle/>
          <a:p>
            <a:r>
              <a:rPr lang="en-US" altLang="ko-KR" dirty="0"/>
              <a:t>10/23</a:t>
            </a:r>
            <a:r>
              <a:rPr lang="ko-KR" altLang="en-US" dirty="0"/>
              <a:t> 수 오후 </a:t>
            </a:r>
            <a:r>
              <a:rPr lang="en-US" altLang="ko-KR" dirty="0"/>
              <a:t>8-9pm</a:t>
            </a:r>
            <a:r>
              <a:rPr lang="ko-KR" altLang="en-US" dirty="0"/>
              <a:t> 시</a:t>
            </a:r>
            <a:endParaRPr lang="en-US" altLang="ko-KR" dirty="0"/>
          </a:p>
          <a:p>
            <a:r>
              <a:rPr lang="ko-KR" altLang="en-US" dirty="0"/>
              <a:t>강의실 배정은 공지사항에서 각자 확인할 것</a:t>
            </a:r>
            <a:endParaRPr lang="en-US" altLang="ko-KR" dirty="0"/>
          </a:p>
          <a:p>
            <a:pPr marL="0" indent="0">
              <a:buNone/>
            </a:pPr>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75DE0778-FF04-3E4F-B3EF-F50633E98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764309"/>
            <a:ext cx="8113986" cy="5041410"/>
          </a:xfrm>
          <a:prstGeom prst="rect">
            <a:avLst/>
          </a:prstGeom>
        </p:spPr>
      </p:pic>
    </p:spTree>
    <p:extLst>
      <p:ext uri="{BB962C8B-B14F-4D97-AF65-F5344CB8AC3E}">
        <p14:creationId xmlns:p14="http://schemas.microsoft.com/office/powerpoint/2010/main" val="332514711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4B95-86E0-784E-9A49-C6755148F6B7}"/>
              </a:ext>
            </a:extLst>
          </p:cNvPr>
          <p:cNvSpPr>
            <a:spLocks noGrp="1"/>
          </p:cNvSpPr>
          <p:nvPr>
            <p:ph type="title"/>
          </p:nvPr>
        </p:nvSpPr>
        <p:spPr/>
        <p:txBody>
          <a:bodyPr/>
          <a:lstStyle/>
          <a:p>
            <a:r>
              <a:rPr lang="ko-KR" altLang="en-US" dirty="0"/>
              <a:t>중간 수업 평가 해주세요</a:t>
            </a:r>
            <a:r>
              <a:rPr lang="en-US" altLang="ko-KR" dirty="0"/>
              <a:t>.</a:t>
            </a:r>
            <a:r>
              <a:rPr lang="ko-KR" altLang="en-US" dirty="0"/>
              <a:t> 주관식</a:t>
            </a:r>
            <a:endParaRPr lang="en-US" dirty="0"/>
          </a:p>
        </p:txBody>
      </p:sp>
      <p:sp>
        <p:nvSpPr>
          <p:cNvPr id="3" name="Text Placeholder 2">
            <a:extLst>
              <a:ext uri="{FF2B5EF4-FFF2-40B4-BE49-F238E27FC236}">
                <a16:creationId xmlns:a16="http://schemas.microsoft.com/office/drawing/2014/main" id="{F5F70BF2-6BCC-584B-A3F7-AFD495B693DB}"/>
              </a:ext>
            </a:extLst>
          </p:cNvPr>
          <p:cNvSpPr>
            <a:spLocks noGrp="1"/>
          </p:cNvSpPr>
          <p:nvPr>
            <p:ph type="body" idx="1"/>
          </p:nvPr>
        </p:nvSpPr>
        <p:spPr/>
        <p:txBody>
          <a:bodyPr/>
          <a:lstStyle/>
          <a:p>
            <a:r>
              <a:rPr lang="ko-KR" altLang="en-US" dirty="0"/>
              <a:t>종합정보시스템에서 온라인 입력 주관식 </a:t>
            </a:r>
            <a:r>
              <a:rPr lang="en-US" altLang="ko-KR" dirty="0"/>
              <a:t>1</a:t>
            </a:r>
            <a:r>
              <a:rPr lang="ko-KR" altLang="en-US" dirty="0"/>
              <a:t>문항</a:t>
            </a:r>
            <a:endParaRPr lang="en-US" altLang="ko-KR" dirty="0"/>
          </a:p>
          <a:p>
            <a:r>
              <a:rPr lang="en-US" altLang="ko-KR" dirty="0"/>
              <a:t>10/17</a:t>
            </a:r>
            <a:r>
              <a:rPr lang="ko-KR" altLang="en-US" dirty="0"/>
              <a:t> 목 </a:t>
            </a:r>
            <a:r>
              <a:rPr lang="en-US" altLang="ko-KR" dirty="0"/>
              <a:t>10:00</a:t>
            </a:r>
            <a:r>
              <a:rPr lang="ko-KR" altLang="en-US" dirty="0"/>
              <a:t> </a:t>
            </a:r>
            <a:r>
              <a:rPr lang="en-US" altLang="ko-KR" dirty="0"/>
              <a:t>~</a:t>
            </a:r>
            <a:r>
              <a:rPr lang="ko-KR" altLang="en-US" dirty="0"/>
              <a:t> </a:t>
            </a:r>
            <a:r>
              <a:rPr lang="en-US" altLang="ko-KR" dirty="0"/>
              <a:t>10/27</a:t>
            </a:r>
            <a:r>
              <a:rPr lang="ko-KR" altLang="en-US" dirty="0"/>
              <a:t> 일 </a:t>
            </a:r>
            <a:r>
              <a:rPr lang="en-US" altLang="ko-KR" dirty="0"/>
              <a:t>24:00</a:t>
            </a:r>
            <a:r>
              <a:rPr lang="ko-KR" altLang="en-US" dirty="0"/>
              <a:t> </a:t>
            </a:r>
            <a:endParaRPr lang="en-US" altLang="ko-KR" dirty="0"/>
          </a:p>
          <a:p>
            <a:r>
              <a:rPr lang="ko-KR" altLang="en-US" dirty="0"/>
              <a:t>강의 개선에 활용합니다</a:t>
            </a:r>
            <a:r>
              <a:rPr lang="en-US" altLang="ko-KR" dirty="0"/>
              <a:t>.</a:t>
            </a:r>
            <a:r>
              <a:rPr lang="ko-KR" altLang="en-US"/>
              <a:t> </a:t>
            </a:r>
            <a:endParaRPr lang="en-US" dirty="0"/>
          </a:p>
        </p:txBody>
      </p:sp>
    </p:spTree>
    <p:extLst>
      <p:ext uri="{BB962C8B-B14F-4D97-AF65-F5344CB8AC3E}">
        <p14:creationId xmlns:p14="http://schemas.microsoft.com/office/powerpoint/2010/main" val="38592711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51E-E901-4E47-959F-86F5D16C1D0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97A4C1B-8882-444E-B7A9-265ACFFFF279}"/>
              </a:ext>
            </a:extLst>
          </p:cNvPr>
          <p:cNvPicPr>
            <a:picLocks noChangeAspect="1"/>
          </p:cNvPicPr>
          <p:nvPr/>
        </p:nvPicPr>
        <p:blipFill>
          <a:blip r:embed="rId2"/>
          <a:stretch>
            <a:fillRect/>
          </a:stretch>
        </p:blipFill>
        <p:spPr>
          <a:xfrm>
            <a:off x="0" y="0"/>
            <a:ext cx="9135965" cy="6858000"/>
          </a:xfrm>
          <a:prstGeom prst="rect">
            <a:avLst/>
          </a:prstGeom>
        </p:spPr>
      </p:pic>
      <p:sp>
        <p:nvSpPr>
          <p:cNvPr id="3" name="Text Placeholder 2">
            <a:extLst>
              <a:ext uri="{FF2B5EF4-FFF2-40B4-BE49-F238E27FC236}">
                <a16:creationId xmlns:a16="http://schemas.microsoft.com/office/drawing/2014/main" id="{7AF0DA06-FF2A-3D46-B18F-0DDBA9B3387F}"/>
              </a:ext>
            </a:extLst>
          </p:cNvPr>
          <p:cNvSpPr>
            <a:spLocks noGrp="1"/>
          </p:cNvSpPr>
          <p:nvPr>
            <p:ph type="body" idx="1"/>
          </p:nvPr>
        </p:nvSpPr>
        <p:spPr/>
        <p:txBody>
          <a:bodyPr/>
          <a:lstStyle/>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DF291FE-42A1-0346-A91D-5FF502992C81}"/>
                  </a:ext>
                </a:extLst>
              </p:cNvPr>
              <p:cNvSpPr txBox="1"/>
              <p:nvPr/>
            </p:nvSpPr>
            <p:spPr>
              <a:xfrm>
                <a:off x="4117058" y="1143000"/>
                <a:ext cx="90184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ko-KR" altLang="en-US" sz="1600" b="0" i="0" u="none" strike="noStrike" cap="none" spc="0" normalizeH="0" baseline="0" dirty="0">
                    <a:ln>
                      <a:noFill/>
                    </a:ln>
                    <a:solidFill>
                      <a:srgbClr val="000000"/>
                    </a:solidFill>
                    <a:effectLst/>
                    <a:uFillTx/>
                    <a:latin typeface="Arial"/>
                    <a:ea typeface="Arial"/>
                    <a:cs typeface="Arial"/>
                    <a:sym typeface="Arial"/>
                  </a:rPr>
                  <a:t>논리곱 </a:t>
                </a:r>
                <a14:m>
                  <m:oMath xmlns:m="http://schemas.openxmlformats.org/officeDocument/2006/math">
                    <m:r>
                      <a:rPr kumimoji="0" lang="ko-KR" altLang="en-US" sz="1600" b="0" i="1" u="none" strike="noStrike" cap="none" spc="0" normalizeH="0" baseline="0" smtClean="0">
                        <a:ln>
                          <a:noFill/>
                        </a:ln>
                        <a:solidFill>
                          <a:srgbClr val="000000"/>
                        </a:solidFill>
                        <a:effectLst/>
                        <a:uFillTx/>
                        <a:latin typeface="Cambria Math" panose="02040503050406030204" pitchFamily="18" charset="0"/>
                        <a:sym typeface="Arial"/>
                      </a:rPr>
                      <m:t>⋀</m:t>
                    </m:r>
                  </m:oMath>
                </a14:m>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5" name="TextBox 4">
                <a:extLst>
                  <a:ext uri="{FF2B5EF4-FFF2-40B4-BE49-F238E27FC236}">
                    <a16:creationId xmlns:a16="http://schemas.microsoft.com/office/drawing/2014/main" id="{ADF291FE-42A1-0346-A91D-5FF502992C81}"/>
                  </a:ext>
                </a:extLst>
              </p:cNvPr>
              <p:cNvSpPr txBox="1">
                <a:spLocks noRot="1" noChangeAspect="1" noMove="1" noResize="1" noEditPoints="1" noAdjustHandles="1" noChangeArrowheads="1" noChangeShapeType="1" noTextEdit="1"/>
              </p:cNvSpPr>
              <p:nvPr/>
            </p:nvSpPr>
            <p:spPr>
              <a:xfrm>
                <a:off x="4117058" y="1143000"/>
                <a:ext cx="901848" cy="338552"/>
              </a:xfrm>
              <a:prstGeom prst="rect">
                <a:avLst/>
              </a:prstGeom>
              <a:blipFill>
                <a:blip r:embed="rId3"/>
                <a:stretch>
                  <a:fillRect l="-8451" t="-3571" r="-2817" b="-1785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738217B-87B9-A74B-BD92-D1FFE14D3A49}"/>
                  </a:ext>
                </a:extLst>
              </p:cNvPr>
              <p:cNvSpPr txBox="1"/>
              <p:nvPr/>
            </p:nvSpPr>
            <p:spPr>
              <a:xfrm>
                <a:off x="7678926" y="1143000"/>
                <a:ext cx="90184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ko-KR" altLang="en-US" sz="1600" b="0" i="0" u="none" strike="noStrike" cap="none" spc="0" normalizeH="0" baseline="0" dirty="0">
                    <a:ln>
                      <a:noFill/>
                    </a:ln>
                    <a:solidFill>
                      <a:srgbClr val="000000"/>
                    </a:solidFill>
                    <a:effectLst/>
                    <a:uFillTx/>
                    <a:latin typeface="Arial"/>
                    <a:ea typeface="Arial"/>
                    <a:cs typeface="Arial"/>
                    <a:sym typeface="Arial"/>
                  </a:rPr>
                  <a:t>논리합 </a:t>
                </a:r>
                <a14:m>
                  <m:oMath xmlns:m="http://schemas.openxmlformats.org/officeDocument/2006/math">
                    <m:r>
                      <a:rPr kumimoji="0" lang="ko-KR" altLang="en-US" sz="1600" b="0" i="1" u="none" strike="noStrike" cap="none" spc="0" normalizeH="0" baseline="0" smtClean="0">
                        <a:ln>
                          <a:noFill/>
                        </a:ln>
                        <a:solidFill>
                          <a:srgbClr val="000000"/>
                        </a:solidFill>
                        <a:effectLst/>
                        <a:uFillTx/>
                        <a:latin typeface="Cambria Math" panose="02040503050406030204" pitchFamily="18" charset="0"/>
                        <a:sym typeface="Arial"/>
                      </a:rPr>
                      <m:t>⋁</m:t>
                    </m:r>
                  </m:oMath>
                </a14:m>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7" name="TextBox 6">
                <a:extLst>
                  <a:ext uri="{FF2B5EF4-FFF2-40B4-BE49-F238E27FC236}">
                    <a16:creationId xmlns:a16="http://schemas.microsoft.com/office/drawing/2014/main" id="{F738217B-87B9-A74B-BD92-D1FFE14D3A49}"/>
                  </a:ext>
                </a:extLst>
              </p:cNvPr>
              <p:cNvSpPr txBox="1">
                <a:spLocks noRot="1" noChangeAspect="1" noMove="1" noResize="1" noEditPoints="1" noAdjustHandles="1" noChangeArrowheads="1" noChangeShapeType="1" noTextEdit="1"/>
              </p:cNvSpPr>
              <p:nvPr/>
            </p:nvSpPr>
            <p:spPr>
              <a:xfrm>
                <a:off x="7678926" y="1143000"/>
                <a:ext cx="901848" cy="338552"/>
              </a:xfrm>
              <a:prstGeom prst="rect">
                <a:avLst/>
              </a:prstGeom>
              <a:blipFill>
                <a:blip r:embed="rId4"/>
                <a:stretch>
                  <a:fillRect l="-6944" t="-3571" r="-1389" b="-17857"/>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5857459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6</a:t>
            </a:fld>
            <a:endParaRPr/>
          </a:p>
        </p:txBody>
      </p:sp>
      <p:sp>
        <p:nvSpPr>
          <p:cNvPr id="93" name="Logic Design Basics"/>
          <p:cNvSpPr txBox="1">
            <a:spLocks noGrp="1"/>
          </p:cNvSpPr>
          <p:nvPr>
            <p:ph type="title" idx="4294967295"/>
          </p:nvPr>
        </p:nvSpPr>
        <p:spPr>
          <a:xfrm>
            <a:off x="325821" y="146050"/>
            <a:ext cx="8818179" cy="762000"/>
          </a:xfrm>
          <a:prstGeom prst="rect">
            <a:avLst/>
          </a:prstGeom>
        </p:spPr>
        <p:txBody>
          <a:bodyPr>
            <a:normAutofit fontScale="90000"/>
          </a:bodyPr>
          <a:lstStyle/>
          <a:p>
            <a:r>
              <a:rPr dirty="0"/>
              <a:t>Logic Design Basics</a:t>
            </a:r>
            <a:r>
              <a:rPr lang="en-US" dirty="0"/>
              <a:t> (Appendix B)</a:t>
            </a:r>
            <a:endParaRPr dirty="0"/>
          </a:p>
        </p:txBody>
      </p:sp>
      <p:sp>
        <p:nvSpPr>
          <p:cNvPr id="95" name="Information encoded in binary…"/>
          <p:cNvSpPr txBox="1">
            <a:spLocks noGrp="1"/>
          </p:cNvSpPr>
          <p:nvPr>
            <p:ph type="body" idx="4294967295"/>
          </p:nvPr>
        </p:nvSpPr>
        <p:spPr>
          <a:xfrm>
            <a:off x="873125" y="1125538"/>
            <a:ext cx="8270875" cy="5111750"/>
          </a:xfrm>
          <a:prstGeom prst="rect">
            <a:avLst/>
          </a:prstGeom>
        </p:spPr>
        <p:txBody>
          <a:bodyPr>
            <a:normAutofit fontScale="70000" lnSpcReduction="20000"/>
          </a:bodyPr>
          <a:lstStyle/>
          <a:p>
            <a:pPr>
              <a:lnSpc>
                <a:spcPct val="170000"/>
              </a:lnSpc>
            </a:pPr>
            <a:r>
              <a:rPr dirty="0"/>
              <a:t>Information encoded in binary</a:t>
            </a:r>
          </a:p>
          <a:p>
            <a:pPr marL="742950" lvl="1" indent="-285750">
              <a:lnSpc>
                <a:spcPct val="170000"/>
              </a:lnSpc>
              <a:spcBef>
                <a:spcPts val="0"/>
              </a:spcBef>
              <a:buClr>
                <a:srgbClr val="91AFBF"/>
              </a:buClr>
              <a:defRPr sz="2800"/>
            </a:pPr>
            <a:r>
              <a:rPr dirty="0"/>
              <a:t>Low voltage = 0, High voltage = 1</a:t>
            </a:r>
          </a:p>
          <a:p>
            <a:pPr marL="742950" lvl="1" indent="-285750">
              <a:lnSpc>
                <a:spcPct val="170000"/>
              </a:lnSpc>
              <a:spcBef>
                <a:spcPts val="0"/>
              </a:spcBef>
              <a:buClr>
                <a:srgbClr val="91AFBF"/>
              </a:buClr>
              <a:defRPr sz="2800"/>
            </a:pPr>
            <a:r>
              <a:rPr dirty="0"/>
              <a:t>One wire per bit</a:t>
            </a:r>
          </a:p>
          <a:p>
            <a:pPr marL="742950" lvl="1" indent="-285750">
              <a:lnSpc>
                <a:spcPct val="170000"/>
              </a:lnSpc>
              <a:spcBef>
                <a:spcPts val="0"/>
              </a:spcBef>
              <a:buClr>
                <a:srgbClr val="91AFBF"/>
              </a:buClr>
              <a:defRPr sz="2800"/>
            </a:pPr>
            <a:r>
              <a:rPr dirty="0"/>
              <a:t>Multi-bit data encoded on multi-wire buses</a:t>
            </a:r>
          </a:p>
          <a:p>
            <a:pPr>
              <a:lnSpc>
                <a:spcPct val="170000"/>
              </a:lnSpc>
            </a:pPr>
            <a:r>
              <a:rPr dirty="0"/>
              <a:t>Combinational element</a:t>
            </a:r>
            <a:r>
              <a:rPr lang="ko-KR" altLang="en-US" dirty="0"/>
              <a:t> </a:t>
            </a:r>
            <a:r>
              <a:rPr lang="en-US" altLang="ko-KR" dirty="0"/>
              <a:t>(</a:t>
            </a:r>
            <a:r>
              <a:rPr lang="ko-KR" altLang="en-US" dirty="0" err="1"/>
              <a:t>조합회로</a:t>
            </a:r>
            <a:r>
              <a:rPr lang="en-US" altLang="ko-KR" dirty="0"/>
              <a:t>)</a:t>
            </a:r>
            <a:endParaRPr dirty="0"/>
          </a:p>
          <a:p>
            <a:pPr marL="742950" lvl="1" indent="-285750">
              <a:lnSpc>
                <a:spcPct val="170000"/>
              </a:lnSpc>
              <a:spcBef>
                <a:spcPts val="0"/>
              </a:spcBef>
              <a:buClr>
                <a:srgbClr val="91AFBF"/>
              </a:buClr>
              <a:defRPr sz="2800"/>
            </a:pPr>
            <a:r>
              <a:rPr lang="ko-KR" altLang="en-US" dirty="0"/>
              <a:t>입력 </a:t>
            </a:r>
            <a:r>
              <a:rPr lang="ko-KR" altLang="en-US" dirty="0" err="1"/>
              <a:t>데이타를</a:t>
            </a:r>
            <a:r>
              <a:rPr lang="ko-KR" altLang="en-US" dirty="0"/>
              <a:t> 연산해서 새로운 값을 만드는데 사용된다</a:t>
            </a:r>
            <a:r>
              <a:rPr lang="en-US" altLang="ko-KR" dirty="0"/>
              <a:t>.</a:t>
            </a:r>
            <a:r>
              <a:rPr lang="ko-KR" altLang="en-US" dirty="0"/>
              <a:t> </a:t>
            </a:r>
            <a:endParaRPr dirty="0"/>
          </a:p>
          <a:p>
            <a:pPr marL="742950" lvl="1" indent="-285750">
              <a:lnSpc>
                <a:spcPct val="170000"/>
              </a:lnSpc>
              <a:spcBef>
                <a:spcPts val="0"/>
              </a:spcBef>
              <a:buClr>
                <a:srgbClr val="91AFBF"/>
              </a:buClr>
              <a:defRPr sz="2800"/>
            </a:pPr>
            <a:r>
              <a:rPr dirty="0"/>
              <a:t>Output </a:t>
            </a:r>
            <a:r>
              <a:rPr lang="en-US" dirty="0"/>
              <a:t>=</a:t>
            </a:r>
            <a:r>
              <a:rPr i="1" dirty="0">
                <a:latin typeface="Times New Roman" panose="02020603050405020304" pitchFamily="18" charset="0"/>
                <a:cs typeface="Times New Roman" panose="02020603050405020304" pitchFamily="18" charset="0"/>
              </a:rPr>
              <a:t> f</a:t>
            </a:r>
            <a:r>
              <a:rPr lang="en-US" i="1" dirty="0">
                <a:latin typeface="Times New Roman" panose="02020603050405020304" pitchFamily="18" charset="0"/>
                <a:cs typeface="Times New Roman" panose="02020603050405020304" pitchFamily="18" charset="0"/>
              </a:rPr>
              <a:t> </a:t>
            </a:r>
            <a:r>
              <a:rPr lang="en-US" dirty="0"/>
              <a:t>(current </a:t>
            </a:r>
            <a:r>
              <a:rPr dirty="0"/>
              <a:t>input</a:t>
            </a:r>
            <a:r>
              <a:rPr lang="en-US" dirty="0"/>
              <a:t>)</a:t>
            </a:r>
            <a:endParaRPr dirty="0"/>
          </a:p>
          <a:p>
            <a:pPr>
              <a:lnSpc>
                <a:spcPct val="170000"/>
              </a:lnSpc>
            </a:pPr>
            <a:r>
              <a:rPr dirty="0"/>
              <a:t>State (sequential) elements</a:t>
            </a:r>
            <a:r>
              <a:rPr lang="ko-KR" altLang="en-US" dirty="0"/>
              <a:t> </a:t>
            </a:r>
            <a:r>
              <a:rPr lang="en-US" altLang="ko-KR" dirty="0"/>
              <a:t>(</a:t>
            </a:r>
            <a:r>
              <a:rPr lang="ko-KR" altLang="en-US" dirty="0" err="1"/>
              <a:t>순차회로</a:t>
            </a:r>
            <a:r>
              <a:rPr lang="en-US" altLang="ko-KR" dirty="0"/>
              <a:t>)</a:t>
            </a:r>
            <a:endParaRPr dirty="0"/>
          </a:p>
          <a:p>
            <a:pPr marL="742950" lvl="1" indent="-285750">
              <a:lnSpc>
                <a:spcPct val="170000"/>
              </a:lnSpc>
              <a:spcBef>
                <a:spcPts val="0"/>
              </a:spcBef>
              <a:buClr>
                <a:srgbClr val="91AFBF"/>
              </a:buClr>
              <a:defRPr sz="2800"/>
            </a:pPr>
            <a:r>
              <a:rPr lang="ko-KR" altLang="en-US" dirty="0" err="1"/>
              <a:t>연산된</a:t>
            </a:r>
            <a:r>
              <a:rPr lang="ko-KR" altLang="en-US" dirty="0"/>
              <a:t> </a:t>
            </a:r>
            <a:r>
              <a:rPr lang="ko-KR" altLang="en-US" dirty="0" err="1"/>
              <a:t>데이타를</a:t>
            </a:r>
            <a:r>
              <a:rPr lang="ko-KR" altLang="en-US" dirty="0"/>
              <a:t> 저장해 두었다가 나중에 읽어내기 위해 사용된다</a:t>
            </a:r>
            <a:r>
              <a:rPr lang="en-US" altLang="ko-KR" dirty="0"/>
              <a:t>.</a:t>
            </a:r>
            <a:endParaRPr lang="en-US" dirty="0"/>
          </a:p>
          <a:p>
            <a:pPr marL="742950" lvl="1" indent="-285750">
              <a:lnSpc>
                <a:spcPct val="170000"/>
              </a:lnSpc>
              <a:spcBef>
                <a:spcPts val="0"/>
              </a:spcBef>
              <a:buClr>
                <a:srgbClr val="91AFBF"/>
              </a:buClr>
              <a:defRPr sz="2800"/>
            </a:pPr>
            <a:r>
              <a:rPr lang="en-US" dirty="0"/>
              <a:t>Output = </a:t>
            </a:r>
            <a:r>
              <a:rPr lang="en-US" i="1" dirty="0">
                <a:latin typeface="Times New Roman" panose="02020603050405020304" pitchFamily="18" charset="0"/>
                <a:cs typeface="Times New Roman" panose="02020603050405020304" pitchFamily="18" charset="0"/>
              </a:rPr>
              <a:t>f </a:t>
            </a:r>
            <a:r>
              <a:rPr lang="en-US" dirty="0"/>
              <a:t>(current input, previous input)</a:t>
            </a:r>
          </a:p>
        </p:txBody>
      </p:sp>
      <p:sp>
        <p:nvSpPr>
          <p:cNvPr id="94" name="§4.2 Logic Design Conventions"/>
          <p:cNvSpPr txBox="1"/>
          <p:nvPr/>
        </p:nvSpPr>
        <p:spPr>
          <a:xfrm rot="5400000">
            <a:off x="7334426" y="1458912"/>
            <a:ext cx="3268487" cy="35066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a:defRPr sz="1800">
                <a:solidFill>
                  <a:srgbClr val="ECEAAC"/>
                </a:solidFill>
              </a:defRPr>
            </a:lvl1pPr>
          </a:lstStyle>
          <a:p>
            <a:r>
              <a:t>§4.2 Logic Design Conventions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FCB1-ED41-3945-97C2-3232BF37E29B}"/>
              </a:ext>
            </a:extLst>
          </p:cNvPr>
          <p:cNvSpPr>
            <a:spLocks noGrp="1"/>
          </p:cNvSpPr>
          <p:nvPr>
            <p:ph type="title"/>
          </p:nvPr>
        </p:nvSpPr>
        <p:spPr>
          <a:xfrm>
            <a:off x="228600" y="152400"/>
            <a:ext cx="8382000" cy="609600"/>
          </a:xfrm>
        </p:spPr>
        <p:txBody>
          <a:bodyPr>
            <a:normAutofit fontScale="90000"/>
          </a:bodyPr>
          <a:lstStyle/>
          <a:p>
            <a:r>
              <a:rPr lang="en-US" dirty="0"/>
              <a:t>Combinational circuit </a:t>
            </a:r>
            <a:r>
              <a:rPr lang="ko-KR" altLang="en-US" dirty="0"/>
              <a:t>은 </a:t>
            </a:r>
            <a:r>
              <a:rPr lang="ko-KR" altLang="en-US" dirty="0" err="1"/>
              <a:t>진리표만</a:t>
            </a:r>
            <a:r>
              <a:rPr lang="ko-KR" altLang="en-US" dirty="0"/>
              <a:t> 주어지면 만들 수 있다</a:t>
            </a:r>
            <a:r>
              <a:rPr lang="en-US" altLang="ko-KR" dirty="0"/>
              <a:t>.</a:t>
            </a:r>
            <a:endParaRPr lang="en-US" dirty="0"/>
          </a:p>
        </p:txBody>
      </p:sp>
      <p:sp>
        <p:nvSpPr>
          <p:cNvPr id="3" name="Text Placeholder 2">
            <a:extLst>
              <a:ext uri="{FF2B5EF4-FFF2-40B4-BE49-F238E27FC236}">
                <a16:creationId xmlns:a16="http://schemas.microsoft.com/office/drawing/2014/main" id="{2C68334A-D4EC-8743-91CE-C4E6C45EA9E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90826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8</a:t>
            </a:fld>
            <a:endParaRPr/>
          </a:p>
        </p:txBody>
      </p:sp>
      <p:sp>
        <p:nvSpPr>
          <p:cNvPr id="98" name="Combinational Elements"/>
          <p:cNvSpPr txBox="1">
            <a:spLocks noGrp="1"/>
          </p:cNvSpPr>
          <p:nvPr>
            <p:ph type="title" idx="4294967295"/>
          </p:nvPr>
        </p:nvSpPr>
        <p:spPr>
          <a:xfrm>
            <a:off x="684212" y="146050"/>
            <a:ext cx="8259763" cy="762000"/>
          </a:xfrm>
          <a:prstGeom prst="rect">
            <a:avLst/>
          </a:prstGeom>
        </p:spPr>
        <p:txBody>
          <a:bodyPr>
            <a:normAutofit/>
          </a:bodyPr>
          <a:lstStyle/>
          <a:p>
            <a:r>
              <a:t>Combinational Elements</a:t>
            </a:r>
          </a:p>
        </p:txBody>
      </p:sp>
      <mc:AlternateContent xmlns:mc="http://schemas.openxmlformats.org/markup-compatibility/2006" xmlns:a14="http://schemas.microsoft.com/office/drawing/2010/main">
        <mc:Choice Requires="a14">
          <p:sp>
            <p:nvSpPr>
              <p:cNvPr id="99" name="AND-gate…"/>
              <p:cNvSpPr txBox="1">
                <a:spLocks noGrp="1"/>
              </p:cNvSpPr>
              <p:nvPr>
                <p:ph type="body" sz="quarter" idx="4294967295"/>
              </p:nvPr>
            </p:nvSpPr>
            <p:spPr>
              <a:xfrm>
                <a:off x="684212" y="1412875"/>
                <a:ext cx="3101976" cy="1295400"/>
              </a:xfrm>
              <a:prstGeom prst="rect">
                <a:avLst/>
              </a:prstGeom>
            </p:spPr>
            <p:txBody>
              <a:bodyPr>
                <a:normAutofit/>
              </a:bodyPr>
              <a:lstStyle>
                <a:lvl2pPr marL="742950" indent="-285750">
                  <a:spcBef>
                    <a:spcPts val="0"/>
                  </a:spcBef>
                  <a:buClr>
                    <a:srgbClr val="91AFBF"/>
                  </a:buClr>
                  <a:defRPr sz="2800"/>
                </a:lvl2pPr>
              </a:lstStyle>
              <a:p>
                <a:r>
                  <a:rPr dirty="0"/>
                  <a:t>AND-gate</a:t>
                </a:r>
              </a:p>
              <a:p>
                <a:pPr lvl="1"/>
                <a:r>
                  <a:rPr dirty="0"/>
                  <a:t>Y = 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dirty="0"/>
                  <a:t> B</a:t>
                </a:r>
              </a:p>
            </p:txBody>
          </p:sp>
        </mc:Choice>
        <mc:Fallback xmlns="">
          <p:sp>
            <p:nvSpPr>
              <p:cNvPr id="99" name="AND-gate…"/>
              <p:cNvSpPr txBox="1">
                <a:spLocks noGrp="1" noRot="1" noChangeAspect="1" noMove="1" noResize="1" noEditPoints="1" noAdjustHandles="1" noChangeArrowheads="1" noChangeShapeType="1" noTextEdit="1"/>
              </p:cNvSpPr>
              <p:nvPr>
                <p:ph type="body" sz="quarter" idx="4294967295"/>
              </p:nvPr>
            </p:nvSpPr>
            <p:spPr>
              <a:xfrm>
                <a:off x="684212" y="1412875"/>
                <a:ext cx="3101976" cy="1295400"/>
              </a:xfrm>
              <a:prstGeom prst="rect">
                <a:avLst/>
              </a:prstGeom>
              <a:blipFill>
                <a:blip r:embed="rId2"/>
                <a:stretch>
                  <a:fillRect l="-2857" t="-4854"/>
                </a:stretch>
              </a:blipFill>
            </p:spPr>
            <p:txBody>
              <a:bodyPr/>
              <a:lstStyle/>
              <a:p>
                <a:r>
                  <a:rPr lang="en-US">
                    <a:noFill/>
                  </a:rPr>
                  <a:t> </a:t>
                </a:r>
              </a:p>
            </p:txBody>
          </p:sp>
        </mc:Fallback>
      </mc:AlternateContent>
      <p:grpSp>
        <p:nvGrpSpPr>
          <p:cNvPr id="111" name="Group"/>
          <p:cNvGrpSpPr/>
          <p:nvPr/>
        </p:nvGrpSpPr>
        <p:grpSpPr>
          <a:xfrm>
            <a:off x="1258887" y="2641599"/>
            <a:ext cx="1480578" cy="639588"/>
            <a:chOff x="0" y="0"/>
            <a:chExt cx="1480576" cy="639586"/>
          </a:xfrm>
        </p:grpSpPr>
        <p:grpSp>
          <p:nvGrpSpPr>
            <p:cNvPr id="107" name="Group"/>
            <p:cNvGrpSpPr/>
            <p:nvPr/>
          </p:nvGrpSpPr>
          <p:grpSpPr>
            <a:xfrm>
              <a:off x="360362" y="139700"/>
              <a:ext cx="863601" cy="433388"/>
              <a:chOff x="0" y="0"/>
              <a:chExt cx="863600" cy="433387"/>
            </a:xfrm>
          </p:grpSpPr>
          <p:sp>
            <p:nvSpPr>
              <p:cNvPr id="100" name="Line"/>
              <p:cNvSpPr/>
              <p:nvPr/>
            </p:nvSpPr>
            <p:spPr>
              <a:xfrm>
                <a:off x="428625" y="1587"/>
                <a:ext cx="220663" cy="431801"/>
              </a:xfrm>
              <a:custGeom>
                <a:avLst/>
                <a:gdLst/>
                <a:ahLst/>
                <a:cxnLst>
                  <a:cxn ang="0">
                    <a:pos x="wd2" y="hd2"/>
                  </a:cxn>
                  <a:cxn ang="5400000">
                    <a:pos x="wd2" y="hd2"/>
                  </a:cxn>
                  <a:cxn ang="10800000">
                    <a:pos x="wd2" y="hd2"/>
                  </a:cxn>
                  <a:cxn ang="16200000">
                    <a:pos x="wd2" y="hd2"/>
                  </a:cxn>
                </a:cxnLst>
                <a:rect l="0" t="0" r="r" b="b"/>
                <a:pathLst>
                  <a:path w="21600" h="21600" extrusionOk="0">
                    <a:moveTo>
                      <a:pt x="469" y="0"/>
                    </a:moveTo>
                    <a:cubicBezTo>
                      <a:pt x="12139" y="0"/>
                      <a:pt x="21600" y="4835"/>
                      <a:pt x="21600" y="10800"/>
                    </a:cubicBezTo>
                    <a:cubicBezTo>
                      <a:pt x="21600" y="16765"/>
                      <a:pt x="12139" y="21600"/>
                      <a:pt x="470" y="21600"/>
                    </a:cubicBezTo>
                    <a:cubicBezTo>
                      <a:pt x="312" y="21600"/>
                      <a:pt x="156" y="21599"/>
                      <a:pt x="0" y="21597"/>
                    </a:cubicBezTo>
                  </a:path>
                </a:pathLst>
              </a:custGeom>
              <a:noFill/>
              <a:ln w="19050" cap="flat">
                <a:solidFill>
                  <a:srgbClr val="000000"/>
                </a:solidFill>
                <a:prstDash val="solid"/>
                <a:round/>
              </a:ln>
              <a:effectLst/>
            </p:spPr>
            <p:txBody>
              <a:bodyPr wrap="square" lIns="45719" tIns="45719" rIns="45719" bIns="45719" numCol="1" anchor="ctr">
                <a:noAutofit/>
              </a:bodyPr>
              <a:lstStyle/>
              <a:p>
                <a:endParaRPr/>
              </a:p>
            </p:txBody>
          </p:sp>
          <p:sp>
            <p:nvSpPr>
              <p:cNvPr id="101" name="Line"/>
              <p:cNvSpPr/>
              <p:nvPr/>
            </p:nvSpPr>
            <p:spPr>
              <a:xfrm>
                <a:off x="215900" y="0"/>
                <a:ext cx="215900" cy="0"/>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02" name="Line"/>
              <p:cNvSpPr/>
              <p:nvPr/>
            </p:nvSpPr>
            <p:spPr>
              <a:xfrm flipH="1">
                <a:off x="215900" y="0"/>
                <a:ext cx="1" cy="431800"/>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03" name="Line"/>
              <p:cNvSpPr/>
              <p:nvPr/>
            </p:nvSpPr>
            <p:spPr>
              <a:xfrm>
                <a:off x="215900" y="431800"/>
                <a:ext cx="215900" cy="0"/>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04" name="Line"/>
              <p:cNvSpPr/>
              <p:nvPr/>
            </p:nvSpPr>
            <p:spPr>
              <a:xfrm>
                <a:off x="0" y="71437"/>
                <a:ext cx="215900" cy="1"/>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05" name="Line"/>
              <p:cNvSpPr/>
              <p:nvPr/>
            </p:nvSpPr>
            <p:spPr>
              <a:xfrm>
                <a:off x="0" y="360362"/>
                <a:ext cx="215900" cy="1"/>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06" name="Line"/>
              <p:cNvSpPr/>
              <p:nvPr/>
            </p:nvSpPr>
            <p:spPr>
              <a:xfrm>
                <a:off x="647700" y="215900"/>
                <a:ext cx="215900" cy="0"/>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grpSp>
        <p:sp>
          <p:nvSpPr>
            <p:cNvPr id="108" name="A"/>
            <p:cNvSpPr txBox="1"/>
            <p:nvPr/>
          </p:nvSpPr>
          <p:spPr>
            <a:xfrm>
              <a:off x="0" y="0"/>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A</a:t>
              </a:r>
            </a:p>
          </p:txBody>
        </p:sp>
        <p:sp>
          <p:nvSpPr>
            <p:cNvPr id="109" name="B"/>
            <p:cNvSpPr txBox="1"/>
            <p:nvPr/>
          </p:nvSpPr>
          <p:spPr>
            <a:xfrm>
              <a:off x="0" y="288925"/>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B</a:t>
              </a:r>
            </a:p>
          </p:txBody>
        </p:sp>
        <p:sp>
          <p:nvSpPr>
            <p:cNvPr id="110" name="Y"/>
            <p:cNvSpPr txBox="1"/>
            <p:nvPr/>
          </p:nvSpPr>
          <p:spPr>
            <a:xfrm>
              <a:off x="1223962" y="144462"/>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Y</a:t>
              </a:r>
            </a:p>
          </p:txBody>
        </p:sp>
      </p:grpSp>
      <p:grpSp>
        <p:nvGrpSpPr>
          <p:cNvPr id="127" name="Group"/>
          <p:cNvGrpSpPr/>
          <p:nvPr/>
        </p:nvGrpSpPr>
        <p:grpSpPr>
          <a:xfrm>
            <a:off x="1547812" y="4868862"/>
            <a:ext cx="1336115" cy="1292050"/>
            <a:chOff x="0" y="0"/>
            <a:chExt cx="1336114" cy="1292048"/>
          </a:xfrm>
        </p:grpSpPr>
        <p:sp>
          <p:nvSpPr>
            <p:cNvPr id="112" name="Line"/>
            <p:cNvSpPr/>
            <p:nvPr/>
          </p:nvSpPr>
          <p:spPr>
            <a:xfrm>
              <a:off x="360362" y="215900"/>
              <a:ext cx="215901" cy="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13" name="Line"/>
            <p:cNvSpPr/>
            <p:nvPr/>
          </p:nvSpPr>
          <p:spPr>
            <a:xfrm>
              <a:off x="360362" y="504825"/>
              <a:ext cx="215901" cy="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14" name="Line"/>
            <p:cNvSpPr/>
            <p:nvPr/>
          </p:nvSpPr>
          <p:spPr>
            <a:xfrm>
              <a:off x="863600" y="360362"/>
              <a:ext cx="215900"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15" name="I0"/>
            <p:cNvSpPr txBox="1"/>
            <p:nvPr/>
          </p:nvSpPr>
          <p:spPr>
            <a:xfrm>
              <a:off x="0" y="4762"/>
              <a:ext cx="294789"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I0</a:t>
              </a:r>
            </a:p>
          </p:txBody>
        </p:sp>
        <p:sp>
          <p:nvSpPr>
            <p:cNvPr id="116" name="I1"/>
            <p:cNvSpPr txBox="1"/>
            <p:nvPr/>
          </p:nvSpPr>
          <p:spPr>
            <a:xfrm>
              <a:off x="0" y="293687"/>
              <a:ext cx="294789"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I1</a:t>
              </a:r>
            </a:p>
          </p:txBody>
        </p:sp>
        <p:sp>
          <p:nvSpPr>
            <p:cNvPr id="117" name="Y"/>
            <p:cNvSpPr txBox="1"/>
            <p:nvPr/>
          </p:nvSpPr>
          <p:spPr>
            <a:xfrm>
              <a:off x="1079500" y="149225"/>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Y</a:t>
              </a:r>
            </a:p>
          </p:txBody>
        </p:sp>
        <p:sp>
          <p:nvSpPr>
            <p:cNvPr id="118" name="Line"/>
            <p:cNvSpPr/>
            <p:nvPr/>
          </p:nvSpPr>
          <p:spPr>
            <a:xfrm flipH="1">
              <a:off x="576262" y="144462"/>
              <a:ext cx="1" cy="431801"/>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19" name="Line"/>
            <p:cNvSpPr/>
            <p:nvPr/>
          </p:nvSpPr>
          <p:spPr>
            <a:xfrm>
              <a:off x="720718" y="0"/>
              <a:ext cx="142882" cy="1428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0"/>
                    <a:pt x="21600" y="21600"/>
                  </a:cubicBezTo>
                </a:path>
              </a:pathLst>
            </a:custGeom>
            <a:noFill/>
            <a:ln w="12700" cap="flat">
              <a:solidFill>
                <a:srgbClr val="000000"/>
              </a:solidFill>
              <a:prstDash val="solid"/>
              <a:round/>
            </a:ln>
            <a:effectLst/>
          </p:spPr>
          <p:txBody>
            <a:bodyPr wrap="square" lIns="45719" tIns="45719" rIns="45719" bIns="45719" numCol="1" anchor="ctr">
              <a:noAutofit/>
            </a:bodyPr>
            <a:lstStyle/>
            <a:p>
              <a:endParaRPr/>
            </a:p>
          </p:txBody>
        </p:sp>
        <p:sp>
          <p:nvSpPr>
            <p:cNvPr id="120" name="Line"/>
            <p:cNvSpPr/>
            <p:nvPr/>
          </p:nvSpPr>
          <p:spPr>
            <a:xfrm flipH="1">
              <a:off x="576262" y="0"/>
              <a:ext cx="142883" cy="1428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0"/>
                    <a:pt x="21600" y="21600"/>
                  </a:cubicBezTo>
                </a:path>
              </a:pathLst>
            </a:custGeom>
            <a:noFill/>
            <a:ln w="12700" cap="flat">
              <a:solidFill>
                <a:srgbClr val="000000"/>
              </a:solidFill>
              <a:prstDash val="solid"/>
              <a:round/>
            </a:ln>
            <a:effectLst/>
          </p:spPr>
          <p:txBody>
            <a:bodyPr wrap="square" lIns="45719" tIns="45719" rIns="45719" bIns="45719" numCol="1" anchor="ctr">
              <a:noAutofit/>
            </a:bodyPr>
            <a:lstStyle/>
            <a:p>
              <a:endParaRPr/>
            </a:p>
          </p:txBody>
        </p:sp>
        <p:sp>
          <p:nvSpPr>
            <p:cNvPr id="121" name="Line"/>
            <p:cNvSpPr/>
            <p:nvPr/>
          </p:nvSpPr>
          <p:spPr>
            <a:xfrm rot="10800000" flipH="1">
              <a:off x="720718" y="576262"/>
              <a:ext cx="142882" cy="1428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0"/>
                    <a:pt x="21600" y="21600"/>
                  </a:cubicBezTo>
                </a:path>
              </a:pathLst>
            </a:custGeom>
            <a:noFill/>
            <a:ln w="12700" cap="flat">
              <a:solidFill>
                <a:srgbClr val="000000"/>
              </a:solidFill>
              <a:prstDash val="solid"/>
              <a:round/>
            </a:ln>
            <a:effectLst/>
          </p:spPr>
          <p:txBody>
            <a:bodyPr wrap="square" lIns="45719" tIns="45719" rIns="45719" bIns="45719" numCol="1" anchor="ctr">
              <a:noAutofit/>
            </a:bodyPr>
            <a:lstStyle/>
            <a:p>
              <a:endParaRPr/>
            </a:p>
          </p:txBody>
        </p:sp>
        <p:sp>
          <p:nvSpPr>
            <p:cNvPr id="122" name="Line"/>
            <p:cNvSpPr/>
            <p:nvPr/>
          </p:nvSpPr>
          <p:spPr>
            <a:xfrm rot="10800000">
              <a:off x="576262" y="576262"/>
              <a:ext cx="142883" cy="1428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0"/>
                    <a:pt x="21600" y="21600"/>
                  </a:cubicBezTo>
                </a:path>
              </a:pathLst>
            </a:custGeom>
            <a:noFill/>
            <a:ln w="12700" cap="flat">
              <a:solidFill>
                <a:srgbClr val="000000"/>
              </a:solidFill>
              <a:prstDash val="solid"/>
              <a:round/>
            </a:ln>
            <a:effectLst/>
          </p:spPr>
          <p:txBody>
            <a:bodyPr wrap="square" lIns="45719" tIns="45719" rIns="45719" bIns="45719" numCol="1" anchor="ctr">
              <a:noAutofit/>
            </a:bodyPr>
            <a:lstStyle/>
            <a:p>
              <a:endParaRPr/>
            </a:p>
          </p:txBody>
        </p:sp>
        <p:sp>
          <p:nvSpPr>
            <p:cNvPr id="123" name="Line"/>
            <p:cNvSpPr/>
            <p:nvPr/>
          </p:nvSpPr>
          <p:spPr>
            <a:xfrm>
              <a:off x="863600" y="144462"/>
              <a:ext cx="0" cy="431801"/>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24" name="M u x"/>
            <p:cNvSpPr txBox="1"/>
            <p:nvPr/>
          </p:nvSpPr>
          <p:spPr>
            <a:xfrm>
              <a:off x="576262" y="0"/>
              <a:ext cx="287338" cy="603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l">
                <a:defRPr sz="1400"/>
              </a:pPr>
              <a:r>
                <a:t>M</a:t>
              </a:r>
              <a:br/>
              <a:r>
                <a:t>u</a:t>
              </a:r>
              <a:br/>
              <a:r>
                <a:t>x</a:t>
              </a:r>
            </a:p>
          </p:txBody>
        </p:sp>
        <p:sp>
          <p:nvSpPr>
            <p:cNvPr id="125" name="Line"/>
            <p:cNvSpPr/>
            <p:nvPr/>
          </p:nvSpPr>
          <p:spPr>
            <a:xfrm flipV="1">
              <a:off x="720725" y="720725"/>
              <a:ext cx="0" cy="215900"/>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26" name="S"/>
            <p:cNvSpPr txBox="1"/>
            <p:nvPr/>
          </p:nvSpPr>
          <p:spPr>
            <a:xfrm>
              <a:off x="552450" y="941387"/>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S</a:t>
              </a:r>
            </a:p>
          </p:txBody>
        </p:sp>
      </p:grpSp>
      <p:sp>
        <p:nvSpPr>
          <p:cNvPr id="128" name="Multiplexer…"/>
          <p:cNvSpPr txBox="1"/>
          <p:nvPr/>
        </p:nvSpPr>
        <p:spPr>
          <a:xfrm>
            <a:off x="684212" y="3644900"/>
            <a:ext cx="3240089" cy="10414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342900" indent="-342900" algn="l">
              <a:spcBef>
                <a:spcPts val="700"/>
              </a:spcBef>
              <a:buClr>
                <a:srgbClr val="ECEAAC"/>
              </a:buClr>
              <a:buSzPct val="60000"/>
              <a:buChar char="■"/>
              <a:defRPr sz="3200"/>
            </a:lvl1pPr>
            <a:lvl2pPr marL="742950" indent="-285750" algn="l">
              <a:spcBef>
                <a:spcPts val="600"/>
              </a:spcBef>
              <a:buClr>
                <a:srgbClr val="91AFBF"/>
              </a:buClr>
              <a:buSzPct val="55000"/>
              <a:buChar char="■"/>
              <a:defRPr sz="2800"/>
            </a:lvl2pPr>
          </a:lstStyle>
          <a:p>
            <a:r>
              <a:t>Multiplexer</a:t>
            </a:r>
          </a:p>
          <a:p>
            <a:pPr lvl="1"/>
            <a:r>
              <a:t>Y = S ? I1 : I0</a:t>
            </a:r>
          </a:p>
        </p:txBody>
      </p:sp>
      <p:grpSp>
        <p:nvGrpSpPr>
          <p:cNvPr id="143" name="Group"/>
          <p:cNvGrpSpPr/>
          <p:nvPr/>
        </p:nvGrpSpPr>
        <p:grpSpPr>
          <a:xfrm>
            <a:off x="7092949" y="1484312"/>
            <a:ext cx="1525028" cy="1008063"/>
            <a:chOff x="0" y="0"/>
            <a:chExt cx="1525026" cy="1008062"/>
          </a:xfrm>
        </p:grpSpPr>
        <p:sp>
          <p:nvSpPr>
            <p:cNvPr id="129" name="Line"/>
            <p:cNvSpPr/>
            <p:nvPr/>
          </p:nvSpPr>
          <p:spPr>
            <a:xfrm>
              <a:off x="360362" y="215900"/>
              <a:ext cx="215901" cy="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30" name="Line"/>
            <p:cNvSpPr/>
            <p:nvPr/>
          </p:nvSpPr>
          <p:spPr>
            <a:xfrm>
              <a:off x="360362" y="792162"/>
              <a:ext cx="215901"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31" name="Line"/>
            <p:cNvSpPr/>
            <p:nvPr/>
          </p:nvSpPr>
          <p:spPr>
            <a:xfrm>
              <a:off x="1079500" y="503237"/>
              <a:ext cx="215900"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32" name="A"/>
            <p:cNvSpPr txBox="1"/>
            <p:nvPr/>
          </p:nvSpPr>
          <p:spPr>
            <a:xfrm>
              <a:off x="0" y="4762"/>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A</a:t>
              </a:r>
            </a:p>
          </p:txBody>
        </p:sp>
        <p:sp>
          <p:nvSpPr>
            <p:cNvPr id="133" name="B"/>
            <p:cNvSpPr txBox="1"/>
            <p:nvPr/>
          </p:nvSpPr>
          <p:spPr>
            <a:xfrm>
              <a:off x="0" y="646112"/>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B</a:t>
              </a:r>
            </a:p>
          </p:txBody>
        </p:sp>
        <p:sp>
          <p:nvSpPr>
            <p:cNvPr id="134" name="Y"/>
            <p:cNvSpPr txBox="1"/>
            <p:nvPr/>
          </p:nvSpPr>
          <p:spPr>
            <a:xfrm>
              <a:off x="1268412" y="292100"/>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Y</a:t>
              </a:r>
            </a:p>
          </p:txBody>
        </p:sp>
        <p:sp>
          <p:nvSpPr>
            <p:cNvPr id="135" name="Line"/>
            <p:cNvSpPr/>
            <p:nvPr/>
          </p:nvSpPr>
          <p:spPr>
            <a:xfrm flipH="1">
              <a:off x="576262" y="0"/>
              <a:ext cx="1" cy="360363"/>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36" name="Line"/>
            <p:cNvSpPr/>
            <p:nvPr/>
          </p:nvSpPr>
          <p:spPr>
            <a:xfrm flipH="1">
              <a:off x="576262" y="647700"/>
              <a:ext cx="1" cy="360363"/>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37" name="Line"/>
            <p:cNvSpPr/>
            <p:nvPr/>
          </p:nvSpPr>
          <p:spPr>
            <a:xfrm>
              <a:off x="576262" y="360362"/>
              <a:ext cx="144464" cy="142876"/>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38" name="Line"/>
            <p:cNvSpPr/>
            <p:nvPr/>
          </p:nvSpPr>
          <p:spPr>
            <a:xfrm flipH="1">
              <a:off x="576262" y="503237"/>
              <a:ext cx="144464" cy="146051"/>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39" name="Line"/>
            <p:cNvSpPr/>
            <p:nvPr/>
          </p:nvSpPr>
          <p:spPr>
            <a:xfrm>
              <a:off x="576262" y="0"/>
              <a:ext cx="503239" cy="287338"/>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40" name="Line"/>
            <p:cNvSpPr/>
            <p:nvPr/>
          </p:nvSpPr>
          <p:spPr>
            <a:xfrm flipV="1">
              <a:off x="576262" y="720724"/>
              <a:ext cx="503238" cy="287339"/>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41" name="Line"/>
            <p:cNvSpPr/>
            <p:nvPr/>
          </p:nvSpPr>
          <p:spPr>
            <a:xfrm>
              <a:off x="1079500" y="287337"/>
              <a:ext cx="0" cy="433388"/>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42" name="+"/>
            <p:cNvSpPr txBox="1"/>
            <p:nvPr/>
          </p:nvSpPr>
          <p:spPr>
            <a:xfrm>
              <a:off x="808037" y="365125"/>
              <a:ext cx="146200" cy="2592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a:defRPr sz="1800"/>
              </a:lvl1pPr>
            </a:lstStyle>
            <a:p>
              <a:r>
                <a:t>+</a:t>
              </a:r>
            </a:p>
          </p:txBody>
        </p:sp>
      </p:grpSp>
      <p:grpSp>
        <p:nvGrpSpPr>
          <p:cNvPr id="160" name="Group"/>
          <p:cNvGrpSpPr/>
          <p:nvPr/>
        </p:nvGrpSpPr>
        <p:grpSpPr>
          <a:xfrm>
            <a:off x="5580062" y="4575174"/>
            <a:ext cx="1596465" cy="1579388"/>
            <a:chOff x="0" y="0"/>
            <a:chExt cx="1596464" cy="1579386"/>
          </a:xfrm>
        </p:grpSpPr>
        <p:sp>
          <p:nvSpPr>
            <p:cNvPr id="144" name="Line"/>
            <p:cNvSpPr/>
            <p:nvPr/>
          </p:nvSpPr>
          <p:spPr>
            <a:xfrm>
              <a:off x="360362" y="215900"/>
              <a:ext cx="215901" cy="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45" name="Line"/>
            <p:cNvSpPr/>
            <p:nvPr/>
          </p:nvSpPr>
          <p:spPr>
            <a:xfrm>
              <a:off x="360362" y="935037"/>
              <a:ext cx="215901"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46" name="Line"/>
            <p:cNvSpPr/>
            <p:nvPr/>
          </p:nvSpPr>
          <p:spPr>
            <a:xfrm>
              <a:off x="1150937" y="576262"/>
              <a:ext cx="215901"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47" name="A"/>
            <p:cNvSpPr txBox="1"/>
            <p:nvPr/>
          </p:nvSpPr>
          <p:spPr>
            <a:xfrm>
              <a:off x="0" y="4762"/>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A</a:t>
              </a:r>
            </a:p>
          </p:txBody>
        </p:sp>
        <p:sp>
          <p:nvSpPr>
            <p:cNvPr id="148" name="B"/>
            <p:cNvSpPr txBox="1"/>
            <p:nvPr/>
          </p:nvSpPr>
          <p:spPr>
            <a:xfrm>
              <a:off x="0" y="788987"/>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B</a:t>
              </a:r>
            </a:p>
          </p:txBody>
        </p:sp>
        <p:sp>
          <p:nvSpPr>
            <p:cNvPr id="149" name="Y"/>
            <p:cNvSpPr txBox="1"/>
            <p:nvPr/>
          </p:nvSpPr>
          <p:spPr>
            <a:xfrm>
              <a:off x="1339850" y="363537"/>
              <a:ext cx="256615"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Y</a:t>
              </a:r>
            </a:p>
          </p:txBody>
        </p:sp>
        <p:sp>
          <p:nvSpPr>
            <p:cNvPr id="150" name="Line"/>
            <p:cNvSpPr/>
            <p:nvPr/>
          </p:nvSpPr>
          <p:spPr>
            <a:xfrm>
              <a:off x="574675" y="0"/>
              <a:ext cx="1588" cy="431800"/>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51" name="Line"/>
            <p:cNvSpPr/>
            <p:nvPr/>
          </p:nvSpPr>
          <p:spPr>
            <a:xfrm flipH="1">
              <a:off x="574675" y="719137"/>
              <a:ext cx="1588" cy="431801"/>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52" name="Line"/>
            <p:cNvSpPr/>
            <p:nvPr/>
          </p:nvSpPr>
          <p:spPr>
            <a:xfrm>
              <a:off x="576262" y="431800"/>
              <a:ext cx="144464" cy="142875"/>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53" name="Line"/>
            <p:cNvSpPr/>
            <p:nvPr/>
          </p:nvSpPr>
          <p:spPr>
            <a:xfrm flipH="1">
              <a:off x="576262" y="574674"/>
              <a:ext cx="144464" cy="146052"/>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54" name="Line"/>
            <p:cNvSpPr/>
            <p:nvPr/>
          </p:nvSpPr>
          <p:spPr>
            <a:xfrm>
              <a:off x="574675" y="-1"/>
              <a:ext cx="576263" cy="287339"/>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55" name="Line"/>
            <p:cNvSpPr/>
            <p:nvPr/>
          </p:nvSpPr>
          <p:spPr>
            <a:xfrm flipV="1">
              <a:off x="574674" y="863599"/>
              <a:ext cx="576264" cy="287339"/>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56" name="Line"/>
            <p:cNvSpPr/>
            <p:nvPr/>
          </p:nvSpPr>
          <p:spPr>
            <a:xfrm flipH="1">
              <a:off x="1150937" y="287337"/>
              <a:ext cx="1" cy="576263"/>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57" name="ALU"/>
            <p:cNvSpPr txBox="1"/>
            <p:nvPr/>
          </p:nvSpPr>
          <p:spPr>
            <a:xfrm>
              <a:off x="719137" y="436562"/>
              <a:ext cx="457399" cy="2592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a:defRPr sz="1800"/>
              </a:lvl1pPr>
            </a:lstStyle>
            <a:p>
              <a:r>
                <a:t>ALU</a:t>
              </a:r>
            </a:p>
          </p:txBody>
        </p:sp>
        <p:sp>
          <p:nvSpPr>
            <p:cNvPr id="158" name="Line"/>
            <p:cNvSpPr/>
            <p:nvPr/>
          </p:nvSpPr>
          <p:spPr>
            <a:xfrm>
              <a:off x="863600" y="1008062"/>
              <a:ext cx="0" cy="215901"/>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59" name="F"/>
            <p:cNvSpPr txBox="1"/>
            <p:nvPr/>
          </p:nvSpPr>
          <p:spPr>
            <a:xfrm>
              <a:off x="719137" y="1228725"/>
              <a:ext cx="243779"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a:defRPr sz="1800"/>
              </a:lvl1pPr>
            </a:lstStyle>
            <a:p>
              <a:r>
                <a:t>F</a:t>
              </a:r>
            </a:p>
          </p:txBody>
        </p:sp>
      </p:grpSp>
      <p:sp>
        <p:nvSpPr>
          <p:cNvPr id="161" name="Adder…"/>
          <p:cNvSpPr txBox="1"/>
          <p:nvPr/>
        </p:nvSpPr>
        <p:spPr>
          <a:xfrm>
            <a:off x="4211637" y="1412875"/>
            <a:ext cx="3101976" cy="10414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342900" indent="-342900" algn="l">
              <a:spcBef>
                <a:spcPts val="700"/>
              </a:spcBef>
              <a:buClr>
                <a:srgbClr val="ECEAAC"/>
              </a:buClr>
              <a:buSzPct val="60000"/>
              <a:buChar char="■"/>
              <a:defRPr sz="3200"/>
            </a:lvl1pPr>
            <a:lvl2pPr marL="742950" indent="-285750" algn="l">
              <a:spcBef>
                <a:spcPts val="600"/>
              </a:spcBef>
              <a:buClr>
                <a:srgbClr val="91AFBF"/>
              </a:buClr>
              <a:buSzPct val="55000"/>
              <a:buChar char="■"/>
              <a:defRPr sz="2800"/>
            </a:lvl2pPr>
          </a:lstStyle>
          <a:p>
            <a:r>
              <a:t>Adder</a:t>
            </a:r>
          </a:p>
          <a:p>
            <a:pPr lvl="1"/>
            <a:r>
              <a:t>Y = A + B</a:t>
            </a:r>
          </a:p>
        </p:txBody>
      </p:sp>
      <p:sp>
        <p:nvSpPr>
          <p:cNvPr id="162" name="Arithmetic/Logic Unit…"/>
          <p:cNvSpPr txBox="1"/>
          <p:nvPr/>
        </p:nvSpPr>
        <p:spPr>
          <a:xfrm>
            <a:off x="4211637" y="3284537"/>
            <a:ext cx="4319588" cy="10414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342900" indent="-342900" algn="l">
              <a:spcBef>
                <a:spcPts val="700"/>
              </a:spcBef>
              <a:buClr>
                <a:srgbClr val="ECEAAC"/>
              </a:buClr>
              <a:buSzPct val="60000"/>
              <a:buChar char="■"/>
              <a:defRPr sz="3200"/>
            </a:lvl1pPr>
            <a:lvl2pPr marL="742950" indent="-285750" algn="l">
              <a:spcBef>
                <a:spcPts val="600"/>
              </a:spcBef>
              <a:buClr>
                <a:srgbClr val="91AFBF"/>
              </a:buClr>
              <a:buSzPct val="55000"/>
              <a:buChar char="■"/>
              <a:defRPr sz="2800"/>
            </a:lvl2pPr>
          </a:lstStyle>
          <a:p>
            <a:r>
              <a:t>Arithmetic/Logic Unit</a:t>
            </a:r>
          </a:p>
          <a:p>
            <a:pPr lvl="1"/>
            <a:r>
              <a:t>Y = F(A, B)</a:t>
            </a:r>
          </a:p>
        </p:txBody>
      </p:sp>
      <p:sp>
        <p:nvSpPr>
          <p:cNvPr id="163" name="Rounded Rectangle"/>
          <p:cNvSpPr/>
          <p:nvPr/>
        </p:nvSpPr>
        <p:spPr>
          <a:xfrm>
            <a:off x="2000530" y="5635675"/>
            <a:ext cx="469340" cy="604209"/>
          </a:xfrm>
          <a:prstGeom prst="roundRect">
            <a:avLst>
              <a:gd name="adj" fmla="val 19310"/>
            </a:avLst>
          </a:prstGeom>
          <a:solidFill>
            <a:srgbClr val="0433FF">
              <a:alpha val="46010"/>
            </a:srgbClr>
          </a:solidFill>
          <a:ln w="25400">
            <a:solidFill>
              <a:schemeClr val="accent1">
                <a:alpha val="46010"/>
              </a:schemeClr>
            </a:solidFill>
          </a:ln>
        </p:spPr>
        <p:txBody>
          <a:bodyPr lIns="45719" rIns="45719" anchor="ctr"/>
          <a:lstStyle/>
          <a:p>
            <a:endParaRPr/>
          </a:p>
        </p:txBody>
      </p:sp>
      <p:sp>
        <p:nvSpPr>
          <p:cNvPr id="164" name="Rounded Rectangle"/>
          <p:cNvSpPr/>
          <p:nvPr/>
        </p:nvSpPr>
        <p:spPr>
          <a:xfrm>
            <a:off x="6143625" y="5635675"/>
            <a:ext cx="469340" cy="604209"/>
          </a:xfrm>
          <a:prstGeom prst="roundRect">
            <a:avLst>
              <a:gd name="adj" fmla="val 19310"/>
            </a:avLst>
          </a:prstGeom>
          <a:solidFill>
            <a:srgbClr val="0433FF">
              <a:alpha val="46010"/>
            </a:srgbClr>
          </a:solidFill>
          <a:ln w="25400">
            <a:solidFill>
              <a:schemeClr val="accent1">
                <a:alpha val="46010"/>
              </a:schemeClr>
            </a:solidFill>
          </a:ln>
        </p:spPr>
        <p:txBody>
          <a:bodyPr lIns="45719" rIns="45719" anchor="ctr"/>
          <a:lstStyle/>
          <a:p>
            <a:endParaRPr/>
          </a:p>
        </p:txBody>
      </p:sp>
      <p:sp>
        <p:nvSpPr>
          <p:cNvPr id="165" name="control"/>
          <p:cNvSpPr txBox="1"/>
          <p:nvPr/>
        </p:nvSpPr>
        <p:spPr>
          <a:xfrm>
            <a:off x="3706981" y="6275437"/>
            <a:ext cx="714038" cy="3133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r>
              <a:t>control</a:t>
            </a:r>
          </a:p>
        </p:txBody>
      </p:sp>
      <p:sp>
        <p:nvSpPr>
          <p:cNvPr id="166" name="Line"/>
          <p:cNvSpPr/>
          <p:nvPr/>
        </p:nvSpPr>
        <p:spPr>
          <a:xfrm flipV="1">
            <a:off x="4541886" y="6122347"/>
            <a:ext cx="1593994" cy="264861"/>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167" name="Line"/>
          <p:cNvSpPr/>
          <p:nvPr/>
        </p:nvSpPr>
        <p:spPr>
          <a:xfrm flipH="1" flipV="1">
            <a:off x="2453790" y="6114462"/>
            <a:ext cx="1247956" cy="265602"/>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DB9C-F9DE-044B-8898-8E5FEA35C778}"/>
              </a:ext>
            </a:extLst>
          </p:cNvPr>
          <p:cNvSpPr>
            <a:spLocks noGrp="1"/>
          </p:cNvSpPr>
          <p:nvPr>
            <p:ph type="title"/>
          </p:nvPr>
        </p:nvSpPr>
        <p:spPr/>
        <p:txBody>
          <a:bodyPr/>
          <a:lstStyle/>
          <a:p>
            <a:r>
              <a:rPr lang="en-US" dirty="0"/>
              <a:t>32-bit 2-to-1 MUX</a:t>
            </a:r>
          </a:p>
        </p:txBody>
      </p:sp>
      <p:sp>
        <p:nvSpPr>
          <p:cNvPr id="3" name="Text Placeholder 2">
            <a:extLst>
              <a:ext uri="{FF2B5EF4-FFF2-40B4-BE49-F238E27FC236}">
                <a16:creationId xmlns:a16="http://schemas.microsoft.com/office/drawing/2014/main" id="{92ADB134-CD6C-E449-9F56-480BF3A87811}"/>
              </a:ext>
            </a:extLst>
          </p:cNvPr>
          <p:cNvSpPr>
            <a:spLocks noGrp="1"/>
          </p:cNvSpPr>
          <p:nvPr>
            <p:ph type="body" idx="1"/>
          </p:nvPr>
        </p:nvSpPr>
        <p:spPr/>
        <p:txBody>
          <a:bodyPr/>
          <a:lstStyle/>
          <a:p>
            <a:endParaRPr lang="en-US"/>
          </a:p>
        </p:txBody>
      </p:sp>
      <p:pic>
        <p:nvPicPr>
          <p:cNvPr id="5" name="Picture 4" descr="A close up of text on a white background&#10;&#10;Description automatically generated">
            <a:extLst>
              <a:ext uri="{FF2B5EF4-FFF2-40B4-BE49-F238E27FC236}">
                <a16:creationId xmlns:a16="http://schemas.microsoft.com/office/drawing/2014/main" id="{32CB0073-2164-A445-9D74-DA186BEBA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310" y="879350"/>
            <a:ext cx="7122580" cy="5978650"/>
          </a:xfrm>
          <a:prstGeom prst="rect">
            <a:avLst/>
          </a:prstGeom>
        </p:spPr>
      </p:pic>
      <p:sp>
        <p:nvSpPr>
          <p:cNvPr id="6" name="TextBox 5">
            <a:extLst>
              <a:ext uri="{FF2B5EF4-FFF2-40B4-BE49-F238E27FC236}">
                <a16:creationId xmlns:a16="http://schemas.microsoft.com/office/drawing/2014/main" id="{7D610968-3CA2-654D-B4D5-EBF1CA59950E}"/>
              </a:ext>
            </a:extLst>
          </p:cNvPr>
          <p:cNvSpPr txBox="1"/>
          <p:nvPr/>
        </p:nvSpPr>
        <p:spPr>
          <a:xfrm>
            <a:off x="3968196" y="1600200"/>
            <a:ext cx="451404"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Arial"/>
                <a:ea typeface="Arial"/>
                <a:cs typeface="Arial"/>
                <a:sym typeface="Arial"/>
              </a:rPr>
              <a:t>=</a:t>
            </a:r>
          </a:p>
        </p:txBody>
      </p:sp>
    </p:spTree>
    <p:extLst>
      <p:ext uri="{BB962C8B-B14F-4D97-AF65-F5344CB8AC3E}">
        <p14:creationId xmlns:p14="http://schemas.microsoft.com/office/powerpoint/2010/main" val="2053942419"/>
      </p:ext>
    </p:extLst>
  </p:cSld>
  <p:clrMapOvr>
    <a:masterClrMapping/>
  </p:clrMapOvr>
  <p:transition spd="med"/>
</p:sld>
</file>

<file path=ppt/theme/theme1.xml><?xml version="1.0" encoding="utf-8"?>
<a:theme xmlns:a="http://schemas.openxmlformats.org/drawingml/2006/main" name="cod4e">
  <a:themeElements>
    <a:clrScheme name="cod4e">
      <a:dk1>
        <a:srgbClr val="000000"/>
      </a:dk1>
      <a:lt1>
        <a:srgbClr val="FFFFFF"/>
      </a:lt1>
      <a:dk2>
        <a:srgbClr val="A7A7A7"/>
      </a:dk2>
      <a:lt2>
        <a:srgbClr val="535353"/>
      </a:lt2>
      <a:accent1>
        <a:srgbClr val="9FCAD3"/>
      </a:accent1>
      <a:accent2>
        <a:srgbClr val="C0C0C0"/>
      </a:accent2>
      <a:accent3>
        <a:srgbClr val="9BBB59"/>
      </a:accent3>
      <a:accent4>
        <a:srgbClr val="8064A2"/>
      </a:accent4>
      <a:accent5>
        <a:srgbClr val="4BACC6"/>
      </a:accent5>
      <a:accent6>
        <a:srgbClr val="F79646"/>
      </a:accent6>
      <a:hlink>
        <a:srgbClr val="0000FF"/>
      </a:hlink>
      <a:folHlink>
        <a:srgbClr val="FF00FF"/>
      </a:folHlink>
    </a:clrScheme>
    <a:fontScheme name="cod4e">
      <a:majorFont>
        <a:latin typeface="Helvetica"/>
        <a:ea typeface="Helvetica"/>
        <a:cs typeface="Helvetica"/>
      </a:majorFont>
      <a:minorFont>
        <a:latin typeface="Times New Roman"/>
        <a:ea typeface="Times New Roman"/>
        <a:cs typeface="Times New Roman"/>
      </a:minorFont>
    </a:fontScheme>
    <a:fmtScheme name="cod4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0000"/>
          </a:solidFill>
          <a:prstDash val="solid"/>
          <a:round/>
          <a:tailEnd type="none"/>
        </a:ln>
        <a:effectLst>
          <a:outerShdw blurRad="38100" dist="20000" dir="5400000" rotWithShape="0">
            <a:srgbClr val="000000">
              <a:alpha val="38000"/>
            </a:srgbClr>
          </a:outerShdw>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d4e">
  <a:themeElements>
    <a:clrScheme name="cod4e">
      <a:dk1>
        <a:srgbClr val="000000"/>
      </a:dk1>
      <a:lt1>
        <a:srgbClr val="FFFFFF"/>
      </a:lt1>
      <a:dk2>
        <a:srgbClr val="A7A7A7"/>
      </a:dk2>
      <a:lt2>
        <a:srgbClr val="535353"/>
      </a:lt2>
      <a:accent1>
        <a:srgbClr val="9FCAD3"/>
      </a:accent1>
      <a:accent2>
        <a:srgbClr val="C0C0C0"/>
      </a:accent2>
      <a:accent3>
        <a:srgbClr val="9BBB59"/>
      </a:accent3>
      <a:accent4>
        <a:srgbClr val="8064A2"/>
      </a:accent4>
      <a:accent5>
        <a:srgbClr val="4BACC6"/>
      </a:accent5>
      <a:accent6>
        <a:srgbClr val="F79646"/>
      </a:accent6>
      <a:hlink>
        <a:srgbClr val="0000FF"/>
      </a:hlink>
      <a:folHlink>
        <a:srgbClr val="FF00FF"/>
      </a:folHlink>
    </a:clrScheme>
    <a:fontScheme name="cod4e">
      <a:majorFont>
        <a:latin typeface="Helvetica"/>
        <a:ea typeface="Helvetica"/>
        <a:cs typeface="Helvetica"/>
      </a:majorFont>
      <a:minorFont>
        <a:latin typeface="Times New Roman"/>
        <a:ea typeface="Times New Roman"/>
        <a:cs typeface="Times New Roman"/>
      </a:minorFont>
    </a:fontScheme>
    <a:fmtScheme name="cod4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692</TotalTime>
  <Words>1909</Words>
  <Application>Microsoft Macintosh PowerPoint</Application>
  <PresentationFormat>On-screen Show (4:3)</PresentationFormat>
  <Paragraphs>466</Paragraphs>
  <Slides>44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Arial Black</vt:lpstr>
      <vt:lpstr>Calibri</vt:lpstr>
      <vt:lpstr>Cambria Math</vt:lpstr>
      <vt:lpstr>Corbel</vt:lpstr>
      <vt:lpstr>Courier</vt:lpstr>
      <vt:lpstr>Lucida Console</vt:lpstr>
      <vt:lpstr>Times New Roman</vt:lpstr>
      <vt:lpstr>Wingdings</vt:lpstr>
      <vt:lpstr>cod4e</vt:lpstr>
      <vt:lpstr>Office Theme</vt:lpstr>
      <vt:lpstr>Chapter 4</vt:lpstr>
      <vt:lpstr>PowerPoint Presentation</vt:lpstr>
      <vt:lpstr>In this chapter,</vt:lpstr>
      <vt:lpstr>PowerPoint Presentation</vt:lpstr>
      <vt:lpstr>PowerPoint Presentation</vt:lpstr>
      <vt:lpstr>Logic Design Basics (Appendix B)</vt:lpstr>
      <vt:lpstr>Combinational circuit 은 진리표만 주어지면 만들 수 있다.</vt:lpstr>
      <vt:lpstr>Combinational Elements</vt:lpstr>
      <vt:lpstr>32-bit 2-to-1 MUX</vt:lpstr>
      <vt:lpstr>Sequential Elements</vt:lpstr>
      <vt:lpstr>Sequential Elements</vt:lpstr>
      <vt:lpstr>Digital 회로의 동작</vt:lpstr>
      <vt:lpstr>Sequential Circuit : Register (clock signal 은 생략)</vt:lpstr>
      <vt:lpstr>Sequential Circuit : Memory (clock signal 은 생략)</vt:lpstr>
      <vt:lpstr>Sequential Circuit : Register File (clock signal 은 생략)</vt:lpstr>
      <vt:lpstr>PowerPoint Presentation</vt:lpstr>
      <vt:lpstr>Building a Datapath</vt:lpstr>
      <vt:lpstr>How instructions are executed in a processor</vt:lpstr>
      <vt:lpstr>PowerPoint Presentation</vt:lpstr>
      <vt:lpstr>1) Instruction Fetch</vt:lpstr>
      <vt:lpstr>Instruction Fetch(datapath part 1)</vt:lpstr>
      <vt:lpstr>2) Execution of Arithmetic/Logic  Instructions</vt:lpstr>
      <vt:lpstr>Datapath part 2: Execution of A/L Instructions</vt:lpstr>
      <vt:lpstr>ALU Control</vt:lpstr>
      <vt:lpstr>3) Execution of Load/Store Instructions</vt:lpstr>
      <vt:lpstr>Part 1: Instruction Fetch</vt:lpstr>
      <vt:lpstr>Datapath part 3: Execution of Data Transfer Instructions</vt:lpstr>
      <vt:lpstr>part 2</vt:lpstr>
      <vt:lpstr>Combining part 2 and 3</vt:lpstr>
      <vt:lpstr>Role of Multiplexers</vt:lpstr>
      <vt:lpstr>Part 1: Instruction Fetch</vt:lpstr>
      <vt:lpstr>Adding part 1</vt:lpstr>
      <vt:lpstr>4) Execution of Branch Instructions</vt:lpstr>
      <vt:lpstr>Fetching beq instruction</vt:lpstr>
      <vt:lpstr>part 4: Branch Instructions</vt:lpstr>
      <vt:lpstr>ALU Control</vt:lpstr>
      <vt:lpstr>Adding part 4</vt:lpstr>
      <vt:lpstr>Full Datapath</vt:lpstr>
      <vt:lpstr>CPU Overview</vt:lpstr>
      <vt:lpstr>Datapath</vt:lpstr>
      <vt:lpstr>Datapath part 2: Execution of A/L Instructions</vt:lpstr>
      <vt:lpstr>Datapath part 3: Execution of Data Transfer Instructions</vt:lpstr>
      <vt:lpstr>중간고사</vt:lpstr>
      <vt:lpstr>중간 수업 평가 해주세요. 주관식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cp:lastModifiedBy>(소프트웨어전공)임은진</cp:lastModifiedBy>
  <cp:revision>45</cp:revision>
  <dcterms:modified xsi:type="dcterms:W3CDTF">2019-10-31T05:25:42Z</dcterms:modified>
</cp:coreProperties>
</file>