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05" r:id="rId2"/>
    <p:sldId id="266" r:id="rId3"/>
    <p:sldId id="282" r:id="rId4"/>
    <p:sldId id="283" r:id="rId5"/>
    <p:sldId id="284" r:id="rId6"/>
    <p:sldId id="302" r:id="rId7"/>
    <p:sldId id="285" r:id="rId8"/>
    <p:sldId id="289" r:id="rId9"/>
    <p:sldId id="290" r:id="rId10"/>
    <p:sldId id="291" r:id="rId11"/>
    <p:sldId id="286" r:id="rId12"/>
    <p:sldId id="309" r:id="rId13"/>
    <p:sldId id="306" r:id="rId14"/>
    <p:sldId id="288" r:id="rId15"/>
    <p:sldId id="292" r:id="rId16"/>
    <p:sldId id="293" r:id="rId17"/>
    <p:sldId id="307" r:id="rId18"/>
    <p:sldId id="294" r:id="rId19"/>
    <p:sldId id="295" r:id="rId20"/>
    <p:sldId id="308" r:id="rId21"/>
    <p:sldId id="296" r:id="rId22"/>
    <p:sldId id="297" r:id="rId23"/>
    <p:sldId id="298" r:id="rId24"/>
    <p:sldId id="299" r:id="rId25"/>
    <p:sldId id="300" r:id="rId26"/>
    <p:sldId id="301" r:id="rId2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1pPr>
    <a:lvl2pPr marL="0" marR="0" indent="45720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2pPr>
    <a:lvl3pPr marL="0" marR="0" indent="91440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3pPr>
    <a:lvl4pPr marL="0" marR="0" indent="137160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4pPr>
    <a:lvl5pPr marL="0" marR="0" indent="182880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5pPr>
    <a:lvl6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6pPr>
    <a:lvl7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7pPr>
    <a:lvl8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8pPr>
    <a:lvl9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CEF"/>
          </a:solidFill>
        </a:fill>
      </a:tcStyle>
    </a:wholeTbl>
    <a:band2H>
      <a:tcTxStyle/>
      <a:tcStyle>
        <a:tcBdr/>
        <a:fill>
          <a:solidFill>
            <a:srgbClr val="EFF5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99"/>
    <p:restoredTop sz="94713"/>
  </p:normalViewPr>
  <p:slideViewPr>
    <p:cSldViewPr snapToGrid="0" snapToObjects="1">
      <p:cViewPr varScale="1">
        <p:scale>
          <a:sx n="108" d="100"/>
          <a:sy n="108" d="100"/>
        </p:scale>
        <p:origin x="1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xfrm>
            <a:off x="1143000" y="685800"/>
            <a:ext cx="4572000" cy="3429000"/>
          </a:xfrm>
          <a:prstGeom prst="rect">
            <a:avLst/>
          </a:prstGeom>
        </p:spPr>
        <p:txBody>
          <a:bodyPr/>
          <a:lstStyle/>
          <a:p>
            <a:endParaRPr/>
          </a:p>
        </p:txBody>
      </p:sp>
      <p:sp>
        <p:nvSpPr>
          <p:cNvPr id="78" name="Shape 7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제목 및 내용">
    <p:spTree>
      <p:nvGrpSpPr>
        <p:cNvPr id="1" name=""/>
        <p:cNvGrpSpPr/>
        <p:nvPr/>
      </p:nvGrpSpPr>
      <p:grpSpPr>
        <a:xfrm>
          <a:off x="0" y="0"/>
          <a:ext cx="0" cy="0"/>
          <a:chOff x="0" y="0"/>
          <a:chExt cx="0" cy="0"/>
        </a:xfrm>
      </p:grpSpPr>
      <p:sp>
        <p:nvSpPr>
          <p:cNvPr id="42" name="Line"/>
          <p:cNvSpPr/>
          <p:nvPr/>
        </p:nvSpPr>
        <p:spPr>
          <a:xfrm>
            <a:off x="344488" y="838200"/>
            <a:ext cx="8456612" cy="0"/>
          </a:xfrm>
          <a:prstGeom prst="line">
            <a:avLst/>
          </a:prstGeom>
          <a:ln w="76200">
            <a:solidFill>
              <a:srgbClr val="000000"/>
            </a:solidFill>
          </a:ln>
        </p:spPr>
        <p:txBody>
          <a:bodyPr lIns="45719" rIns="45719"/>
          <a:lstStyle/>
          <a:p>
            <a:pPr algn="l">
              <a:defRPr sz="2400"/>
            </a:pPr>
            <a:endParaRPr/>
          </a:p>
        </p:txBody>
      </p:sp>
      <p:sp>
        <p:nvSpPr>
          <p:cNvPr id="43" name="Slide Number"/>
          <p:cNvSpPr txBox="1">
            <a:spLocks noGrp="1"/>
          </p:cNvSpPr>
          <p:nvPr>
            <p:ph type="sldNum" sz="quarter" idx="2"/>
          </p:nvPr>
        </p:nvSpPr>
        <p:spPr>
          <a:xfrm>
            <a:off x="8520113" y="6310312"/>
            <a:ext cx="406401" cy="418853"/>
          </a:xfrm>
          <a:prstGeom prst="rect">
            <a:avLst/>
          </a:prstGeom>
        </p:spPr>
        <p:txBody>
          <a:bodyPr lIns="44450" tIns="44450" rIns="44450" bIns="44450" anchor="t"/>
          <a:lstStyle>
            <a:lvl1pPr algn="l">
              <a:defRPr sz="2400">
                <a:latin typeface="+mn-lt"/>
                <a:ea typeface="+mn-ea"/>
                <a:cs typeface="+mn-cs"/>
                <a:sym typeface="Times New Roman"/>
              </a:defRPr>
            </a:lvl1pPr>
          </a:lstStyle>
          <a:p>
            <a:fld id="{86CB4B4D-7CA3-9044-876B-883B54F8677D}" type="slidenum">
              <a:t>‹#›</a:t>
            </a:fld>
            <a:endParaRPr/>
          </a:p>
        </p:txBody>
      </p:sp>
      <p:sp>
        <p:nvSpPr>
          <p:cNvPr id="44" name="Title Text"/>
          <p:cNvSpPr txBox="1">
            <a:spLocks noGrp="1"/>
          </p:cNvSpPr>
          <p:nvPr>
            <p:ph type="title"/>
          </p:nvPr>
        </p:nvSpPr>
        <p:spPr>
          <a:xfrm>
            <a:off x="228600" y="152400"/>
            <a:ext cx="7620000" cy="609600"/>
          </a:xfrm>
          <a:prstGeom prst="rect">
            <a:avLst/>
          </a:prstGeom>
        </p:spPr>
        <p:txBody>
          <a:bodyPr lIns="44450" tIns="44450" rIns="44450" bIns="44450" anchor="ctr">
            <a:normAutofit/>
          </a:bodyPr>
          <a:lstStyle>
            <a:lvl1pPr>
              <a:defRPr sz="2800">
                <a:solidFill>
                  <a:srgbClr val="000000"/>
                </a:solidFill>
              </a:defRPr>
            </a:lvl1pPr>
          </a:lstStyle>
          <a:p>
            <a:r>
              <a:t>Title Text</a:t>
            </a:r>
          </a:p>
        </p:txBody>
      </p:sp>
      <p:sp>
        <p:nvSpPr>
          <p:cNvPr id="45" name="Body Level One…"/>
          <p:cNvSpPr txBox="1">
            <a:spLocks noGrp="1"/>
          </p:cNvSpPr>
          <p:nvPr>
            <p:ph type="body" idx="1"/>
          </p:nvPr>
        </p:nvSpPr>
        <p:spPr>
          <a:xfrm>
            <a:off x="228600" y="1143000"/>
            <a:ext cx="8382000" cy="4114800"/>
          </a:xfrm>
          <a:prstGeom prst="rect">
            <a:avLst/>
          </a:prstGeom>
        </p:spPr>
        <p:txBody>
          <a:bodyPr lIns="44450" tIns="44450" rIns="44450" bIns="44450">
            <a:normAutofit/>
          </a:bodyPr>
          <a:lstStyle>
            <a:lvl1pPr>
              <a:spcBef>
                <a:spcPts val="400"/>
              </a:spcBef>
              <a:buClrTx/>
              <a:buSzPct val="100000"/>
              <a:buChar char="•"/>
              <a:defRPr sz="1800" b="1"/>
            </a:lvl1pPr>
            <a:lvl2pPr marL="742950" indent="-285750">
              <a:spcBef>
                <a:spcPts val="400"/>
              </a:spcBef>
              <a:buClrTx/>
              <a:buSzPct val="100000"/>
              <a:buChar char="–"/>
              <a:defRPr sz="1800" b="1"/>
            </a:lvl2pPr>
            <a:lvl3pPr marL="1085850" indent="-171450">
              <a:spcBef>
                <a:spcPts val="400"/>
              </a:spcBef>
              <a:buClrTx/>
              <a:buSzPct val="100000"/>
              <a:buChar char="•"/>
              <a:defRPr sz="1800" b="1"/>
            </a:lvl3pPr>
            <a:lvl4pPr marL="1577339" indent="-205739">
              <a:spcBef>
                <a:spcPts val="400"/>
              </a:spcBef>
              <a:buClrTx/>
              <a:buSzPct val="100000"/>
              <a:buChar char="–"/>
              <a:defRPr sz="1800" b="1"/>
            </a:lvl4pPr>
            <a:lvl5pPr marL="2034539" indent="-205739">
              <a:spcBef>
                <a:spcPts val="400"/>
              </a:spcBef>
              <a:buClrTx/>
              <a:buSzPct val="100000"/>
              <a:buChar char="•"/>
              <a:defRPr sz="1800" b="1"/>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제목 및 내용">
    <p:spTree>
      <p:nvGrpSpPr>
        <p:cNvPr id="1" name=""/>
        <p:cNvGrpSpPr/>
        <p:nvPr/>
      </p:nvGrpSpPr>
      <p:grpSpPr>
        <a:xfrm>
          <a:off x="0" y="0"/>
          <a:ext cx="0" cy="0"/>
          <a:chOff x="0" y="0"/>
          <a:chExt cx="0" cy="0"/>
        </a:xfrm>
      </p:grpSpPr>
      <p:sp>
        <p:nvSpPr>
          <p:cNvPr id="52" name="Line 4"/>
          <p:cNvSpPr/>
          <p:nvPr/>
        </p:nvSpPr>
        <p:spPr>
          <a:xfrm>
            <a:off x="344488" y="838200"/>
            <a:ext cx="8456612" cy="0"/>
          </a:xfrm>
          <a:prstGeom prst="line">
            <a:avLst/>
          </a:prstGeom>
          <a:ln w="76200">
            <a:solidFill>
              <a:srgbClr val="000000"/>
            </a:solidFill>
          </a:ln>
        </p:spPr>
        <p:txBody>
          <a:bodyPr lIns="45719" rIns="45719"/>
          <a:lstStyle/>
          <a:p>
            <a:pPr algn="l">
              <a:defRPr sz="2400"/>
            </a:pPr>
            <a:endParaRPr/>
          </a:p>
        </p:txBody>
      </p:sp>
      <p:sp>
        <p:nvSpPr>
          <p:cNvPr id="53" name="Slide Number"/>
          <p:cNvSpPr txBox="1">
            <a:spLocks noGrp="1"/>
          </p:cNvSpPr>
          <p:nvPr>
            <p:ph type="sldNum" sz="quarter" idx="2"/>
          </p:nvPr>
        </p:nvSpPr>
        <p:spPr>
          <a:xfrm>
            <a:off x="8520113" y="6310312"/>
            <a:ext cx="406401" cy="418853"/>
          </a:xfrm>
          <a:prstGeom prst="rect">
            <a:avLst/>
          </a:prstGeom>
        </p:spPr>
        <p:txBody>
          <a:bodyPr lIns="44450" tIns="44450" rIns="44450" bIns="44450" anchor="t"/>
          <a:lstStyle>
            <a:lvl1pPr algn="l">
              <a:defRPr sz="2400">
                <a:latin typeface="+mn-lt"/>
                <a:ea typeface="+mn-ea"/>
                <a:cs typeface="+mn-cs"/>
                <a:sym typeface="Times New Roman"/>
              </a:defRPr>
            </a:lvl1pPr>
          </a:lstStyle>
          <a:p>
            <a:fld id="{86CB4B4D-7CA3-9044-876B-883B54F8677D}" type="slidenum">
              <a:t>‹#›</a:t>
            </a:fld>
            <a:endParaRPr/>
          </a:p>
        </p:txBody>
      </p:sp>
      <p:sp>
        <p:nvSpPr>
          <p:cNvPr id="54" name="Title Text"/>
          <p:cNvSpPr txBox="1">
            <a:spLocks noGrp="1"/>
          </p:cNvSpPr>
          <p:nvPr>
            <p:ph type="title"/>
          </p:nvPr>
        </p:nvSpPr>
        <p:spPr>
          <a:xfrm>
            <a:off x="228600" y="152400"/>
            <a:ext cx="7620000" cy="609600"/>
          </a:xfrm>
          <a:prstGeom prst="rect">
            <a:avLst/>
          </a:prstGeom>
        </p:spPr>
        <p:txBody>
          <a:bodyPr lIns="44450" tIns="44450" rIns="44450" bIns="44450" anchor="ctr">
            <a:normAutofit/>
          </a:bodyPr>
          <a:lstStyle>
            <a:lvl1pPr>
              <a:defRPr sz="2800">
                <a:solidFill>
                  <a:srgbClr val="000000"/>
                </a:solidFill>
              </a:defRPr>
            </a:lvl1pPr>
          </a:lstStyle>
          <a:p>
            <a:r>
              <a:t>Title Text</a:t>
            </a:r>
          </a:p>
        </p:txBody>
      </p:sp>
      <p:sp>
        <p:nvSpPr>
          <p:cNvPr id="55" name="Body Level One…"/>
          <p:cNvSpPr txBox="1">
            <a:spLocks noGrp="1"/>
          </p:cNvSpPr>
          <p:nvPr>
            <p:ph type="body" idx="1"/>
          </p:nvPr>
        </p:nvSpPr>
        <p:spPr>
          <a:xfrm>
            <a:off x="228600" y="1143000"/>
            <a:ext cx="8382000" cy="4114800"/>
          </a:xfrm>
          <a:prstGeom prst="rect">
            <a:avLst/>
          </a:prstGeom>
        </p:spPr>
        <p:txBody>
          <a:bodyPr lIns="44450" tIns="44450" rIns="44450" bIns="44450">
            <a:normAutofit/>
          </a:bodyPr>
          <a:lstStyle>
            <a:lvl1pPr>
              <a:spcBef>
                <a:spcPts val="400"/>
              </a:spcBef>
              <a:buClrTx/>
              <a:buSzPct val="100000"/>
              <a:buChar char="•"/>
              <a:defRPr sz="1800" b="1"/>
            </a:lvl1pPr>
            <a:lvl2pPr marL="742950" indent="-285750">
              <a:spcBef>
                <a:spcPts val="400"/>
              </a:spcBef>
              <a:buClrTx/>
              <a:buSzPct val="100000"/>
              <a:buChar char="–"/>
              <a:defRPr sz="1800" b="1"/>
            </a:lvl2pPr>
            <a:lvl3pPr marL="1085850" indent="-171450">
              <a:spcBef>
                <a:spcPts val="400"/>
              </a:spcBef>
              <a:buClrTx/>
              <a:buSzPct val="100000"/>
              <a:buChar char="•"/>
              <a:defRPr sz="1800" b="1"/>
            </a:lvl3pPr>
            <a:lvl4pPr marL="1577339" indent="-205739">
              <a:spcBef>
                <a:spcPts val="400"/>
              </a:spcBef>
              <a:buClrTx/>
              <a:buSzPct val="100000"/>
              <a:buChar char="–"/>
              <a:defRPr sz="1800" b="1"/>
            </a:lvl4pPr>
            <a:lvl5pPr marL="2034539" indent="-205739">
              <a:spcBef>
                <a:spcPts val="400"/>
              </a:spcBef>
              <a:buClrTx/>
              <a:buSzPct val="100000"/>
              <a:buChar char="•"/>
              <a:defRPr sz="1800" b="1"/>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제목 및 표">
    <p:spTree>
      <p:nvGrpSpPr>
        <p:cNvPr id="1" name=""/>
        <p:cNvGrpSpPr/>
        <p:nvPr/>
      </p:nvGrpSpPr>
      <p:grpSpPr>
        <a:xfrm>
          <a:off x="0" y="0"/>
          <a:ext cx="0" cy="0"/>
          <a:chOff x="0" y="0"/>
          <a:chExt cx="0" cy="0"/>
        </a:xfrm>
      </p:grpSpPr>
      <p:sp>
        <p:nvSpPr>
          <p:cNvPr id="62" name="Line 4"/>
          <p:cNvSpPr/>
          <p:nvPr/>
        </p:nvSpPr>
        <p:spPr>
          <a:xfrm>
            <a:off x="344488" y="838200"/>
            <a:ext cx="8456612" cy="0"/>
          </a:xfrm>
          <a:prstGeom prst="line">
            <a:avLst/>
          </a:prstGeom>
          <a:ln w="76200">
            <a:solidFill>
              <a:srgbClr val="000000"/>
            </a:solidFill>
          </a:ln>
        </p:spPr>
        <p:txBody>
          <a:bodyPr lIns="45719" rIns="45719"/>
          <a:lstStyle/>
          <a:p>
            <a:pPr algn="l">
              <a:defRPr sz="2400"/>
            </a:pPr>
            <a:endParaRPr/>
          </a:p>
        </p:txBody>
      </p:sp>
      <p:sp>
        <p:nvSpPr>
          <p:cNvPr id="63" name="Slide Number"/>
          <p:cNvSpPr txBox="1">
            <a:spLocks noGrp="1"/>
          </p:cNvSpPr>
          <p:nvPr>
            <p:ph type="sldNum" sz="quarter" idx="2"/>
          </p:nvPr>
        </p:nvSpPr>
        <p:spPr>
          <a:xfrm>
            <a:off x="8520113" y="6310312"/>
            <a:ext cx="406401" cy="418853"/>
          </a:xfrm>
          <a:prstGeom prst="rect">
            <a:avLst/>
          </a:prstGeom>
        </p:spPr>
        <p:txBody>
          <a:bodyPr lIns="44450" tIns="44450" rIns="44450" bIns="44450" anchor="t"/>
          <a:lstStyle>
            <a:lvl1pPr algn="l">
              <a:defRPr sz="2400">
                <a:latin typeface="+mn-lt"/>
                <a:ea typeface="+mn-ea"/>
                <a:cs typeface="+mn-cs"/>
                <a:sym typeface="Times New Roman"/>
              </a:defRPr>
            </a:lvl1pPr>
          </a:lstStyle>
          <a:p>
            <a:fld id="{86CB4B4D-7CA3-9044-876B-883B54F8677D}" type="slidenum">
              <a:t>‹#›</a:t>
            </a:fld>
            <a:endParaRPr/>
          </a:p>
        </p:txBody>
      </p:sp>
      <p:sp>
        <p:nvSpPr>
          <p:cNvPr id="64" name="Title Text"/>
          <p:cNvSpPr txBox="1">
            <a:spLocks noGrp="1"/>
          </p:cNvSpPr>
          <p:nvPr>
            <p:ph type="title"/>
          </p:nvPr>
        </p:nvSpPr>
        <p:spPr>
          <a:xfrm>
            <a:off x="228600" y="152400"/>
            <a:ext cx="7620000" cy="609600"/>
          </a:xfrm>
          <a:prstGeom prst="rect">
            <a:avLst/>
          </a:prstGeom>
        </p:spPr>
        <p:txBody>
          <a:bodyPr lIns="44450" tIns="44450" rIns="44450" bIns="44450" anchor="ctr">
            <a:normAutofit/>
          </a:bodyPr>
          <a:lstStyle>
            <a:lvl1pPr>
              <a:defRPr sz="2800">
                <a:solidFill>
                  <a:srgbClr val="000000"/>
                </a:solidFill>
              </a:defRPr>
            </a:lvl1pPr>
          </a:lstStyle>
          <a:p>
            <a:r>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Slide Number"/>
          <p:cNvSpPr txBox="1">
            <a:spLocks noGrp="1"/>
          </p:cNvSpPr>
          <p:nvPr>
            <p:ph type="sldNum" sz="quarter" idx="2"/>
          </p:nvPr>
        </p:nvSpPr>
        <p:spPr>
          <a:xfrm>
            <a:off x="8428176" y="6414760"/>
            <a:ext cx="258624" cy="248305"/>
          </a:xfrm>
          <a:prstGeom prst="rect">
            <a:avLst/>
          </a:prstGeom>
        </p:spPr>
        <p:txBody>
          <a:bodyPr/>
          <a:lstStyle>
            <a:lvl1pPr>
              <a:defRPr>
                <a:solidFill>
                  <a:srgbClr val="898989"/>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D1DB4C-7FDB-2E4A-A0A7-49689020571A}"/>
              </a:ext>
            </a:extLst>
          </p:cNvPr>
          <p:cNvSpPr>
            <a:spLocks noGrp="1"/>
          </p:cNvSpPr>
          <p:nvPr>
            <p:ph type="dt" sz="half" idx="10"/>
          </p:nvPr>
        </p:nvSpPr>
        <p:spPr/>
        <p:txBody>
          <a:bodyPr/>
          <a:lstStyle>
            <a:lvl1pPr>
              <a:defRPr/>
            </a:lvl1pPr>
          </a:lstStyle>
          <a:p>
            <a:pPr>
              <a:defRPr/>
            </a:pPr>
            <a:fld id="{F4F956A1-584E-D947-BFA3-58F51FD997A0}" type="datetime1">
              <a:rPr lang="en-US"/>
              <a:pPr>
                <a:defRPr/>
              </a:pPr>
              <a:t>10/31/19</a:t>
            </a:fld>
            <a:endParaRPr lang="en-US"/>
          </a:p>
        </p:txBody>
      </p:sp>
      <p:sp>
        <p:nvSpPr>
          <p:cNvPr id="3" name="Footer Placeholder 4">
            <a:extLst>
              <a:ext uri="{FF2B5EF4-FFF2-40B4-BE49-F238E27FC236}">
                <a16:creationId xmlns:a16="http://schemas.microsoft.com/office/drawing/2014/main" id="{1CADF806-1B9F-8B49-B303-F1EC4253D8A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A6971C1-6693-EE44-98C6-C4CD3B6A6B9B}"/>
              </a:ext>
            </a:extLst>
          </p:cNvPr>
          <p:cNvSpPr>
            <a:spLocks noGrp="1"/>
          </p:cNvSpPr>
          <p:nvPr>
            <p:ph type="sldNum" sz="quarter" idx="12"/>
          </p:nvPr>
        </p:nvSpPr>
        <p:spPr/>
        <p:txBody>
          <a:bodyPr/>
          <a:lstStyle>
            <a:lvl1pPr>
              <a:defRPr/>
            </a:lvl1pPr>
          </a:lstStyle>
          <a:p>
            <a:fld id="{FF25EC14-D6CD-2D49-A0AB-3C5352B69237}" type="slidenum">
              <a:rPr lang="en-US" altLang="en-US"/>
              <a:pPr/>
              <a:t>‹#›</a:t>
            </a:fld>
            <a:endParaRPr lang="en-US" altLang="en-US"/>
          </a:p>
        </p:txBody>
      </p:sp>
    </p:spTree>
    <p:extLst>
      <p:ext uri="{BB962C8B-B14F-4D97-AF65-F5344CB8AC3E}">
        <p14:creationId xmlns:p14="http://schemas.microsoft.com/office/powerpoint/2010/main" val="158933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468312" y="260350"/>
            <a:ext cx="36514" cy="3816350"/>
          </a:xfrm>
          <a:prstGeom prst="rect">
            <a:avLst/>
          </a:prstGeom>
          <a:gradFill>
            <a:gsLst>
              <a:gs pos="0">
                <a:srgbClr val="FFFFFF"/>
              </a:gs>
              <a:gs pos="100000">
                <a:srgbClr val="0039A6"/>
              </a:gs>
            </a:gsLst>
            <a:lin ang="16200000"/>
          </a:gradFill>
          <a:ln w="12700">
            <a:miter lim="400000"/>
          </a:ln>
        </p:spPr>
        <p:txBody>
          <a:bodyPr lIns="45719" rIns="45719" anchor="ctr"/>
          <a:lstStyle/>
          <a:p>
            <a:pPr>
              <a:defRPr sz="1800"/>
            </a:pPr>
            <a:endParaRPr/>
          </a:p>
        </p:txBody>
      </p:sp>
      <p:sp>
        <p:nvSpPr>
          <p:cNvPr id="3" name="Rectangle"/>
          <p:cNvSpPr/>
          <p:nvPr/>
        </p:nvSpPr>
        <p:spPr>
          <a:xfrm>
            <a:off x="250825" y="981075"/>
            <a:ext cx="8569325" cy="71438"/>
          </a:xfrm>
          <a:prstGeom prst="rect">
            <a:avLst/>
          </a:prstGeom>
          <a:gradFill>
            <a:gsLst>
              <a:gs pos="0">
                <a:srgbClr val="FFFFFF"/>
              </a:gs>
              <a:gs pos="100000">
                <a:srgbClr val="0039A6"/>
              </a:gs>
            </a:gsLst>
            <a:lin ang="10800000"/>
          </a:gradFill>
          <a:ln w="12700">
            <a:miter lim="400000"/>
          </a:ln>
        </p:spPr>
        <p:txBody>
          <a:bodyPr lIns="45719" rIns="45719" anchor="ctr"/>
          <a:lstStyle/>
          <a:p>
            <a:pPr>
              <a:defRPr sz="1800"/>
            </a:pPr>
            <a:endParaRPr/>
          </a:p>
        </p:txBody>
      </p:sp>
      <p:pic>
        <p:nvPicPr>
          <p:cNvPr id="4" name="MK Logo.jpg" descr="MK Logo.jpg"/>
          <p:cNvPicPr>
            <a:picLocks noChangeAspect="1"/>
          </p:cNvPicPr>
          <p:nvPr/>
        </p:nvPicPr>
        <p:blipFill>
          <a:blip r:embed="rId8"/>
          <a:stretch>
            <a:fillRect/>
          </a:stretch>
        </p:blipFill>
        <p:spPr>
          <a:xfrm>
            <a:off x="0" y="6270625"/>
            <a:ext cx="1619250" cy="590550"/>
          </a:xfrm>
          <a:prstGeom prst="rect">
            <a:avLst/>
          </a:prstGeom>
          <a:ln w="12700">
            <a:miter lim="400000"/>
          </a:ln>
        </p:spPr>
      </p:pic>
      <p:sp>
        <p:nvSpPr>
          <p:cNvPr id="5" name="Title Text"/>
          <p:cNvSpPr txBox="1">
            <a:spLocks noGrp="1"/>
          </p:cNvSpPr>
          <p:nvPr>
            <p:ph type="title"/>
          </p:nvPr>
        </p:nvSpPr>
        <p:spPr>
          <a:xfrm>
            <a:off x="457200" y="0"/>
            <a:ext cx="8229600" cy="1417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lstStyle/>
          <a:p>
            <a:r>
              <a:t>Title Text</a:t>
            </a:r>
          </a:p>
        </p:txBody>
      </p:sp>
      <p:sp>
        <p:nvSpPr>
          <p:cNvPr id="6"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67" r:id="rId6"/>
  </p:sldLayoutIdLst>
  <p:transition spd="med"/>
  <p:txStyles>
    <p:title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
          <a:srgbClr val="ECEAAC"/>
        </a:buClr>
        <a:buSzPct val="60000"/>
        <a:buFontTx/>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
          <a:srgbClr val="ECEAAC"/>
        </a:buClr>
        <a:buSzPct val="55000"/>
        <a:buFontTx/>
        <a:buChar char="■"/>
        <a:tabLst/>
        <a:defRPr sz="3200" b="0" i="0" u="none" strike="noStrike" cap="none" spc="0" baseline="0">
          <a:ln>
            <a:noFill/>
          </a:ln>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
          <a:srgbClr val="ECEAAC"/>
        </a:buClr>
        <a:buSzPct val="50000"/>
        <a:buFontTx/>
        <a:buChar char="■"/>
        <a:tabLst/>
        <a:defRPr sz="3200" b="0" i="0" u="none" strike="noStrike" cap="none" spc="0" baseline="0">
          <a:ln>
            <a:noFill/>
          </a:ln>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
          <a:srgbClr val="ECEAAC"/>
        </a:buClr>
        <a:buSzPct val="50000"/>
        <a:buFont typeface="Wingdings"/>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a14="http://schemas.microsoft.com/office/mac/drawingml/2011/main" val="1"/>
            </a:ext>
          </a:extLst>
        </p:spPr>
        <p:txBody>
          <a:bodyPr/>
          <a:lstStyle>
            <a:lvl1pPr>
              <a:defRPr>
                <a:solidFill>
                  <a:srgbClr val="000000"/>
                </a:solidFill>
              </a:defRPr>
            </a:lvl1pPr>
          </a:lstStyle>
          <a:p>
            <a:fld id="{86CB4B4D-7CA3-9044-876B-883B54F8677D}" type="slidenum">
              <a:t>1</a:t>
            </a:fld>
            <a:endParaRPr/>
          </a:p>
        </p:txBody>
      </p:sp>
      <p:sp>
        <p:nvSpPr>
          <p:cNvPr id="711"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lgn="ctr">
              <a:defRPr sz="1000">
                <a:latin typeface="Calibri"/>
                <a:ea typeface="Calibri"/>
                <a:cs typeface="Calibri"/>
                <a:sym typeface="Calibri"/>
              </a:defRPr>
            </a:lvl1pPr>
          </a:lstStyle>
          <a:p>
            <a:r>
              <a:t>Copyright © 2014 Elsevier Inc. All rights reserved.</a:t>
            </a:r>
          </a:p>
        </p:txBody>
      </p:sp>
      <p:sp>
        <p:nvSpPr>
          <p:cNvPr id="712" name="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p:cNvSpPr txBox="1"/>
          <p:nvPr/>
        </p:nvSpPr>
        <p:spPr>
          <a:xfrm>
            <a:off x="685800" y="5646737"/>
            <a:ext cx="7772400" cy="62930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latin typeface="Calibri"/>
                <a:ea typeface="Calibri"/>
                <a:cs typeface="Calibri"/>
                <a:sym typeface="Calibri"/>
              </a:defRPr>
            </a:lvl1pPr>
          </a:lstStyle>
          <a:p>
            <a:r>
              <a:t>FIGURE 1.5 The organization of a computer, showing the five classic components. The processor gets instructions and data from memory. Input writes data to memory, and output reads data from memory. Control sends the signals that determine the operations of the datapath, memory, input, and output. </a:t>
            </a:r>
          </a:p>
        </p:txBody>
      </p:sp>
      <p:pic>
        <p:nvPicPr>
          <p:cNvPr id="713" name="f01-05-9780124077263" descr="f01-05-9780124077263"/>
          <p:cNvPicPr>
            <a:picLocks noChangeAspect="1"/>
          </p:cNvPicPr>
          <p:nvPr/>
        </p:nvPicPr>
        <p:blipFill>
          <a:blip r:embed="rId2"/>
          <a:stretch>
            <a:fillRect/>
          </a:stretch>
        </p:blipFill>
        <p:spPr>
          <a:xfrm>
            <a:off x="1458912" y="228600"/>
            <a:ext cx="6226176" cy="5334000"/>
          </a:xfrm>
          <a:prstGeom prst="rect">
            <a:avLst/>
          </a:prstGeom>
          <a:ln w="12700">
            <a:miter lim="400000"/>
          </a:ln>
        </p:spPr>
      </p:pic>
      <p:pic>
        <p:nvPicPr>
          <p:cNvPr id="6" name="f01-05-9780124077263" descr="f01-05-9780124077263">
            <a:extLst>
              <a:ext uri="{FF2B5EF4-FFF2-40B4-BE49-F238E27FC236}">
                <a16:creationId xmlns:a16="http://schemas.microsoft.com/office/drawing/2014/main" id="{A6E1451B-6F86-C147-9116-6A1FAF968004}"/>
              </a:ext>
            </a:extLst>
          </p:cNvPr>
          <p:cNvPicPr>
            <a:picLocks noChangeAspect="1"/>
          </p:cNvPicPr>
          <p:nvPr/>
        </p:nvPicPr>
        <p:blipFill>
          <a:blip r:embed="rId2"/>
          <a:stretch>
            <a:fillRect/>
          </a:stretch>
        </p:blipFill>
        <p:spPr>
          <a:xfrm>
            <a:off x="1458912" y="239110"/>
            <a:ext cx="6226176" cy="5334000"/>
          </a:xfrm>
          <a:prstGeom prst="rect">
            <a:avLst/>
          </a:prstGeom>
          <a:ln w="12700">
            <a:miter lim="400000"/>
          </a:ln>
        </p:spPr>
      </p:pic>
    </p:spTree>
    <p:extLst>
      <p:ext uri="{BB962C8B-B14F-4D97-AF65-F5344CB8AC3E}">
        <p14:creationId xmlns:p14="http://schemas.microsoft.com/office/powerpoint/2010/main" val="200015453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Rectangle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512" name="Rectangle 2"/>
          <p:cNvSpPr txBox="1">
            <a:spLocks noGrp="1"/>
          </p:cNvSpPr>
          <p:nvPr>
            <p:ph type="title"/>
          </p:nvPr>
        </p:nvSpPr>
        <p:spPr>
          <a:xfrm>
            <a:off x="228600" y="152400"/>
            <a:ext cx="8169160" cy="609600"/>
          </a:xfrm>
          <a:prstGeom prst="rect">
            <a:avLst/>
          </a:prstGeom>
        </p:spPr>
        <p:txBody>
          <a:bodyPr>
            <a:normAutofit fontScale="90000"/>
          </a:bodyPr>
          <a:lstStyle/>
          <a:p>
            <a:r>
              <a:rPr dirty="0"/>
              <a:t>Execution of R-type</a:t>
            </a:r>
            <a:r>
              <a:rPr lang="en-US" dirty="0"/>
              <a:t> (Arithmetic/Logic) </a:t>
            </a:r>
            <a:r>
              <a:rPr dirty="0"/>
              <a:t> instruction</a:t>
            </a:r>
          </a:p>
        </p:txBody>
      </p:sp>
      <p:pic>
        <p:nvPicPr>
          <p:cNvPr id="513" name="Picture 4" descr="Picture 4"/>
          <p:cNvPicPr>
            <a:picLocks noChangeAspect="1"/>
          </p:cNvPicPr>
          <p:nvPr/>
        </p:nvPicPr>
        <p:blipFill>
          <a:blip r:embed="rId2"/>
          <a:stretch>
            <a:fillRect/>
          </a:stretch>
        </p:blipFill>
        <p:spPr>
          <a:xfrm>
            <a:off x="457200" y="1447800"/>
            <a:ext cx="7708900" cy="4572000"/>
          </a:xfrm>
          <a:prstGeom prst="rect">
            <a:avLst/>
          </a:prstGeom>
          <a:ln w="12700">
            <a:miter lim="400000"/>
          </a:ln>
        </p:spPr>
      </p:pic>
      <p:sp>
        <p:nvSpPr>
          <p:cNvPr id="514" name="Line 5"/>
          <p:cNvSpPr/>
          <p:nvPr/>
        </p:nvSpPr>
        <p:spPr>
          <a:xfrm>
            <a:off x="762000" y="3886200"/>
            <a:ext cx="304800" cy="0"/>
          </a:xfrm>
          <a:prstGeom prst="line">
            <a:avLst/>
          </a:prstGeom>
          <a:ln w="38100">
            <a:solidFill>
              <a:srgbClr val="0000FF"/>
            </a:solidFill>
          </a:ln>
        </p:spPr>
        <p:txBody>
          <a:bodyPr lIns="45719" rIns="45719"/>
          <a:lstStyle/>
          <a:p>
            <a:pPr algn="l">
              <a:defRPr sz="2400"/>
            </a:pPr>
            <a:endParaRPr/>
          </a:p>
        </p:txBody>
      </p:sp>
      <p:sp>
        <p:nvSpPr>
          <p:cNvPr id="515" name="Line 6"/>
          <p:cNvSpPr/>
          <p:nvPr/>
        </p:nvSpPr>
        <p:spPr>
          <a:xfrm flipV="1">
            <a:off x="914399" y="2057400"/>
            <a:ext cx="1" cy="1828800"/>
          </a:xfrm>
          <a:prstGeom prst="line">
            <a:avLst/>
          </a:prstGeom>
          <a:ln w="38100">
            <a:solidFill>
              <a:srgbClr val="0000FF"/>
            </a:solidFill>
          </a:ln>
        </p:spPr>
        <p:txBody>
          <a:bodyPr lIns="45719" rIns="45719"/>
          <a:lstStyle/>
          <a:p>
            <a:pPr algn="l">
              <a:defRPr sz="2400"/>
            </a:pPr>
            <a:endParaRPr/>
          </a:p>
        </p:txBody>
      </p:sp>
      <p:sp>
        <p:nvSpPr>
          <p:cNvPr id="516" name="Line 8"/>
          <p:cNvSpPr/>
          <p:nvPr/>
        </p:nvSpPr>
        <p:spPr>
          <a:xfrm>
            <a:off x="2057400" y="4267200"/>
            <a:ext cx="304800" cy="0"/>
          </a:xfrm>
          <a:prstGeom prst="line">
            <a:avLst/>
          </a:prstGeom>
          <a:ln w="38100">
            <a:solidFill>
              <a:srgbClr val="0000FF"/>
            </a:solidFill>
          </a:ln>
        </p:spPr>
        <p:txBody>
          <a:bodyPr lIns="45719" rIns="45719"/>
          <a:lstStyle/>
          <a:p>
            <a:pPr algn="l">
              <a:defRPr sz="2400"/>
            </a:pPr>
            <a:endParaRPr/>
          </a:p>
        </p:txBody>
      </p:sp>
      <p:sp>
        <p:nvSpPr>
          <p:cNvPr id="517" name="Line 9"/>
          <p:cNvSpPr/>
          <p:nvPr/>
        </p:nvSpPr>
        <p:spPr>
          <a:xfrm>
            <a:off x="914400" y="2057400"/>
            <a:ext cx="533400" cy="0"/>
          </a:xfrm>
          <a:prstGeom prst="line">
            <a:avLst/>
          </a:prstGeom>
          <a:ln w="38100">
            <a:solidFill>
              <a:srgbClr val="0000FF"/>
            </a:solidFill>
          </a:ln>
        </p:spPr>
        <p:txBody>
          <a:bodyPr lIns="45719" rIns="45719"/>
          <a:lstStyle/>
          <a:p>
            <a:pPr algn="l">
              <a:defRPr sz="2400"/>
            </a:pPr>
            <a:endParaRPr/>
          </a:p>
        </p:txBody>
      </p:sp>
      <p:sp>
        <p:nvSpPr>
          <p:cNvPr id="518" name="Line 10"/>
          <p:cNvSpPr/>
          <p:nvPr/>
        </p:nvSpPr>
        <p:spPr>
          <a:xfrm>
            <a:off x="2362200" y="3810000"/>
            <a:ext cx="1371600" cy="0"/>
          </a:xfrm>
          <a:prstGeom prst="line">
            <a:avLst/>
          </a:prstGeom>
          <a:ln w="38100">
            <a:solidFill>
              <a:srgbClr val="0000FF"/>
            </a:solidFill>
          </a:ln>
        </p:spPr>
        <p:txBody>
          <a:bodyPr lIns="45719" rIns="45719"/>
          <a:lstStyle/>
          <a:p>
            <a:pPr algn="l">
              <a:defRPr sz="2400"/>
            </a:pPr>
            <a:endParaRPr/>
          </a:p>
        </p:txBody>
      </p:sp>
      <p:sp>
        <p:nvSpPr>
          <p:cNvPr id="519" name="Line 11"/>
          <p:cNvSpPr/>
          <p:nvPr/>
        </p:nvSpPr>
        <p:spPr>
          <a:xfrm>
            <a:off x="2362200" y="4114800"/>
            <a:ext cx="1371600" cy="0"/>
          </a:xfrm>
          <a:prstGeom prst="line">
            <a:avLst/>
          </a:prstGeom>
          <a:ln w="38100">
            <a:solidFill>
              <a:srgbClr val="0000FF"/>
            </a:solidFill>
          </a:ln>
        </p:spPr>
        <p:txBody>
          <a:bodyPr lIns="45719" rIns="45719"/>
          <a:lstStyle/>
          <a:p>
            <a:pPr algn="l">
              <a:defRPr sz="2400"/>
            </a:pPr>
            <a:endParaRPr/>
          </a:p>
        </p:txBody>
      </p:sp>
      <p:sp>
        <p:nvSpPr>
          <p:cNvPr id="520" name="Line 12"/>
          <p:cNvSpPr/>
          <p:nvPr/>
        </p:nvSpPr>
        <p:spPr>
          <a:xfrm>
            <a:off x="2362200" y="4648200"/>
            <a:ext cx="990600" cy="0"/>
          </a:xfrm>
          <a:prstGeom prst="line">
            <a:avLst/>
          </a:prstGeom>
          <a:ln w="38100">
            <a:solidFill>
              <a:srgbClr val="0000FF"/>
            </a:solidFill>
          </a:ln>
        </p:spPr>
        <p:txBody>
          <a:bodyPr lIns="45719" rIns="45719"/>
          <a:lstStyle/>
          <a:p>
            <a:pPr algn="l">
              <a:defRPr sz="2400"/>
            </a:pPr>
            <a:endParaRPr/>
          </a:p>
        </p:txBody>
      </p:sp>
      <p:sp>
        <p:nvSpPr>
          <p:cNvPr id="521" name="Line 14"/>
          <p:cNvSpPr/>
          <p:nvPr/>
        </p:nvSpPr>
        <p:spPr>
          <a:xfrm>
            <a:off x="3505200" y="4343400"/>
            <a:ext cx="228600" cy="0"/>
          </a:xfrm>
          <a:prstGeom prst="line">
            <a:avLst/>
          </a:prstGeom>
          <a:ln w="38100">
            <a:solidFill>
              <a:srgbClr val="0000FF"/>
            </a:solidFill>
          </a:ln>
        </p:spPr>
        <p:txBody>
          <a:bodyPr lIns="45719" rIns="45719"/>
          <a:lstStyle/>
          <a:p>
            <a:pPr algn="l">
              <a:defRPr sz="2400"/>
            </a:pPr>
            <a:endParaRPr/>
          </a:p>
        </p:txBody>
      </p:sp>
      <p:sp>
        <p:nvSpPr>
          <p:cNvPr id="522" name="Line 15"/>
          <p:cNvSpPr/>
          <p:nvPr/>
        </p:nvSpPr>
        <p:spPr>
          <a:xfrm>
            <a:off x="4724400" y="3962400"/>
            <a:ext cx="914400" cy="0"/>
          </a:xfrm>
          <a:prstGeom prst="line">
            <a:avLst/>
          </a:prstGeom>
          <a:ln w="38100">
            <a:solidFill>
              <a:srgbClr val="0000FF"/>
            </a:solidFill>
          </a:ln>
        </p:spPr>
        <p:txBody>
          <a:bodyPr lIns="45719" rIns="45719"/>
          <a:lstStyle/>
          <a:p>
            <a:pPr algn="l">
              <a:defRPr sz="2400"/>
            </a:pPr>
            <a:endParaRPr/>
          </a:p>
        </p:txBody>
      </p:sp>
      <p:sp>
        <p:nvSpPr>
          <p:cNvPr id="523" name="Line 16"/>
          <p:cNvSpPr/>
          <p:nvPr/>
        </p:nvSpPr>
        <p:spPr>
          <a:xfrm>
            <a:off x="4724400" y="4343400"/>
            <a:ext cx="533400" cy="0"/>
          </a:xfrm>
          <a:prstGeom prst="line">
            <a:avLst/>
          </a:prstGeom>
          <a:ln w="38100">
            <a:solidFill>
              <a:srgbClr val="0000FF"/>
            </a:solidFill>
          </a:ln>
        </p:spPr>
        <p:txBody>
          <a:bodyPr lIns="45719" rIns="45719"/>
          <a:lstStyle/>
          <a:p>
            <a:pPr algn="l">
              <a:defRPr sz="2400"/>
            </a:pPr>
            <a:endParaRPr/>
          </a:p>
        </p:txBody>
      </p:sp>
      <p:sp>
        <p:nvSpPr>
          <p:cNvPr id="524" name="Line 18"/>
          <p:cNvSpPr/>
          <p:nvPr/>
        </p:nvSpPr>
        <p:spPr>
          <a:xfrm>
            <a:off x="5486400" y="4495800"/>
            <a:ext cx="152400" cy="0"/>
          </a:xfrm>
          <a:prstGeom prst="line">
            <a:avLst/>
          </a:prstGeom>
          <a:ln w="38100">
            <a:solidFill>
              <a:srgbClr val="0000FF"/>
            </a:solidFill>
          </a:ln>
        </p:spPr>
        <p:txBody>
          <a:bodyPr lIns="45719" rIns="45719"/>
          <a:lstStyle/>
          <a:p>
            <a:pPr algn="l">
              <a:defRPr sz="2400"/>
            </a:pPr>
            <a:endParaRPr/>
          </a:p>
        </p:txBody>
      </p:sp>
      <p:sp>
        <p:nvSpPr>
          <p:cNvPr id="525" name="Line 20"/>
          <p:cNvSpPr/>
          <p:nvPr/>
        </p:nvSpPr>
        <p:spPr>
          <a:xfrm>
            <a:off x="6172200" y="4343400"/>
            <a:ext cx="152400" cy="0"/>
          </a:xfrm>
          <a:prstGeom prst="line">
            <a:avLst/>
          </a:prstGeom>
          <a:ln w="38100">
            <a:solidFill>
              <a:srgbClr val="0000FF"/>
            </a:solidFill>
          </a:ln>
        </p:spPr>
        <p:txBody>
          <a:bodyPr lIns="45719" rIns="45719"/>
          <a:lstStyle/>
          <a:p>
            <a:pPr algn="l">
              <a:defRPr sz="2400"/>
            </a:pPr>
            <a:endParaRPr/>
          </a:p>
        </p:txBody>
      </p:sp>
      <p:sp>
        <p:nvSpPr>
          <p:cNvPr id="526" name="Line 21"/>
          <p:cNvSpPr/>
          <p:nvPr/>
        </p:nvSpPr>
        <p:spPr>
          <a:xfrm>
            <a:off x="6324600" y="4343400"/>
            <a:ext cx="0" cy="838200"/>
          </a:xfrm>
          <a:prstGeom prst="line">
            <a:avLst/>
          </a:prstGeom>
          <a:ln w="38100">
            <a:solidFill>
              <a:srgbClr val="0000FF"/>
            </a:solidFill>
          </a:ln>
        </p:spPr>
        <p:txBody>
          <a:bodyPr lIns="45719" rIns="45719"/>
          <a:lstStyle/>
          <a:p>
            <a:pPr algn="l">
              <a:defRPr sz="2400"/>
            </a:pPr>
            <a:endParaRPr/>
          </a:p>
        </p:txBody>
      </p:sp>
      <p:sp>
        <p:nvSpPr>
          <p:cNvPr id="527" name="Line 22"/>
          <p:cNvSpPr/>
          <p:nvPr/>
        </p:nvSpPr>
        <p:spPr>
          <a:xfrm>
            <a:off x="6324600" y="5181600"/>
            <a:ext cx="1295400" cy="0"/>
          </a:xfrm>
          <a:prstGeom prst="line">
            <a:avLst/>
          </a:prstGeom>
          <a:ln w="38100">
            <a:solidFill>
              <a:srgbClr val="0000FF"/>
            </a:solidFill>
          </a:ln>
        </p:spPr>
        <p:txBody>
          <a:bodyPr lIns="45719" rIns="45719"/>
          <a:lstStyle/>
          <a:p>
            <a:pPr algn="l">
              <a:defRPr sz="2400"/>
            </a:pPr>
            <a:endParaRPr/>
          </a:p>
        </p:txBody>
      </p:sp>
      <p:sp>
        <p:nvSpPr>
          <p:cNvPr id="528" name="Line 24"/>
          <p:cNvSpPr/>
          <p:nvPr/>
        </p:nvSpPr>
        <p:spPr>
          <a:xfrm flipV="1">
            <a:off x="7620000" y="4800600"/>
            <a:ext cx="0" cy="381000"/>
          </a:xfrm>
          <a:prstGeom prst="line">
            <a:avLst/>
          </a:prstGeom>
          <a:ln w="38100">
            <a:solidFill>
              <a:srgbClr val="0000FF"/>
            </a:solidFill>
          </a:ln>
        </p:spPr>
        <p:txBody>
          <a:bodyPr lIns="45719" rIns="45719"/>
          <a:lstStyle/>
          <a:p>
            <a:pPr algn="l">
              <a:defRPr sz="2400"/>
            </a:pPr>
            <a:endParaRPr/>
          </a:p>
        </p:txBody>
      </p:sp>
      <p:sp>
        <p:nvSpPr>
          <p:cNvPr id="529" name="Line 25"/>
          <p:cNvSpPr/>
          <p:nvPr/>
        </p:nvSpPr>
        <p:spPr>
          <a:xfrm>
            <a:off x="7620000" y="4800600"/>
            <a:ext cx="152400" cy="0"/>
          </a:xfrm>
          <a:prstGeom prst="line">
            <a:avLst/>
          </a:prstGeom>
          <a:ln w="38100">
            <a:solidFill>
              <a:srgbClr val="0000FF"/>
            </a:solidFill>
          </a:ln>
        </p:spPr>
        <p:txBody>
          <a:bodyPr lIns="45719" rIns="45719"/>
          <a:lstStyle/>
          <a:p>
            <a:pPr algn="l">
              <a:defRPr sz="2400"/>
            </a:pPr>
            <a:endParaRPr/>
          </a:p>
        </p:txBody>
      </p:sp>
      <p:sp>
        <p:nvSpPr>
          <p:cNvPr id="530" name="Line 27"/>
          <p:cNvSpPr/>
          <p:nvPr/>
        </p:nvSpPr>
        <p:spPr>
          <a:xfrm>
            <a:off x="7924800" y="4572000"/>
            <a:ext cx="76200" cy="0"/>
          </a:xfrm>
          <a:prstGeom prst="line">
            <a:avLst/>
          </a:prstGeom>
          <a:ln w="38100">
            <a:solidFill>
              <a:srgbClr val="0000FF"/>
            </a:solidFill>
          </a:ln>
        </p:spPr>
        <p:txBody>
          <a:bodyPr lIns="45719" rIns="45719"/>
          <a:lstStyle/>
          <a:p>
            <a:pPr algn="l">
              <a:defRPr sz="2400"/>
            </a:pPr>
            <a:endParaRPr/>
          </a:p>
        </p:txBody>
      </p:sp>
      <p:sp>
        <p:nvSpPr>
          <p:cNvPr id="531" name="Line 28"/>
          <p:cNvSpPr/>
          <p:nvPr/>
        </p:nvSpPr>
        <p:spPr>
          <a:xfrm>
            <a:off x="8077200" y="4572000"/>
            <a:ext cx="0" cy="1447800"/>
          </a:xfrm>
          <a:prstGeom prst="line">
            <a:avLst/>
          </a:prstGeom>
          <a:ln w="38100">
            <a:solidFill>
              <a:srgbClr val="0000FF"/>
            </a:solidFill>
          </a:ln>
        </p:spPr>
        <p:txBody>
          <a:bodyPr lIns="45719" rIns="45719"/>
          <a:lstStyle/>
          <a:p>
            <a:pPr algn="l">
              <a:defRPr sz="2400"/>
            </a:pPr>
            <a:endParaRPr/>
          </a:p>
        </p:txBody>
      </p:sp>
      <p:sp>
        <p:nvSpPr>
          <p:cNvPr id="532" name="Line 29"/>
          <p:cNvSpPr/>
          <p:nvPr/>
        </p:nvSpPr>
        <p:spPr>
          <a:xfrm flipH="1" flipV="1">
            <a:off x="3581400" y="6019799"/>
            <a:ext cx="4495800" cy="1"/>
          </a:xfrm>
          <a:prstGeom prst="line">
            <a:avLst/>
          </a:prstGeom>
          <a:ln w="38100">
            <a:solidFill>
              <a:srgbClr val="0000FF"/>
            </a:solidFill>
          </a:ln>
        </p:spPr>
        <p:txBody>
          <a:bodyPr lIns="45719" rIns="45719"/>
          <a:lstStyle/>
          <a:p>
            <a:pPr algn="l">
              <a:defRPr sz="2400"/>
            </a:pPr>
            <a:endParaRPr/>
          </a:p>
        </p:txBody>
      </p:sp>
      <p:sp>
        <p:nvSpPr>
          <p:cNvPr id="533" name="Line 30"/>
          <p:cNvSpPr/>
          <p:nvPr/>
        </p:nvSpPr>
        <p:spPr>
          <a:xfrm flipV="1">
            <a:off x="3581400" y="4648200"/>
            <a:ext cx="0" cy="1371600"/>
          </a:xfrm>
          <a:prstGeom prst="line">
            <a:avLst/>
          </a:prstGeom>
          <a:ln w="38100">
            <a:solidFill>
              <a:srgbClr val="0000FF"/>
            </a:solidFill>
          </a:ln>
        </p:spPr>
        <p:txBody>
          <a:bodyPr lIns="45719" rIns="45719"/>
          <a:lstStyle/>
          <a:p>
            <a:pPr algn="l">
              <a:defRPr sz="2400"/>
            </a:pPr>
            <a:endParaRPr/>
          </a:p>
        </p:txBody>
      </p:sp>
      <p:sp>
        <p:nvSpPr>
          <p:cNvPr id="534" name="Line 31"/>
          <p:cNvSpPr/>
          <p:nvPr/>
        </p:nvSpPr>
        <p:spPr>
          <a:xfrm>
            <a:off x="3581400" y="4648200"/>
            <a:ext cx="152400" cy="0"/>
          </a:xfrm>
          <a:prstGeom prst="line">
            <a:avLst/>
          </a:prstGeom>
          <a:ln w="38100">
            <a:solidFill>
              <a:srgbClr val="0000FF"/>
            </a:solidFill>
          </a:ln>
        </p:spPr>
        <p:txBody>
          <a:bodyPr lIns="45719" rIns="45719"/>
          <a:lstStyle/>
          <a:p>
            <a:pPr algn="l">
              <a:defRPr sz="2400"/>
            </a:pPr>
            <a:endParaRPr/>
          </a:p>
        </p:txBody>
      </p:sp>
      <p:sp>
        <p:nvSpPr>
          <p:cNvPr id="535" name="Line 32"/>
          <p:cNvSpPr/>
          <p:nvPr/>
        </p:nvSpPr>
        <p:spPr>
          <a:xfrm>
            <a:off x="1752600" y="2209800"/>
            <a:ext cx="3200400" cy="0"/>
          </a:xfrm>
          <a:prstGeom prst="line">
            <a:avLst/>
          </a:prstGeom>
          <a:ln w="38100">
            <a:solidFill>
              <a:srgbClr val="0000FF"/>
            </a:solidFill>
          </a:ln>
        </p:spPr>
        <p:txBody>
          <a:bodyPr lIns="45719" rIns="45719"/>
          <a:lstStyle/>
          <a:p>
            <a:pPr algn="l">
              <a:defRPr sz="2400"/>
            </a:pPr>
            <a:endParaRPr/>
          </a:p>
        </p:txBody>
      </p:sp>
      <p:sp>
        <p:nvSpPr>
          <p:cNvPr id="536" name="Line 33"/>
          <p:cNvSpPr/>
          <p:nvPr/>
        </p:nvSpPr>
        <p:spPr>
          <a:xfrm flipV="1">
            <a:off x="4953000" y="1676400"/>
            <a:ext cx="0" cy="533400"/>
          </a:xfrm>
          <a:prstGeom prst="line">
            <a:avLst/>
          </a:prstGeom>
          <a:ln w="38100">
            <a:solidFill>
              <a:srgbClr val="0000FF"/>
            </a:solidFill>
          </a:ln>
        </p:spPr>
        <p:txBody>
          <a:bodyPr lIns="45719" rIns="45719"/>
          <a:lstStyle/>
          <a:p>
            <a:pPr algn="l">
              <a:defRPr sz="2400"/>
            </a:pPr>
            <a:endParaRPr/>
          </a:p>
        </p:txBody>
      </p:sp>
      <p:sp>
        <p:nvSpPr>
          <p:cNvPr id="537" name="Line 34"/>
          <p:cNvSpPr/>
          <p:nvPr/>
        </p:nvSpPr>
        <p:spPr>
          <a:xfrm>
            <a:off x="4953000" y="1676400"/>
            <a:ext cx="1905000" cy="0"/>
          </a:xfrm>
          <a:prstGeom prst="line">
            <a:avLst/>
          </a:prstGeom>
          <a:ln w="38100">
            <a:solidFill>
              <a:srgbClr val="0000FF"/>
            </a:solidFill>
          </a:ln>
        </p:spPr>
        <p:txBody>
          <a:bodyPr lIns="45719" rIns="45719"/>
          <a:lstStyle/>
          <a:p>
            <a:pPr algn="l">
              <a:defRPr sz="2400"/>
            </a:pPr>
            <a:endParaRPr/>
          </a:p>
        </p:txBody>
      </p:sp>
      <p:sp>
        <p:nvSpPr>
          <p:cNvPr id="538" name="Line 35"/>
          <p:cNvSpPr/>
          <p:nvPr/>
        </p:nvSpPr>
        <p:spPr>
          <a:xfrm>
            <a:off x="7010400" y="1905000"/>
            <a:ext cx="152400" cy="0"/>
          </a:xfrm>
          <a:prstGeom prst="line">
            <a:avLst/>
          </a:prstGeom>
          <a:ln w="38100">
            <a:solidFill>
              <a:srgbClr val="0000FF"/>
            </a:solidFill>
          </a:ln>
        </p:spPr>
        <p:txBody>
          <a:bodyPr lIns="45719" rIns="45719"/>
          <a:lstStyle/>
          <a:p>
            <a:pPr algn="l">
              <a:defRPr sz="2400"/>
            </a:pPr>
            <a:endParaRPr/>
          </a:p>
        </p:txBody>
      </p:sp>
      <p:sp>
        <p:nvSpPr>
          <p:cNvPr id="539" name="Line 36"/>
          <p:cNvSpPr/>
          <p:nvPr/>
        </p:nvSpPr>
        <p:spPr>
          <a:xfrm flipV="1">
            <a:off x="7162800" y="1447800"/>
            <a:ext cx="0" cy="457200"/>
          </a:xfrm>
          <a:prstGeom prst="line">
            <a:avLst/>
          </a:prstGeom>
          <a:ln w="38100">
            <a:solidFill>
              <a:srgbClr val="0000FF"/>
            </a:solidFill>
          </a:ln>
        </p:spPr>
        <p:txBody>
          <a:bodyPr lIns="45719" rIns="45719"/>
          <a:lstStyle/>
          <a:p>
            <a:pPr algn="l">
              <a:defRPr sz="2400"/>
            </a:pPr>
            <a:endParaRPr/>
          </a:p>
        </p:txBody>
      </p:sp>
      <p:sp>
        <p:nvSpPr>
          <p:cNvPr id="540" name="Line 37"/>
          <p:cNvSpPr/>
          <p:nvPr/>
        </p:nvSpPr>
        <p:spPr>
          <a:xfrm flipH="1" flipV="1">
            <a:off x="457199" y="1447799"/>
            <a:ext cx="6705601" cy="2"/>
          </a:xfrm>
          <a:prstGeom prst="line">
            <a:avLst/>
          </a:prstGeom>
          <a:ln w="38100">
            <a:solidFill>
              <a:srgbClr val="0000FF"/>
            </a:solidFill>
          </a:ln>
        </p:spPr>
        <p:txBody>
          <a:bodyPr lIns="45719" rIns="45719"/>
          <a:lstStyle/>
          <a:p>
            <a:pPr algn="l">
              <a:defRPr sz="2400"/>
            </a:pPr>
            <a:endParaRPr/>
          </a:p>
        </p:txBody>
      </p:sp>
      <p:sp>
        <p:nvSpPr>
          <p:cNvPr id="541" name="Line 38"/>
          <p:cNvSpPr/>
          <p:nvPr/>
        </p:nvSpPr>
        <p:spPr>
          <a:xfrm flipH="1">
            <a:off x="457199" y="1447800"/>
            <a:ext cx="2" cy="2438400"/>
          </a:xfrm>
          <a:prstGeom prst="line">
            <a:avLst/>
          </a:prstGeom>
          <a:ln w="38100">
            <a:solidFill>
              <a:srgbClr val="0000FF"/>
            </a:solidFill>
          </a:ln>
        </p:spPr>
        <p:txBody>
          <a:bodyPr lIns="45719" rIns="45719"/>
          <a:lstStyle/>
          <a:p>
            <a:pPr algn="l">
              <a:defRPr sz="2400"/>
            </a:pPr>
            <a:endParaRPr/>
          </a:p>
        </p:txBody>
      </p:sp>
      <p:sp>
        <p:nvSpPr>
          <p:cNvPr id="542" name="Line 39"/>
          <p:cNvSpPr/>
          <p:nvPr/>
        </p:nvSpPr>
        <p:spPr>
          <a:xfrm>
            <a:off x="457200" y="3886200"/>
            <a:ext cx="152400" cy="0"/>
          </a:xfrm>
          <a:prstGeom prst="line">
            <a:avLst/>
          </a:prstGeom>
          <a:ln w="38100">
            <a:solidFill>
              <a:srgbClr val="0000FF"/>
            </a:solidFill>
          </a:ln>
        </p:spPr>
        <p:txBody>
          <a:bodyPr lIns="45719" rIns="45719"/>
          <a:lstStyle/>
          <a:p>
            <a:pPr algn="l">
              <a:defRPr sz="2400"/>
            </a:pPr>
            <a:endParaRPr/>
          </a:p>
        </p:txBody>
      </p:sp>
      <p:sp>
        <p:nvSpPr>
          <p:cNvPr id="543" name="Line 40"/>
          <p:cNvSpPr/>
          <p:nvPr/>
        </p:nvSpPr>
        <p:spPr>
          <a:xfrm flipV="1">
            <a:off x="2362200" y="3048000"/>
            <a:ext cx="0" cy="2209800"/>
          </a:xfrm>
          <a:prstGeom prst="line">
            <a:avLst/>
          </a:prstGeom>
          <a:ln w="38100">
            <a:solidFill>
              <a:srgbClr val="0000FF"/>
            </a:solidFill>
          </a:ln>
        </p:spPr>
        <p:txBody>
          <a:bodyPr lIns="45719" rIns="45719"/>
          <a:lstStyle/>
          <a:p>
            <a:pPr algn="l">
              <a:defRPr sz="2400"/>
            </a:pPr>
            <a:endParaRPr/>
          </a:p>
        </p:txBody>
      </p:sp>
      <p:sp>
        <p:nvSpPr>
          <p:cNvPr id="544" name="Line 41"/>
          <p:cNvSpPr/>
          <p:nvPr/>
        </p:nvSpPr>
        <p:spPr>
          <a:xfrm>
            <a:off x="2362200" y="3048000"/>
            <a:ext cx="914400" cy="0"/>
          </a:xfrm>
          <a:prstGeom prst="line">
            <a:avLst/>
          </a:prstGeom>
          <a:ln w="38100">
            <a:solidFill>
              <a:srgbClr val="0000FF"/>
            </a:solidFill>
          </a:ln>
        </p:spPr>
        <p:txBody>
          <a:bodyPr lIns="45719" rIns="45719"/>
          <a:lstStyle/>
          <a:p>
            <a:pPr algn="l">
              <a:defRPr sz="2400"/>
            </a:pPr>
            <a:endParaRPr/>
          </a:p>
        </p:txBody>
      </p:sp>
      <p:sp>
        <p:nvSpPr>
          <p:cNvPr id="545" name="Line 42"/>
          <p:cNvSpPr/>
          <p:nvPr/>
        </p:nvSpPr>
        <p:spPr>
          <a:xfrm>
            <a:off x="2362200" y="5257800"/>
            <a:ext cx="1295400" cy="0"/>
          </a:xfrm>
          <a:prstGeom prst="line">
            <a:avLst/>
          </a:prstGeom>
          <a:ln w="38100">
            <a:solidFill>
              <a:srgbClr val="0000FF"/>
            </a:solidFill>
          </a:ln>
        </p:spPr>
        <p:txBody>
          <a:bodyPr lIns="45719" rIns="45719"/>
          <a:lstStyle/>
          <a:p>
            <a:pPr algn="l">
              <a:defRPr sz="2400"/>
            </a:pPr>
            <a:endParaRPr/>
          </a:p>
        </p:txBody>
      </p:sp>
      <p:sp>
        <p:nvSpPr>
          <p:cNvPr id="546" name="Line 43"/>
          <p:cNvSpPr/>
          <p:nvPr/>
        </p:nvSpPr>
        <p:spPr>
          <a:xfrm>
            <a:off x="3657600" y="5257800"/>
            <a:ext cx="0" cy="457200"/>
          </a:xfrm>
          <a:prstGeom prst="line">
            <a:avLst/>
          </a:prstGeom>
          <a:ln w="38100">
            <a:solidFill>
              <a:srgbClr val="0000FF"/>
            </a:solidFill>
          </a:ln>
        </p:spPr>
        <p:txBody>
          <a:bodyPr lIns="45719" rIns="45719"/>
          <a:lstStyle/>
          <a:p>
            <a:pPr algn="l">
              <a:defRPr sz="2400"/>
            </a:pPr>
            <a:endParaRPr/>
          </a:p>
        </p:txBody>
      </p:sp>
      <p:sp>
        <p:nvSpPr>
          <p:cNvPr id="547" name="Line 44"/>
          <p:cNvSpPr/>
          <p:nvPr/>
        </p:nvSpPr>
        <p:spPr>
          <a:xfrm>
            <a:off x="3657600" y="5715000"/>
            <a:ext cx="1524000" cy="0"/>
          </a:xfrm>
          <a:prstGeom prst="line">
            <a:avLst/>
          </a:prstGeom>
          <a:ln w="38100">
            <a:solidFill>
              <a:srgbClr val="0000FF"/>
            </a:solidFill>
          </a:ln>
        </p:spPr>
        <p:txBody>
          <a:bodyPr lIns="45719" rIns="45719"/>
          <a:lstStyle/>
          <a:p>
            <a:pPr algn="l">
              <a:defRPr sz="2400"/>
            </a:pPr>
            <a:endParaRPr/>
          </a:p>
        </p:txBody>
      </p:sp>
      <p:sp>
        <p:nvSpPr>
          <p:cNvPr id="548" name="Line 45"/>
          <p:cNvSpPr/>
          <p:nvPr/>
        </p:nvSpPr>
        <p:spPr>
          <a:xfrm flipV="1">
            <a:off x="5181600" y="5410200"/>
            <a:ext cx="0" cy="304800"/>
          </a:xfrm>
          <a:prstGeom prst="line">
            <a:avLst/>
          </a:prstGeom>
          <a:ln w="38100">
            <a:solidFill>
              <a:srgbClr val="0000FF"/>
            </a:solidFill>
          </a:ln>
        </p:spPr>
        <p:txBody>
          <a:bodyPr lIns="45719" rIns="45719"/>
          <a:lstStyle/>
          <a:p>
            <a:pPr algn="l">
              <a:defRPr sz="2400"/>
            </a:pPr>
            <a:endParaRPr/>
          </a:p>
        </p:txBody>
      </p:sp>
      <p:sp>
        <p:nvSpPr>
          <p:cNvPr id="549" name="Line 46"/>
          <p:cNvSpPr/>
          <p:nvPr/>
        </p:nvSpPr>
        <p:spPr>
          <a:xfrm>
            <a:off x="5181600" y="5410200"/>
            <a:ext cx="152400" cy="0"/>
          </a:xfrm>
          <a:prstGeom prst="line">
            <a:avLst/>
          </a:prstGeom>
          <a:ln w="38100">
            <a:solidFill>
              <a:srgbClr val="0000FF"/>
            </a:solidFill>
          </a:ln>
        </p:spPr>
        <p:txBody>
          <a:bodyPr lIns="45719" rIns="45719"/>
          <a:lstStyle/>
          <a:p>
            <a:pPr algn="l">
              <a:defRPr sz="2400"/>
            </a:pPr>
            <a:endParaRPr/>
          </a:p>
        </p:txBody>
      </p:sp>
      <p:sp>
        <p:nvSpPr>
          <p:cNvPr id="550" name="TextBox 39"/>
          <p:cNvSpPr txBox="1"/>
          <p:nvPr/>
        </p:nvSpPr>
        <p:spPr>
          <a:xfrm>
            <a:off x="395288" y="6308725"/>
            <a:ext cx="7635876" cy="7642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mn-lt"/>
                <a:ea typeface="+mn-ea"/>
                <a:cs typeface="+mn-cs"/>
                <a:sym typeface="Times New Roman"/>
              </a:defRPr>
            </a:lvl1pPr>
          </a:lstStyle>
          <a:p>
            <a:r>
              <a:t>add $2, $8,$9  000000  01000  01001  00010  00000  100000</a:t>
            </a:r>
          </a:p>
        </p:txBody>
      </p:sp>
      <p:sp>
        <p:nvSpPr>
          <p:cNvPr id="551" name="TextBox 40"/>
          <p:cNvSpPr txBox="1"/>
          <p:nvPr/>
        </p:nvSpPr>
        <p:spPr>
          <a:xfrm>
            <a:off x="2484438" y="3429000"/>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01000</a:t>
            </a:r>
          </a:p>
        </p:txBody>
      </p:sp>
      <p:sp>
        <p:nvSpPr>
          <p:cNvPr id="552" name="TextBox 41"/>
          <p:cNvSpPr txBox="1"/>
          <p:nvPr/>
        </p:nvSpPr>
        <p:spPr>
          <a:xfrm>
            <a:off x="3132138" y="3860800"/>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01001</a:t>
            </a:r>
          </a:p>
        </p:txBody>
      </p:sp>
      <p:sp>
        <p:nvSpPr>
          <p:cNvPr id="553" name="TextBox 42"/>
          <p:cNvSpPr txBox="1"/>
          <p:nvPr/>
        </p:nvSpPr>
        <p:spPr>
          <a:xfrm>
            <a:off x="2411413" y="4365625"/>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00010</a:t>
            </a:r>
          </a:p>
        </p:txBody>
      </p:sp>
      <p:sp>
        <p:nvSpPr>
          <p:cNvPr id="554" name="TextBox 43"/>
          <p:cNvSpPr txBox="1"/>
          <p:nvPr/>
        </p:nvSpPr>
        <p:spPr>
          <a:xfrm>
            <a:off x="2484438" y="2636838"/>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000000</a:t>
            </a:r>
          </a:p>
        </p:txBody>
      </p:sp>
      <p:sp>
        <p:nvSpPr>
          <p:cNvPr id="555" name="TextBox 44"/>
          <p:cNvSpPr txBox="1"/>
          <p:nvPr/>
        </p:nvSpPr>
        <p:spPr>
          <a:xfrm>
            <a:off x="3708400" y="5373687"/>
            <a:ext cx="792164"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100000</a:t>
            </a:r>
          </a:p>
        </p:txBody>
      </p:sp>
      <p:sp>
        <p:nvSpPr>
          <p:cNvPr id="556" name="TextBox 45"/>
          <p:cNvSpPr txBox="1"/>
          <p:nvPr/>
        </p:nvSpPr>
        <p:spPr>
          <a:xfrm>
            <a:off x="3132138" y="4724400"/>
            <a:ext cx="3603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t>1</a:t>
            </a:r>
          </a:p>
        </p:txBody>
      </p:sp>
      <p:sp>
        <p:nvSpPr>
          <p:cNvPr id="557" name="TextBox 46"/>
          <p:cNvSpPr txBox="1"/>
          <p:nvPr/>
        </p:nvSpPr>
        <p:spPr>
          <a:xfrm>
            <a:off x="4692650" y="3020282"/>
            <a:ext cx="358775"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10</a:t>
            </a:r>
          </a:p>
        </p:txBody>
      </p:sp>
      <p:sp>
        <p:nvSpPr>
          <p:cNvPr id="558" name="TextBox 47"/>
          <p:cNvSpPr txBox="1"/>
          <p:nvPr/>
        </p:nvSpPr>
        <p:spPr>
          <a:xfrm>
            <a:off x="5219700" y="4005262"/>
            <a:ext cx="360364"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0</a:t>
            </a:r>
          </a:p>
        </p:txBody>
      </p:sp>
      <p:sp>
        <p:nvSpPr>
          <p:cNvPr id="559" name="TextBox 48"/>
          <p:cNvSpPr txBox="1"/>
          <p:nvPr/>
        </p:nvSpPr>
        <p:spPr>
          <a:xfrm>
            <a:off x="7740650" y="4005262"/>
            <a:ext cx="360364"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0</a:t>
            </a:r>
          </a:p>
        </p:txBody>
      </p:sp>
      <p:sp>
        <p:nvSpPr>
          <p:cNvPr id="560" name="TextBox 49"/>
          <p:cNvSpPr txBox="1"/>
          <p:nvPr/>
        </p:nvSpPr>
        <p:spPr>
          <a:xfrm>
            <a:off x="6227762" y="2420938"/>
            <a:ext cx="3603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0</a:t>
            </a:r>
          </a:p>
        </p:txBody>
      </p:sp>
      <p:sp>
        <p:nvSpPr>
          <p:cNvPr id="561" name="TextBox 50"/>
          <p:cNvSpPr txBox="1"/>
          <p:nvPr/>
        </p:nvSpPr>
        <p:spPr>
          <a:xfrm>
            <a:off x="6804025" y="2276475"/>
            <a:ext cx="360364"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t>0</a:t>
            </a:r>
          </a:p>
        </p:txBody>
      </p:sp>
      <p:sp>
        <p:nvSpPr>
          <p:cNvPr id="562" name="TextBox 51"/>
          <p:cNvSpPr txBox="1"/>
          <p:nvPr/>
        </p:nvSpPr>
        <p:spPr>
          <a:xfrm>
            <a:off x="7019925" y="3716337"/>
            <a:ext cx="360364"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t>0</a:t>
            </a:r>
          </a:p>
        </p:txBody>
      </p:sp>
      <p:sp>
        <p:nvSpPr>
          <p:cNvPr id="563" name="TextBox 52"/>
          <p:cNvSpPr txBox="1"/>
          <p:nvPr/>
        </p:nvSpPr>
        <p:spPr>
          <a:xfrm>
            <a:off x="7019925" y="5229225"/>
            <a:ext cx="360364"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t>0</a:t>
            </a:r>
          </a:p>
        </p:txBody>
      </p:sp>
      <p:sp>
        <p:nvSpPr>
          <p:cNvPr id="564" name="TextBox 53"/>
          <p:cNvSpPr txBox="1"/>
          <p:nvPr/>
        </p:nvSpPr>
        <p:spPr>
          <a:xfrm>
            <a:off x="4140200" y="3429000"/>
            <a:ext cx="360364"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t>1</a:t>
            </a:r>
          </a:p>
        </p:txBody>
      </p:sp>
      <p:sp>
        <p:nvSpPr>
          <p:cNvPr id="56" name="TextBox 48">
            <a:extLst>
              <a:ext uri="{FF2B5EF4-FFF2-40B4-BE49-F238E27FC236}">
                <a16:creationId xmlns:a16="http://schemas.microsoft.com/office/drawing/2014/main" id="{8FEF9CD4-23E3-6E4F-97E4-FB956CA1B036}"/>
              </a:ext>
            </a:extLst>
          </p:cNvPr>
          <p:cNvSpPr txBox="1"/>
          <p:nvPr/>
        </p:nvSpPr>
        <p:spPr>
          <a:xfrm>
            <a:off x="5707853" y="4630372"/>
            <a:ext cx="540541"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200">
                <a:solidFill>
                  <a:srgbClr val="C00000"/>
                </a:solidFill>
              </a:defRPr>
            </a:lvl1pPr>
          </a:lstStyle>
          <a:p>
            <a:r>
              <a:rPr dirty="0"/>
              <a:t>0</a:t>
            </a:r>
            <a:r>
              <a:rPr lang="en-US" dirty="0"/>
              <a:t>010</a:t>
            </a:r>
          </a:p>
          <a:p>
            <a:r>
              <a:rPr lang="en-US" dirty="0"/>
              <a:t>(+)</a:t>
            </a:r>
            <a:endParaRPr dirty="0"/>
          </a:p>
        </p:txBody>
      </p:sp>
    </p:spTree>
    <p:extLst>
      <p:ext uri="{BB962C8B-B14F-4D97-AF65-F5344CB8AC3E}">
        <p14:creationId xmlns:p14="http://schemas.microsoft.com/office/powerpoint/2010/main" val="285232484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11</a:t>
            </a:fld>
            <a:endParaRPr/>
          </a:p>
        </p:txBody>
      </p:sp>
      <p:sp>
        <p:nvSpPr>
          <p:cNvPr id="487" name="ALU Control"/>
          <p:cNvSpPr txBox="1">
            <a:spLocks noGrp="1"/>
          </p:cNvSpPr>
          <p:nvPr>
            <p:ph type="title" idx="4294967295"/>
          </p:nvPr>
        </p:nvSpPr>
        <p:spPr>
          <a:xfrm>
            <a:off x="684212" y="146050"/>
            <a:ext cx="8259763" cy="762000"/>
          </a:xfrm>
          <a:prstGeom prst="rect">
            <a:avLst/>
          </a:prstGeom>
        </p:spPr>
        <p:txBody>
          <a:bodyPr>
            <a:normAutofit/>
          </a:bodyPr>
          <a:lstStyle/>
          <a:p>
            <a:r>
              <a:t>ALU Control</a:t>
            </a:r>
          </a:p>
        </p:txBody>
      </p:sp>
      <p:sp>
        <p:nvSpPr>
          <p:cNvPr id="488" name="ALU used for…"/>
          <p:cNvSpPr txBox="1">
            <a:spLocks noGrp="1"/>
          </p:cNvSpPr>
          <p:nvPr>
            <p:ph type="body" sz="half" idx="4294967295"/>
          </p:nvPr>
        </p:nvSpPr>
        <p:spPr>
          <a:xfrm>
            <a:off x="684212" y="1125537"/>
            <a:ext cx="8270876" cy="2381251"/>
          </a:xfrm>
          <a:prstGeom prst="rect">
            <a:avLst/>
          </a:prstGeom>
        </p:spPr>
        <p:txBody>
          <a:bodyPr>
            <a:normAutofit/>
          </a:bodyPr>
          <a:lstStyle/>
          <a:p>
            <a:r>
              <a:rPr dirty="0"/>
              <a:t>ALU used for</a:t>
            </a:r>
          </a:p>
          <a:p>
            <a:pPr marL="742950" lvl="1" indent="-285750">
              <a:spcBef>
                <a:spcPts val="0"/>
              </a:spcBef>
              <a:buClr>
                <a:srgbClr val="91AFBF"/>
              </a:buClr>
              <a:defRPr sz="2800"/>
            </a:pPr>
            <a:r>
              <a:rPr lang="en-US" dirty="0"/>
              <a:t>R-type: F depends on </a:t>
            </a:r>
            <a:r>
              <a:rPr lang="en-US" dirty="0" err="1"/>
              <a:t>funct</a:t>
            </a:r>
            <a:r>
              <a:rPr lang="en-US" dirty="0"/>
              <a:t> field</a:t>
            </a:r>
          </a:p>
          <a:p>
            <a:pPr marL="742950" lvl="1" indent="-285750">
              <a:spcBef>
                <a:spcPts val="0"/>
              </a:spcBef>
              <a:buClr>
                <a:srgbClr val="91AFBF"/>
              </a:buClr>
              <a:defRPr sz="2800"/>
            </a:pPr>
            <a:r>
              <a:rPr dirty="0"/>
              <a:t>Load/Store: F = add</a:t>
            </a:r>
          </a:p>
          <a:p>
            <a:pPr marL="742950" lvl="1" indent="-285750">
              <a:spcBef>
                <a:spcPts val="0"/>
              </a:spcBef>
              <a:buClr>
                <a:srgbClr val="91AFBF"/>
              </a:buClr>
              <a:defRPr sz="2800"/>
            </a:pPr>
            <a:r>
              <a:rPr dirty="0"/>
              <a:t>Branch: F = subtract</a:t>
            </a:r>
          </a:p>
        </p:txBody>
      </p:sp>
      <p:sp>
        <p:nvSpPr>
          <p:cNvPr id="489" name="§4.4 A Simple Implementation Scheme"/>
          <p:cNvSpPr txBox="1"/>
          <p:nvPr/>
        </p:nvSpPr>
        <p:spPr>
          <a:xfrm rot="5400000">
            <a:off x="6953351" y="1839986"/>
            <a:ext cx="4030636" cy="350663"/>
          </a:xfrm>
          <a:prstGeom prst="rect">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a:defRPr sz="1800">
                <a:solidFill>
                  <a:srgbClr val="ECEAAC"/>
                </a:solidFill>
              </a:defRPr>
            </a:lvl1pPr>
          </a:lstStyle>
          <a:p>
            <a:r>
              <a:t>§4.4 A Simple Implementation Scheme</a:t>
            </a:r>
          </a:p>
        </p:txBody>
      </p:sp>
      <p:graphicFrame>
        <p:nvGraphicFramePr>
          <p:cNvPr id="490" name="Table"/>
          <p:cNvGraphicFramePr/>
          <p:nvPr/>
        </p:nvGraphicFramePr>
        <p:xfrm>
          <a:off x="1187450" y="3500437"/>
          <a:ext cx="6096000" cy="2563224"/>
        </p:xfrm>
        <a:graphic>
          <a:graphicData uri="http://schemas.openxmlformats.org/drawingml/2006/table">
            <a:tbl>
              <a:tblPr>
                <a:tableStyleId>{4C3C2611-4C71-4FC5-86AE-919BDF0F9419}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25">
                <a:tc>
                  <a:txBody>
                    <a:bodyPr/>
                    <a:lstStyle/>
                    <a:p>
                      <a:pPr algn="l">
                        <a:spcBef>
                          <a:spcPts val="400"/>
                        </a:spcBef>
                        <a:defRPr sz="1800"/>
                      </a:pPr>
                      <a:r>
                        <a:t>ALU control</a:t>
                      </a:r>
                    </a:p>
                  </a:txBody>
                  <a:tcPr marL="45726" marR="45726" marT="45726" marB="45726" horzOverflow="overflow">
                    <a:lnL w="28575">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t>Function</a:t>
                      </a:r>
                    </a:p>
                  </a:txBody>
                  <a:tcPr marL="45726" marR="45726" marT="45726" marB="45726" horzOverflow="overflow">
                    <a:lnL w="12700">
                      <a:solidFill>
                        <a:srgbClr val="000000"/>
                      </a:solidFill>
                    </a:lnL>
                    <a:lnR w="28575">
                      <a:solidFill>
                        <a:srgbClr val="000000"/>
                      </a:solidFill>
                    </a:lnR>
                    <a:lnT w="28575">
                      <a:solidFill>
                        <a:srgbClr val="000000"/>
                      </a:solidFill>
                    </a:lnT>
                    <a:lnB w="19050">
                      <a:solidFill>
                        <a:srgbClr val="000000"/>
                      </a:solidFill>
                    </a:lnB>
                    <a:noFill/>
                  </a:tcPr>
                </a:tc>
                <a:extLst>
                  <a:ext uri="{0D108BD9-81ED-4DB2-BD59-A6C34878D82A}">
                    <a16:rowId xmlns:a16="http://schemas.microsoft.com/office/drawing/2014/main" val="10000"/>
                  </a:ext>
                </a:extLst>
              </a:tr>
              <a:tr h="366712">
                <a:tc>
                  <a:txBody>
                    <a:bodyPr/>
                    <a:lstStyle/>
                    <a:p>
                      <a:pPr algn="l">
                        <a:spcBef>
                          <a:spcPts val="400"/>
                        </a:spcBef>
                        <a:defRPr sz="1800"/>
                      </a:pPr>
                      <a:r>
                        <a:t>0000</a:t>
                      </a:r>
                    </a:p>
                  </a:txBody>
                  <a:tcPr marL="45726" marR="45726" marT="45726" marB="45726" horzOverflow="overflow">
                    <a:lnL w="28575">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AND</a:t>
                      </a:r>
                    </a:p>
                  </a:txBody>
                  <a:tcPr marL="45726" marR="45726" marT="45726" marB="45726" horzOverflow="overflow">
                    <a:lnL w="12700">
                      <a:solidFill>
                        <a:srgbClr val="000000"/>
                      </a:solidFill>
                    </a:lnL>
                    <a:lnR w="28575">
                      <a:solidFill>
                        <a:srgbClr val="000000"/>
                      </a:solidFill>
                    </a:lnR>
                    <a:lnT w="19050">
                      <a:solidFill>
                        <a:srgbClr val="000000"/>
                      </a:solidFill>
                    </a:lnT>
                    <a:lnB w="12700">
                      <a:solidFill>
                        <a:srgbClr val="000000"/>
                      </a:solidFill>
                    </a:lnB>
                    <a:noFill/>
                  </a:tcPr>
                </a:tc>
                <a:extLst>
                  <a:ext uri="{0D108BD9-81ED-4DB2-BD59-A6C34878D82A}">
                    <a16:rowId xmlns:a16="http://schemas.microsoft.com/office/drawing/2014/main" val="10001"/>
                  </a:ext>
                </a:extLst>
              </a:tr>
              <a:tr h="365125">
                <a:tc>
                  <a:txBody>
                    <a:bodyPr/>
                    <a:lstStyle/>
                    <a:p>
                      <a:pPr algn="l">
                        <a:spcBef>
                          <a:spcPts val="400"/>
                        </a:spcBef>
                        <a:defRPr sz="1800"/>
                      </a:pPr>
                      <a:r>
                        <a:t>0001</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OR</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66712">
                <a:tc>
                  <a:txBody>
                    <a:bodyPr/>
                    <a:lstStyle/>
                    <a:p>
                      <a:pPr algn="l">
                        <a:spcBef>
                          <a:spcPts val="400"/>
                        </a:spcBef>
                        <a:defRPr sz="1800"/>
                      </a:pPr>
                      <a:r>
                        <a:t>0010</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add</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65125">
                <a:tc>
                  <a:txBody>
                    <a:bodyPr/>
                    <a:lstStyle/>
                    <a:p>
                      <a:pPr algn="l">
                        <a:spcBef>
                          <a:spcPts val="400"/>
                        </a:spcBef>
                        <a:defRPr sz="1800"/>
                      </a:pPr>
                      <a:r>
                        <a:t>0110</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subtract</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66712">
                <a:tc>
                  <a:txBody>
                    <a:bodyPr/>
                    <a:lstStyle/>
                    <a:p>
                      <a:pPr algn="l">
                        <a:spcBef>
                          <a:spcPts val="400"/>
                        </a:spcBef>
                        <a:defRPr sz="1800"/>
                      </a:pPr>
                      <a:r>
                        <a:t>0111</a:t>
                      </a:r>
                    </a:p>
                  </a:txBody>
                  <a:tcPr marL="45726" marR="45726" marT="45726" marB="45726"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set-on-less-than</a:t>
                      </a:r>
                    </a:p>
                  </a:txBody>
                  <a:tcPr marL="45726" marR="45726" marT="45726" marB="45726"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5"/>
                  </a:ext>
                </a:extLst>
              </a:tr>
              <a:tr h="365125">
                <a:tc>
                  <a:txBody>
                    <a:bodyPr/>
                    <a:lstStyle/>
                    <a:p>
                      <a:pPr algn="l">
                        <a:spcBef>
                          <a:spcPts val="400"/>
                        </a:spcBef>
                        <a:defRPr sz="1800"/>
                      </a:pPr>
                      <a:r>
                        <a:t>1100</a:t>
                      </a:r>
                    </a:p>
                  </a:txBody>
                  <a:tcPr marL="45726" marR="45726" marT="45726" marB="45726"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t>NOR</a:t>
                      </a:r>
                    </a:p>
                  </a:txBody>
                  <a:tcPr marL="45726" marR="45726" marT="45726" marB="45726"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12</a:t>
            </a:fld>
            <a:endParaRPr/>
          </a:p>
        </p:txBody>
      </p:sp>
      <p:sp>
        <p:nvSpPr>
          <p:cNvPr id="493" name="ALU Control"/>
          <p:cNvSpPr txBox="1">
            <a:spLocks noGrp="1"/>
          </p:cNvSpPr>
          <p:nvPr>
            <p:ph type="title" idx="4294967295"/>
          </p:nvPr>
        </p:nvSpPr>
        <p:spPr>
          <a:xfrm>
            <a:off x="684212" y="146050"/>
            <a:ext cx="8259763" cy="762000"/>
          </a:xfrm>
          <a:prstGeom prst="rect">
            <a:avLst/>
          </a:prstGeom>
        </p:spPr>
        <p:txBody>
          <a:bodyPr>
            <a:normAutofit/>
          </a:bodyPr>
          <a:lstStyle/>
          <a:p>
            <a:r>
              <a:rPr lang="en-US" dirty="0"/>
              <a:t>2</a:t>
            </a:r>
            <a:r>
              <a:rPr lang="ko-KR" altLang="en-US" dirty="0"/>
              <a:t>단계로 </a:t>
            </a:r>
            <a:r>
              <a:rPr lang="en-US" altLang="ko-KR" dirty="0"/>
              <a:t>ALU control </a:t>
            </a:r>
            <a:r>
              <a:rPr lang="ko-KR" altLang="en-US" dirty="0"/>
              <a:t>을 구현</a:t>
            </a:r>
            <a:endParaRPr dirty="0"/>
          </a:p>
        </p:txBody>
      </p:sp>
      <p:sp>
        <p:nvSpPr>
          <p:cNvPr id="494" name="Assume 2-bit ALUOp derived from opcode…"/>
          <p:cNvSpPr txBox="1">
            <a:spLocks noGrp="1"/>
          </p:cNvSpPr>
          <p:nvPr>
            <p:ph type="body" idx="4294967295"/>
          </p:nvPr>
        </p:nvSpPr>
        <p:spPr>
          <a:xfrm>
            <a:off x="684212" y="1125537"/>
            <a:ext cx="8270876" cy="5111751"/>
          </a:xfrm>
          <a:prstGeom prst="rect">
            <a:avLst/>
          </a:prstGeom>
        </p:spPr>
        <p:txBody>
          <a:bodyPr>
            <a:normAutofit/>
          </a:bodyPr>
          <a:lstStyle>
            <a:lvl2pPr marL="742950" indent="-285750">
              <a:spcBef>
                <a:spcPts val="0"/>
              </a:spcBef>
              <a:buClr>
                <a:srgbClr val="91AFBF"/>
              </a:buClr>
              <a:defRPr sz="2800"/>
            </a:lvl2pPr>
          </a:lstStyle>
          <a:p>
            <a:r>
              <a:t>Assume 2-bit ALUOp derived from opcode</a:t>
            </a:r>
          </a:p>
          <a:p>
            <a:pPr lvl="1"/>
            <a:r>
              <a:t>Combinational logic derives ALU control</a:t>
            </a:r>
          </a:p>
        </p:txBody>
      </p:sp>
      <p:graphicFrame>
        <p:nvGraphicFramePr>
          <p:cNvPr id="495" name="Table"/>
          <p:cNvGraphicFramePr/>
          <p:nvPr/>
        </p:nvGraphicFramePr>
        <p:xfrm>
          <a:off x="827087" y="2636837"/>
          <a:ext cx="7921624" cy="3566160"/>
        </p:xfrm>
        <a:graphic>
          <a:graphicData uri="http://schemas.openxmlformats.org/drawingml/2006/table">
            <a:tbl>
              <a:tblPr>
                <a:tableStyleId>{4C3C2611-4C71-4FC5-86AE-919BDF0F9419}</a:tableStyleId>
              </a:tblPr>
              <a:tblGrid>
                <a:gridCol w="1208087">
                  <a:extLst>
                    <a:ext uri="{9D8B030D-6E8A-4147-A177-3AD203B41FA5}">
                      <a16:colId xmlns:a16="http://schemas.microsoft.com/office/drawing/2014/main" val="20000"/>
                    </a:ext>
                  </a:extLst>
                </a:gridCol>
                <a:gridCol w="906462">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733550">
                  <a:extLst>
                    <a:ext uri="{9D8B030D-6E8A-4147-A177-3AD203B41FA5}">
                      <a16:colId xmlns:a16="http://schemas.microsoft.com/office/drawing/2014/main" val="20004"/>
                    </a:ext>
                  </a:extLst>
                </a:gridCol>
                <a:gridCol w="1282700">
                  <a:extLst>
                    <a:ext uri="{9D8B030D-6E8A-4147-A177-3AD203B41FA5}">
                      <a16:colId xmlns:a16="http://schemas.microsoft.com/office/drawing/2014/main" val="20005"/>
                    </a:ext>
                  </a:extLst>
                </a:gridCol>
              </a:tblGrid>
              <a:tr h="334962">
                <a:tc>
                  <a:txBody>
                    <a:bodyPr/>
                    <a:lstStyle/>
                    <a:p>
                      <a:pPr algn="l">
                        <a:spcBef>
                          <a:spcPts val="400"/>
                        </a:spcBef>
                        <a:defRPr sz="1800"/>
                      </a:pPr>
                      <a:r>
                        <a:rPr dirty="0"/>
                        <a:t>opcode</a:t>
                      </a:r>
                    </a:p>
                  </a:txBody>
                  <a:tcPr marL="45720" marR="45720" horzOverflow="overflow">
                    <a:lnL w="28575">
                      <a:solidFill>
                        <a:srgbClr val="000000"/>
                      </a:solidFill>
                    </a:lnL>
                    <a:lnR w="12700">
                      <a:solidFill>
                        <a:srgbClr val="000000"/>
                      </a:solidFill>
                    </a:lnR>
                    <a:lnT w="28575">
                      <a:solidFill>
                        <a:srgbClr val="000000"/>
                      </a:solidFill>
                    </a:lnT>
                    <a:lnB w="19050">
                      <a:solidFill>
                        <a:srgbClr val="000000"/>
                      </a:solidFill>
                    </a:lnB>
                    <a:solidFill>
                      <a:srgbClr val="FFFF00"/>
                    </a:solidFill>
                  </a:tcPr>
                </a:tc>
                <a:tc>
                  <a:txBody>
                    <a:bodyPr/>
                    <a:lstStyle/>
                    <a:p>
                      <a:pPr algn="l">
                        <a:spcBef>
                          <a:spcPts val="400"/>
                        </a:spcBef>
                        <a:defRPr sz="1800"/>
                      </a:pPr>
                      <a:r>
                        <a:rPr dirty="0" err="1"/>
                        <a:t>ALUOp</a:t>
                      </a:r>
                      <a:endParaRPr dirty="0"/>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solidFill>
                      <a:srgbClr val="FF0000"/>
                    </a:solidFill>
                  </a:tcPr>
                </a:tc>
                <a:tc>
                  <a:txBody>
                    <a:bodyPr/>
                    <a:lstStyle/>
                    <a:p>
                      <a:pPr algn="l">
                        <a:spcBef>
                          <a:spcPts val="400"/>
                        </a:spcBef>
                        <a:defRPr sz="1800"/>
                      </a:pPr>
                      <a:r>
                        <a:t>Operation</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t>funct</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solidFill>
                      <a:srgbClr val="FFFF00"/>
                    </a:solidFill>
                  </a:tcPr>
                </a:tc>
                <a:tc>
                  <a:txBody>
                    <a:bodyPr/>
                    <a:lstStyle/>
                    <a:p>
                      <a:pPr algn="l">
                        <a:spcBef>
                          <a:spcPts val="400"/>
                        </a:spcBef>
                        <a:defRPr sz="1800"/>
                      </a:pPr>
                      <a:r>
                        <a:t>ALU function</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rPr dirty="0"/>
                        <a:t>ALU control</a:t>
                      </a:r>
                    </a:p>
                  </a:txBody>
                  <a:tcPr marL="45720" marR="45720" horzOverflow="overflow">
                    <a:lnL w="12700">
                      <a:solidFill>
                        <a:srgbClr val="000000"/>
                      </a:solidFill>
                    </a:lnL>
                    <a:lnR w="28575">
                      <a:solidFill>
                        <a:srgbClr val="000000"/>
                      </a:solidFill>
                    </a:lnR>
                    <a:lnT w="28575">
                      <a:solidFill>
                        <a:srgbClr val="000000"/>
                      </a:solidFill>
                    </a:lnT>
                    <a:lnB w="19050">
                      <a:solidFill>
                        <a:srgbClr val="000000"/>
                      </a:solidFill>
                    </a:lnB>
                    <a:solidFill>
                      <a:srgbClr val="FF0000"/>
                    </a:solidFill>
                  </a:tcPr>
                </a:tc>
                <a:extLst>
                  <a:ext uri="{0D108BD9-81ED-4DB2-BD59-A6C34878D82A}">
                    <a16:rowId xmlns:a16="http://schemas.microsoft.com/office/drawing/2014/main" val="10000"/>
                  </a:ext>
                </a:extLst>
              </a:tr>
              <a:tr h="338137">
                <a:tc>
                  <a:txBody>
                    <a:bodyPr/>
                    <a:lstStyle/>
                    <a:p>
                      <a:pPr algn="l">
                        <a:spcBef>
                          <a:spcPts val="400"/>
                        </a:spcBef>
                        <a:defRPr sz="1800"/>
                      </a:pPr>
                      <a:r>
                        <a:rPr dirty="0" err="1"/>
                        <a:t>lw</a:t>
                      </a:r>
                      <a:r>
                        <a:rPr lang="en-US" altLang="ko-KR" dirty="0"/>
                        <a:t>(0x23)</a:t>
                      </a:r>
                      <a:endParaRPr dirty="0"/>
                    </a:p>
                  </a:txBody>
                  <a:tcPr marL="45720" marR="45720" horzOverflow="overflow">
                    <a:lnL w="28575">
                      <a:solidFill>
                        <a:srgbClr val="000000"/>
                      </a:solidFill>
                    </a:lnL>
                    <a:lnR w="12700">
                      <a:solidFill>
                        <a:srgbClr val="000000"/>
                      </a:solidFill>
                    </a:lnR>
                    <a:lnT w="19050">
                      <a:solidFill>
                        <a:srgbClr val="000000"/>
                      </a:solidFill>
                    </a:lnT>
                    <a:lnB w="12700">
                      <a:solidFill>
                        <a:srgbClr val="000000"/>
                      </a:solidFill>
                    </a:lnB>
                    <a:solidFill>
                      <a:srgbClr val="FFFF00"/>
                    </a:solidFill>
                  </a:tcPr>
                </a:tc>
                <a:tc>
                  <a:txBody>
                    <a:bodyPr/>
                    <a:lstStyle/>
                    <a:p>
                      <a:pPr algn="l">
                        <a:spcBef>
                          <a:spcPts val="400"/>
                        </a:spcBef>
                        <a:defRPr sz="1800"/>
                      </a:pPr>
                      <a:r>
                        <a:t>00</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solidFill>
                      <a:srgbClr val="FF0000"/>
                    </a:solidFill>
                  </a:tcPr>
                </a:tc>
                <a:tc>
                  <a:txBody>
                    <a:bodyPr/>
                    <a:lstStyle/>
                    <a:p>
                      <a:pPr algn="l">
                        <a:spcBef>
                          <a:spcPts val="400"/>
                        </a:spcBef>
                        <a:defRPr sz="1800"/>
                      </a:pPr>
                      <a:r>
                        <a:t>load word</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9050">
                      <a:solidFill>
                        <a:srgbClr val="000000"/>
                      </a:solidFill>
                    </a:lnT>
                    <a:lnB w="12700">
                      <a:solidFill>
                        <a:srgbClr val="000000"/>
                      </a:solidFill>
                    </a:lnB>
                    <a:solidFill>
                      <a:srgbClr val="FF0000"/>
                    </a:solidFill>
                  </a:tcPr>
                </a:tc>
                <a:extLst>
                  <a:ext uri="{0D108BD9-81ED-4DB2-BD59-A6C34878D82A}">
                    <a16:rowId xmlns:a16="http://schemas.microsoft.com/office/drawing/2014/main" val="10001"/>
                  </a:ext>
                </a:extLst>
              </a:tr>
              <a:tr h="334962">
                <a:tc>
                  <a:txBody>
                    <a:bodyPr/>
                    <a:lstStyle/>
                    <a:p>
                      <a:pPr algn="l">
                        <a:spcBef>
                          <a:spcPts val="400"/>
                        </a:spcBef>
                        <a:defRPr sz="1800"/>
                      </a:pPr>
                      <a:r>
                        <a:rPr dirty="0" err="1"/>
                        <a:t>sw</a:t>
                      </a:r>
                      <a:r>
                        <a:rPr lang="en-US" dirty="0"/>
                        <a:t>(0x2b)</a:t>
                      </a:r>
                      <a:endParaRPr dirty="0"/>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spcBef>
                          <a:spcPts val="400"/>
                        </a:spcBef>
                        <a:defRPr sz="1800"/>
                      </a:pPr>
                      <a:r>
                        <a:t>store word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2"/>
                  </a:ext>
                </a:extLst>
              </a:tr>
              <a:tr h="336550">
                <a:tc>
                  <a:txBody>
                    <a:bodyPr/>
                    <a:lstStyle/>
                    <a:p>
                      <a:pPr algn="l">
                        <a:spcBef>
                          <a:spcPts val="400"/>
                        </a:spcBef>
                        <a:defRPr sz="1800"/>
                      </a:pPr>
                      <a:r>
                        <a:rPr dirty="0" err="1"/>
                        <a:t>beq</a:t>
                      </a:r>
                      <a:r>
                        <a:rPr lang="en-US" dirty="0"/>
                        <a:t>(0x04)</a:t>
                      </a:r>
                      <a:endParaRPr dirty="0"/>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01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spcBef>
                          <a:spcPts val="400"/>
                        </a:spcBef>
                        <a:defRPr sz="1800"/>
                      </a:pPr>
                      <a:r>
                        <a:t>branch equal</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0110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3"/>
                  </a:ext>
                </a:extLst>
              </a:tr>
              <a:tr h="336550">
                <a:tc rowSpan="5">
                  <a:txBody>
                    <a:bodyPr/>
                    <a:lstStyle/>
                    <a:p>
                      <a:pPr algn="l">
                        <a:spcBef>
                          <a:spcPts val="400"/>
                        </a:spcBef>
                        <a:defRPr sz="1800"/>
                      </a:pPr>
                      <a:r>
                        <a:rPr dirty="0"/>
                        <a:t>R-type</a:t>
                      </a:r>
                      <a:endParaRPr lang="en-US" dirty="0"/>
                    </a:p>
                    <a:p>
                      <a:pPr algn="l">
                        <a:spcBef>
                          <a:spcPts val="400"/>
                        </a:spcBef>
                        <a:defRPr sz="1800"/>
                      </a:pPr>
                      <a:r>
                        <a:rPr lang="en-US" dirty="0"/>
                        <a:t>(0x00)</a:t>
                      </a:r>
                      <a:endParaRPr dirty="0"/>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FF00"/>
                    </a:solidFill>
                  </a:tcPr>
                </a:tc>
                <a:tc rowSpan="5">
                  <a:txBody>
                    <a:bodyPr/>
                    <a:lstStyle/>
                    <a:p>
                      <a:pPr algn="l">
                        <a:spcBef>
                          <a:spcPts val="400"/>
                        </a:spcBef>
                        <a:defRPr sz="1800"/>
                      </a:pPr>
                      <a:r>
                        <a:rPr dirty="0"/>
                        <a:t>10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FF00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4"/>
                  </a:ext>
                </a:extLst>
              </a:tr>
              <a:tr h="336550">
                <a:tc vMerge="1">
                  <a:txBody>
                    <a:bodyPr/>
                    <a:lstStyle/>
                    <a:p>
                      <a:endParaRPr lang="en-US"/>
                    </a:p>
                  </a:txBody>
                  <a:tcPr/>
                </a:tc>
                <a:tc vMerge="1">
                  <a:txBody>
                    <a:bodyPr/>
                    <a:lstStyle/>
                    <a:p>
                      <a:endParaRPr lang="en-US"/>
                    </a:p>
                  </a:txBody>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100010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0110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5"/>
                  </a:ext>
                </a:extLst>
              </a:tr>
              <a:tr h="334962">
                <a:tc vMerge="1">
                  <a:txBody>
                    <a:bodyPr/>
                    <a:lstStyle/>
                    <a:p>
                      <a:endParaRPr lang="en-US"/>
                    </a:p>
                  </a:txBody>
                  <a:tcPr/>
                </a:tc>
                <a:tc vMerge="1">
                  <a:txBody>
                    <a:bodyPr/>
                    <a:lstStyle/>
                    <a:p>
                      <a:endParaRPr lang="en-US"/>
                    </a:p>
                  </a:txBody>
                  <a:tcPr/>
                </a:tc>
                <a:tc>
                  <a:txBody>
                    <a:bodyPr/>
                    <a:lstStyle/>
                    <a:p>
                      <a:pPr algn="l">
                        <a:spcBef>
                          <a:spcPts val="400"/>
                        </a:spcBef>
                        <a:defRPr sz="1800"/>
                      </a:pPr>
                      <a:r>
                        <a:t>AND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100100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AND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6"/>
                  </a:ext>
                </a:extLst>
              </a:tr>
              <a:tr h="338137">
                <a:tc vMerge="1">
                  <a:txBody>
                    <a:bodyPr/>
                    <a:lstStyle/>
                    <a:p>
                      <a:endParaRPr lang="en-US"/>
                    </a:p>
                  </a:txBody>
                  <a:tcPr/>
                </a:tc>
                <a:tc vMerge="1">
                  <a:txBody>
                    <a:bodyPr/>
                    <a:lstStyle/>
                    <a:p>
                      <a:endParaRPr lang="en-US"/>
                    </a:p>
                  </a:txBody>
                  <a:tcPr/>
                </a:tc>
                <a:tc>
                  <a:txBody>
                    <a:bodyPr/>
                    <a:lstStyle/>
                    <a:p>
                      <a:pPr algn="l">
                        <a:spcBef>
                          <a:spcPts val="400"/>
                        </a:spcBef>
                        <a:defRPr sz="1800"/>
                      </a:pPr>
                      <a:r>
                        <a:t>OR</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100101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OR</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7"/>
                  </a:ext>
                </a:extLst>
              </a:tr>
              <a:tr h="334962">
                <a:tc vMerge="1">
                  <a:txBody>
                    <a:bodyPr/>
                    <a:lstStyle/>
                    <a:p>
                      <a:endParaRPr lang="en-US"/>
                    </a:p>
                  </a:txBody>
                  <a:tcPr/>
                </a:tc>
                <a:tc vMerge="1">
                  <a:txBody>
                    <a:bodyPr/>
                    <a:lstStyle/>
                    <a:p>
                      <a:endParaRPr lang="en-US"/>
                    </a:p>
                  </a:txBody>
                  <a:tcPr/>
                </a:tc>
                <a:tc>
                  <a:txBody>
                    <a:bodyPr/>
                    <a:lstStyle/>
                    <a:p>
                      <a:pPr algn="l">
                        <a:spcBef>
                          <a:spcPts val="400"/>
                        </a:spcBef>
                        <a:defRPr sz="1800"/>
                      </a:pPr>
                      <a:r>
                        <a:t>set-on-less-than</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101010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FFFF00"/>
                    </a:solidFill>
                  </a:tcPr>
                </a:tc>
                <a:tc>
                  <a:txBody>
                    <a:bodyPr/>
                    <a:lstStyle/>
                    <a:p>
                      <a:pPr algn="l">
                        <a:spcBef>
                          <a:spcPts val="400"/>
                        </a:spcBef>
                        <a:defRPr sz="1800"/>
                      </a:pPr>
                      <a:r>
                        <a:t>set-on-less-than</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0111</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FF0000"/>
                    </a:solidFill>
                  </a:tcPr>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CC65C163-4094-294C-B92E-B23A75B4A8BC}"/>
              </a:ext>
            </a:extLst>
          </p:cNvPr>
          <p:cNvSpPr txBox="1"/>
          <p:nvPr/>
        </p:nvSpPr>
        <p:spPr>
          <a:xfrm>
            <a:off x="558641" y="2111864"/>
            <a:ext cx="261225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instruction </a:t>
            </a:r>
            <a:r>
              <a:rPr kumimoji="0" lang="ko-KR" altLang="en-US" sz="1600" b="0" i="0" u="none" strike="noStrike" cap="none" spc="0" normalizeH="0" baseline="0" dirty="0" err="1">
                <a:ln>
                  <a:noFill/>
                </a:ln>
                <a:solidFill>
                  <a:srgbClr val="000000"/>
                </a:solidFill>
                <a:effectLst/>
                <a:uFillTx/>
                <a:latin typeface="Arial"/>
                <a:ea typeface="Arial"/>
                <a:cs typeface="Arial"/>
                <a:sym typeface="Arial"/>
              </a:rPr>
              <a:t>으로부터의</a:t>
            </a:r>
            <a:r>
              <a:rPr kumimoji="0" lang="ko-KR" altLang="en-US" sz="1600" b="0" i="0" u="none" strike="noStrike" cap="none" spc="0" normalizeH="0" baseline="0" dirty="0">
                <a:ln>
                  <a:noFill/>
                </a:ln>
                <a:solidFill>
                  <a:srgbClr val="000000"/>
                </a:solidFill>
                <a:effectLst/>
                <a:uFillTx/>
                <a:latin typeface="Arial"/>
                <a:ea typeface="Arial"/>
                <a:cs typeface="Arial"/>
                <a:sym typeface="Arial"/>
              </a:rPr>
              <a:t> </a:t>
            </a:r>
            <a:r>
              <a:rPr lang="en-US" altLang="ko-KR" dirty="0"/>
              <a:t>input</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
        <p:nvSpPr>
          <p:cNvPr id="7" name="TextBox 6">
            <a:extLst>
              <a:ext uri="{FF2B5EF4-FFF2-40B4-BE49-F238E27FC236}">
                <a16:creationId xmlns:a16="http://schemas.microsoft.com/office/drawing/2014/main" id="{6E4CE09C-A769-994C-ACE7-159CCD332597}"/>
              </a:ext>
            </a:extLst>
          </p:cNvPr>
          <p:cNvSpPr txBox="1"/>
          <p:nvPr/>
        </p:nvSpPr>
        <p:spPr>
          <a:xfrm>
            <a:off x="5459216" y="2087262"/>
            <a:ext cx="335444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FF0000"/>
                </a:solidFill>
              </a:rPr>
              <a:t>control </a:t>
            </a:r>
            <a:r>
              <a:rPr lang="ko-KR" altLang="en-US" dirty="0">
                <a:solidFill>
                  <a:srgbClr val="FF0000"/>
                </a:solidFill>
              </a:rPr>
              <a:t>회로에서 만들어지는</a:t>
            </a:r>
            <a:r>
              <a:rPr kumimoji="0" lang="en-US" sz="1600" b="0" i="0" u="none" strike="noStrike" cap="none" spc="0" normalizeH="0" baseline="0" dirty="0">
                <a:ln>
                  <a:noFill/>
                </a:ln>
                <a:solidFill>
                  <a:srgbClr val="FF0000"/>
                </a:solidFill>
                <a:effectLst/>
                <a:uFillTx/>
                <a:latin typeface="Arial"/>
                <a:ea typeface="Arial"/>
                <a:cs typeface="Arial"/>
                <a:sym typeface="Arial"/>
              </a:rPr>
              <a:t> </a:t>
            </a:r>
            <a:r>
              <a:rPr lang="en-US" altLang="ko-KR" dirty="0">
                <a:solidFill>
                  <a:srgbClr val="FF0000"/>
                </a:solidFill>
              </a:rPr>
              <a:t>output</a:t>
            </a:r>
            <a:endParaRPr kumimoji="0" lang="en-US" sz="1600" b="0" i="0" u="none" strike="noStrike" cap="none" spc="0" normalizeH="0" baseline="0" dirty="0">
              <a:ln>
                <a:noFill/>
              </a:ln>
              <a:solidFill>
                <a:srgbClr val="FF0000"/>
              </a:solidFill>
              <a:effectLst/>
              <a:uFillTx/>
              <a:sym typeface="Arial"/>
            </a:endParaRPr>
          </a:p>
        </p:txBody>
      </p:sp>
      <p:cxnSp>
        <p:nvCxnSpPr>
          <p:cNvPr id="4" name="Straight Arrow Connector 3">
            <a:extLst>
              <a:ext uri="{FF2B5EF4-FFF2-40B4-BE49-F238E27FC236}">
                <a16:creationId xmlns:a16="http://schemas.microsoft.com/office/drawing/2014/main" id="{770CAA91-2929-3641-8A80-8578C271C2A8}"/>
              </a:ext>
            </a:extLst>
          </p:cNvPr>
          <p:cNvCxnSpPr>
            <a:cxnSpLocks/>
          </p:cNvCxnSpPr>
          <p:nvPr/>
        </p:nvCxnSpPr>
        <p:spPr>
          <a:xfrm flipH="1">
            <a:off x="2554014" y="2413190"/>
            <a:ext cx="4403835" cy="711142"/>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592CB769-FE93-F442-80F2-A2C4611A2C94}"/>
              </a:ext>
            </a:extLst>
          </p:cNvPr>
          <p:cNvCxnSpPr>
            <a:cxnSpLocks/>
          </p:cNvCxnSpPr>
          <p:nvPr/>
        </p:nvCxnSpPr>
        <p:spPr>
          <a:xfrm>
            <a:off x="6934245" y="2385508"/>
            <a:ext cx="1137701" cy="60994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283C259-92E5-7D45-816A-5CB87B7864ED}"/>
              </a:ext>
            </a:extLst>
          </p:cNvPr>
          <p:cNvCxnSpPr>
            <a:cxnSpLocks/>
          </p:cNvCxnSpPr>
          <p:nvPr/>
        </p:nvCxnSpPr>
        <p:spPr>
          <a:xfrm flipH="1">
            <a:off x="1429407" y="2385508"/>
            <a:ext cx="10510" cy="70453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D82FC6F1-7E18-9E41-A3B1-AE77F7DBC41E}"/>
              </a:ext>
            </a:extLst>
          </p:cNvPr>
          <p:cNvCxnSpPr/>
          <p:nvPr/>
        </p:nvCxnSpPr>
        <p:spPr>
          <a:xfrm>
            <a:off x="1429407" y="2385508"/>
            <a:ext cx="3615559" cy="70453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348694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13</a:t>
            </a:fld>
            <a:endParaRPr/>
          </a:p>
        </p:txBody>
      </p:sp>
      <p:sp>
        <p:nvSpPr>
          <p:cNvPr id="493" name="ALU Control"/>
          <p:cNvSpPr txBox="1">
            <a:spLocks noGrp="1"/>
          </p:cNvSpPr>
          <p:nvPr>
            <p:ph type="title" idx="4294967295"/>
          </p:nvPr>
        </p:nvSpPr>
        <p:spPr>
          <a:xfrm>
            <a:off x="684212" y="146050"/>
            <a:ext cx="8259763" cy="762000"/>
          </a:xfrm>
          <a:prstGeom prst="rect">
            <a:avLst/>
          </a:prstGeom>
        </p:spPr>
        <p:txBody>
          <a:bodyPr>
            <a:normAutofit/>
          </a:bodyPr>
          <a:lstStyle/>
          <a:p>
            <a:r>
              <a:rPr lang="en-US" dirty="0"/>
              <a:t>2</a:t>
            </a:r>
            <a:r>
              <a:rPr lang="ko-KR" altLang="en-US" dirty="0"/>
              <a:t>단계로 </a:t>
            </a:r>
            <a:r>
              <a:rPr lang="en-US" altLang="ko-KR" dirty="0"/>
              <a:t>ALU control </a:t>
            </a:r>
            <a:r>
              <a:rPr lang="ko-KR" altLang="en-US" dirty="0"/>
              <a:t>을 구현</a:t>
            </a:r>
            <a:endParaRPr dirty="0"/>
          </a:p>
        </p:txBody>
      </p:sp>
      <p:sp>
        <p:nvSpPr>
          <p:cNvPr id="494" name="Assume 2-bit ALUOp derived from opcode…"/>
          <p:cNvSpPr txBox="1">
            <a:spLocks noGrp="1"/>
          </p:cNvSpPr>
          <p:nvPr>
            <p:ph type="body" idx="4294967295"/>
          </p:nvPr>
        </p:nvSpPr>
        <p:spPr>
          <a:xfrm>
            <a:off x="684212" y="1125537"/>
            <a:ext cx="8270876" cy="5111751"/>
          </a:xfrm>
          <a:prstGeom prst="rect">
            <a:avLst/>
          </a:prstGeom>
        </p:spPr>
        <p:txBody>
          <a:bodyPr>
            <a:normAutofit/>
          </a:bodyPr>
          <a:lstStyle>
            <a:lvl2pPr marL="742950" indent="-285750">
              <a:spcBef>
                <a:spcPts val="0"/>
              </a:spcBef>
              <a:buClr>
                <a:srgbClr val="91AFBF"/>
              </a:buClr>
              <a:defRPr sz="2800"/>
            </a:lvl2pPr>
          </a:lstStyle>
          <a:p>
            <a:r>
              <a:t>Assume 2-bit ALUOp derived from opcode</a:t>
            </a:r>
          </a:p>
          <a:p>
            <a:pPr lvl="1"/>
            <a:r>
              <a:t>Combinational logic derives ALU control</a:t>
            </a:r>
          </a:p>
        </p:txBody>
      </p:sp>
      <p:graphicFrame>
        <p:nvGraphicFramePr>
          <p:cNvPr id="495" name="Table"/>
          <p:cNvGraphicFramePr/>
          <p:nvPr/>
        </p:nvGraphicFramePr>
        <p:xfrm>
          <a:off x="827087" y="2636837"/>
          <a:ext cx="7921624" cy="3566160"/>
        </p:xfrm>
        <a:graphic>
          <a:graphicData uri="http://schemas.openxmlformats.org/drawingml/2006/table">
            <a:tbl>
              <a:tblPr>
                <a:tableStyleId>{4C3C2611-4C71-4FC5-86AE-919BDF0F9419}</a:tableStyleId>
              </a:tblPr>
              <a:tblGrid>
                <a:gridCol w="1208087">
                  <a:extLst>
                    <a:ext uri="{9D8B030D-6E8A-4147-A177-3AD203B41FA5}">
                      <a16:colId xmlns:a16="http://schemas.microsoft.com/office/drawing/2014/main" val="20000"/>
                    </a:ext>
                  </a:extLst>
                </a:gridCol>
                <a:gridCol w="906462">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733550">
                  <a:extLst>
                    <a:ext uri="{9D8B030D-6E8A-4147-A177-3AD203B41FA5}">
                      <a16:colId xmlns:a16="http://schemas.microsoft.com/office/drawing/2014/main" val="20004"/>
                    </a:ext>
                  </a:extLst>
                </a:gridCol>
                <a:gridCol w="1282700">
                  <a:extLst>
                    <a:ext uri="{9D8B030D-6E8A-4147-A177-3AD203B41FA5}">
                      <a16:colId xmlns:a16="http://schemas.microsoft.com/office/drawing/2014/main" val="20005"/>
                    </a:ext>
                  </a:extLst>
                </a:gridCol>
              </a:tblGrid>
              <a:tr h="334962">
                <a:tc>
                  <a:txBody>
                    <a:bodyPr/>
                    <a:lstStyle/>
                    <a:p>
                      <a:pPr algn="l">
                        <a:spcBef>
                          <a:spcPts val="400"/>
                        </a:spcBef>
                        <a:defRPr sz="1800"/>
                      </a:pPr>
                      <a:r>
                        <a:rPr dirty="0"/>
                        <a:t>opcode</a:t>
                      </a:r>
                    </a:p>
                  </a:txBody>
                  <a:tcPr marL="45720" marR="45720" horzOverflow="overflow">
                    <a:lnL w="28575">
                      <a:solidFill>
                        <a:srgbClr val="000000"/>
                      </a:solidFill>
                    </a:lnL>
                    <a:lnR w="12700">
                      <a:solidFill>
                        <a:srgbClr val="000000"/>
                      </a:solidFill>
                    </a:lnR>
                    <a:lnT w="28575">
                      <a:solidFill>
                        <a:srgbClr val="000000"/>
                      </a:solidFill>
                    </a:lnT>
                    <a:lnB w="19050">
                      <a:solidFill>
                        <a:srgbClr val="000000"/>
                      </a:solidFill>
                    </a:lnB>
                    <a:solidFill>
                      <a:srgbClr val="FFFF00"/>
                    </a:solidFill>
                  </a:tcPr>
                </a:tc>
                <a:tc>
                  <a:txBody>
                    <a:bodyPr/>
                    <a:lstStyle/>
                    <a:p>
                      <a:pPr algn="l">
                        <a:spcBef>
                          <a:spcPts val="400"/>
                        </a:spcBef>
                        <a:defRPr sz="1800"/>
                      </a:pPr>
                      <a:r>
                        <a:rPr dirty="0" err="1"/>
                        <a:t>ALUOp</a:t>
                      </a:r>
                      <a:endParaRPr dirty="0"/>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solidFill>
                      <a:srgbClr val="FF0000"/>
                    </a:solidFill>
                  </a:tcPr>
                </a:tc>
                <a:tc>
                  <a:txBody>
                    <a:bodyPr/>
                    <a:lstStyle/>
                    <a:p>
                      <a:pPr algn="l">
                        <a:spcBef>
                          <a:spcPts val="400"/>
                        </a:spcBef>
                        <a:defRPr sz="1800"/>
                      </a:pPr>
                      <a:r>
                        <a:t>Operation</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t>funct</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solidFill>
                      <a:srgbClr val="FFFF00"/>
                    </a:solidFill>
                  </a:tcPr>
                </a:tc>
                <a:tc>
                  <a:txBody>
                    <a:bodyPr/>
                    <a:lstStyle/>
                    <a:p>
                      <a:pPr algn="l">
                        <a:spcBef>
                          <a:spcPts val="400"/>
                        </a:spcBef>
                        <a:defRPr sz="1800"/>
                      </a:pPr>
                      <a:r>
                        <a:t>ALU function</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rPr dirty="0"/>
                        <a:t>ALU control</a:t>
                      </a:r>
                    </a:p>
                  </a:txBody>
                  <a:tcPr marL="45720" marR="45720" horzOverflow="overflow">
                    <a:lnL w="12700">
                      <a:solidFill>
                        <a:srgbClr val="000000"/>
                      </a:solidFill>
                    </a:lnL>
                    <a:lnR w="28575">
                      <a:solidFill>
                        <a:srgbClr val="000000"/>
                      </a:solidFill>
                    </a:lnR>
                    <a:lnT w="28575">
                      <a:solidFill>
                        <a:srgbClr val="000000"/>
                      </a:solidFill>
                    </a:lnT>
                    <a:lnB w="19050">
                      <a:solidFill>
                        <a:srgbClr val="000000"/>
                      </a:solidFill>
                    </a:lnB>
                    <a:solidFill>
                      <a:srgbClr val="FF0000"/>
                    </a:solidFill>
                  </a:tcPr>
                </a:tc>
                <a:extLst>
                  <a:ext uri="{0D108BD9-81ED-4DB2-BD59-A6C34878D82A}">
                    <a16:rowId xmlns:a16="http://schemas.microsoft.com/office/drawing/2014/main" val="10000"/>
                  </a:ext>
                </a:extLst>
              </a:tr>
              <a:tr h="338137">
                <a:tc>
                  <a:txBody>
                    <a:bodyPr/>
                    <a:lstStyle/>
                    <a:p>
                      <a:pPr algn="l">
                        <a:spcBef>
                          <a:spcPts val="400"/>
                        </a:spcBef>
                        <a:defRPr sz="1800"/>
                      </a:pPr>
                      <a:r>
                        <a:rPr dirty="0" err="1"/>
                        <a:t>lw</a:t>
                      </a:r>
                      <a:r>
                        <a:rPr lang="en-US" altLang="ko-KR" dirty="0"/>
                        <a:t>(0x23)</a:t>
                      </a:r>
                      <a:endParaRPr dirty="0"/>
                    </a:p>
                  </a:txBody>
                  <a:tcPr marL="45720" marR="45720" horzOverflow="overflow">
                    <a:lnL w="28575">
                      <a:solidFill>
                        <a:srgbClr val="000000"/>
                      </a:solidFill>
                    </a:lnL>
                    <a:lnR w="12700">
                      <a:solidFill>
                        <a:srgbClr val="000000"/>
                      </a:solidFill>
                    </a:lnR>
                    <a:lnT w="19050">
                      <a:solidFill>
                        <a:srgbClr val="000000"/>
                      </a:solidFill>
                    </a:lnT>
                    <a:lnB w="12700">
                      <a:solidFill>
                        <a:srgbClr val="000000"/>
                      </a:solidFill>
                    </a:lnB>
                    <a:solidFill>
                      <a:srgbClr val="FFFF00"/>
                    </a:solidFill>
                  </a:tcPr>
                </a:tc>
                <a:tc>
                  <a:txBody>
                    <a:bodyPr/>
                    <a:lstStyle/>
                    <a:p>
                      <a:pPr algn="l">
                        <a:spcBef>
                          <a:spcPts val="400"/>
                        </a:spcBef>
                        <a:defRPr sz="1800"/>
                      </a:pPr>
                      <a:r>
                        <a:t>00</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solidFill>
                      <a:srgbClr val="FF0000"/>
                    </a:solidFill>
                  </a:tcPr>
                </a:tc>
                <a:tc>
                  <a:txBody>
                    <a:bodyPr/>
                    <a:lstStyle/>
                    <a:p>
                      <a:pPr algn="l">
                        <a:spcBef>
                          <a:spcPts val="400"/>
                        </a:spcBef>
                        <a:defRPr sz="1800"/>
                      </a:pPr>
                      <a:r>
                        <a:t>load word</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9050">
                      <a:solidFill>
                        <a:srgbClr val="000000"/>
                      </a:solidFill>
                    </a:lnT>
                    <a:lnB w="12700">
                      <a:solidFill>
                        <a:srgbClr val="000000"/>
                      </a:solidFill>
                    </a:lnB>
                    <a:solidFill>
                      <a:srgbClr val="FF0000"/>
                    </a:solidFill>
                  </a:tcPr>
                </a:tc>
                <a:extLst>
                  <a:ext uri="{0D108BD9-81ED-4DB2-BD59-A6C34878D82A}">
                    <a16:rowId xmlns:a16="http://schemas.microsoft.com/office/drawing/2014/main" val="10001"/>
                  </a:ext>
                </a:extLst>
              </a:tr>
              <a:tr h="334962">
                <a:tc>
                  <a:txBody>
                    <a:bodyPr/>
                    <a:lstStyle/>
                    <a:p>
                      <a:pPr algn="l">
                        <a:spcBef>
                          <a:spcPts val="400"/>
                        </a:spcBef>
                        <a:defRPr sz="1800"/>
                      </a:pPr>
                      <a:r>
                        <a:rPr dirty="0" err="1"/>
                        <a:t>sw</a:t>
                      </a:r>
                      <a:r>
                        <a:rPr lang="en-US" dirty="0"/>
                        <a:t>(0x2b)</a:t>
                      </a:r>
                      <a:endParaRPr dirty="0"/>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spcBef>
                          <a:spcPts val="400"/>
                        </a:spcBef>
                        <a:defRPr sz="1800"/>
                      </a:pPr>
                      <a:r>
                        <a:t>store word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2"/>
                  </a:ext>
                </a:extLst>
              </a:tr>
              <a:tr h="336550">
                <a:tc>
                  <a:txBody>
                    <a:bodyPr/>
                    <a:lstStyle/>
                    <a:p>
                      <a:pPr algn="l">
                        <a:spcBef>
                          <a:spcPts val="400"/>
                        </a:spcBef>
                        <a:defRPr sz="1800"/>
                      </a:pPr>
                      <a:r>
                        <a:rPr dirty="0" err="1"/>
                        <a:t>beq</a:t>
                      </a:r>
                      <a:r>
                        <a:rPr lang="en-US" dirty="0"/>
                        <a:t>(0x04)</a:t>
                      </a:r>
                      <a:endParaRPr dirty="0"/>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01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spcBef>
                          <a:spcPts val="400"/>
                        </a:spcBef>
                        <a:defRPr sz="1800"/>
                      </a:pPr>
                      <a:r>
                        <a:t>branch equal</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0110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3"/>
                  </a:ext>
                </a:extLst>
              </a:tr>
              <a:tr h="336550">
                <a:tc rowSpan="5">
                  <a:txBody>
                    <a:bodyPr/>
                    <a:lstStyle/>
                    <a:p>
                      <a:pPr algn="l">
                        <a:spcBef>
                          <a:spcPts val="400"/>
                        </a:spcBef>
                        <a:defRPr sz="1800"/>
                      </a:pPr>
                      <a:r>
                        <a:rPr dirty="0"/>
                        <a:t>R-type</a:t>
                      </a:r>
                      <a:endParaRPr lang="en-US" dirty="0"/>
                    </a:p>
                    <a:p>
                      <a:pPr algn="l">
                        <a:spcBef>
                          <a:spcPts val="400"/>
                        </a:spcBef>
                        <a:defRPr sz="1800"/>
                      </a:pPr>
                      <a:r>
                        <a:rPr lang="en-US" dirty="0"/>
                        <a:t>(0x00)</a:t>
                      </a:r>
                      <a:endParaRPr dirty="0"/>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FF00"/>
                    </a:solidFill>
                  </a:tcPr>
                </a:tc>
                <a:tc rowSpan="5">
                  <a:txBody>
                    <a:bodyPr/>
                    <a:lstStyle/>
                    <a:p>
                      <a:pPr algn="l">
                        <a:spcBef>
                          <a:spcPts val="400"/>
                        </a:spcBef>
                        <a:defRPr sz="1800"/>
                      </a:pPr>
                      <a:r>
                        <a:rPr dirty="0"/>
                        <a:t>10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FF00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4"/>
                  </a:ext>
                </a:extLst>
              </a:tr>
              <a:tr h="336550">
                <a:tc vMerge="1">
                  <a:txBody>
                    <a:bodyPr/>
                    <a:lstStyle/>
                    <a:p>
                      <a:endParaRPr lang="en-US"/>
                    </a:p>
                  </a:txBody>
                  <a:tcPr/>
                </a:tc>
                <a:tc vMerge="1">
                  <a:txBody>
                    <a:bodyPr/>
                    <a:lstStyle/>
                    <a:p>
                      <a:endParaRPr lang="en-US"/>
                    </a:p>
                  </a:txBody>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100010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0110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5"/>
                  </a:ext>
                </a:extLst>
              </a:tr>
              <a:tr h="334962">
                <a:tc vMerge="1">
                  <a:txBody>
                    <a:bodyPr/>
                    <a:lstStyle/>
                    <a:p>
                      <a:endParaRPr lang="en-US"/>
                    </a:p>
                  </a:txBody>
                  <a:tcPr/>
                </a:tc>
                <a:tc vMerge="1">
                  <a:txBody>
                    <a:bodyPr/>
                    <a:lstStyle/>
                    <a:p>
                      <a:endParaRPr lang="en-US"/>
                    </a:p>
                  </a:txBody>
                  <a:tcPr/>
                </a:tc>
                <a:tc>
                  <a:txBody>
                    <a:bodyPr/>
                    <a:lstStyle/>
                    <a:p>
                      <a:pPr algn="l">
                        <a:spcBef>
                          <a:spcPts val="400"/>
                        </a:spcBef>
                        <a:defRPr sz="1800"/>
                      </a:pPr>
                      <a:r>
                        <a:t>AND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100100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AND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6"/>
                  </a:ext>
                </a:extLst>
              </a:tr>
              <a:tr h="338137">
                <a:tc vMerge="1">
                  <a:txBody>
                    <a:bodyPr/>
                    <a:lstStyle/>
                    <a:p>
                      <a:endParaRPr lang="en-US"/>
                    </a:p>
                  </a:txBody>
                  <a:tcPr/>
                </a:tc>
                <a:tc vMerge="1">
                  <a:txBody>
                    <a:bodyPr/>
                    <a:lstStyle/>
                    <a:p>
                      <a:endParaRPr lang="en-US"/>
                    </a:p>
                  </a:txBody>
                  <a:tcPr/>
                </a:tc>
                <a:tc>
                  <a:txBody>
                    <a:bodyPr/>
                    <a:lstStyle/>
                    <a:p>
                      <a:pPr algn="l">
                        <a:spcBef>
                          <a:spcPts val="400"/>
                        </a:spcBef>
                        <a:defRPr sz="1800"/>
                      </a:pPr>
                      <a:r>
                        <a:t>OR</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100101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OR</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7"/>
                  </a:ext>
                </a:extLst>
              </a:tr>
              <a:tr h="334962">
                <a:tc vMerge="1">
                  <a:txBody>
                    <a:bodyPr/>
                    <a:lstStyle/>
                    <a:p>
                      <a:endParaRPr lang="en-US"/>
                    </a:p>
                  </a:txBody>
                  <a:tcPr/>
                </a:tc>
                <a:tc vMerge="1">
                  <a:txBody>
                    <a:bodyPr/>
                    <a:lstStyle/>
                    <a:p>
                      <a:endParaRPr lang="en-US"/>
                    </a:p>
                  </a:txBody>
                  <a:tcPr/>
                </a:tc>
                <a:tc>
                  <a:txBody>
                    <a:bodyPr/>
                    <a:lstStyle/>
                    <a:p>
                      <a:pPr algn="l">
                        <a:spcBef>
                          <a:spcPts val="400"/>
                        </a:spcBef>
                        <a:defRPr sz="1800"/>
                      </a:pPr>
                      <a:r>
                        <a:t>set-on-less-than</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101010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FFFF00"/>
                    </a:solidFill>
                  </a:tcPr>
                </a:tc>
                <a:tc>
                  <a:txBody>
                    <a:bodyPr/>
                    <a:lstStyle/>
                    <a:p>
                      <a:pPr algn="l">
                        <a:spcBef>
                          <a:spcPts val="400"/>
                        </a:spcBef>
                        <a:defRPr sz="1800"/>
                      </a:pPr>
                      <a:r>
                        <a:t>set-on-less-than</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0111</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FF0000"/>
                    </a:solidFill>
                  </a:tcPr>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CC65C163-4094-294C-B92E-B23A75B4A8BC}"/>
              </a:ext>
            </a:extLst>
          </p:cNvPr>
          <p:cNvSpPr txBox="1"/>
          <p:nvPr/>
        </p:nvSpPr>
        <p:spPr>
          <a:xfrm>
            <a:off x="558641" y="2111864"/>
            <a:ext cx="261225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instruction </a:t>
            </a:r>
            <a:r>
              <a:rPr kumimoji="0" lang="ko-KR" altLang="en-US" sz="1600" b="0" i="0" u="none" strike="noStrike" cap="none" spc="0" normalizeH="0" baseline="0" dirty="0" err="1">
                <a:ln>
                  <a:noFill/>
                </a:ln>
                <a:solidFill>
                  <a:srgbClr val="000000"/>
                </a:solidFill>
                <a:effectLst/>
                <a:uFillTx/>
                <a:latin typeface="Arial"/>
                <a:ea typeface="Arial"/>
                <a:cs typeface="Arial"/>
                <a:sym typeface="Arial"/>
              </a:rPr>
              <a:t>으로부터의</a:t>
            </a:r>
            <a:r>
              <a:rPr kumimoji="0" lang="ko-KR" altLang="en-US" sz="1600" b="0" i="0" u="none" strike="noStrike" cap="none" spc="0" normalizeH="0" baseline="0" dirty="0">
                <a:ln>
                  <a:noFill/>
                </a:ln>
                <a:solidFill>
                  <a:srgbClr val="000000"/>
                </a:solidFill>
                <a:effectLst/>
                <a:uFillTx/>
                <a:latin typeface="Arial"/>
                <a:ea typeface="Arial"/>
                <a:cs typeface="Arial"/>
                <a:sym typeface="Arial"/>
              </a:rPr>
              <a:t> </a:t>
            </a:r>
            <a:r>
              <a:rPr lang="en-US" altLang="ko-KR" dirty="0"/>
              <a:t>input</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
        <p:nvSpPr>
          <p:cNvPr id="7" name="TextBox 6">
            <a:extLst>
              <a:ext uri="{FF2B5EF4-FFF2-40B4-BE49-F238E27FC236}">
                <a16:creationId xmlns:a16="http://schemas.microsoft.com/office/drawing/2014/main" id="{6E4CE09C-A769-994C-ACE7-159CCD332597}"/>
              </a:ext>
            </a:extLst>
          </p:cNvPr>
          <p:cNvSpPr txBox="1"/>
          <p:nvPr/>
        </p:nvSpPr>
        <p:spPr>
          <a:xfrm>
            <a:off x="5459216" y="2087262"/>
            <a:ext cx="335444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FF0000"/>
                </a:solidFill>
              </a:rPr>
              <a:t>control </a:t>
            </a:r>
            <a:r>
              <a:rPr lang="ko-KR" altLang="en-US" dirty="0">
                <a:solidFill>
                  <a:srgbClr val="FF0000"/>
                </a:solidFill>
              </a:rPr>
              <a:t>회로에서 만들어지는</a:t>
            </a:r>
            <a:r>
              <a:rPr kumimoji="0" lang="en-US" sz="1600" b="0" i="0" u="none" strike="noStrike" cap="none" spc="0" normalizeH="0" baseline="0" dirty="0">
                <a:ln>
                  <a:noFill/>
                </a:ln>
                <a:solidFill>
                  <a:srgbClr val="FF0000"/>
                </a:solidFill>
                <a:effectLst/>
                <a:uFillTx/>
                <a:latin typeface="Arial"/>
                <a:ea typeface="Arial"/>
                <a:cs typeface="Arial"/>
                <a:sym typeface="Arial"/>
              </a:rPr>
              <a:t> </a:t>
            </a:r>
            <a:r>
              <a:rPr lang="en-US" altLang="ko-KR" dirty="0">
                <a:solidFill>
                  <a:srgbClr val="FF0000"/>
                </a:solidFill>
              </a:rPr>
              <a:t>output</a:t>
            </a:r>
            <a:endParaRPr kumimoji="0" lang="en-US" sz="1600" b="0" i="0" u="none" strike="noStrike" cap="none" spc="0" normalizeH="0" baseline="0" dirty="0">
              <a:ln>
                <a:noFill/>
              </a:ln>
              <a:solidFill>
                <a:srgbClr val="FF0000"/>
              </a:solidFill>
              <a:effectLst/>
              <a:uFillTx/>
              <a:sym typeface="Arial"/>
            </a:endParaRPr>
          </a:p>
        </p:txBody>
      </p:sp>
      <p:cxnSp>
        <p:nvCxnSpPr>
          <p:cNvPr id="4" name="Straight Arrow Connector 3">
            <a:extLst>
              <a:ext uri="{FF2B5EF4-FFF2-40B4-BE49-F238E27FC236}">
                <a16:creationId xmlns:a16="http://schemas.microsoft.com/office/drawing/2014/main" id="{770CAA91-2929-3641-8A80-8578C271C2A8}"/>
              </a:ext>
            </a:extLst>
          </p:cNvPr>
          <p:cNvCxnSpPr>
            <a:cxnSpLocks/>
          </p:cNvCxnSpPr>
          <p:nvPr/>
        </p:nvCxnSpPr>
        <p:spPr>
          <a:xfrm flipH="1">
            <a:off x="2554014" y="2413190"/>
            <a:ext cx="4403835" cy="711142"/>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592CB769-FE93-F442-80F2-A2C4611A2C94}"/>
              </a:ext>
            </a:extLst>
          </p:cNvPr>
          <p:cNvCxnSpPr>
            <a:cxnSpLocks/>
          </p:cNvCxnSpPr>
          <p:nvPr/>
        </p:nvCxnSpPr>
        <p:spPr>
          <a:xfrm>
            <a:off x="6934245" y="2385508"/>
            <a:ext cx="1137701" cy="60994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283C259-92E5-7D45-816A-5CB87B7864ED}"/>
              </a:ext>
            </a:extLst>
          </p:cNvPr>
          <p:cNvCxnSpPr>
            <a:cxnSpLocks/>
          </p:cNvCxnSpPr>
          <p:nvPr/>
        </p:nvCxnSpPr>
        <p:spPr>
          <a:xfrm flipH="1">
            <a:off x="1429407" y="2385508"/>
            <a:ext cx="10510" cy="70453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D82FC6F1-7E18-9E41-A3B1-AE77F7DBC41E}"/>
              </a:ext>
            </a:extLst>
          </p:cNvPr>
          <p:cNvCxnSpPr/>
          <p:nvPr/>
        </p:nvCxnSpPr>
        <p:spPr>
          <a:xfrm>
            <a:off x="1429407" y="2385508"/>
            <a:ext cx="3615559" cy="70453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 name="Rectangle 4">
            <a:extLst>
              <a:ext uri="{FF2B5EF4-FFF2-40B4-BE49-F238E27FC236}">
                <a16:creationId xmlns:a16="http://schemas.microsoft.com/office/drawing/2014/main" id="{3EE7BBB9-84E5-8744-BABE-A95BC5614E50}"/>
              </a:ext>
            </a:extLst>
          </p:cNvPr>
          <p:cNvSpPr/>
          <p:nvPr/>
        </p:nvSpPr>
        <p:spPr>
          <a:xfrm>
            <a:off x="684212" y="4403834"/>
            <a:ext cx="8259763" cy="325821"/>
          </a:xfrm>
          <a:prstGeom prst="rect">
            <a:avLst/>
          </a:prstGeom>
          <a:noFill/>
          <a:ln w="635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825471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00000"/>
                </a:solidFill>
              </a:defRPr>
            </a:lvl1pPr>
          </a:lstStyle>
          <a:p>
            <a:fld id="{86CB4B4D-7CA3-9044-876B-883B54F8677D}" type="slidenum">
              <a:t>14</a:t>
            </a:fld>
            <a:endParaRPr/>
          </a:p>
        </p:txBody>
      </p:sp>
      <p:sp>
        <p:nvSpPr>
          <p:cNvPr id="498"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000">
                <a:latin typeface="Calibri"/>
                <a:ea typeface="Calibri"/>
                <a:cs typeface="Calibri"/>
                <a:sym typeface="Calibri"/>
              </a:defRPr>
            </a:lvl1pPr>
          </a:lstStyle>
          <a:p>
            <a:r>
              <a:t>Copyright © 2014 Elsevier Inc. All rights reserved.</a:t>
            </a:r>
          </a:p>
        </p:txBody>
      </p:sp>
      <p:sp>
        <p:nvSpPr>
          <p:cNvPr id="499" name="FIGURE 4.13 The truth table for the 4 ALU control bits (called Operation). The inputs are the ALUOp and function code field. Only the entries for which the ALU control is asserted are shown. Some don’t-care entries have been added. For example, the ALUOp does not use the encoding 11, so the truth table can contain entries 1X and X1, rather than 10 and 01. Note that when the function field is used, the first 2 bits (F5 and F4) of these instructions are always 10, so they are don’t-care terms and are replaced with XX in the truth table."/>
          <p:cNvSpPr txBox="1"/>
          <p:nvPr/>
        </p:nvSpPr>
        <p:spPr>
          <a:xfrm>
            <a:off x="685800" y="5334000"/>
            <a:ext cx="7772400" cy="1010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200">
                <a:latin typeface="Calibri"/>
                <a:ea typeface="Calibri"/>
                <a:cs typeface="Calibri"/>
                <a:sym typeface="Calibri"/>
              </a:defRPr>
            </a:lvl1pPr>
          </a:lstStyle>
          <a:p>
            <a:r>
              <a:t>FIGURE 4.13 The truth table for the 4 ALU control bits (called Operation). The inputs are the ALUOp and function code field. Only the entries for which the ALU control is asserted are shown. Some don’t-care entries have been added. For example, the ALUOp does not use the encoding 11, so the truth table can contain entries 1X and X1, rather than 10 and 01. Note that when the function field is used, the first 2 bits (F5 and F4) of these instructions are always 10, so they are don’t-care terms and are replaced with XX in the truth table.</a:t>
            </a:r>
          </a:p>
        </p:txBody>
      </p:sp>
      <p:pic>
        <p:nvPicPr>
          <p:cNvPr id="500" name="f04-13-9780124077263" descr="f04-13-9780124077263"/>
          <p:cNvPicPr>
            <a:picLocks noChangeAspect="1"/>
          </p:cNvPicPr>
          <p:nvPr/>
        </p:nvPicPr>
        <p:blipFill>
          <a:blip r:embed="rId2"/>
          <a:stretch>
            <a:fillRect/>
          </a:stretch>
        </p:blipFill>
        <p:spPr>
          <a:xfrm>
            <a:off x="325473" y="1860550"/>
            <a:ext cx="8169617" cy="2632298"/>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15</a:t>
            </a:fld>
            <a:endParaRPr/>
          </a:p>
        </p:txBody>
      </p:sp>
      <p:pic>
        <p:nvPicPr>
          <p:cNvPr id="567" name="f04-20-P374493" descr="f04-20-P374493"/>
          <p:cNvPicPr>
            <a:picLocks noChangeAspect="1"/>
          </p:cNvPicPr>
          <p:nvPr/>
        </p:nvPicPr>
        <p:blipFill>
          <a:blip r:embed="rId2"/>
          <a:stretch>
            <a:fillRect/>
          </a:stretch>
        </p:blipFill>
        <p:spPr>
          <a:xfrm>
            <a:off x="1187450" y="1196975"/>
            <a:ext cx="6680200" cy="5191125"/>
          </a:xfrm>
          <a:prstGeom prst="rect">
            <a:avLst/>
          </a:prstGeom>
          <a:ln w="12700">
            <a:miter lim="400000"/>
          </a:ln>
        </p:spPr>
      </p:pic>
      <p:sp>
        <p:nvSpPr>
          <p:cNvPr id="568" name="Load Instruction"/>
          <p:cNvSpPr txBox="1">
            <a:spLocks noGrp="1"/>
          </p:cNvSpPr>
          <p:nvPr>
            <p:ph type="title" idx="4294967295"/>
          </p:nvPr>
        </p:nvSpPr>
        <p:spPr>
          <a:xfrm>
            <a:off x="684212" y="146050"/>
            <a:ext cx="8259763" cy="762000"/>
          </a:xfrm>
          <a:prstGeom prst="rect">
            <a:avLst/>
          </a:prstGeom>
        </p:spPr>
        <p:txBody>
          <a:bodyPr>
            <a:normAutofit/>
          </a:bodyPr>
          <a:lstStyle/>
          <a:p>
            <a:r>
              <a:t>Load Instruction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Rectangle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571" name="Rectangle 2"/>
          <p:cNvSpPr txBox="1">
            <a:spLocks noGrp="1"/>
          </p:cNvSpPr>
          <p:nvPr>
            <p:ph type="title"/>
          </p:nvPr>
        </p:nvSpPr>
        <p:spPr>
          <a:prstGeom prst="rect">
            <a:avLst/>
          </a:prstGeom>
        </p:spPr>
        <p:txBody>
          <a:bodyPr/>
          <a:lstStyle/>
          <a:p>
            <a:r>
              <a:t>Execution of lw instruction</a:t>
            </a:r>
          </a:p>
        </p:txBody>
      </p:sp>
      <p:pic>
        <p:nvPicPr>
          <p:cNvPr id="572" name="Picture 3" descr="Picture 3"/>
          <p:cNvPicPr>
            <a:picLocks noChangeAspect="1"/>
          </p:cNvPicPr>
          <p:nvPr/>
        </p:nvPicPr>
        <p:blipFill>
          <a:blip r:embed="rId2"/>
          <a:stretch>
            <a:fillRect/>
          </a:stretch>
        </p:blipFill>
        <p:spPr>
          <a:xfrm>
            <a:off x="457200" y="1447800"/>
            <a:ext cx="7708900" cy="4572000"/>
          </a:xfrm>
          <a:prstGeom prst="rect">
            <a:avLst/>
          </a:prstGeom>
          <a:ln w="12700">
            <a:miter lim="400000"/>
          </a:ln>
        </p:spPr>
      </p:pic>
      <p:sp>
        <p:nvSpPr>
          <p:cNvPr id="573" name="Line 4"/>
          <p:cNvSpPr/>
          <p:nvPr/>
        </p:nvSpPr>
        <p:spPr>
          <a:xfrm>
            <a:off x="762000" y="3886200"/>
            <a:ext cx="304800" cy="0"/>
          </a:xfrm>
          <a:prstGeom prst="line">
            <a:avLst/>
          </a:prstGeom>
          <a:ln w="38100">
            <a:solidFill>
              <a:srgbClr val="0000FF"/>
            </a:solidFill>
          </a:ln>
        </p:spPr>
        <p:txBody>
          <a:bodyPr lIns="45719" rIns="45719"/>
          <a:lstStyle/>
          <a:p>
            <a:pPr algn="l">
              <a:defRPr sz="2400"/>
            </a:pPr>
            <a:endParaRPr/>
          </a:p>
        </p:txBody>
      </p:sp>
      <p:sp>
        <p:nvSpPr>
          <p:cNvPr id="574" name="Line 5"/>
          <p:cNvSpPr/>
          <p:nvPr/>
        </p:nvSpPr>
        <p:spPr>
          <a:xfrm flipV="1">
            <a:off x="914399" y="2057400"/>
            <a:ext cx="1" cy="1828800"/>
          </a:xfrm>
          <a:prstGeom prst="line">
            <a:avLst/>
          </a:prstGeom>
          <a:ln w="38100">
            <a:solidFill>
              <a:srgbClr val="0000FF"/>
            </a:solidFill>
          </a:ln>
        </p:spPr>
        <p:txBody>
          <a:bodyPr lIns="45719" rIns="45719"/>
          <a:lstStyle/>
          <a:p>
            <a:pPr algn="l">
              <a:defRPr sz="2400"/>
            </a:pPr>
            <a:endParaRPr/>
          </a:p>
        </p:txBody>
      </p:sp>
      <p:sp>
        <p:nvSpPr>
          <p:cNvPr id="575" name="Line 6"/>
          <p:cNvSpPr/>
          <p:nvPr/>
        </p:nvSpPr>
        <p:spPr>
          <a:xfrm>
            <a:off x="914400" y="2057400"/>
            <a:ext cx="533400" cy="0"/>
          </a:xfrm>
          <a:prstGeom prst="line">
            <a:avLst/>
          </a:prstGeom>
          <a:ln w="38100">
            <a:solidFill>
              <a:srgbClr val="0000FF"/>
            </a:solidFill>
          </a:ln>
        </p:spPr>
        <p:txBody>
          <a:bodyPr lIns="45719" rIns="45719"/>
          <a:lstStyle/>
          <a:p>
            <a:pPr algn="l">
              <a:defRPr sz="2400"/>
            </a:pPr>
            <a:endParaRPr/>
          </a:p>
        </p:txBody>
      </p:sp>
      <p:sp>
        <p:nvSpPr>
          <p:cNvPr id="576" name="Line 7"/>
          <p:cNvSpPr/>
          <p:nvPr/>
        </p:nvSpPr>
        <p:spPr>
          <a:xfrm>
            <a:off x="1752600" y="2209800"/>
            <a:ext cx="3200400" cy="0"/>
          </a:xfrm>
          <a:prstGeom prst="line">
            <a:avLst/>
          </a:prstGeom>
          <a:ln w="38100">
            <a:solidFill>
              <a:srgbClr val="0000FF"/>
            </a:solidFill>
          </a:ln>
        </p:spPr>
        <p:txBody>
          <a:bodyPr lIns="45719" rIns="45719"/>
          <a:lstStyle/>
          <a:p>
            <a:pPr algn="l">
              <a:defRPr sz="2400"/>
            </a:pPr>
            <a:endParaRPr/>
          </a:p>
        </p:txBody>
      </p:sp>
      <p:sp>
        <p:nvSpPr>
          <p:cNvPr id="577" name="Line 8"/>
          <p:cNvSpPr/>
          <p:nvPr/>
        </p:nvSpPr>
        <p:spPr>
          <a:xfrm flipV="1">
            <a:off x="4953000" y="1676400"/>
            <a:ext cx="0" cy="533400"/>
          </a:xfrm>
          <a:prstGeom prst="line">
            <a:avLst/>
          </a:prstGeom>
          <a:ln w="38100">
            <a:solidFill>
              <a:srgbClr val="0000FF"/>
            </a:solidFill>
          </a:ln>
        </p:spPr>
        <p:txBody>
          <a:bodyPr lIns="45719" rIns="45719"/>
          <a:lstStyle/>
          <a:p>
            <a:pPr algn="l">
              <a:defRPr sz="2400"/>
            </a:pPr>
            <a:endParaRPr/>
          </a:p>
        </p:txBody>
      </p:sp>
      <p:sp>
        <p:nvSpPr>
          <p:cNvPr id="578" name="Line 9"/>
          <p:cNvSpPr/>
          <p:nvPr/>
        </p:nvSpPr>
        <p:spPr>
          <a:xfrm>
            <a:off x="4953000" y="1676400"/>
            <a:ext cx="1905000" cy="0"/>
          </a:xfrm>
          <a:prstGeom prst="line">
            <a:avLst/>
          </a:prstGeom>
          <a:ln w="38100">
            <a:solidFill>
              <a:srgbClr val="0000FF"/>
            </a:solidFill>
          </a:ln>
        </p:spPr>
        <p:txBody>
          <a:bodyPr lIns="45719" rIns="45719"/>
          <a:lstStyle/>
          <a:p>
            <a:pPr algn="l">
              <a:defRPr sz="2400"/>
            </a:pPr>
            <a:endParaRPr/>
          </a:p>
        </p:txBody>
      </p:sp>
      <p:sp>
        <p:nvSpPr>
          <p:cNvPr id="579" name="Line 10"/>
          <p:cNvSpPr/>
          <p:nvPr/>
        </p:nvSpPr>
        <p:spPr>
          <a:xfrm>
            <a:off x="7010400" y="1905000"/>
            <a:ext cx="152400" cy="0"/>
          </a:xfrm>
          <a:prstGeom prst="line">
            <a:avLst/>
          </a:prstGeom>
          <a:ln w="38100">
            <a:solidFill>
              <a:srgbClr val="0000FF"/>
            </a:solidFill>
          </a:ln>
        </p:spPr>
        <p:txBody>
          <a:bodyPr lIns="45719" rIns="45719"/>
          <a:lstStyle/>
          <a:p>
            <a:pPr algn="l">
              <a:defRPr sz="2400"/>
            </a:pPr>
            <a:endParaRPr/>
          </a:p>
        </p:txBody>
      </p:sp>
      <p:sp>
        <p:nvSpPr>
          <p:cNvPr id="580" name="Line 11"/>
          <p:cNvSpPr/>
          <p:nvPr/>
        </p:nvSpPr>
        <p:spPr>
          <a:xfrm flipV="1">
            <a:off x="7162800" y="1447800"/>
            <a:ext cx="0" cy="457200"/>
          </a:xfrm>
          <a:prstGeom prst="line">
            <a:avLst/>
          </a:prstGeom>
          <a:ln w="38100">
            <a:solidFill>
              <a:srgbClr val="0000FF"/>
            </a:solidFill>
          </a:ln>
        </p:spPr>
        <p:txBody>
          <a:bodyPr lIns="45719" rIns="45719"/>
          <a:lstStyle/>
          <a:p>
            <a:pPr algn="l">
              <a:defRPr sz="2400"/>
            </a:pPr>
            <a:endParaRPr/>
          </a:p>
        </p:txBody>
      </p:sp>
      <p:sp>
        <p:nvSpPr>
          <p:cNvPr id="581" name="Line 12"/>
          <p:cNvSpPr/>
          <p:nvPr/>
        </p:nvSpPr>
        <p:spPr>
          <a:xfrm flipH="1" flipV="1">
            <a:off x="457199" y="1447799"/>
            <a:ext cx="6705601" cy="2"/>
          </a:xfrm>
          <a:prstGeom prst="line">
            <a:avLst/>
          </a:prstGeom>
          <a:ln w="38100">
            <a:solidFill>
              <a:srgbClr val="0000FF"/>
            </a:solidFill>
          </a:ln>
        </p:spPr>
        <p:txBody>
          <a:bodyPr lIns="45719" rIns="45719"/>
          <a:lstStyle/>
          <a:p>
            <a:pPr algn="l">
              <a:defRPr sz="2400"/>
            </a:pPr>
            <a:endParaRPr/>
          </a:p>
        </p:txBody>
      </p:sp>
      <p:sp>
        <p:nvSpPr>
          <p:cNvPr id="582" name="Line 13"/>
          <p:cNvSpPr/>
          <p:nvPr/>
        </p:nvSpPr>
        <p:spPr>
          <a:xfrm flipH="1">
            <a:off x="457199" y="1447800"/>
            <a:ext cx="2" cy="2438400"/>
          </a:xfrm>
          <a:prstGeom prst="line">
            <a:avLst/>
          </a:prstGeom>
          <a:ln w="38100">
            <a:solidFill>
              <a:srgbClr val="0000FF"/>
            </a:solidFill>
          </a:ln>
        </p:spPr>
        <p:txBody>
          <a:bodyPr lIns="45719" rIns="45719"/>
          <a:lstStyle/>
          <a:p>
            <a:pPr algn="l">
              <a:defRPr sz="2400"/>
            </a:pPr>
            <a:endParaRPr/>
          </a:p>
        </p:txBody>
      </p:sp>
      <p:sp>
        <p:nvSpPr>
          <p:cNvPr id="583" name="Line 14"/>
          <p:cNvSpPr/>
          <p:nvPr/>
        </p:nvSpPr>
        <p:spPr>
          <a:xfrm>
            <a:off x="457200" y="3886200"/>
            <a:ext cx="152400" cy="0"/>
          </a:xfrm>
          <a:prstGeom prst="line">
            <a:avLst/>
          </a:prstGeom>
          <a:ln w="38100">
            <a:solidFill>
              <a:srgbClr val="0000FF"/>
            </a:solidFill>
          </a:ln>
        </p:spPr>
        <p:txBody>
          <a:bodyPr lIns="45719" rIns="45719"/>
          <a:lstStyle/>
          <a:p>
            <a:pPr algn="l">
              <a:defRPr sz="2400"/>
            </a:pPr>
            <a:endParaRPr/>
          </a:p>
        </p:txBody>
      </p:sp>
      <p:sp>
        <p:nvSpPr>
          <p:cNvPr id="584" name="Line 15"/>
          <p:cNvSpPr/>
          <p:nvPr/>
        </p:nvSpPr>
        <p:spPr>
          <a:xfrm>
            <a:off x="2057400" y="4267200"/>
            <a:ext cx="304800" cy="0"/>
          </a:xfrm>
          <a:prstGeom prst="line">
            <a:avLst/>
          </a:prstGeom>
          <a:ln w="38100">
            <a:solidFill>
              <a:srgbClr val="0000FF"/>
            </a:solidFill>
          </a:ln>
        </p:spPr>
        <p:txBody>
          <a:bodyPr lIns="45719" rIns="45719"/>
          <a:lstStyle/>
          <a:p>
            <a:pPr algn="l">
              <a:defRPr sz="2400"/>
            </a:pPr>
            <a:endParaRPr/>
          </a:p>
        </p:txBody>
      </p:sp>
      <p:sp>
        <p:nvSpPr>
          <p:cNvPr id="585" name="Line 16"/>
          <p:cNvSpPr/>
          <p:nvPr/>
        </p:nvSpPr>
        <p:spPr>
          <a:xfrm flipH="1">
            <a:off x="2362200" y="3048000"/>
            <a:ext cx="1" cy="2209800"/>
          </a:xfrm>
          <a:prstGeom prst="line">
            <a:avLst/>
          </a:prstGeom>
          <a:ln w="38100">
            <a:solidFill>
              <a:srgbClr val="0000FF"/>
            </a:solidFill>
          </a:ln>
        </p:spPr>
        <p:txBody>
          <a:bodyPr lIns="45719" rIns="45719"/>
          <a:lstStyle/>
          <a:p>
            <a:pPr algn="l">
              <a:defRPr sz="2400"/>
            </a:pPr>
            <a:endParaRPr/>
          </a:p>
        </p:txBody>
      </p:sp>
      <p:sp>
        <p:nvSpPr>
          <p:cNvPr id="586" name="Line 17"/>
          <p:cNvSpPr/>
          <p:nvPr/>
        </p:nvSpPr>
        <p:spPr>
          <a:xfrm>
            <a:off x="2362200" y="3048000"/>
            <a:ext cx="914400" cy="0"/>
          </a:xfrm>
          <a:prstGeom prst="line">
            <a:avLst/>
          </a:prstGeom>
          <a:ln w="38100">
            <a:solidFill>
              <a:srgbClr val="0000FF"/>
            </a:solidFill>
          </a:ln>
        </p:spPr>
        <p:txBody>
          <a:bodyPr lIns="45719" rIns="45719"/>
          <a:lstStyle/>
          <a:p>
            <a:pPr algn="l">
              <a:defRPr sz="2400"/>
            </a:pPr>
            <a:endParaRPr/>
          </a:p>
        </p:txBody>
      </p:sp>
      <p:sp>
        <p:nvSpPr>
          <p:cNvPr id="587" name="Line 18"/>
          <p:cNvSpPr/>
          <p:nvPr/>
        </p:nvSpPr>
        <p:spPr>
          <a:xfrm>
            <a:off x="2362200" y="3810000"/>
            <a:ext cx="1371600" cy="0"/>
          </a:xfrm>
          <a:prstGeom prst="line">
            <a:avLst/>
          </a:prstGeom>
          <a:ln w="38100">
            <a:solidFill>
              <a:srgbClr val="0000FF"/>
            </a:solidFill>
          </a:ln>
        </p:spPr>
        <p:txBody>
          <a:bodyPr lIns="45719" rIns="45719"/>
          <a:lstStyle/>
          <a:p>
            <a:pPr algn="l">
              <a:defRPr sz="2400"/>
            </a:pPr>
            <a:endParaRPr/>
          </a:p>
        </p:txBody>
      </p:sp>
      <p:sp>
        <p:nvSpPr>
          <p:cNvPr id="588" name="Line 19"/>
          <p:cNvSpPr/>
          <p:nvPr/>
        </p:nvSpPr>
        <p:spPr>
          <a:xfrm>
            <a:off x="2362200" y="4114800"/>
            <a:ext cx="762000" cy="0"/>
          </a:xfrm>
          <a:prstGeom prst="line">
            <a:avLst/>
          </a:prstGeom>
          <a:ln w="38100">
            <a:solidFill>
              <a:srgbClr val="0000FF"/>
            </a:solidFill>
          </a:ln>
        </p:spPr>
        <p:txBody>
          <a:bodyPr lIns="45719" rIns="45719"/>
          <a:lstStyle/>
          <a:p>
            <a:pPr algn="l">
              <a:defRPr sz="2400"/>
            </a:pPr>
            <a:endParaRPr/>
          </a:p>
        </p:txBody>
      </p:sp>
      <p:sp>
        <p:nvSpPr>
          <p:cNvPr id="589" name="Line 20"/>
          <p:cNvSpPr/>
          <p:nvPr/>
        </p:nvSpPr>
        <p:spPr>
          <a:xfrm>
            <a:off x="3124200" y="4114800"/>
            <a:ext cx="0" cy="76200"/>
          </a:xfrm>
          <a:prstGeom prst="line">
            <a:avLst/>
          </a:prstGeom>
          <a:ln w="38100">
            <a:solidFill>
              <a:srgbClr val="0000FF"/>
            </a:solidFill>
          </a:ln>
        </p:spPr>
        <p:txBody>
          <a:bodyPr lIns="45719" rIns="45719"/>
          <a:lstStyle/>
          <a:p>
            <a:pPr algn="l">
              <a:defRPr sz="2400"/>
            </a:pPr>
            <a:endParaRPr/>
          </a:p>
        </p:txBody>
      </p:sp>
      <p:sp>
        <p:nvSpPr>
          <p:cNvPr id="590" name="Line 22"/>
          <p:cNvSpPr/>
          <p:nvPr/>
        </p:nvSpPr>
        <p:spPr>
          <a:xfrm>
            <a:off x="3124200" y="4191000"/>
            <a:ext cx="228600" cy="0"/>
          </a:xfrm>
          <a:prstGeom prst="line">
            <a:avLst/>
          </a:prstGeom>
          <a:ln w="38100">
            <a:solidFill>
              <a:srgbClr val="0000FF"/>
            </a:solidFill>
          </a:ln>
        </p:spPr>
        <p:txBody>
          <a:bodyPr lIns="45719" rIns="45719"/>
          <a:lstStyle/>
          <a:p>
            <a:pPr algn="l">
              <a:defRPr sz="2400"/>
            </a:pPr>
            <a:endParaRPr/>
          </a:p>
        </p:txBody>
      </p:sp>
      <p:sp>
        <p:nvSpPr>
          <p:cNvPr id="591" name="Line 23"/>
          <p:cNvSpPr/>
          <p:nvPr/>
        </p:nvSpPr>
        <p:spPr>
          <a:xfrm>
            <a:off x="3505200" y="4419600"/>
            <a:ext cx="228600" cy="0"/>
          </a:xfrm>
          <a:prstGeom prst="line">
            <a:avLst/>
          </a:prstGeom>
          <a:ln w="38100">
            <a:solidFill>
              <a:srgbClr val="0000FF"/>
            </a:solidFill>
          </a:ln>
        </p:spPr>
        <p:txBody>
          <a:bodyPr lIns="45719" rIns="45719"/>
          <a:lstStyle/>
          <a:p>
            <a:pPr algn="l">
              <a:defRPr sz="2400"/>
            </a:pPr>
            <a:endParaRPr/>
          </a:p>
        </p:txBody>
      </p:sp>
      <p:sp>
        <p:nvSpPr>
          <p:cNvPr id="592" name="Line 24"/>
          <p:cNvSpPr/>
          <p:nvPr/>
        </p:nvSpPr>
        <p:spPr>
          <a:xfrm>
            <a:off x="2362200" y="5257800"/>
            <a:ext cx="2057400" cy="0"/>
          </a:xfrm>
          <a:prstGeom prst="line">
            <a:avLst/>
          </a:prstGeom>
          <a:ln w="38100">
            <a:solidFill>
              <a:srgbClr val="0000FF"/>
            </a:solidFill>
          </a:ln>
        </p:spPr>
        <p:txBody>
          <a:bodyPr lIns="45719" rIns="45719"/>
          <a:lstStyle/>
          <a:p>
            <a:pPr algn="l">
              <a:defRPr sz="2400"/>
            </a:pPr>
            <a:endParaRPr/>
          </a:p>
        </p:txBody>
      </p:sp>
      <p:sp>
        <p:nvSpPr>
          <p:cNvPr id="593" name="Line 25"/>
          <p:cNvSpPr/>
          <p:nvPr/>
        </p:nvSpPr>
        <p:spPr>
          <a:xfrm>
            <a:off x="4800600" y="5257800"/>
            <a:ext cx="304800" cy="0"/>
          </a:xfrm>
          <a:prstGeom prst="line">
            <a:avLst/>
          </a:prstGeom>
          <a:ln w="38100">
            <a:solidFill>
              <a:srgbClr val="0000FF"/>
            </a:solidFill>
          </a:ln>
        </p:spPr>
        <p:txBody>
          <a:bodyPr lIns="45719" rIns="45719"/>
          <a:lstStyle/>
          <a:p>
            <a:pPr algn="l">
              <a:defRPr sz="2400"/>
            </a:pPr>
            <a:endParaRPr/>
          </a:p>
        </p:txBody>
      </p:sp>
      <p:sp>
        <p:nvSpPr>
          <p:cNvPr id="594" name="Line 26"/>
          <p:cNvSpPr/>
          <p:nvPr/>
        </p:nvSpPr>
        <p:spPr>
          <a:xfrm flipV="1">
            <a:off x="5105400" y="4724400"/>
            <a:ext cx="0" cy="533400"/>
          </a:xfrm>
          <a:prstGeom prst="line">
            <a:avLst/>
          </a:prstGeom>
          <a:ln w="38100">
            <a:solidFill>
              <a:srgbClr val="0000FF"/>
            </a:solidFill>
          </a:ln>
        </p:spPr>
        <p:txBody>
          <a:bodyPr lIns="45719" rIns="45719"/>
          <a:lstStyle/>
          <a:p>
            <a:pPr algn="l">
              <a:defRPr sz="2400"/>
            </a:pPr>
            <a:endParaRPr/>
          </a:p>
        </p:txBody>
      </p:sp>
      <p:sp>
        <p:nvSpPr>
          <p:cNvPr id="595" name="Line 27"/>
          <p:cNvSpPr/>
          <p:nvPr/>
        </p:nvSpPr>
        <p:spPr>
          <a:xfrm>
            <a:off x="5105400" y="4724400"/>
            <a:ext cx="152400" cy="0"/>
          </a:xfrm>
          <a:prstGeom prst="line">
            <a:avLst/>
          </a:prstGeom>
          <a:ln w="38100">
            <a:solidFill>
              <a:srgbClr val="0000FF"/>
            </a:solidFill>
          </a:ln>
        </p:spPr>
        <p:txBody>
          <a:bodyPr lIns="45719" rIns="45719"/>
          <a:lstStyle/>
          <a:p>
            <a:pPr algn="l">
              <a:defRPr sz="2400"/>
            </a:pPr>
            <a:endParaRPr/>
          </a:p>
        </p:txBody>
      </p:sp>
      <p:sp>
        <p:nvSpPr>
          <p:cNvPr id="596" name="Line 28"/>
          <p:cNvSpPr/>
          <p:nvPr/>
        </p:nvSpPr>
        <p:spPr>
          <a:xfrm>
            <a:off x="5410200" y="4495800"/>
            <a:ext cx="228600" cy="0"/>
          </a:xfrm>
          <a:prstGeom prst="line">
            <a:avLst/>
          </a:prstGeom>
          <a:ln w="38100">
            <a:solidFill>
              <a:srgbClr val="0000FF"/>
            </a:solidFill>
          </a:ln>
        </p:spPr>
        <p:txBody>
          <a:bodyPr lIns="45719" rIns="45719"/>
          <a:lstStyle/>
          <a:p>
            <a:pPr algn="l">
              <a:defRPr sz="2400"/>
            </a:pPr>
            <a:endParaRPr/>
          </a:p>
        </p:txBody>
      </p:sp>
      <p:sp>
        <p:nvSpPr>
          <p:cNvPr id="597" name="Line 29"/>
          <p:cNvSpPr/>
          <p:nvPr/>
        </p:nvSpPr>
        <p:spPr>
          <a:xfrm>
            <a:off x="4724400" y="3962400"/>
            <a:ext cx="914400" cy="0"/>
          </a:xfrm>
          <a:prstGeom prst="line">
            <a:avLst/>
          </a:prstGeom>
          <a:ln w="38100">
            <a:solidFill>
              <a:srgbClr val="0000FF"/>
            </a:solidFill>
          </a:ln>
        </p:spPr>
        <p:txBody>
          <a:bodyPr lIns="45719" rIns="45719"/>
          <a:lstStyle/>
          <a:p>
            <a:pPr algn="l">
              <a:defRPr sz="2400"/>
            </a:pPr>
            <a:endParaRPr/>
          </a:p>
        </p:txBody>
      </p:sp>
      <p:sp>
        <p:nvSpPr>
          <p:cNvPr id="598" name="Line 30"/>
          <p:cNvSpPr/>
          <p:nvPr/>
        </p:nvSpPr>
        <p:spPr>
          <a:xfrm>
            <a:off x="6172200" y="4343400"/>
            <a:ext cx="381000" cy="0"/>
          </a:xfrm>
          <a:prstGeom prst="line">
            <a:avLst/>
          </a:prstGeom>
          <a:ln w="38100">
            <a:solidFill>
              <a:srgbClr val="0000FF"/>
            </a:solidFill>
          </a:ln>
        </p:spPr>
        <p:txBody>
          <a:bodyPr lIns="45719" rIns="45719"/>
          <a:lstStyle/>
          <a:p>
            <a:pPr algn="l">
              <a:defRPr sz="2400"/>
            </a:pPr>
            <a:endParaRPr/>
          </a:p>
        </p:txBody>
      </p:sp>
      <p:sp>
        <p:nvSpPr>
          <p:cNvPr id="599" name="Line 31"/>
          <p:cNvSpPr/>
          <p:nvPr/>
        </p:nvSpPr>
        <p:spPr>
          <a:xfrm>
            <a:off x="7620000" y="4343400"/>
            <a:ext cx="152400" cy="0"/>
          </a:xfrm>
          <a:prstGeom prst="line">
            <a:avLst/>
          </a:prstGeom>
          <a:ln w="38100">
            <a:solidFill>
              <a:srgbClr val="0000FF"/>
            </a:solidFill>
          </a:ln>
        </p:spPr>
        <p:txBody>
          <a:bodyPr lIns="45719" rIns="45719"/>
          <a:lstStyle/>
          <a:p>
            <a:pPr algn="l">
              <a:defRPr sz="2400"/>
            </a:pPr>
            <a:endParaRPr/>
          </a:p>
        </p:txBody>
      </p:sp>
      <p:sp>
        <p:nvSpPr>
          <p:cNvPr id="600" name="Line 32"/>
          <p:cNvSpPr/>
          <p:nvPr/>
        </p:nvSpPr>
        <p:spPr>
          <a:xfrm>
            <a:off x="7924800" y="4572000"/>
            <a:ext cx="152400" cy="0"/>
          </a:xfrm>
          <a:prstGeom prst="line">
            <a:avLst/>
          </a:prstGeom>
          <a:ln w="38100">
            <a:solidFill>
              <a:srgbClr val="0000FF"/>
            </a:solidFill>
          </a:ln>
        </p:spPr>
        <p:txBody>
          <a:bodyPr lIns="45719" rIns="45719"/>
          <a:lstStyle/>
          <a:p>
            <a:pPr algn="l">
              <a:defRPr sz="2400"/>
            </a:pPr>
            <a:endParaRPr/>
          </a:p>
        </p:txBody>
      </p:sp>
      <p:sp>
        <p:nvSpPr>
          <p:cNvPr id="601" name="Line 33"/>
          <p:cNvSpPr/>
          <p:nvPr/>
        </p:nvSpPr>
        <p:spPr>
          <a:xfrm>
            <a:off x="8077200" y="4572000"/>
            <a:ext cx="0" cy="1447800"/>
          </a:xfrm>
          <a:prstGeom prst="line">
            <a:avLst/>
          </a:prstGeom>
          <a:ln w="38100">
            <a:solidFill>
              <a:srgbClr val="0000FF"/>
            </a:solidFill>
          </a:ln>
        </p:spPr>
        <p:txBody>
          <a:bodyPr lIns="45719" rIns="45719"/>
          <a:lstStyle/>
          <a:p>
            <a:pPr algn="l">
              <a:defRPr sz="2400"/>
            </a:pPr>
            <a:endParaRPr/>
          </a:p>
        </p:txBody>
      </p:sp>
      <p:sp>
        <p:nvSpPr>
          <p:cNvPr id="602" name="Line 34"/>
          <p:cNvSpPr/>
          <p:nvPr/>
        </p:nvSpPr>
        <p:spPr>
          <a:xfrm flipH="1" flipV="1">
            <a:off x="3581400" y="6019799"/>
            <a:ext cx="4495800" cy="1"/>
          </a:xfrm>
          <a:prstGeom prst="line">
            <a:avLst/>
          </a:prstGeom>
          <a:ln w="38100">
            <a:solidFill>
              <a:srgbClr val="0000FF"/>
            </a:solidFill>
          </a:ln>
        </p:spPr>
        <p:txBody>
          <a:bodyPr lIns="45719" rIns="45719"/>
          <a:lstStyle/>
          <a:p>
            <a:pPr algn="l">
              <a:defRPr sz="2400"/>
            </a:pPr>
            <a:endParaRPr/>
          </a:p>
        </p:txBody>
      </p:sp>
      <p:sp>
        <p:nvSpPr>
          <p:cNvPr id="603" name="Line 35"/>
          <p:cNvSpPr/>
          <p:nvPr/>
        </p:nvSpPr>
        <p:spPr>
          <a:xfrm flipV="1">
            <a:off x="3581400" y="4648200"/>
            <a:ext cx="0" cy="1371600"/>
          </a:xfrm>
          <a:prstGeom prst="line">
            <a:avLst/>
          </a:prstGeom>
          <a:ln w="38100">
            <a:solidFill>
              <a:srgbClr val="0000FF"/>
            </a:solidFill>
          </a:ln>
        </p:spPr>
        <p:txBody>
          <a:bodyPr lIns="45719" rIns="45719"/>
          <a:lstStyle/>
          <a:p>
            <a:pPr algn="l">
              <a:defRPr sz="2400"/>
            </a:pPr>
            <a:endParaRPr/>
          </a:p>
        </p:txBody>
      </p:sp>
      <p:sp>
        <p:nvSpPr>
          <p:cNvPr id="604" name="Line 36"/>
          <p:cNvSpPr/>
          <p:nvPr/>
        </p:nvSpPr>
        <p:spPr>
          <a:xfrm>
            <a:off x="3581400" y="4648200"/>
            <a:ext cx="152400" cy="0"/>
          </a:xfrm>
          <a:prstGeom prst="line">
            <a:avLst/>
          </a:prstGeom>
          <a:ln w="38100">
            <a:solidFill>
              <a:srgbClr val="0000FF"/>
            </a:solidFill>
          </a:ln>
        </p:spPr>
        <p:txBody>
          <a:bodyPr lIns="45719" rIns="45719"/>
          <a:lstStyle/>
          <a:p>
            <a:pPr algn="l">
              <a:defRPr sz="2400"/>
            </a:pPr>
            <a:endParaRPr/>
          </a:p>
        </p:txBody>
      </p:sp>
      <p:sp>
        <p:nvSpPr>
          <p:cNvPr id="605" name="TextBox 35"/>
          <p:cNvSpPr txBox="1"/>
          <p:nvPr/>
        </p:nvSpPr>
        <p:spPr>
          <a:xfrm>
            <a:off x="539749" y="6237287"/>
            <a:ext cx="7688265" cy="7799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mn-lt"/>
                <a:ea typeface="+mn-ea"/>
                <a:cs typeface="+mn-cs"/>
                <a:sym typeface="Times New Roman"/>
              </a:defRPr>
            </a:lvl1pPr>
          </a:lstStyle>
          <a:p>
            <a:r>
              <a:t>lw $2, 4($8)     100011  01000  00010  0000 0000 0000 0100</a:t>
            </a:r>
            <a:endParaRPr b="1">
              <a:latin typeface="Arial"/>
              <a:ea typeface="Arial"/>
              <a:cs typeface="Arial"/>
              <a:sym typeface="Arial"/>
            </a:endParaRPr>
          </a:p>
        </p:txBody>
      </p:sp>
      <p:sp>
        <p:nvSpPr>
          <p:cNvPr id="606" name="TextBox 36"/>
          <p:cNvSpPr txBox="1"/>
          <p:nvPr/>
        </p:nvSpPr>
        <p:spPr>
          <a:xfrm>
            <a:off x="2411413" y="3429000"/>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01000</a:t>
            </a:r>
          </a:p>
        </p:txBody>
      </p:sp>
      <p:sp>
        <p:nvSpPr>
          <p:cNvPr id="607" name="TextBox 37"/>
          <p:cNvSpPr txBox="1"/>
          <p:nvPr/>
        </p:nvSpPr>
        <p:spPr>
          <a:xfrm>
            <a:off x="2411413" y="4076700"/>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00010</a:t>
            </a:r>
          </a:p>
        </p:txBody>
      </p:sp>
      <p:sp>
        <p:nvSpPr>
          <p:cNvPr id="608" name="TextBox 38"/>
          <p:cNvSpPr txBox="1"/>
          <p:nvPr/>
        </p:nvSpPr>
        <p:spPr>
          <a:xfrm>
            <a:off x="2411413" y="2636838"/>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100011</a:t>
            </a:r>
          </a:p>
        </p:txBody>
      </p:sp>
      <p:sp>
        <p:nvSpPr>
          <p:cNvPr id="609" name="TextBox 39"/>
          <p:cNvSpPr txBox="1"/>
          <p:nvPr/>
        </p:nvSpPr>
        <p:spPr>
          <a:xfrm>
            <a:off x="2411413" y="5229225"/>
            <a:ext cx="1944687"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rPr dirty="0"/>
              <a:t>0000 0000 0000 0100</a:t>
            </a:r>
          </a:p>
        </p:txBody>
      </p:sp>
      <p:sp>
        <p:nvSpPr>
          <p:cNvPr id="610" name="TextBox 41"/>
          <p:cNvSpPr txBox="1"/>
          <p:nvPr/>
        </p:nvSpPr>
        <p:spPr>
          <a:xfrm>
            <a:off x="5076825" y="5661025"/>
            <a:ext cx="358775"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t>00</a:t>
            </a:r>
          </a:p>
        </p:txBody>
      </p:sp>
      <p:sp>
        <p:nvSpPr>
          <p:cNvPr id="611" name="TextBox 42"/>
          <p:cNvSpPr txBox="1"/>
          <p:nvPr/>
        </p:nvSpPr>
        <p:spPr>
          <a:xfrm>
            <a:off x="5743574" y="4529433"/>
            <a:ext cx="504826"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0010</a:t>
            </a:r>
            <a:endParaRPr lang="en-US" dirty="0"/>
          </a:p>
          <a:p>
            <a:r>
              <a:rPr lang="en-US" dirty="0"/>
              <a:t>(+)</a:t>
            </a:r>
            <a:endParaRPr dirty="0"/>
          </a:p>
        </p:txBody>
      </p:sp>
      <p:sp>
        <p:nvSpPr>
          <p:cNvPr id="612" name="TextBox 41"/>
          <p:cNvSpPr txBox="1"/>
          <p:nvPr/>
        </p:nvSpPr>
        <p:spPr>
          <a:xfrm>
            <a:off x="4204494" y="3429000"/>
            <a:ext cx="358776"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1</a:t>
            </a:r>
          </a:p>
        </p:txBody>
      </p:sp>
      <p:sp>
        <p:nvSpPr>
          <p:cNvPr id="45" name="TextBox 41">
            <a:extLst>
              <a:ext uri="{FF2B5EF4-FFF2-40B4-BE49-F238E27FC236}">
                <a16:creationId xmlns:a16="http://schemas.microsoft.com/office/drawing/2014/main" id="{EE092FFC-E965-B349-94E3-EE0706AA3B8B}"/>
              </a:ext>
            </a:extLst>
          </p:cNvPr>
          <p:cNvSpPr txBox="1"/>
          <p:nvPr/>
        </p:nvSpPr>
        <p:spPr>
          <a:xfrm>
            <a:off x="3170183" y="4800600"/>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0</a:t>
            </a:r>
            <a:endParaRPr dirty="0"/>
          </a:p>
        </p:txBody>
      </p:sp>
      <p:sp>
        <p:nvSpPr>
          <p:cNvPr id="46" name="TextBox 41">
            <a:extLst>
              <a:ext uri="{FF2B5EF4-FFF2-40B4-BE49-F238E27FC236}">
                <a16:creationId xmlns:a16="http://schemas.microsoft.com/office/drawing/2014/main" id="{E359A764-2968-FF41-A7C0-44918FED5D3E}"/>
              </a:ext>
            </a:extLst>
          </p:cNvPr>
          <p:cNvSpPr txBox="1"/>
          <p:nvPr/>
        </p:nvSpPr>
        <p:spPr>
          <a:xfrm>
            <a:off x="5246686" y="3944572"/>
            <a:ext cx="358776"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1</a:t>
            </a:r>
          </a:p>
        </p:txBody>
      </p:sp>
      <p:sp>
        <p:nvSpPr>
          <p:cNvPr id="47" name="TextBox 41">
            <a:extLst>
              <a:ext uri="{FF2B5EF4-FFF2-40B4-BE49-F238E27FC236}">
                <a16:creationId xmlns:a16="http://schemas.microsoft.com/office/drawing/2014/main" id="{B469125C-D3A5-AD45-BE05-45CE9FC68532}"/>
              </a:ext>
            </a:extLst>
          </p:cNvPr>
          <p:cNvSpPr txBox="1"/>
          <p:nvPr/>
        </p:nvSpPr>
        <p:spPr>
          <a:xfrm>
            <a:off x="6876393" y="5145945"/>
            <a:ext cx="358776"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1</a:t>
            </a:r>
          </a:p>
        </p:txBody>
      </p:sp>
      <p:sp>
        <p:nvSpPr>
          <p:cNvPr id="48" name="TextBox 41">
            <a:extLst>
              <a:ext uri="{FF2B5EF4-FFF2-40B4-BE49-F238E27FC236}">
                <a16:creationId xmlns:a16="http://schemas.microsoft.com/office/drawing/2014/main" id="{1EC24B45-93CB-BB4A-ACC6-BC3FBCACA641}"/>
              </a:ext>
            </a:extLst>
          </p:cNvPr>
          <p:cNvSpPr txBox="1"/>
          <p:nvPr/>
        </p:nvSpPr>
        <p:spPr>
          <a:xfrm>
            <a:off x="6963103" y="3691375"/>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0</a:t>
            </a:r>
            <a:endParaRPr dirty="0"/>
          </a:p>
        </p:txBody>
      </p:sp>
      <p:sp>
        <p:nvSpPr>
          <p:cNvPr id="49" name="TextBox 41">
            <a:extLst>
              <a:ext uri="{FF2B5EF4-FFF2-40B4-BE49-F238E27FC236}">
                <a16:creationId xmlns:a16="http://schemas.microsoft.com/office/drawing/2014/main" id="{C6624DA2-1E23-7245-8F2F-098897F54181}"/>
              </a:ext>
            </a:extLst>
          </p:cNvPr>
          <p:cNvSpPr txBox="1"/>
          <p:nvPr/>
        </p:nvSpPr>
        <p:spPr>
          <a:xfrm>
            <a:off x="7745412" y="3993785"/>
            <a:ext cx="358776"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1</a:t>
            </a:r>
          </a:p>
        </p:txBody>
      </p:sp>
      <p:sp>
        <p:nvSpPr>
          <p:cNvPr id="50" name="TextBox 41">
            <a:extLst>
              <a:ext uri="{FF2B5EF4-FFF2-40B4-BE49-F238E27FC236}">
                <a16:creationId xmlns:a16="http://schemas.microsoft.com/office/drawing/2014/main" id="{F111A7B6-F467-8546-A041-CEF6E3CF748E}"/>
              </a:ext>
            </a:extLst>
          </p:cNvPr>
          <p:cNvSpPr txBox="1"/>
          <p:nvPr/>
        </p:nvSpPr>
        <p:spPr>
          <a:xfrm>
            <a:off x="6183312" y="2344374"/>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0</a:t>
            </a:r>
            <a:endParaRPr dirty="0"/>
          </a:p>
        </p:txBody>
      </p:sp>
      <p:sp>
        <p:nvSpPr>
          <p:cNvPr id="51" name="TextBox 41">
            <a:extLst>
              <a:ext uri="{FF2B5EF4-FFF2-40B4-BE49-F238E27FC236}">
                <a16:creationId xmlns:a16="http://schemas.microsoft.com/office/drawing/2014/main" id="{BCA56211-1218-DD48-B501-67441881592F}"/>
              </a:ext>
            </a:extLst>
          </p:cNvPr>
          <p:cNvSpPr txBox="1"/>
          <p:nvPr/>
        </p:nvSpPr>
        <p:spPr>
          <a:xfrm>
            <a:off x="6697005" y="2433520"/>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0</a:t>
            </a:r>
            <a:endParaRPr dirty="0"/>
          </a:p>
        </p:txBody>
      </p:sp>
      <p:sp>
        <p:nvSpPr>
          <p:cNvPr id="52" name="TextBox 39">
            <a:extLst>
              <a:ext uri="{FF2B5EF4-FFF2-40B4-BE49-F238E27FC236}">
                <a16:creationId xmlns:a16="http://schemas.microsoft.com/office/drawing/2014/main" id="{6678740F-B9F2-C641-BBFD-A8B09ECDA60A}"/>
              </a:ext>
            </a:extLst>
          </p:cNvPr>
          <p:cNvSpPr txBox="1"/>
          <p:nvPr/>
        </p:nvSpPr>
        <p:spPr>
          <a:xfrm>
            <a:off x="4706446" y="4814501"/>
            <a:ext cx="92710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200">
                <a:solidFill>
                  <a:srgbClr val="0070C0"/>
                </a:solidFill>
              </a:defRPr>
            </a:lvl1pPr>
          </a:lstStyle>
          <a:p>
            <a:r>
              <a:rPr dirty="0"/>
              <a:t>0</a:t>
            </a:r>
            <a:r>
              <a:rPr lang="en-US" dirty="0"/>
              <a:t>x</a:t>
            </a:r>
            <a:r>
              <a:rPr dirty="0"/>
              <a:t>0000</a:t>
            </a:r>
            <a:r>
              <a:rPr lang="en-US" dirty="0"/>
              <a:t>0</a:t>
            </a:r>
            <a:r>
              <a:rPr dirty="0"/>
              <a:t>00</a:t>
            </a:r>
            <a:r>
              <a:rPr lang="en-US" dirty="0"/>
              <a:t>4</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17</a:t>
            </a:fld>
            <a:endParaRPr/>
          </a:p>
        </p:txBody>
      </p:sp>
      <p:sp>
        <p:nvSpPr>
          <p:cNvPr id="493" name="ALU Control"/>
          <p:cNvSpPr txBox="1">
            <a:spLocks noGrp="1"/>
          </p:cNvSpPr>
          <p:nvPr>
            <p:ph type="title" idx="4294967295"/>
          </p:nvPr>
        </p:nvSpPr>
        <p:spPr>
          <a:xfrm>
            <a:off x="684212" y="146050"/>
            <a:ext cx="8259763" cy="762000"/>
          </a:xfrm>
          <a:prstGeom prst="rect">
            <a:avLst/>
          </a:prstGeom>
        </p:spPr>
        <p:txBody>
          <a:bodyPr>
            <a:normAutofit/>
          </a:bodyPr>
          <a:lstStyle/>
          <a:p>
            <a:r>
              <a:rPr lang="en-US" dirty="0"/>
              <a:t>2</a:t>
            </a:r>
            <a:r>
              <a:rPr lang="ko-KR" altLang="en-US" dirty="0"/>
              <a:t>단계로 </a:t>
            </a:r>
            <a:r>
              <a:rPr lang="en-US" altLang="ko-KR" dirty="0"/>
              <a:t>ALU control </a:t>
            </a:r>
            <a:r>
              <a:rPr lang="ko-KR" altLang="en-US" dirty="0"/>
              <a:t>을 구현</a:t>
            </a:r>
            <a:endParaRPr dirty="0"/>
          </a:p>
        </p:txBody>
      </p:sp>
      <p:sp>
        <p:nvSpPr>
          <p:cNvPr id="494" name="Assume 2-bit ALUOp derived from opcode…"/>
          <p:cNvSpPr txBox="1">
            <a:spLocks noGrp="1"/>
          </p:cNvSpPr>
          <p:nvPr>
            <p:ph type="body" idx="4294967295"/>
          </p:nvPr>
        </p:nvSpPr>
        <p:spPr>
          <a:xfrm>
            <a:off x="684212" y="1125537"/>
            <a:ext cx="8270876" cy="5111751"/>
          </a:xfrm>
          <a:prstGeom prst="rect">
            <a:avLst/>
          </a:prstGeom>
        </p:spPr>
        <p:txBody>
          <a:bodyPr>
            <a:normAutofit/>
          </a:bodyPr>
          <a:lstStyle>
            <a:lvl2pPr marL="742950" indent="-285750">
              <a:spcBef>
                <a:spcPts val="0"/>
              </a:spcBef>
              <a:buClr>
                <a:srgbClr val="91AFBF"/>
              </a:buClr>
              <a:defRPr sz="2800"/>
            </a:lvl2pPr>
          </a:lstStyle>
          <a:p>
            <a:r>
              <a:t>Assume 2-bit ALUOp derived from opcode</a:t>
            </a:r>
          </a:p>
          <a:p>
            <a:pPr lvl="1"/>
            <a:r>
              <a:t>Combinational logic derives ALU control</a:t>
            </a:r>
          </a:p>
        </p:txBody>
      </p:sp>
      <p:graphicFrame>
        <p:nvGraphicFramePr>
          <p:cNvPr id="495" name="Table"/>
          <p:cNvGraphicFramePr/>
          <p:nvPr/>
        </p:nvGraphicFramePr>
        <p:xfrm>
          <a:off x="827087" y="2636837"/>
          <a:ext cx="7921624" cy="3566160"/>
        </p:xfrm>
        <a:graphic>
          <a:graphicData uri="http://schemas.openxmlformats.org/drawingml/2006/table">
            <a:tbl>
              <a:tblPr>
                <a:tableStyleId>{4C3C2611-4C71-4FC5-86AE-919BDF0F9419}</a:tableStyleId>
              </a:tblPr>
              <a:tblGrid>
                <a:gridCol w="1208087">
                  <a:extLst>
                    <a:ext uri="{9D8B030D-6E8A-4147-A177-3AD203B41FA5}">
                      <a16:colId xmlns:a16="http://schemas.microsoft.com/office/drawing/2014/main" val="20000"/>
                    </a:ext>
                  </a:extLst>
                </a:gridCol>
                <a:gridCol w="906462">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733550">
                  <a:extLst>
                    <a:ext uri="{9D8B030D-6E8A-4147-A177-3AD203B41FA5}">
                      <a16:colId xmlns:a16="http://schemas.microsoft.com/office/drawing/2014/main" val="20004"/>
                    </a:ext>
                  </a:extLst>
                </a:gridCol>
                <a:gridCol w="1282700">
                  <a:extLst>
                    <a:ext uri="{9D8B030D-6E8A-4147-A177-3AD203B41FA5}">
                      <a16:colId xmlns:a16="http://schemas.microsoft.com/office/drawing/2014/main" val="20005"/>
                    </a:ext>
                  </a:extLst>
                </a:gridCol>
              </a:tblGrid>
              <a:tr h="334962">
                <a:tc>
                  <a:txBody>
                    <a:bodyPr/>
                    <a:lstStyle/>
                    <a:p>
                      <a:pPr algn="l">
                        <a:spcBef>
                          <a:spcPts val="400"/>
                        </a:spcBef>
                        <a:defRPr sz="1800"/>
                      </a:pPr>
                      <a:r>
                        <a:rPr dirty="0"/>
                        <a:t>opcode</a:t>
                      </a:r>
                    </a:p>
                  </a:txBody>
                  <a:tcPr marL="45720" marR="45720" horzOverflow="overflow">
                    <a:lnL w="28575">
                      <a:solidFill>
                        <a:srgbClr val="000000"/>
                      </a:solidFill>
                    </a:lnL>
                    <a:lnR w="12700">
                      <a:solidFill>
                        <a:srgbClr val="000000"/>
                      </a:solidFill>
                    </a:lnR>
                    <a:lnT w="28575">
                      <a:solidFill>
                        <a:srgbClr val="000000"/>
                      </a:solidFill>
                    </a:lnT>
                    <a:lnB w="19050">
                      <a:solidFill>
                        <a:srgbClr val="000000"/>
                      </a:solidFill>
                    </a:lnB>
                    <a:solidFill>
                      <a:srgbClr val="FFFF00"/>
                    </a:solidFill>
                  </a:tcPr>
                </a:tc>
                <a:tc>
                  <a:txBody>
                    <a:bodyPr/>
                    <a:lstStyle/>
                    <a:p>
                      <a:pPr algn="l">
                        <a:spcBef>
                          <a:spcPts val="400"/>
                        </a:spcBef>
                        <a:defRPr sz="1800"/>
                      </a:pPr>
                      <a:r>
                        <a:rPr dirty="0" err="1"/>
                        <a:t>ALUOp</a:t>
                      </a:r>
                      <a:endParaRPr dirty="0"/>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solidFill>
                      <a:srgbClr val="FF0000"/>
                    </a:solidFill>
                  </a:tcPr>
                </a:tc>
                <a:tc>
                  <a:txBody>
                    <a:bodyPr/>
                    <a:lstStyle/>
                    <a:p>
                      <a:pPr algn="l">
                        <a:spcBef>
                          <a:spcPts val="400"/>
                        </a:spcBef>
                        <a:defRPr sz="1800"/>
                      </a:pPr>
                      <a:r>
                        <a:t>Operation</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t>funct</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solidFill>
                      <a:srgbClr val="FFFF00"/>
                    </a:solidFill>
                  </a:tcPr>
                </a:tc>
                <a:tc>
                  <a:txBody>
                    <a:bodyPr/>
                    <a:lstStyle/>
                    <a:p>
                      <a:pPr algn="l">
                        <a:spcBef>
                          <a:spcPts val="400"/>
                        </a:spcBef>
                        <a:defRPr sz="1800"/>
                      </a:pPr>
                      <a:r>
                        <a:t>ALU function</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rPr dirty="0"/>
                        <a:t>ALU control</a:t>
                      </a:r>
                    </a:p>
                  </a:txBody>
                  <a:tcPr marL="45720" marR="45720" horzOverflow="overflow">
                    <a:lnL w="12700">
                      <a:solidFill>
                        <a:srgbClr val="000000"/>
                      </a:solidFill>
                    </a:lnL>
                    <a:lnR w="28575">
                      <a:solidFill>
                        <a:srgbClr val="000000"/>
                      </a:solidFill>
                    </a:lnR>
                    <a:lnT w="28575">
                      <a:solidFill>
                        <a:srgbClr val="000000"/>
                      </a:solidFill>
                    </a:lnT>
                    <a:lnB w="19050">
                      <a:solidFill>
                        <a:srgbClr val="000000"/>
                      </a:solidFill>
                    </a:lnB>
                    <a:solidFill>
                      <a:srgbClr val="FF0000"/>
                    </a:solidFill>
                  </a:tcPr>
                </a:tc>
                <a:extLst>
                  <a:ext uri="{0D108BD9-81ED-4DB2-BD59-A6C34878D82A}">
                    <a16:rowId xmlns:a16="http://schemas.microsoft.com/office/drawing/2014/main" val="10000"/>
                  </a:ext>
                </a:extLst>
              </a:tr>
              <a:tr h="338137">
                <a:tc>
                  <a:txBody>
                    <a:bodyPr/>
                    <a:lstStyle/>
                    <a:p>
                      <a:pPr algn="l">
                        <a:spcBef>
                          <a:spcPts val="400"/>
                        </a:spcBef>
                        <a:defRPr sz="1800"/>
                      </a:pPr>
                      <a:r>
                        <a:rPr dirty="0" err="1"/>
                        <a:t>lw</a:t>
                      </a:r>
                      <a:r>
                        <a:rPr lang="en-US" altLang="ko-KR" dirty="0"/>
                        <a:t>(0x23)</a:t>
                      </a:r>
                      <a:endParaRPr dirty="0"/>
                    </a:p>
                  </a:txBody>
                  <a:tcPr marL="45720" marR="45720" horzOverflow="overflow">
                    <a:lnL w="28575">
                      <a:solidFill>
                        <a:srgbClr val="000000"/>
                      </a:solidFill>
                    </a:lnL>
                    <a:lnR w="12700">
                      <a:solidFill>
                        <a:srgbClr val="000000"/>
                      </a:solidFill>
                    </a:lnR>
                    <a:lnT w="19050">
                      <a:solidFill>
                        <a:srgbClr val="000000"/>
                      </a:solidFill>
                    </a:lnT>
                    <a:lnB w="12700">
                      <a:solidFill>
                        <a:srgbClr val="000000"/>
                      </a:solidFill>
                    </a:lnB>
                    <a:solidFill>
                      <a:srgbClr val="FFFF00"/>
                    </a:solidFill>
                  </a:tcPr>
                </a:tc>
                <a:tc>
                  <a:txBody>
                    <a:bodyPr/>
                    <a:lstStyle/>
                    <a:p>
                      <a:pPr algn="l">
                        <a:spcBef>
                          <a:spcPts val="400"/>
                        </a:spcBef>
                        <a:defRPr sz="1800"/>
                      </a:pPr>
                      <a:r>
                        <a:t>00</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solidFill>
                      <a:srgbClr val="FF0000"/>
                    </a:solidFill>
                  </a:tcPr>
                </a:tc>
                <a:tc>
                  <a:txBody>
                    <a:bodyPr/>
                    <a:lstStyle/>
                    <a:p>
                      <a:pPr algn="l">
                        <a:spcBef>
                          <a:spcPts val="400"/>
                        </a:spcBef>
                        <a:defRPr sz="1800"/>
                      </a:pPr>
                      <a:r>
                        <a:t>load word</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9050">
                      <a:solidFill>
                        <a:srgbClr val="000000"/>
                      </a:solidFill>
                    </a:lnT>
                    <a:lnB w="12700">
                      <a:solidFill>
                        <a:srgbClr val="000000"/>
                      </a:solidFill>
                    </a:lnB>
                    <a:solidFill>
                      <a:srgbClr val="FF0000"/>
                    </a:solidFill>
                  </a:tcPr>
                </a:tc>
                <a:extLst>
                  <a:ext uri="{0D108BD9-81ED-4DB2-BD59-A6C34878D82A}">
                    <a16:rowId xmlns:a16="http://schemas.microsoft.com/office/drawing/2014/main" val="10001"/>
                  </a:ext>
                </a:extLst>
              </a:tr>
              <a:tr h="334962">
                <a:tc>
                  <a:txBody>
                    <a:bodyPr/>
                    <a:lstStyle/>
                    <a:p>
                      <a:pPr algn="l">
                        <a:spcBef>
                          <a:spcPts val="400"/>
                        </a:spcBef>
                        <a:defRPr sz="1800"/>
                      </a:pPr>
                      <a:r>
                        <a:rPr dirty="0" err="1"/>
                        <a:t>sw</a:t>
                      </a:r>
                      <a:r>
                        <a:rPr lang="en-US" dirty="0"/>
                        <a:t>(0x2b)</a:t>
                      </a:r>
                      <a:endParaRPr dirty="0"/>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spcBef>
                          <a:spcPts val="400"/>
                        </a:spcBef>
                        <a:defRPr sz="1800"/>
                      </a:pPr>
                      <a:r>
                        <a:t>store word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2"/>
                  </a:ext>
                </a:extLst>
              </a:tr>
              <a:tr h="336550">
                <a:tc>
                  <a:txBody>
                    <a:bodyPr/>
                    <a:lstStyle/>
                    <a:p>
                      <a:pPr algn="l">
                        <a:spcBef>
                          <a:spcPts val="400"/>
                        </a:spcBef>
                        <a:defRPr sz="1800"/>
                      </a:pPr>
                      <a:r>
                        <a:rPr dirty="0" err="1"/>
                        <a:t>beq</a:t>
                      </a:r>
                      <a:r>
                        <a:rPr lang="en-US" dirty="0"/>
                        <a:t>(0x04)</a:t>
                      </a:r>
                      <a:endParaRPr dirty="0"/>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01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spcBef>
                          <a:spcPts val="400"/>
                        </a:spcBef>
                        <a:defRPr sz="1800"/>
                      </a:pPr>
                      <a:r>
                        <a:t>branch equal</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0110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3"/>
                  </a:ext>
                </a:extLst>
              </a:tr>
              <a:tr h="336550">
                <a:tc rowSpan="5">
                  <a:txBody>
                    <a:bodyPr/>
                    <a:lstStyle/>
                    <a:p>
                      <a:pPr algn="l">
                        <a:spcBef>
                          <a:spcPts val="400"/>
                        </a:spcBef>
                        <a:defRPr sz="1800"/>
                      </a:pPr>
                      <a:r>
                        <a:rPr dirty="0"/>
                        <a:t>R-type</a:t>
                      </a:r>
                      <a:endParaRPr lang="en-US" dirty="0"/>
                    </a:p>
                    <a:p>
                      <a:pPr algn="l">
                        <a:spcBef>
                          <a:spcPts val="400"/>
                        </a:spcBef>
                        <a:defRPr sz="1800"/>
                      </a:pPr>
                      <a:r>
                        <a:rPr lang="en-US" dirty="0"/>
                        <a:t>(0x00)</a:t>
                      </a:r>
                      <a:endParaRPr dirty="0"/>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FF00"/>
                    </a:solidFill>
                  </a:tcPr>
                </a:tc>
                <a:tc rowSpan="5">
                  <a:txBody>
                    <a:bodyPr/>
                    <a:lstStyle/>
                    <a:p>
                      <a:pPr algn="l">
                        <a:spcBef>
                          <a:spcPts val="400"/>
                        </a:spcBef>
                        <a:defRPr sz="1800"/>
                      </a:pPr>
                      <a:r>
                        <a:rPr dirty="0"/>
                        <a:t>10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FF00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4"/>
                  </a:ext>
                </a:extLst>
              </a:tr>
              <a:tr h="336550">
                <a:tc vMerge="1">
                  <a:txBody>
                    <a:bodyPr/>
                    <a:lstStyle/>
                    <a:p>
                      <a:endParaRPr lang="en-US"/>
                    </a:p>
                  </a:txBody>
                  <a:tcPr/>
                </a:tc>
                <a:tc vMerge="1">
                  <a:txBody>
                    <a:bodyPr/>
                    <a:lstStyle/>
                    <a:p>
                      <a:endParaRPr lang="en-US"/>
                    </a:p>
                  </a:txBody>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100010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0110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5"/>
                  </a:ext>
                </a:extLst>
              </a:tr>
              <a:tr h="334962">
                <a:tc vMerge="1">
                  <a:txBody>
                    <a:bodyPr/>
                    <a:lstStyle/>
                    <a:p>
                      <a:endParaRPr lang="en-US"/>
                    </a:p>
                  </a:txBody>
                  <a:tcPr/>
                </a:tc>
                <a:tc vMerge="1">
                  <a:txBody>
                    <a:bodyPr/>
                    <a:lstStyle/>
                    <a:p>
                      <a:endParaRPr lang="en-US"/>
                    </a:p>
                  </a:txBody>
                  <a:tcPr/>
                </a:tc>
                <a:tc>
                  <a:txBody>
                    <a:bodyPr/>
                    <a:lstStyle/>
                    <a:p>
                      <a:pPr algn="l">
                        <a:spcBef>
                          <a:spcPts val="400"/>
                        </a:spcBef>
                        <a:defRPr sz="1800"/>
                      </a:pPr>
                      <a:r>
                        <a:t>AND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100100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AND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6"/>
                  </a:ext>
                </a:extLst>
              </a:tr>
              <a:tr h="338137">
                <a:tc vMerge="1">
                  <a:txBody>
                    <a:bodyPr/>
                    <a:lstStyle/>
                    <a:p>
                      <a:endParaRPr lang="en-US"/>
                    </a:p>
                  </a:txBody>
                  <a:tcPr/>
                </a:tc>
                <a:tc vMerge="1">
                  <a:txBody>
                    <a:bodyPr/>
                    <a:lstStyle/>
                    <a:p>
                      <a:endParaRPr lang="en-US"/>
                    </a:p>
                  </a:txBody>
                  <a:tcPr/>
                </a:tc>
                <a:tc>
                  <a:txBody>
                    <a:bodyPr/>
                    <a:lstStyle/>
                    <a:p>
                      <a:pPr algn="l">
                        <a:spcBef>
                          <a:spcPts val="400"/>
                        </a:spcBef>
                        <a:defRPr sz="1800"/>
                      </a:pPr>
                      <a:r>
                        <a:t>OR</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100101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OR</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7"/>
                  </a:ext>
                </a:extLst>
              </a:tr>
              <a:tr h="334962">
                <a:tc vMerge="1">
                  <a:txBody>
                    <a:bodyPr/>
                    <a:lstStyle/>
                    <a:p>
                      <a:endParaRPr lang="en-US"/>
                    </a:p>
                  </a:txBody>
                  <a:tcPr/>
                </a:tc>
                <a:tc vMerge="1">
                  <a:txBody>
                    <a:bodyPr/>
                    <a:lstStyle/>
                    <a:p>
                      <a:endParaRPr lang="en-US"/>
                    </a:p>
                  </a:txBody>
                  <a:tcPr/>
                </a:tc>
                <a:tc>
                  <a:txBody>
                    <a:bodyPr/>
                    <a:lstStyle/>
                    <a:p>
                      <a:pPr algn="l">
                        <a:spcBef>
                          <a:spcPts val="400"/>
                        </a:spcBef>
                        <a:defRPr sz="1800"/>
                      </a:pPr>
                      <a:r>
                        <a:t>set-on-less-than</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101010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FFFF00"/>
                    </a:solidFill>
                  </a:tcPr>
                </a:tc>
                <a:tc>
                  <a:txBody>
                    <a:bodyPr/>
                    <a:lstStyle/>
                    <a:p>
                      <a:pPr algn="l">
                        <a:spcBef>
                          <a:spcPts val="400"/>
                        </a:spcBef>
                        <a:defRPr sz="1800"/>
                      </a:pPr>
                      <a:r>
                        <a:t>set-on-less-than</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0111</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FF0000"/>
                    </a:solidFill>
                  </a:tcPr>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CC65C163-4094-294C-B92E-B23A75B4A8BC}"/>
              </a:ext>
            </a:extLst>
          </p:cNvPr>
          <p:cNvSpPr txBox="1"/>
          <p:nvPr/>
        </p:nvSpPr>
        <p:spPr>
          <a:xfrm>
            <a:off x="558641" y="2111864"/>
            <a:ext cx="261225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instruction </a:t>
            </a:r>
            <a:r>
              <a:rPr kumimoji="0" lang="ko-KR" altLang="en-US" sz="1600" b="0" i="0" u="none" strike="noStrike" cap="none" spc="0" normalizeH="0" baseline="0" dirty="0" err="1">
                <a:ln>
                  <a:noFill/>
                </a:ln>
                <a:solidFill>
                  <a:srgbClr val="000000"/>
                </a:solidFill>
                <a:effectLst/>
                <a:uFillTx/>
                <a:latin typeface="Arial"/>
                <a:ea typeface="Arial"/>
                <a:cs typeface="Arial"/>
                <a:sym typeface="Arial"/>
              </a:rPr>
              <a:t>으로부터의</a:t>
            </a:r>
            <a:r>
              <a:rPr kumimoji="0" lang="ko-KR" altLang="en-US" sz="1600" b="0" i="0" u="none" strike="noStrike" cap="none" spc="0" normalizeH="0" baseline="0" dirty="0">
                <a:ln>
                  <a:noFill/>
                </a:ln>
                <a:solidFill>
                  <a:srgbClr val="000000"/>
                </a:solidFill>
                <a:effectLst/>
                <a:uFillTx/>
                <a:latin typeface="Arial"/>
                <a:ea typeface="Arial"/>
                <a:cs typeface="Arial"/>
                <a:sym typeface="Arial"/>
              </a:rPr>
              <a:t> </a:t>
            </a:r>
            <a:r>
              <a:rPr lang="en-US" altLang="ko-KR" dirty="0"/>
              <a:t>input</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
        <p:nvSpPr>
          <p:cNvPr id="7" name="TextBox 6">
            <a:extLst>
              <a:ext uri="{FF2B5EF4-FFF2-40B4-BE49-F238E27FC236}">
                <a16:creationId xmlns:a16="http://schemas.microsoft.com/office/drawing/2014/main" id="{6E4CE09C-A769-994C-ACE7-159CCD332597}"/>
              </a:ext>
            </a:extLst>
          </p:cNvPr>
          <p:cNvSpPr txBox="1"/>
          <p:nvPr/>
        </p:nvSpPr>
        <p:spPr>
          <a:xfrm>
            <a:off x="5459216" y="2087262"/>
            <a:ext cx="335444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FF0000"/>
                </a:solidFill>
              </a:rPr>
              <a:t>control </a:t>
            </a:r>
            <a:r>
              <a:rPr lang="ko-KR" altLang="en-US" dirty="0">
                <a:solidFill>
                  <a:srgbClr val="FF0000"/>
                </a:solidFill>
              </a:rPr>
              <a:t>회로에서 만들어지는</a:t>
            </a:r>
            <a:r>
              <a:rPr kumimoji="0" lang="en-US" sz="1600" b="0" i="0" u="none" strike="noStrike" cap="none" spc="0" normalizeH="0" baseline="0" dirty="0">
                <a:ln>
                  <a:noFill/>
                </a:ln>
                <a:solidFill>
                  <a:srgbClr val="FF0000"/>
                </a:solidFill>
                <a:effectLst/>
                <a:uFillTx/>
                <a:latin typeface="Arial"/>
                <a:ea typeface="Arial"/>
                <a:cs typeface="Arial"/>
                <a:sym typeface="Arial"/>
              </a:rPr>
              <a:t> </a:t>
            </a:r>
            <a:r>
              <a:rPr lang="en-US" altLang="ko-KR" dirty="0">
                <a:solidFill>
                  <a:srgbClr val="FF0000"/>
                </a:solidFill>
              </a:rPr>
              <a:t>output</a:t>
            </a:r>
            <a:endParaRPr kumimoji="0" lang="en-US" sz="1600" b="0" i="0" u="none" strike="noStrike" cap="none" spc="0" normalizeH="0" baseline="0" dirty="0">
              <a:ln>
                <a:noFill/>
              </a:ln>
              <a:solidFill>
                <a:srgbClr val="FF0000"/>
              </a:solidFill>
              <a:effectLst/>
              <a:uFillTx/>
              <a:sym typeface="Arial"/>
            </a:endParaRPr>
          </a:p>
        </p:txBody>
      </p:sp>
      <p:cxnSp>
        <p:nvCxnSpPr>
          <p:cNvPr id="4" name="Straight Arrow Connector 3">
            <a:extLst>
              <a:ext uri="{FF2B5EF4-FFF2-40B4-BE49-F238E27FC236}">
                <a16:creationId xmlns:a16="http://schemas.microsoft.com/office/drawing/2014/main" id="{770CAA91-2929-3641-8A80-8578C271C2A8}"/>
              </a:ext>
            </a:extLst>
          </p:cNvPr>
          <p:cNvCxnSpPr>
            <a:cxnSpLocks/>
          </p:cNvCxnSpPr>
          <p:nvPr/>
        </p:nvCxnSpPr>
        <p:spPr>
          <a:xfrm flipH="1">
            <a:off x="2554014" y="2413190"/>
            <a:ext cx="4403835" cy="711142"/>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592CB769-FE93-F442-80F2-A2C4611A2C94}"/>
              </a:ext>
            </a:extLst>
          </p:cNvPr>
          <p:cNvCxnSpPr>
            <a:cxnSpLocks/>
          </p:cNvCxnSpPr>
          <p:nvPr/>
        </p:nvCxnSpPr>
        <p:spPr>
          <a:xfrm>
            <a:off x="6934245" y="2385508"/>
            <a:ext cx="1137701" cy="60994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283C259-92E5-7D45-816A-5CB87B7864ED}"/>
              </a:ext>
            </a:extLst>
          </p:cNvPr>
          <p:cNvCxnSpPr>
            <a:cxnSpLocks/>
          </p:cNvCxnSpPr>
          <p:nvPr/>
        </p:nvCxnSpPr>
        <p:spPr>
          <a:xfrm flipH="1">
            <a:off x="1429407" y="2385508"/>
            <a:ext cx="10510" cy="70453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D82FC6F1-7E18-9E41-A3B1-AE77F7DBC41E}"/>
              </a:ext>
            </a:extLst>
          </p:cNvPr>
          <p:cNvCxnSpPr/>
          <p:nvPr/>
        </p:nvCxnSpPr>
        <p:spPr>
          <a:xfrm>
            <a:off x="1429407" y="2385508"/>
            <a:ext cx="3615559" cy="70453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 name="Rectangle 4">
            <a:extLst>
              <a:ext uri="{FF2B5EF4-FFF2-40B4-BE49-F238E27FC236}">
                <a16:creationId xmlns:a16="http://schemas.microsoft.com/office/drawing/2014/main" id="{3EE7BBB9-84E5-8744-BABE-A95BC5614E50}"/>
              </a:ext>
            </a:extLst>
          </p:cNvPr>
          <p:cNvSpPr/>
          <p:nvPr/>
        </p:nvSpPr>
        <p:spPr>
          <a:xfrm>
            <a:off x="684211" y="3311574"/>
            <a:ext cx="8259763" cy="325821"/>
          </a:xfrm>
          <a:prstGeom prst="rect">
            <a:avLst/>
          </a:prstGeom>
          <a:noFill/>
          <a:ln w="635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419807368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18</a:t>
            </a:fld>
            <a:endParaRPr/>
          </a:p>
        </p:txBody>
      </p:sp>
      <p:pic>
        <p:nvPicPr>
          <p:cNvPr id="615" name="f04-21-P374493" descr="f04-21-P374493"/>
          <p:cNvPicPr>
            <a:picLocks noChangeAspect="1"/>
          </p:cNvPicPr>
          <p:nvPr/>
        </p:nvPicPr>
        <p:blipFill>
          <a:blip r:embed="rId2"/>
          <a:stretch>
            <a:fillRect/>
          </a:stretch>
        </p:blipFill>
        <p:spPr>
          <a:xfrm>
            <a:off x="1187450" y="1196975"/>
            <a:ext cx="6680200" cy="5191125"/>
          </a:xfrm>
          <a:prstGeom prst="rect">
            <a:avLst/>
          </a:prstGeom>
          <a:ln w="12700">
            <a:miter lim="400000"/>
          </a:ln>
        </p:spPr>
      </p:pic>
      <p:sp>
        <p:nvSpPr>
          <p:cNvPr id="616" name="Branch-on-Equal Instruction"/>
          <p:cNvSpPr txBox="1">
            <a:spLocks noGrp="1"/>
          </p:cNvSpPr>
          <p:nvPr>
            <p:ph type="title" idx="4294967295"/>
          </p:nvPr>
        </p:nvSpPr>
        <p:spPr>
          <a:xfrm>
            <a:off x="684212" y="146050"/>
            <a:ext cx="8259763" cy="762000"/>
          </a:xfrm>
          <a:prstGeom prst="rect">
            <a:avLst/>
          </a:prstGeom>
        </p:spPr>
        <p:txBody>
          <a:bodyPr>
            <a:normAutofit/>
          </a:bodyPr>
          <a:lstStyle/>
          <a:p>
            <a:r>
              <a:t>Branch-on-Equal Instruction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Rectangle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619" name="Rectangle 2"/>
          <p:cNvSpPr txBox="1">
            <a:spLocks noGrp="1"/>
          </p:cNvSpPr>
          <p:nvPr>
            <p:ph type="title"/>
          </p:nvPr>
        </p:nvSpPr>
        <p:spPr>
          <a:prstGeom prst="rect">
            <a:avLst/>
          </a:prstGeom>
        </p:spPr>
        <p:txBody>
          <a:bodyPr/>
          <a:lstStyle/>
          <a:p>
            <a:r>
              <a:t>Execution of branch instruction</a:t>
            </a:r>
          </a:p>
        </p:txBody>
      </p:sp>
      <p:pic>
        <p:nvPicPr>
          <p:cNvPr id="620" name="Picture 3" descr="Picture 3"/>
          <p:cNvPicPr>
            <a:picLocks noChangeAspect="1"/>
          </p:cNvPicPr>
          <p:nvPr/>
        </p:nvPicPr>
        <p:blipFill>
          <a:blip r:embed="rId2"/>
          <a:stretch>
            <a:fillRect/>
          </a:stretch>
        </p:blipFill>
        <p:spPr>
          <a:xfrm>
            <a:off x="457200" y="1447800"/>
            <a:ext cx="7708900" cy="4572000"/>
          </a:xfrm>
          <a:prstGeom prst="rect">
            <a:avLst/>
          </a:prstGeom>
          <a:ln w="12700">
            <a:miter lim="400000"/>
          </a:ln>
        </p:spPr>
      </p:pic>
      <p:sp>
        <p:nvSpPr>
          <p:cNvPr id="621" name="Line 4"/>
          <p:cNvSpPr/>
          <p:nvPr/>
        </p:nvSpPr>
        <p:spPr>
          <a:xfrm>
            <a:off x="762000" y="3886200"/>
            <a:ext cx="304800" cy="0"/>
          </a:xfrm>
          <a:prstGeom prst="line">
            <a:avLst/>
          </a:prstGeom>
          <a:ln w="38100">
            <a:solidFill>
              <a:srgbClr val="0000FF"/>
            </a:solidFill>
          </a:ln>
        </p:spPr>
        <p:txBody>
          <a:bodyPr lIns="45719" rIns="45719"/>
          <a:lstStyle/>
          <a:p>
            <a:pPr algn="l">
              <a:defRPr sz="2400"/>
            </a:pPr>
            <a:endParaRPr/>
          </a:p>
        </p:txBody>
      </p:sp>
      <p:sp>
        <p:nvSpPr>
          <p:cNvPr id="622" name="Line 5"/>
          <p:cNvSpPr/>
          <p:nvPr/>
        </p:nvSpPr>
        <p:spPr>
          <a:xfrm>
            <a:off x="2057400" y="4191000"/>
            <a:ext cx="304800" cy="0"/>
          </a:xfrm>
          <a:prstGeom prst="line">
            <a:avLst/>
          </a:prstGeom>
          <a:ln w="38100">
            <a:solidFill>
              <a:srgbClr val="0000FF"/>
            </a:solidFill>
          </a:ln>
        </p:spPr>
        <p:txBody>
          <a:bodyPr lIns="45719" rIns="45719"/>
          <a:lstStyle/>
          <a:p>
            <a:pPr algn="l">
              <a:defRPr sz="2400"/>
            </a:pPr>
            <a:endParaRPr/>
          </a:p>
        </p:txBody>
      </p:sp>
      <p:sp>
        <p:nvSpPr>
          <p:cNvPr id="623" name="Line 6"/>
          <p:cNvSpPr/>
          <p:nvPr/>
        </p:nvSpPr>
        <p:spPr>
          <a:xfrm flipH="1">
            <a:off x="2362200" y="3048000"/>
            <a:ext cx="1" cy="2209800"/>
          </a:xfrm>
          <a:prstGeom prst="line">
            <a:avLst/>
          </a:prstGeom>
          <a:ln w="38100">
            <a:solidFill>
              <a:srgbClr val="0000FF"/>
            </a:solidFill>
          </a:ln>
        </p:spPr>
        <p:txBody>
          <a:bodyPr lIns="45719" rIns="45719"/>
          <a:lstStyle/>
          <a:p>
            <a:pPr algn="l">
              <a:defRPr sz="2400"/>
            </a:pPr>
            <a:endParaRPr/>
          </a:p>
        </p:txBody>
      </p:sp>
      <p:sp>
        <p:nvSpPr>
          <p:cNvPr id="624" name="Line 7"/>
          <p:cNvSpPr/>
          <p:nvPr/>
        </p:nvSpPr>
        <p:spPr>
          <a:xfrm>
            <a:off x="2362200" y="5257800"/>
            <a:ext cx="2057400" cy="0"/>
          </a:xfrm>
          <a:prstGeom prst="line">
            <a:avLst/>
          </a:prstGeom>
          <a:ln w="38100">
            <a:solidFill>
              <a:srgbClr val="0000FF"/>
            </a:solidFill>
          </a:ln>
        </p:spPr>
        <p:txBody>
          <a:bodyPr lIns="45719" rIns="45719"/>
          <a:lstStyle/>
          <a:p>
            <a:pPr algn="l">
              <a:defRPr sz="2400"/>
            </a:pPr>
            <a:endParaRPr/>
          </a:p>
        </p:txBody>
      </p:sp>
      <p:sp>
        <p:nvSpPr>
          <p:cNvPr id="625" name="Line 8"/>
          <p:cNvSpPr/>
          <p:nvPr/>
        </p:nvSpPr>
        <p:spPr>
          <a:xfrm>
            <a:off x="4724400" y="5257800"/>
            <a:ext cx="381000" cy="0"/>
          </a:xfrm>
          <a:prstGeom prst="line">
            <a:avLst/>
          </a:prstGeom>
          <a:ln w="38100">
            <a:solidFill>
              <a:srgbClr val="0000FF"/>
            </a:solidFill>
          </a:ln>
        </p:spPr>
        <p:txBody>
          <a:bodyPr lIns="45719" rIns="45719"/>
          <a:lstStyle/>
          <a:p>
            <a:pPr algn="l">
              <a:defRPr sz="2400"/>
            </a:pPr>
            <a:endParaRPr/>
          </a:p>
        </p:txBody>
      </p:sp>
      <p:sp>
        <p:nvSpPr>
          <p:cNvPr id="626" name="Line 9"/>
          <p:cNvSpPr/>
          <p:nvPr/>
        </p:nvSpPr>
        <p:spPr>
          <a:xfrm flipV="1">
            <a:off x="5105400" y="2438400"/>
            <a:ext cx="0" cy="2819400"/>
          </a:xfrm>
          <a:prstGeom prst="line">
            <a:avLst/>
          </a:prstGeom>
          <a:ln w="38100">
            <a:solidFill>
              <a:srgbClr val="0000FF"/>
            </a:solidFill>
          </a:ln>
        </p:spPr>
        <p:txBody>
          <a:bodyPr lIns="45719" rIns="45719"/>
          <a:lstStyle/>
          <a:p>
            <a:pPr algn="l">
              <a:defRPr sz="2400"/>
            </a:pPr>
            <a:endParaRPr/>
          </a:p>
        </p:txBody>
      </p:sp>
      <p:sp>
        <p:nvSpPr>
          <p:cNvPr id="627" name="Line 10"/>
          <p:cNvSpPr/>
          <p:nvPr/>
        </p:nvSpPr>
        <p:spPr>
          <a:xfrm>
            <a:off x="5105400" y="2438400"/>
            <a:ext cx="152400" cy="0"/>
          </a:xfrm>
          <a:prstGeom prst="line">
            <a:avLst/>
          </a:prstGeom>
          <a:ln w="38100">
            <a:solidFill>
              <a:srgbClr val="0000FF"/>
            </a:solidFill>
          </a:ln>
        </p:spPr>
        <p:txBody>
          <a:bodyPr lIns="45719" rIns="45719"/>
          <a:lstStyle/>
          <a:p>
            <a:pPr algn="l">
              <a:defRPr sz="2400"/>
            </a:pPr>
            <a:endParaRPr/>
          </a:p>
        </p:txBody>
      </p:sp>
      <p:sp>
        <p:nvSpPr>
          <p:cNvPr id="628" name="Line 11"/>
          <p:cNvSpPr/>
          <p:nvPr/>
        </p:nvSpPr>
        <p:spPr>
          <a:xfrm>
            <a:off x="5486400" y="2438400"/>
            <a:ext cx="152400" cy="0"/>
          </a:xfrm>
          <a:prstGeom prst="line">
            <a:avLst/>
          </a:prstGeom>
          <a:ln w="38100">
            <a:solidFill>
              <a:srgbClr val="0000FF"/>
            </a:solidFill>
          </a:ln>
        </p:spPr>
        <p:txBody>
          <a:bodyPr lIns="45719" rIns="45719"/>
          <a:lstStyle/>
          <a:p>
            <a:pPr algn="l">
              <a:defRPr sz="2400"/>
            </a:pPr>
            <a:endParaRPr/>
          </a:p>
        </p:txBody>
      </p:sp>
      <p:sp>
        <p:nvSpPr>
          <p:cNvPr id="629" name="Line 12"/>
          <p:cNvSpPr/>
          <p:nvPr/>
        </p:nvSpPr>
        <p:spPr>
          <a:xfrm>
            <a:off x="6172200" y="2209800"/>
            <a:ext cx="685800" cy="0"/>
          </a:xfrm>
          <a:prstGeom prst="line">
            <a:avLst/>
          </a:prstGeom>
          <a:ln w="38100">
            <a:solidFill>
              <a:srgbClr val="0000FF"/>
            </a:solidFill>
          </a:ln>
        </p:spPr>
        <p:txBody>
          <a:bodyPr lIns="45719" rIns="45719"/>
          <a:lstStyle/>
          <a:p>
            <a:pPr algn="l">
              <a:defRPr sz="2400"/>
            </a:pPr>
            <a:endParaRPr/>
          </a:p>
        </p:txBody>
      </p:sp>
      <p:sp>
        <p:nvSpPr>
          <p:cNvPr id="630" name="Line 13"/>
          <p:cNvSpPr/>
          <p:nvPr/>
        </p:nvSpPr>
        <p:spPr>
          <a:xfrm>
            <a:off x="2362200" y="3048000"/>
            <a:ext cx="914400" cy="0"/>
          </a:xfrm>
          <a:prstGeom prst="line">
            <a:avLst/>
          </a:prstGeom>
          <a:ln w="38100">
            <a:solidFill>
              <a:srgbClr val="0000FF"/>
            </a:solidFill>
          </a:ln>
        </p:spPr>
        <p:txBody>
          <a:bodyPr lIns="45719" rIns="45719"/>
          <a:lstStyle/>
          <a:p>
            <a:pPr algn="l">
              <a:defRPr sz="2400"/>
            </a:pPr>
            <a:endParaRPr/>
          </a:p>
        </p:txBody>
      </p:sp>
      <p:sp>
        <p:nvSpPr>
          <p:cNvPr id="631" name="Line 14"/>
          <p:cNvSpPr/>
          <p:nvPr/>
        </p:nvSpPr>
        <p:spPr>
          <a:xfrm>
            <a:off x="2362200" y="3810000"/>
            <a:ext cx="1371600" cy="0"/>
          </a:xfrm>
          <a:prstGeom prst="line">
            <a:avLst/>
          </a:prstGeom>
          <a:ln w="38100">
            <a:solidFill>
              <a:srgbClr val="0000FF"/>
            </a:solidFill>
          </a:ln>
        </p:spPr>
        <p:txBody>
          <a:bodyPr lIns="45719" rIns="45719"/>
          <a:lstStyle/>
          <a:p>
            <a:pPr algn="l">
              <a:defRPr sz="2400"/>
            </a:pPr>
            <a:endParaRPr/>
          </a:p>
        </p:txBody>
      </p:sp>
      <p:sp>
        <p:nvSpPr>
          <p:cNvPr id="632" name="Line 15"/>
          <p:cNvSpPr/>
          <p:nvPr/>
        </p:nvSpPr>
        <p:spPr>
          <a:xfrm>
            <a:off x="2362200" y="4114800"/>
            <a:ext cx="1371600" cy="0"/>
          </a:xfrm>
          <a:prstGeom prst="line">
            <a:avLst/>
          </a:prstGeom>
          <a:ln w="38100">
            <a:solidFill>
              <a:srgbClr val="0000FF"/>
            </a:solidFill>
          </a:ln>
        </p:spPr>
        <p:txBody>
          <a:bodyPr lIns="45719" rIns="45719"/>
          <a:lstStyle/>
          <a:p>
            <a:pPr algn="l">
              <a:defRPr sz="2400"/>
            </a:pPr>
            <a:endParaRPr/>
          </a:p>
        </p:txBody>
      </p:sp>
      <p:sp>
        <p:nvSpPr>
          <p:cNvPr id="633" name="Line 16"/>
          <p:cNvSpPr/>
          <p:nvPr/>
        </p:nvSpPr>
        <p:spPr>
          <a:xfrm>
            <a:off x="4724400" y="3962400"/>
            <a:ext cx="914400" cy="0"/>
          </a:xfrm>
          <a:prstGeom prst="line">
            <a:avLst/>
          </a:prstGeom>
          <a:ln w="38100">
            <a:solidFill>
              <a:srgbClr val="0000FF"/>
            </a:solidFill>
          </a:ln>
        </p:spPr>
        <p:txBody>
          <a:bodyPr lIns="45719" rIns="45719"/>
          <a:lstStyle/>
          <a:p>
            <a:pPr algn="l">
              <a:defRPr sz="2400"/>
            </a:pPr>
            <a:endParaRPr/>
          </a:p>
        </p:txBody>
      </p:sp>
      <p:sp>
        <p:nvSpPr>
          <p:cNvPr id="634" name="Line 17"/>
          <p:cNvSpPr/>
          <p:nvPr/>
        </p:nvSpPr>
        <p:spPr>
          <a:xfrm>
            <a:off x="4724400" y="4267200"/>
            <a:ext cx="609600" cy="0"/>
          </a:xfrm>
          <a:prstGeom prst="line">
            <a:avLst/>
          </a:prstGeom>
          <a:ln w="38100">
            <a:solidFill>
              <a:srgbClr val="0000FF"/>
            </a:solidFill>
          </a:ln>
        </p:spPr>
        <p:txBody>
          <a:bodyPr lIns="45719" rIns="45719"/>
          <a:lstStyle/>
          <a:p>
            <a:pPr algn="l">
              <a:defRPr sz="2400"/>
            </a:pPr>
            <a:endParaRPr/>
          </a:p>
        </p:txBody>
      </p:sp>
      <p:sp>
        <p:nvSpPr>
          <p:cNvPr id="635" name="Line 18"/>
          <p:cNvSpPr/>
          <p:nvPr/>
        </p:nvSpPr>
        <p:spPr>
          <a:xfrm>
            <a:off x="5486400" y="4495800"/>
            <a:ext cx="152400" cy="0"/>
          </a:xfrm>
          <a:prstGeom prst="line">
            <a:avLst/>
          </a:prstGeom>
          <a:ln w="38100">
            <a:solidFill>
              <a:srgbClr val="0000FF"/>
            </a:solidFill>
          </a:ln>
        </p:spPr>
        <p:txBody>
          <a:bodyPr lIns="45719" rIns="45719"/>
          <a:lstStyle/>
          <a:p>
            <a:pPr algn="l">
              <a:defRPr sz="2400"/>
            </a:pPr>
            <a:endParaRPr/>
          </a:p>
        </p:txBody>
      </p:sp>
      <p:sp>
        <p:nvSpPr>
          <p:cNvPr id="636" name="Line 19"/>
          <p:cNvSpPr/>
          <p:nvPr/>
        </p:nvSpPr>
        <p:spPr>
          <a:xfrm>
            <a:off x="6248400" y="4114800"/>
            <a:ext cx="76200" cy="0"/>
          </a:xfrm>
          <a:prstGeom prst="line">
            <a:avLst/>
          </a:prstGeom>
          <a:ln w="38100">
            <a:solidFill>
              <a:srgbClr val="0000FF"/>
            </a:solidFill>
          </a:ln>
        </p:spPr>
        <p:txBody>
          <a:bodyPr lIns="45719" rIns="45719"/>
          <a:lstStyle/>
          <a:p>
            <a:pPr algn="l">
              <a:defRPr sz="2400"/>
            </a:pPr>
            <a:endParaRPr/>
          </a:p>
        </p:txBody>
      </p:sp>
      <p:sp>
        <p:nvSpPr>
          <p:cNvPr id="637" name="Line 20"/>
          <p:cNvSpPr/>
          <p:nvPr/>
        </p:nvSpPr>
        <p:spPr>
          <a:xfrm flipV="1">
            <a:off x="6324600" y="2743200"/>
            <a:ext cx="0" cy="1371600"/>
          </a:xfrm>
          <a:prstGeom prst="line">
            <a:avLst/>
          </a:prstGeom>
          <a:ln w="38100">
            <a:solidFill>
              <a:srgbClr val="0000FF"/>
            </a:solidFill>
          </a:ln>
        </p:spPr>
        <p:txBody>
          <a:bodyPr lIns="45719" rIns="45719"/>
          <a:lstStyle/>
          <a:p>
            <a:pPr algn="l">
              <a:defRPr sz="2400"/>
            </a:pPr>
            <a:endParaRPr/>
          </a:p>
        </p:txBody>
      </p:sp>
      <p:sp>
        <p:nvSpPr>
          <p:cNvPr id="638" name="Line 21"/>
          <p:cNvSpPr/>
          <p:nvPr/>
        </p:nvSpPr>
        <p:spPr>
          <a:xfrm>
            <a:off x="6324600" y="2743200"/>
            <a:ext cx="152400" cy="0"/>
          </a:xfrm>
          <a:prstGeom prst="line">
            <a:avLst/>
          </a:prstGeom>
          <a:ln w="38100">
            <a:solidFill>
              <a:srgbClr val="0000FF"/>
            </a:solidFill>
          </a:ln>
        </p:spPr>
        <p:txBody>
          <a:bodyPr lIns="45719" rIns="45719"/>
          <a:lstStyle/>
          <a:p>
            <a:pPr algn="l">
              <a:defRPr sz="2400"/>
            </a:pPr>
            <a:endParaRPr/>
          </a:p>
        </p:txBody>
      </p:sp>
      <p:sp>
        <p:nvSpPr>
          <p:cNvPr id="639" name="Line 22"/>
          <p:cNvSpPr/>
          <p:nvPr/>
        </p:nvSpPr>
        <p:spPr>
          <a:xfrm>
            <a:off x="6781800" y="2667000"/>
            <a:ext cx="152400" cy="0"/>
          </a:xfrm>
          <a:prstGeom prst="line">
            <a:avLst/>
          </a:prstGeom>
          <a:ln w="38100">
            <a:solidFill>
              <a:srgbClr val="0000FF"/>
            </a:solidFill>
          </a:ln>
        </p:spPr>
        <p:txBody>
          <a:bodyPr lIns="45719" rIns="45719"/>
          <a:lstStyle/>
          <a:p>
            <a:pPr algn="l">
              <a:defRPr sz="2400"/>
            </a:pPr>
            <a:endParaRPr/>
          </a:p>
        </p:txBody>
      </p:sp>
      <p:sp>
        <p:nvSpPr>
          <p:cNvPr id="640" name="Line 23"/>
          <p:cNvSpPr/>
          <p:nvPr/>
        </p:nvSpPr>
        <p:spPr>
          <a:xfrm flipV="1">
            <a:off x="6934200" y="2286000"/>
            <a:ext cx="0" cy="381000"/>
          </a:xfrm>
          <a:prstGeom prst="line">
            <a:avLst/>
          </a:prstGeom>
          <a:ln w="38100">
            <a:solidFill>
              <a:srgbClr val="0000FF"/>
            </a:solidFill>
          </a:ln>
        </p:spPr>
        <p:txBody>
          <a:bodyPr lIns="45719" rIns="45719"/>
          <a:lstStyle/>
          <a:p>
            <a:pPr algn="l">
              <a:defRPr sz="2400"/>
            </a:pPr>
            <a:endParaRPr/>
          </a:p>
        </p:txBody>
      </p:sp>
      <p:sp>
        <p:nvSpPr>
          <p:cNvPr id="641" name="Line 24"/>
          <p:cNvSpPr/>
          <p:nvPr/>
        </p:nvSpPr>
        <p:spPr>
          <a:xfrm>
            <a:off x="7010400" y="1905000"/>
            <a:ext cx="152400" cy="0"/>
          </a:xfrm>
          <a:prstGeom prst="line">
            <a:avLst/>
          </a:prstGeom>
          <a:ln w="38100">
            <a:solidFill>
              <a:srgbClr val="0000FF"/>
            </a:solidFill>
          </a:ln>
        </p:spPr>
        <p:txBody>
          <a:bodyPr lIns="45719" rIns="45719"/>
          <a:lstStyle/>
          <a:p>
            <a:pPr algn="l">
              <a:defRPr sz="2400"/>
            </a:pPr>
            <a:endParaRPr/>
          </a:p>
        </p:txBody>
      </p:sp>
      <p:sp>
        <p:nvSpPr>
          <p:cNvPr id="642" name="Line 25"/>
          <p:cNvSpPr/>
          <p:nvPr/>
        </p:nvSpPr>
        <p:spPr>
          <a:xfrm flipV="1">
            <a:off x="7162800" y="1447800"/>
            <a:ext cx="0" cy="457200"/>
          </a:xfrm>
          <a:prstGeom prst="line">
            <a:avLst/>
          </a:prstGeom>
          <a:ln w="38100">
            <a:solidFill>
              <a:srgbClr val="0000FF"/>
            </a:solidFill>
          </a:ln>
        </p:spPr>
        <p:txBody>
          <a:bodyPr lIns="45719" rIns="45719"/>
          <a:lstStyle/>
          <a:p>
            <a:pPr algn="l">
              <a:defRPr sz="2400"/>
            </a:pPr>
            <a:endParaRPr/>
          </a:p>
        </p:txBody>
      </p:sp>
      <p:sp>
        <p:nvSpPr>
          <p:cNvPr id="643" name="Line 26"/>
          <p:cNvSpPr/>
          <p:nvPr/>
        </p:nvSpPr>
        <p:spPr>
          <a:xfrm flipH="1" flipV="1">
            <a:off x="533399" y="1447799"/>
            <a:ext cx="6629401" cy="2"/>
          </a:xfrm>
          <a:prstGeom prst="line">
            <a:avLst/>
          </a:prstGeom>
          <a:ln w="38100">
            <a:solidFill>
              <a:srgbClr val="0000FF"/>
            </a:solidFill>
          </a:ln>
        </p:spPr>
        <p:txBody>
          <a:bodyPr lIns="45719" rIns="45719"/>
          <a:lstStyle/>
          <a:p>
            <a:pPr algn="l">
              <a:defRPr sz="2400"/>
            </a:pPr>
            <a:endParaRPr/>
          </a:p>
        </p:txBody>
      </p:sp>
      <p:sp>
        <p:nvSpPr>
          <p:cNvPr id="644" name="Line 27"/>
          <p:cNvSpPr/>
          <p:nvPr/>
        </p:nvSpPr>
        <p:spPr>
          <a:xfrm flipH="1">
            <a:off x="457199" y="1447800"/>
            <a:ext cx="2" cy="2438400"/>
          </a:xfrm>
          <a:prstGeom prst="line">
            <a:avLst/>
          </a:prstGeom>
          <a:ln w="38100">
            <a:solidFill>
              <a:srgbClr val="0000FF"/>
            </a:solidFill>
          </a:ln>
        </p:spPr>
        <p:txBody>
          <a:bodyPr lIns="45719" rIns="45719"/>
          <a:lstStyle/>
          <a:p>
            <a:pPr algn="l">
              <a:defRPr sz="2400"/>
            </a:pPr>
            <a:endParaRPr/>
          </a:p>
        </p:txBody>
      </p:sp>
      <p:sp>
        <p:nvSpPr>
          <p:cNvPr id="645" name="Line 28"/>
          <p:cNvSpPr/>
          <p:nvPr/>
        </p:nvSpPr>
        <p:spPr>
          <a:xfrm>
            <a:off x="457200" y="3886200"/>
            <a:ext cx="152400" cy="0"/>
          </a:xfrm>
          <a:prstGeom prst="line">
            <a:avLst/>
          </a:prstGeom>
          <a:ln w="38100">
            <a:solidFill>
              <a:srgbClr val="0000FF"/>
            </a:solidFill>
          </a:ln>
        </p:spPr>
        <p:txBody>
          <a:bodyPr lIns="45719" rIns="45719"/>
          <a:lstStyle/>
          <a:p>
            <a:pPr algn="l">
              <a:defRPr sz="2400"/>
            </a:pPr>
            <a:endParaRPr/>
          </a:p>
        </p:txBody>
      </p:sp>
      <p:sp>
        <p:nvSpPr>
          <p:cNvPr id="646" name="Line 29"/>
          <p:cNvSpPr/>
          <p:nvPr/>
        </p:nvSpPr>
        <p:spPr>
          <a:xfrm flipV="1">
            <a:off x="914399" y="2057400"/>
            <a:ext cx="1" cy="1828800"/>
          </a:xfrm>
          <a:prstGeom prst="line">
            <a:avLst/>
          </a:prstGeom>
          <a:ln w="38100">
            <a:solidFill>
              <a:srgbClr val="0000FF"/>
            </a:solidFill>
          </a:ln>
        </p:spPr>
        <p:txBody>
          <a:bodyPr lIns="45719" rIns="45719"/>
          <a:lstStyle/>
          <a:p>
            <a:pPr algn="l">
              <a:defRPr sz="2400"/>
            </a:pPr>
            <a:endParaRPr/>
          </a:p>
        </p:txBody>
      </p:sp>
      <p:sp>
        <p:nvSpPr>
          <p:cNvPr id="647" name="Line 30"/>
          <p:cNvSpPr/>
          <p:nvPr/>
        </p:nvSpPr>
        <p:spPr>
          <a:xfrm>
            <a:off x="914400" y="2057400"/>
            <a:ext cx="533400" cy="0"/>
          </a:xfrm>
          <a:prstGeom prst="line">
            <a:avLst/>
          </a:prstGeom>
          <a:ln w="38100">
            <a:solidFill>
              <a:srgbClr val="0000FF"/>
            </a:solidFill>
          </a:ln>
        </p:spPr>
        <p:txBody>
          <a:bodyPr lIns="45719" rIns="45719"/>
          <a:lstStyle/>
          <a:p>
            <a:pPr algn="l">
              <a:defRPr sz="2400"/>
            </a:pPr>
            <a:endParaRPr/>
          </a:p>
        </p:txBody>
      </p:sp>
      <p:sp>
        <p:nvSpPr>
          <p:cNvPr id="648" name="Line 31"/>
          <p:cNvSpPr/>
          <p:nvPr/>
        </p:nvSpPr>
        <p:spPr>
          <a:xfrm>
            <a:off x="1752600" y="2209800"/>
            <a:ext cx="3276600" cy="0"/>
          </a:xfrm>
          <a:prstGeom prst="line">
            <a:avLst/>
          </a:prstGeom>
          <a:ln w="38100">
            <a:solidFill>
              <a:srgbClr val="0000FF"/>
            </a:solidFill>
          </a:ln>
        </p:spPr>
        <p:txBody>
          <a:bodyPr lIns="45719" rIns="45719"/>
          <a:lstStyle/>
          <a:p>
            <a:pPr algn="l">
              <a:defRPr sz="2400"/>
            </a:pPr>
            <a:endParaRPr/>
          </a:p>
        </p:txBody>
      </p:sp>
      <p:sp>
        <p:nvSpPr>
          <p:cNvPr id="649" name="Line 32"/>
          <p:cNvSpPr/>
          <p:nvPr/>
        </p:nvSpPr>
        <p:spPr>
          <a:xfrm flipV="1">
            <a:off x="5029200" y="1676400"/>
            <a:ext cx="0" cy="533400"/>
          </a:xfrm>
          <a:prstGeom prst="line">
            <a:avLst/>
          </a:prstGeom>
          <a:ln w="38100">
            <a:solidFill>
              <a:srgbClr val="0000FF"/>
            </a:solidFill>
          </a:ln>
        </p:spPr>
        <p:txBody>
          <a:bodyPr lIns="45719" rIns="45719"/>
          <a:lstStyle/>
          <a:p>
            <a:pPr algn="l">
              <a:defRPr sz="2400"/>
            </a:pPr>
            <a:endParaRPr/>
          </a:p>
        </p:txBody>
      </p:sp>
      <p:sp>
        <p:nvSpPr>
          <p:cNvPr id="650" name="Line 33"/>
          <p:cNvSpPr/>
          <p:nvPr/>
        </p:nvSpPr>
        <p:spPr>
          <a:xfrm>
            <a:off x="5029200" y="1676400"/>
            <a:ext cx="1828800" cy="0"/>
          </a:xfrm>
          <a:prstGeom prst="line">
            <a:avLst/>
          </a:prstGeom>
          <a:ln w="38100">
            <a:solidFill>
              <a:srgbClr val="0000FF"/>
            </a:solidFill>
          </a:ln>
        </p:spPr>
        <p:txBody>
          <a:bodyPr lIns="45719" rIns="45719"/>
          <a:lstStyle/>
          <a:p>
            <a:pPr algn="l">
              <a:defRPr sz="2400"/>
            </a:pPr>
            <a:endParaRPr/>
          </a:p>
        </p:txBody>
      </p:sp>
      <p:sp>
        <p:nvSpPr>
          <p:cNvPr id="651" name="Line 34"/>
          <p:cNvSpPr/>
          <p:nvPr/>
        </p:nvSpPr>
        <p:spPr>
          <a:xfrm>
            <a:off x="5029200" y="1905000"/>
            <a:ext cx="533400" cy="0"/>
          </a:xfrm>
          <a:prstGeom prst="line">
            <a:avLst/>
          </a:prstGeom>
          <a:ln w="38100">
            <a:solidFill>
              <a:srgbClr val="0000FF"/>
            </a:solidFill>
          </a:ln>
        </p:spPr>
        <p:txBody>
          <a:bodyPr lIns="45719" rIns="45719"/>
          <a:lstStyle/>
          <a:p>
            <a:pPr algn="l">
              <a:defRPr sz="2400"/>
            </a:pPr>
            <a:endParaRPr/>
          </a:p>
        </p:txBody>
      </p:sp>
      <p:sp>
        <p:nvSpPr>
          <p:cNvPr id="652" name="TextBox 34"/>
          <p:cNvSpPr txBox="1"/>
          <p:nvPr/>
        </p:nvSpPr>
        <p:spPr>
          <a:xfrm>
            <a:off x="789627" y="6027737"/>
            <a:ext cx="7650471" cy="7799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latin typeface="+mn-lt"/>
                <a:ea typeface="+mn-ea"/>
                <a:cs typeface="+mn-cs"/>
                <a:sym typeface="Times New Roman"/>
              </a:defRPr>
            </a:lvl1pPr>
          </a:lstStyle>
          <a:p>
            <a:r>
              <a:t>beq  $3, $4, L   000100  00011  00100  0000 0000 0000 0010</a:t>
            </a:r>
            <a:endParaRPr b="1">
              <a:latin typeface="Arial"/>
              <a:ea typeface="Arial"/>
              <a:cs typeface="Arial"/>
              <a:sym typeface="Arial"/>
            </a:endParaRPr>
          </a:p>
        </p:txBody>
      </p:sp>
      <p:sp>
        <p:nvSpPr>
          <p:cNvPr id="653" name="TextBox 35"/>
          <p:cNvSpPr txBox="1"/>
          <p:nvPr/>
        </p:nvSpPr>
        <p:spPr>
          <a:xfrm>
            <a:off x="2484438" y="2708275"/>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000100</a:t>
            </a:r>
          </a:p>
        </p:txBody>
      </p:sp>
      <p:sp>
        <p:nvSpPr>
          <p:cNvPr id="654" name="TextBox 36"/>
          <p:cNvSpPr txBox="1"/>
          <p:nvPr/>
        </p:nvSpPr>
        <p:spPr>
          <a:xfrm>
            <a:off x="2555875" y="3429000"/>
            <a:ext cx="792164"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00011</a:t>
            </a:r>
          </a:p>
        </p:txBody>
      </p:sp>
      <p:sp>
        <p:nvSpPr>
          <p:cNvPr id="655" name="TextBox 37"/>
          <p:cNvSpPr txBox="1"/>
          <p:nvPr/>
        </p:nvSpPr>
        <p:spPr>
          <a:xfrm>
            <a:off x="2484438" y="4076700"/>
            <a:ext cx="792163"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t>00100</a:t>
            </a:r>
          </a:p>
        </p:txBody>
      </p:sp>
      <p:sp>
        <p:nvSpPr>
          <p:cNvPr id="656" name="TextBox 38"/>
          <p:cNvSpPr txBox="1"/>
          <p:nvPr/>
        </p:nvSpPr>
        <p:spPr>
          <a:xfrm>
            <a:off x="2484438" y="5229225"/>
            <a:ext cx="2016126"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rPr dirty="0"/>
              <a:t>0000 0000 0000 0010</a:t>
            </a:r>
          </a:p>
        </p:txBody>
      </p:sp>
      <p:sp>
        <p:nvSpPr>
          <p:cNvPr id="657" name="TextBox 39"/>
          <p:cNvSpPr txBox="1"/>
          <p:nvPr/>
        </p:nvSpPr>
        <p:spPr>
          <a:xfrm>
            <a:off x="5076825" y="5661025"/>
            <a:ext cx="358775"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t>01</a:t>
            </a:r>
          </a:p>
        </p:txBody>
      </p:sp>
      <p:sp>
        <p:nvSpPr>
          <p:cNvPr id="658" name="TextBox 40"/>
          <p:cNvSpPr txBox="1"/>
          <p:nvPr/>
        </p:nvSpPr>
        <p:spPr>
          <a:xfrm>
            <a:off x="5795962" y="4581525"/>
            <a:ext cx="431801"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dirty="0"/>
              <a:t>0110</a:t>
            </a:r>
            <a:endParaRPr lang="en-US" dirty="0"/>
          </a:p>
          <a:p>
            <a:r>
              <a:rPr lang="en-US" dirty="0"/>
              <a:t>(-)</a:t>
            </a:r>
            <a:endParaRPr dirty="0"/>
          </a:p>
        </p:txBody>
      </p:sp>
      <p:sp>
        <p:nvSpPr>
          <p:cNvPr id="659" name="TextBox 39"/>
          <p:cNvSpPr txBox="1"/>
          <p:nvPr/>
        </p:nvSpPr>
        <p:spPr>
          <a:xfrm>
            <a:off x="6335712" y="2839672"/>
            <a:ext cx="358776" cy="26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t>0/1</a:t>
            </a:r>
          </a:p>
        </p:txBody>
      </p:sp>
      <p:sp>
        <p:nvSpPr>
          <p:cNvPr id="660" name="TextBox 39"/>
          <p:cNvSpPr txBox="1"/>
          <p:nvPr/>
        </p:nvSpPr>
        <p:spPr>
          <a:xfrm>
            <a:off x="6915150" y="2286000"/>
            <a:ext cx="358775" cy="264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t>0/1</a:t>
            </a:r>
          </a:p>
        </p:txBody>
      </p:sp>
      <p:sp>
        <p:nvSpPr>
          <p:cNvPr id="45" name="TextBox 41">
            <a:extLst>
              <a:ext uri="{FF2B5EF4-FFF2-40B4-BE49-F238E27FC236}">
                <a16:creationId xmlns:a16="http://schemas.microsoft.com/office/drawing/2014/main" id="{3048312F-2AC2-3F42-A042-F756F910E1E4}"/>
              </a:ext>
            </a:extLst>
          </p:cNvPr>
          <p:cNvSpPr txBox="1"/>
          <p:nvPr/>
        </p:nvSpPr>
        <p:spPr>
          <a:xfrm>
            <a:off x="4181474" y="3442513"/>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0</a:t>
            </a:r>
            <a:endParaRPr dirty="0"/>
          </a:p>
        </p:txBody>
      </p:sp>
      <p:sp>
        <p:nvSpPr>
          <p:cNvPr id="46" name="TextBox 41">
            <a:extLst>
              <a:ext uri="{FF2B5EF4-FFF2-40B4-BE49-F238E27FC236}">
                <a16:creationId xmlns:a16="http://schemas.microsoft.com/office/drawing/2014/main" id="{5F5F6E56-C67F-1B4B-BF1A-C35CF7325C01}"/>
              </a:ext>
            </a:extLst>
          </p:cNvPr>
          <p:cNvSpPr txBox="1"/>
          <p:nvPr/>
        </p:nvSpPr>
        <p:spPr>
          <a:xfrm>
            <a:off x="3170183" y="4800600"/>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X</a:t>
            </a:r>
            <a:endParaRPr dirty="0"/>
          </a:p>
        </p:txBody>
      </p:sp>
      <p:sp>
        <p:nvSpPr>
          <p:cNvPr id="47" name="TextBox 41">
            <a:extLst>
              <a:ext uri="{FF2B5EF4-FFF2-40B4-BE49-F238E27FC236}">
                <a16:creationId xmlns:a16="http://schemas.microsoft.com/office/drawing/2014/main" id="{A3189346-3A18-AF49-991A-F1FB2D3DC85D}"/>
              </a:ext>
            </a:extLst>
          </p:cNvPr>
          <p:cNvSpPr txBox="1"/>
          <p:nvPr/>
        </p:nvSpPr>
        <p:spPr>
          <a:xfrm>
            <a:off x="7026273" y="3733800"/>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0</a:t>
            </a:r>
            <a:endParaRPr dirty="0"/>
          </a:p>
        </p:txBody>
      </p:sp>
      <p:sp>
        <p:nvSpPr>
          <p:cNvPr id="48" name="TextBox 41">
            <a:extLst>
              <a:ext uri="{FF2B5EF4-FFF2-40B4-BE49-F238E27FC236}">
                <a16:creationId xmlns:a16="http://schemas.microsoft.com/office/drawing/2014/main" id="{EF85AB21-FC7C-D048-AEA8-4EBC79E717BD}"/>
              </a:ext>
            </a:extLst>
          </p:cNvPr>
          <p:cNvSpPr txBox="1"/>
          <p:nvPr/>
        </p:nvSpPr>
        <p:spPr>
          <a:xfrm>
            <a:off x="6983410" y="5229225"/>
            <a:ext cx="40162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200">
                <a:solidFill>
                  <a:srgbClr val="C00000"/>
                </a:solidFill>
              </a:defRPr>
            </a:lvl1pPr>
          </a:lstStyle>
          <a:p>
            <a:r>
              <a:rPr lang="en-US" dirty="0"/>
              <a:t>X(0)</a:t>
            </a:r>
            <a:endParaRPr dirty="0"/>
          </a:p>
        </p:txBody>
      </p:sp>
      <p:sp>
        <p:nvSpPr>
          <p:cNvPr id="49" name="TextBox 41">
            <a:extLst>
              <a:ext uri="{FF2B5EF4-FFF2-40B4-BE49-F238E27FC236}">
                <a16:creationId xmlns:a16="http://schemas.microsoft.com/office/drawing/2014/main" id="{E4F7C3B1-2CB1-3249-A6BF-DB54262F2526}"/>
              </a:ext>
            </a:extLst>
          </p:cNvPr>
          <p:cNvSpPr txBox="1"/>
          <p:nvPr/>
        </p:nvSpPr>
        <p:spPr>
          <a:xfrm>
            <a:off x="7745412" y="4014400"/>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X</a:t>
            </a:r>
            <a:endParaRPr dirty="0"/>
          </a:p>
        </p:txBody>
      </p:sp>
      <p:cxnSp>
        <p:nvCxnSpPr>
          <p:cNvPr id="3" name="Straight Arrow Connector 2">
            <a:extLst>
              <a:ext uri="{FF2B5EF4-FFF2-40B4-BE49-F238E27FC236}">
                <a16:creationId xmlns:a16="http://schemas.microsoft.com/office/drawing/2014/main" id="{5E175734-3328-D240-98E3-13A546E23704}"/>
              </a:ext>
            </a:extLst>
          </p:cNvPr>
          <p:cNvCxnSpPr>
            <a:cxnSpLocks/>
          </p:cNvCxnSpPr>
          <p:nvPr/>
        </p:nvCxnSpPr>
        <p:spPr>
          <a:xfrm flipH="1">
            <a:off x="3429002" y="3629025"/>
            <a:ext cx="866773" cy="1310074"/>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73AEC4C0-E5F2-1A4E-A257-DB3612B96982}"/>
              </a:ext>
            </a:extLst>
          </p:cNvPr>
          <p:cNvCxnSpPr>
            <a:cxnSpLocks/>
          </p:cNvCxnSpPr>
          <p:nvPr/>
        </p:nvCxnSpPr>
        <p:spPr>
          <a:xfrm>
            <a:off x="4419600" y="3629025"/>
            <a:ext cx="3409951" cy="512570"/>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5" name="TextBox 41">
            <a:extLst>
              <a:ext uri="{FF2B5EF4-FFF2-40B4-BE49-F238E27FC236}">
                <a16:creationId xmlns:a16="http://schemas.microsoft.com/office/drawing/2014/main" id="{85CA4EF5-CEAB-2648-9842-BE1D0FBFDE41}"/>
              </a:ext>
            </a:extLst>
          </p:cNvPr>
          <p:cNvSpPr txBox="1"/>
          <p:nvPr/>
        </p:nvSpPr>
        <p:spPr>
          <a:xfrm>
            <a:off x="6214514" y="2338000"/>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1</a:t>
            </a:r>
            <a:endParaRPr dirty="0"/>
          </a:p>
        </p:txBody>
      </p:sp>
      <p:sp>
        <p:nvSpPr>
          <p:cNvPr id="56" name="TextBox 41">
            <a:extLst>
              <a:ext uri="{FF2B5EF4-FFF2-40B4-BE49-F238E27FC236}">
                <a16:creationId xmlns:a16="http://schemas.microsoft.com/office/drawing/2014/main" id="{BAADE9BE-D6CD-B540-9AD9-7B75E1C345CA}"/>
              </a:ext>
            </a:extLst>
          </p:cNvPr>
          <p:cNvSpPr txBox="1"/>
          <p:nvPr/>
        </p:nvSpPr>
        <p:spPr>
          <a:xfrm>
            <a:off x="5256212" y="3966996"/>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0</a:t>
            </a:r>
            <a:endParaRPr dirty="0"/>
          </a:p>
        </p:txBody>
      </p:sp>
      <p:sp>
        <p:nvSpPr>
          <p:cNvPr id="57" name="TextBox 41">
            <a:extLst>
              <a:ext uri="{FF2B5EF4-FFF2-40B4-BE49-F238E27FC236}">
                <a16:creationId xmlns:a16="http://schemas.microsoft.com/office/drawing/2014/main" id="{6468A449-6566-754C-9661-B880486D33AF}"/>
              </a:ext>
            </a:extLst>
          </p:cNvPr>
          <p:cNvSpPr txBox="1"/>
          <p:nvPr/>
        </p:nvSpPr>
        <p:spPr>
          <a:xfrm>
            <a:off x="3322583" y="4953000"/>
            <a:ext cx="3587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C00000"/>
                </a:solidFill>
              </a:defRPr>
            </a:lvl1pPr>
          </a:lstStyle>
          <a:p>
            <a:r>
              <a:rPr lang="en-US" dirty="0"/>
              <a:t>X</a:t>
            </a:r>
            <a:endParaRPr dirty="0"/>
          </a:p>
        </p:txBody>
      </p:sp>
      <p:sp>
        <p:nvSpPr>
          <p:cNvPr id="58" name="TextBox 38">
            <a:extLst>
              <a:ext uri="{FF2B5EF4-FFF2-40B4-BE49-F238E27FC236}">
                <a16:creationId xmlns:a16="http://schemas.microsoft.com/office/drawing/2014/main" id="{F213BA7D-1F88-F146-8FBA-D368DB56607D}"/>
              </a:ext>
            </a:extLst>
          </p:cNvPr>
          <p:cNvSpPr txBox="1"/>
          <p:nvPr/>
        </p:nvSpPr>
        <p:spPr>
          <a:xfrm rot="16200000">
            <a:off x="4023296" y="2981897"/>
            <a:ext cx="198880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200">
                <a:solidFill>
                  <a:srgbClr val="0070C0"/>
                </a:solidFill>
              </a:defRPr>
            </a:lvl1pPr>
          </a:lstStyle>
          <a:p>
            <a:r>
              <a:rPr lang="en-US" dirty="0"/>
              <a:t>0x00000002</a:t>
            </a:r>
            <a:endParaRPr dirty="0"/>
          </a:p>
        </p:txBody>
      </p:sp>
      <p:sp>
        <p:nvSpPr>
          <p:cNvPr id="59" name="TextBox 38">
            <a:extLst>
              <a:ext uri="{FF2B5EF4-FFF2-40B4-BE49-F238E27FC236}">
                <a16:creationId xmlns:a16="http://schemas.microsoft.com/office/drawing/2014/main" id="{804806BE-2581-D74F-8BCE-E26D719AA75F}"/>
              </a:ext>
            </a:extLst>
          </p:cNvPr>
          <p:cNvSpPr txBox="1"/>
          <p:nvPr/>
        </p:nvSpPr>
        <p:spPr>
          <a:xfrm>
            <a:off x="4756149" y="2433805"/>
            <a:ext cx="20161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rPr dirty="0"/>
              <a:t>0</a:t>
            </a:r>
            <a:r>
              <a:rPr lang="en-US" dirty="0"/>
              <a:t>x00000008</a:t>
            </a:r>
            <a:endParaRPr dirty="0"/>
          </a:p>
        </p:txBody>
      </p:sp>
      <p:sp>
        <p:nvSpPr>
          <p:cNvPr id="60" name="TextBox 38">
            <a:extLst>
              <a:ext uri="{FF2B5EF4-FFF2-40B4-BE49-F238E27FC236}">
                <a16:creationId xmlns:a16="http://schemas.microsoft.com/office/drawing/2014/main" id="{2BB384BE-C32D-8E4B-A476-526D67FEAFAB}"/>
              </a:ext>
            </a:extLst>
          </p:cNvPr>
          <p:cNvSpPr txBox="1"/>
          <p:nvPr/>
        </p:nvSpPr>
        <p:spPr>
          <a:xfrm>
            <a:off x="4360862" y="1666100"/>
            <a:ext cx="20161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solidFill>
                  <a:srgbClr val="0070C0"/>
                </a:solidFill>
              </a:defRPr>
            </a:lvl1pPr>
          </a:lstStyle>
          <a:p>
            <a:r>
              <a:rPr lang="en-US" dirty="0"/>
              <a:t>PC+4</a:t>
            </a:r>
            <a:endParaRPr dirty="0"/>
          </a:p>
        </p:txBody>
      </p:sp>
      <p:sp>
        <p:nvSpPr>
          <p:cNvPr id="61" name="TextBox 38">
            <a:extLst>
              <a:ext uri="{FF2B5EF4-FFF2-40B4-BE49-F238E27FC236}">
                <a16:creationId xmlns:a16="http://schemas.microsoft.com/office/drawing/2014/main" id="{13828E2B-9156-A940-856C-9636FF852348}"/>
              </a:ext>
            </a:extLst>
          </p:cNvPr>
          <p:cNvSpPr txBox="1"/>
          <p:nvPr/>
        </p:nvSpPr>
        <p:spPr>
          <a:xfrm>
            <a:off x="5977038" y="1914380"/>
            <a:ext cx="88096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200">
                <a:solidFill>
                  <a:srgbClr val="0070C0"/>
                </a:solidFill>
              </a:defRPr>
            </a:lvl1pPr>
          </a:lstStyle>
          <a:p>
            <a:r>
              <a:rPr lang="en-US" dirty="0"/>
              <a:t>BTA</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Rounded Rectangle"/>
          <p:cNvSpPr/>
          <p:nvPr/>
        </p:nvSpPr>
        <p:spPr>
          <a:xfrm>
            <a:off x="6547594" y="5296527"/>
            <a:ext cx="1000225" cy="365706"/>
          </a:xfrm>
          <a:prstGeom prst="roundRect">
            <a:avLst>
              <a:gd name="adj" fmla="val 50000"/>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281" name="Slide Number"/>
          <p:cNvSpPr txBox="1">
            <a:spLocks noGrp="1"/>
          </p:cNvSpPr>
          <p:nvPr>
            <p:ph type="sldNum" sz="quarter" idx="4294967295"/>
          </p:nvPr>
        </p:nvSpPr>
        <p:spPr>
          <a:xfrm>
            <a:off x="8672514" y="6451701"/>
            <a:ext cx="29209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2</a:t>
            </a:fld>
            <a:endParaRPr/>
          </a:p>
        </p:txBody>
      </p:sp>
      <p:sp>
        <p:nvSpPr>
          <p:cNvPr id="282" name="CPU Overview"/>
          <p:cNvSpPr txBox="1">
            <a:spLocks noGrp="1"/>
          </p:cNvSpPr>
          <p:nvPr>
            <p:ph type="title" idx="4294967295"/>
          </p:nvPr>
        </p:nvSpPr>
        <p:spPr>
          <a:xfrm>
            <a:off x="684212" y="146050"/>
            <a:ext cx="8259763" cy="762000"/>
          </a:xfrm>
          <a:prstGeom prst="rect">
            <a:avLst/>
          </a:prstGeom>
        </p:spPr>
        <p:txBody>
          <a:bodyPr>
            <a:normAutofit/>
          </a:bodyPr>
          <a:lstStyle/>
          <a:p>
            <a:r>
              <a:t>CPU Overview</a:t>
            </a:r>
          </a:p>
        </p:txBody>
      </p:sp>
      <p:pic>
        <p:nvPicPr>
          <p:cNvPr id="283" name="f04-01-P374493" descr="f04-01-P374493"/>
          <p:cNvPicPr>
            <a:picLocks noChangeAspect="1"/>
          </p:cNvPicPr>
          <p:nvPr/>
        </p:nvPicPr>
        <p:blipFill>
          <a:blip r:embed="rId2"/>
          <a:stretch>
            <a:fillRect/>
          </a:stretch>
        </p:blipFill>
        <p:spPr>
          <a:xfrm>
            <a:off x="328612" y="2865437"/>
            <a:ext cx="6014135" cy="3258120"/>
          </a:xfrm>
          <a:prstGeom prst="rect">
            <a:avLst/>
          </a:prstGeom>
          <a:ln w="12700">
            <a:miter lim="400000"/>
          </a:ln>
        </p:spPr>
      </p:pic>
      <p:pic>
        <p:nvPicPr>
          <p:cNvPr id="284" name="f01-04-P374493" descr="f01-04-P374493"/>
          <p:cNvPicPr>
            <a:picLocks noChangeAspect="1"/>
          </p:cNvPicPr>
          <p:nvPr/>
        </p:nvPicPr>
        <p:blipFill>
          <a:blip r:embed="rId3"/>
          <a:stretch>
            <a:fillRect/>
          </a:stretch>
        </p:blipFill>
        <p:spPr>
          <a:xfrm>
            <a:off x="4686300" y="130175"/>
            <a:ext cx="4455375" cy="3816350"/>
          </a:xfrm>
          <a:prstGeom prst="rect">
            <a:avLst/>
          </a:prstGeom>
          <a:ln w="12700">
            <a:miter lim="400000"/>
          </a:ln>
        </p:spPr>
      </p:pic>
      <p:sp>
        <p:nvSpPr>
          <p:cNvPr id="285" name="Rounded Rectangle"/>
          <p:cNvSpPr/>
          <p:nvPr/>
        </p:nvSpPr>
        <p:spPr>
          <a:xfrm>
            <a:off x="876300" y="4191000"/>
            <a:ext cx="1609725" cy="1763961"/>
          </a:xfrm>
          <a:prstGeom prst="roundRect">
            <a:avLst>
              <a:gd name="adj" fmla="val 15000"/>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286" name="Rounded Rectangle"/>
          <p:cNvSpPr/>
          <p:nvPr/>
        </p:nvSpPr>
        <p:spPr>
          <a:xfrm>
            <a:off x="4902200" y="4597400"/>
            <a:ext cx="1609725" cy="1763961"/>
          </a:xfrm>
          <a:prstGeom prst="roundRect">
            <a:avLst>
              <a:gd name="adj" fmla="val 15000"/>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287" name="Rounded Rectangle"/>
          <p:cNvSpPr/>
          <p:nvPr/>
        </p:nvSpPr>
        <p:spPr>
          <a:xfrm>
            <a:off x="2451100" y="2794000"/>
            <a:ext cx="2407494" cy="3574455"/>
          </a:xfrm>
          <a:prstGeom prst="roundRect">
            <a:avLst>
              <a:gd name="adj" fmla="val 15000"/>
            </a:avLst>
          </a:prstGeom>
          <a:solidFill>
            <a:srgbClr val="00FDFF">
              <a:alpha val="19127"/>
            </a:srgbClr>
          </a:solidFill>
          <a:ln w="25400">
            <a:solidFill>
              <a:schemeClr val="accent1">
                <a:alpha val="19127"/>
              </a:schemeClr>
            </a:solidFill>
          </a:ln>
        </p:spPr>
        <p:txBody>
          <a:bodyPr lIns="45719" rIns="45719" anchor="ctr"/>
          <a:lstStyle/>
          <a:p>
            <a:endParaRPr/>
          </a:p>
        </p:txBody>
      </p:sp>
      <p:sp>
        <p:nvSpPr>
          <p:cNvPr id="288" name="Rounded Rectangle"/>
          <p:cNvSpPr/>
          <p:nvPr/>
        </p:nvSpPr>
        <p:spPr>
          <a:xfrm>
            <a:off x="203200" y="2529879"/>
            <a:ext cx="2407494" cy="1557339"/>
          </a:xfrm>
          <a:prstGeom prst="roundRect">
            <a:avLst>
              <a:gd name="adj" fmla="val 23189"/>
            </a:avLst>
          </a:prstGeom>
          <a:solidFill>
            <a:srgbClr val="00FDFF">
              <a:alpha val="19127"/>
            </a:srgbClr>
          </a:solidFill>
          <a:ln w="25400">
            <a:solidFill>
              <a:schemeClr val="accent1">
                <a:alpha val="19127"/>
              </a:schemeClr>
            </a:solidFill>
          </a:ln>
        </p:spPr>
        <p:txBody>
          <a:bodyPr lIns="45719" rIns="45719" anchor="ctr"/>
          <a:lstStyle/>
          <a:p>
            <a:endParaRPr/>
          </a:p>
        </p:txBody>
      </p:sp>
      <p:sp>
        <p:nvSpPr>
          <p:cNvPr id="289" name="Rounded Rectangle"/>
          <p:cNvSpPr/>
          <p:nvPr/>
        </p:nvSpPr>
        <p:spPr>
          <a:xfrm>
            <a:off x="187275" y="3825279"/>
            <a:ext cx="598588" cy="2009379"/>
          </a:xfrm>
          <a:prstGeom prst="roundRect">
            <a:avLst>
              <a:gd name="adj" fmla="val 50000"/>
            </a:avLst>
          </a:prstGeom>
          <a:solidFill>
            <a:srgbClr val="00FDFF">
              <a:alpha val="19127"/>
            </a:srgbClr>
          </a:solidFill>
          <a:ln w="25400">
            <a:solidFill>
              <a:schemeClr val="accent1">
                <a:alpha val="19127"/>
              </a:schemeClr>
            </a:solidFill>
          </a:ln>
        </p:spPr>
        <p:txBody>
          <a:bodyPr lIns="45719" rIns="45719" anchor="ctr"/>
          <a:lstStyle/>
          <a:p>
            <a:endParaRPr/>
          </a:p>
        </p:txBody>
      </p:sp>
      <p:sp>
        <p:nvSpPr>
          <p:cNvPr id="290" name="Processor"/>
          <p:cNvSpPr txBox="1"/>
          <p:nvPr/>
        </p:nvSpPr>
        <p:spPr>
          <a:xfrm>
            <a:off x="3031090" y="2259757"/>
            <a:ext cx="1247513" cy="375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sz="2000">
                <a:solidFill>
                  <a:srgbClr val="0433FF"/>
                </a:solidFill>
              </a:defRPr>
            </a:lvl1pPr>
          </a:lstStyle>
          <a:p>
            <a:r>
              <a:t>Processor</a:t>
            </a:r>
          </a:p>
        </p:txBody>
      </p:sp>
      <p:sp>
        <p:nvSpPr>
          <p:cNvPr id="291" name="Memory"/>
          <p:cNvSpPr txBox="1"/>
          <p:nvPr/>
        </p:nvSpPr>
        <p:spPr>
          <a:xfrm>
            <a:off x="6628725" y="5322684"/>
            <a:ext cx="837963" cy="313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a:solidFill>
                  <a:srgbClr val="FF2600"/>
                </a:solidFill>
              </a:defRPr>
            </a:lvl1pPr>
          </a:lstStyle>
          <a:p>
            <a:r>
              <a:t>Memory</a:t>
            </a:r>
          </a:p>
        </p:txBody>
      </p:sp>
      <p:sp>
        <p:nvSpPr>
          <p:cNvPr id="292" name="Rounded Rectangle"/>
          <p:cNvSpPr/>
          <p:nvPr/>
        </p:nvSpPr>
        <p:spPr>
          <a:xfrm>
            <a:off x="2857921" y="2184400"/>
            <a:ext cx="1593851" cy="525945"/>
          </a:xfrm>
          <a:prstGeom prst="roundRect">
            <a:avLst>
              <a:gd name="adj" fmla="val 45457"/>
            </a:avLst>
          </a:prstGeom>
          <a:solidFill>
            <a:srgbClr val="00FDFF">
              <a:alpha val="19127"/>
            </a:srgbClr>
          </a:solidFill>
          <a:ln w="25400">
            <a:solidFill>
              <a:schemeClr val="accent1">
                <a:alpha val="19127"/>
              </a:schemeClr>
            </a:solidFill>
          </a:ln>
        </p:spPr>
        <p:txBody>
          <a:bodyPr lIns="45719" rIns="45719" anchor="ctr"/>
          <a:lstStyle/>
          <a:p>
            <a:endParaRPr/>
          </a:p>
        </p:txBody>
      </p:sp>
      <p:sp>
        <p:nvSpPr>
          <p:cNvPr id="293" name="Rounded Rectangle"/>
          <p:cNvSpPr/>
          <p:nvPr/>
        </p:nvSpPr>
        <p:spPr>
          <a:xfrm>
            <a:off x="7213600" y="1715886"/>
            <a:ext cx="1000225" cy="1763962"/>
          </a:xfrm>
          <a:prstGeom prst="roundRect">
            <a:avLst>
              <a:gd name="adj" fmla="val 24140"/>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294" name="Rounded Rectangle"/>
          <p:cNvSpPr/>
          <p:nvPr/>
        </p:nvSpPr>
        <p:spPr>
          <a:xfrm>
            <a:off x="6039654" y="2507800"/>
            <a:ext cx="984351" cy="930376"/>
          </a:xfrm>
          <a:prstGeom prst="roundRect">
            <a:avLst>
              <a:gd name="adj" fmla="val 22739"/>
            </a:avLst>
          </a:prstGeom>
          <a:solidFill>
            <a:srgbClr val="00FDFF">
              <a:alpha val="50592"/>
            </a:srgbClr>
          </a:solidFill>
          <a:ln w="25400">
            <a:solidFill>
              <a:schemeClr val="accent1">
                <a:alpha val="50592"/>
              </a:schemeClr>
            </a:solidFill>
          </a:ln>
        </p:spPr>
        <p:txBody>
          <a:bodyPr lIns="45719" rIns="45719" anchor="ctr"/>
          <a:lstStyle/>
          <a:p>
            <a:endParaRPr/>
          </a:p>
        </p:txBody>
      </p:sp>
      <p:cxnSp>
        <p:nvCxnSpPr>
          <p:cNvPr id="3" name="Straight Arrow Connector 2">
            <a:extLst>
              <a:ext uri="{FF2B5EF4-FFF2-40B4-BE49-F238E27FC236}">
                <a16:creationId xmlns:a16="http://schemas.microsoft.com/office/drawing/2014/main" id="{B4C5E0EC-1114-0143-9C30-9238CB286FC0}"/>
              </a:ext>
            </a:extLst>
          </p:cNvPr>
          <p:cNvCxnSpPr/>
          <p:nvPr/>
        </p:nvCxnSpPr>
        <p:spPr>
          <a:xfrm flipH="1">
            <a:off x="4902200" y="3174124"/>
            <a:ext cx="1137454" cy="254876"/>
          </a:xfrm>
          <a:prstGeom prst="straightConnector1">
            <a:avLst/>
          </a:prstGeom>
          <a:noFill/>
          <a:ln w="50800" cap="flat">
            <a:solidFill>
              <a:srgbClr val="FF0000"/>
            </a:solidFill>
            <a:prstDash val="solid"/>
            <a:round/>
            <a:tailEnd type="arrow"/>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 name="Straight Arrow Connector 4">
            <a:extLst>
              <a:ext uri="{FF2B5EF4-FFF2-40B4-BE49-F238E27FC236}">
                <a16:creationId xmlns:a16="http://schemas.microsoft.com/office/drawing/2014/main" id="{B5E80DA5-6DCE-194E-B2C8-196F42868E1C}"/>
              </a:ext>
            </a:extLst>
          </p:cNvPr>
          <p:cNvCxnSpPr/>
          <p:nvPr/>
        </p:nvCxnSpPr>
        <p:spPr>
          <a:xfrm flipH="1">
            <a:off x="6547594" y="3438176"/>
            <a:ext cx="919094" cy="1522707"/>
          </a:xfrm>
          <a:prstGeom prst="straightConnector1">
            <a:avLst/>
          </a:prstGeom>
          <a:noFill/>
          <a:ln w="508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 name="Oval 1">
            <a:extLst>
              <a:ext uri="{FF2B5EF4-FFF2-40B4-BE49-F238E27FC236}">
                <a16:creationId xmlns:a16="http://schemas.microsoft.com/office/drawing/2014/main" id="{C875A20B-B1CC-9C40-981B-214CED4B8616}"/>
              </a:ext>
            </a:extLst>
          </p:cNvPr>
          <p:cNvSpPr/>
          <p:nvPr/>
        </p:nvSpPr>
        <p:spPr>
          <a:xfrm>
            <a:off x="5909389" y="1376460"/>
            <a:ext cx="1205072" cy="1163540"/>
          </a:xfrm>
          <a:prstGeom prst="ellipse">
            <a:avLst/>
          </a:prstGeom>
          <a:noFill/>
          <a:ln w="381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4096566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20</a:t>
            </a:fld>
            <a:endParaRPr/>
          </a:p>
        </p:txBody>
      </p:sp>
      <p:sp>
        <p:nvSpPr>
          <p:cNvPr id="493" name="ALU Control"/>
          <p:cNvSpPr txBox="1">
            <a:spLocks noGrp="1"/>
          </p:cNvSpPr>
          <p:nvPr>
            <p:ph type="title" idx="4294967295"/>
          </p:nvPr>
        </p:nvSpPr>
        <p:spPr>
          <a:xfrm>
            <a:off x="684212" y="146050"/>
            <a:ext cx="8259763" cy="762000"/>
          </a:xfrm>
          <a:prstGeom prst="rect">
            <a:avLst/>
          </a:prstGeom>
        </p:spPr>
        <p:txBody>
          <a:bodyPr>
            <a:normAutofit/>
          </a:bodyPr>
          <a:lstStyle/>
          <a:p>
            <a:r>
              <a:rPr lang="en-US" dirty="0"/>
              <a:t>2</a:t>
            </a:r>
            <a:r>
              <a:rPr lang="ko-KR" altLang="en-US" dirty="0"/>
              <a:t>단계로 </a:t>
            </a:r>
            <a:r>
              <a:rPr lang="en-US" altLang="ko-KR" dirty="0"/>
              <a:t>ALU control </a:t>
            </a:r>
            <a:r>
              <a:rPr lang="ko-KR" altLang="en-US" dirty="0"/>
              <a:t>을 구현</a:t>
            </a:r>
            <a:endParaRPr dirty="0"/>
          </a:p>
        </p:txBody>
      </p:sp>
      <p:sp>
        <p:nvSpPr>
          <p:cNvPr id="494" name="Assume 2-bit ALUOp derived from opcode…"/>
          <p:cNvSpPr txBox="1">
            <a:spLocks noGrp="1"/>
          </p:cNvSpPr>
          <p:nvPr>
            <p:ph type="body" idx="4294967295"/>
          </p:nvPr>
        </p:nvSpPr>
        <p:spPr>
          <a:xfrm>
            <a:off x="684212" y="1125537"/>
            <a:ext cx="8270876" cy="5111751"/>
          </a:xfrm>
          <a:prstGeom prst="rect">
            <a:avLst/>
          </a:prstGeom>
        </p:spPr>
        <p:txBody>
          <a:bodyPr>
            <a:normAutofit/>
          </a:bodyPr>
          <a:lstStyle>
            <a:lvl2pPr marL="742950" indent="-285750">
              <a:spcBef>
                <a:spcPts val="0"/>
              </a:spcBef>
              <a:buClr>
                <a:srgbClr val="91AFBF"/>
              </a:buClr>
              <a:defRPr sz="2800"/>
            </a:lvl2pPr>
          </a:lstStyle>
          <a:p>
            <a:r>
              <a:t>Assume 2-bit ALUOp derived from opcode</a:t>
            </a:r>
          </a:p>
          <a:p>
            <a:pPr lvl="1"/>
            <a:r>
              <a:t>Combinational logic derives ALU control</a:t>
            </a:r>
          </a:p>
        </p:txBody>
      </p:sp>
      <p:graphicFrame>
        <p:nvGraphicFramePr>
          <p:cNvPr id="495" name="Table"/>
          <p:cNvGraphicFramePr/>
          <p:nvPr/>
        </p:nvGraphicFramePr>
        <p:xfrm>
          <a:off x="827087" y="2636837"/>
          <a:ext cx="7921624" cy="3566160"/>
        </p:xfrm>
        <a:graphic>
          <a:graphicData uri="http://schemas.openxmlformats.org/drawingml/2006/table">
            <a:tbl>
              <a:tblPr>
                <a:tableStyleId>{4C3C2611-4C71-4FC5-86AE-919BDF0F9419}</a:tableStyleId>
              </a:tblPr>
              <a:tblGrid>
                <a:gridCol w="1208087">
                  <a:extLst>
                    <a:ext uri="{9D8B030D-6E8A-4147-A177-3AD203B41FA5}">
                      <a16:colId xmlns:a16="http://schemas.microsoft.com/office/drawing/2014/main" val="20000"/>
                    </a:ext>
                  </a:extLst>
                </a:gridCol>
                <a:gridCol w="906462">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733550">
                  <a:extLst>
                    <a:ext uri="{9D8B030D-6E8A-4147-A177-3AD203B41FA5}">
                      <a16:colId xmlns:a16="http://schemas.microsoft.com/office/drawing/2014/main" val="20004"/>
                    </a:ext>
                  </a:extLst>
                </a:gridCol>
                <a:gridCol w="1282700">
                  <a:extLst>
                    <a:ext uri="{9D8B030D-6E8A-4147-A177-3AD203B41FA5}">
                      <a16:colId xmlns:a16="http://schemas.microsoft.com/office/drawing/2014/main" val="20005"/>
                    </a:ext>
                  </a:extLst>
                </a:gridCol>
              </a:tblGrid>
              <a:tr h="334962">
                <a:tc>
                  <a:txBody>
                    <a:bodyPr/>
                    <a:lstStyle/>
                    <a:p>
                      <a:pPr algn="l">
                        <a:spcBef>
                          <a:spcPts val="400"/>
                        </a:spcBef>
                        <a:defRPr sz="1800"/>
                      </a:pPr>
                      <a:r>
                        <a:rPr dirty="0"/>
                        <a:t>opcode</a:t>
                      </a:r>
                    </a:p>
                  </a:txBody>
                  <a:tcPr marL="45720" marR="45720" horzOverflow="overflow">
                    <a:lnL w="28575">
                      <a:solidFill>
                        <a:srgbClr val="000000"/>
                      </a:solidFill>
                    </a:lnL>
                    <a:lnR w="12700">
                      <a:solidFill>
                        <a:srgbClr val="000000"/>
                      </a:solidFill>
                    </a:lnR>
                    <a:lnT w="28575">
                      <a:solidFill>
                        <a:srgbClr val="000000"/>
                      </a:solidFill>
                    </a:lnT>
                    <a:lnB w="19050">
                      <a:solidFill>
                        <a:srgbClr val="000000"/>
                      </a:solidFill>
                    </a:lnB>
                    <a:solidFill>
                      <a:srgbClr val="FFFF00"/>
                    </a:solidFill>
                  </a:tcPr>
                </a:tc>
                <a:tc>
                  <a:txBody>
                    <a:bodyPr/>
                    <a:lstStyle/>
                    <a:p>
                      <a:pPr algn="l">
                        <a:spcBef>
                          <a:spcPts val="400"/>
                        </a:spcBef>
                        <a:defRPr sz="1800"/>
                      </a:pPr>
                      <a:r>
                        <a:rPr dirty="0" err="1"/>
                        <a:t>ALUOp</a:t>
                      </a:r>
                      <a:endParaRPr dirty="0"/>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solidFill>
                      <a:srgbClr val="FF0000"/>
                    </a:solidFill>
                  </a:tcPr>
                </a:tc>
                <a:tc>
                  <a:txBody>
                    <a:bodyPr/>
                    <a:lstStyle/>
                    <a:p>
                      <a:pPr algn="l">
                        <a:spcBef>
                          <a:spcPts val="400"/>
                        </a:spcBef>
                        <a:defRPr sz="1800"/>
                      </a:pPr>
                      <a:r>
                        <a:t>Operation</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t>funct</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solidFill>
                      <a:srgbClr val="FFFF00"/>
                    </a:solidFill>
                  </a:tcPr>
                </a:tc>
                <a:tc>
                  <a:txBody>
                    <a:bodyPr/>
                    <a:lstStyle/>
                    <a:p>
                      <a:pPr algn="l">
                        <a:spcBef>
                          <a:spcPts val="400"/>
                        </a:spcBef>
                        <a:defRPr sz="1800"/>
                      </a:pPr>
                      <a:r>
                        <a:t>ALU function</a:t>
                      </a:r>
                    </a:p>
                  </a:txBody>
                  <a:tcPr marL="45720" marR="45720" horzOverflow="overflow">
                    <a:lnL w="12700">
                      <a:solidFill>
                        <a:srgbClr val="000000"/>
                      </a:solidFill>
                    </a:lnL>
                    <a:lnR w="12700">
                      <a:solidFill>
                        <a:srgbClr val="000000"/>
                      </a:solidFill>
                    </a:lnR>
                    <a:lnT w="28575">
                      <a:solidFill>
                        <a:srgbClr val="000000"/>
                      </a:solidFill>
                    </a:lnT>
                    <a:lnB w="19050">
                      <a:solidFill>
                        <a:srgbClr val="000000"/>
                      </a:solidFill>
                    </a:lnB>
                    <a:noFill/>
                  </a:tcPr>
                </a:tc>
                <a:tc>
                  <a:txBody>
                    <a:bodyPr/>
                    <a:lstStyle/>
                    <a:p>
                      <a:pPr algn="l">
                        <a:spcBef>
                          <a:spcPts val="400"/>
                        </a:spcBef>
                        <a:defRPr sz="1800"/>
                      </a:pPr>
                      <a:r>
                        <a:rPr dirty="0"/>
                        <a:t>ALU control</a:t>
                      </a:r>
                    </a:p>
                  </a:txBody>
                  <a:tcPr marL="45720" marR="45720" horzOverflow="overflow">
                    <a:lnL w="12700">
                      <a:solidFill>
                        <a:srgbClr val="000000"/>
                      </a:solidFill>
                    </a:lnL>
                    <a:lnR w="28575">
                      <a:solidFill>
                        <a:srgbClr val="000000"/>
                      </a:solidFill>
                    </a:lnR>
                    <a:lnT w="28575">
                      <a:solidFill>
                        <a:srgbClr val="000000"/>
                      </a:solidFill>
                    </a:lnT>
                    <a:lnB w="19050">
                      <a:solidFill>
                        <a:srgbClr val="000000"/>
                      </a:solidFill>
                    </a:lnB>
                    <a:solidFill>
                      <a:srgbClr val="FF0000"/>
                    </a:solidFill>
                  </a:tcPr>
                </a:tc>
                <a:extLst>
                  <a:ext uri="{0D108BD9-81ED-4DB2-BD59-A6C34878D82A}">
                    <a16:rowId xmlns:a16="http://schemas.microsoft.com/office/drawing/2014/main" val="10000"/>
                  </a:ext>
                </a:extLst>
              </a:tr>
              <a:tr h="338137">
                <a:tc>
                  <a:txBody>
                    <a:bodyPr/>
                    <a:lstStyle/>
                    <a:p>
                      <a:pPr algn="l">
                        <a:spcBef>
                          <a:spcPts val="400"/>
                        </a:spcBef>
                        <a:defRPr sz="1800"/>
                      </a:pPr>
                      <a:r>
                        <a:rPr dirty="0" err="1"/>
                        <a:t>lw</a:t>
                      </a:r>
                      <a:r>
                        <a:rPr lang="en-US" altLang="ko-KR" dirty="0"/>
                        <a:t>(0x23)</a:t>
                      </a:r>
                      <a:endParaRPr dirty="0"/>
                    </a:p>
                  </a:txBody>
                  <a:tcPr marL="45720" marR="45720" horzOverflow="overflow">
                    <a:lnL w="28575">
                      <a:solidFill>
                        <a:srgbClr val="000000"/>
                      </a:solidFill>
                    </a:lnL>
                    <a:lnR w="12700">
                      <a:solidFill>
                        <a:srgbClr val="000000"/>
                      </a:solidFill>
                    </a:lnR>
                    <a:lnT w="19050">
                      <a:solidFill>
                        <a:srgbClr val="000000"/>
                      </a:solidFill>
                    </a:lnT>
                    <a:lnB w="12700">
                      <a:solidFill>
                        <a:srgbClr val="000000"/>
                      </a:solidFill>
                    </a:lnB>
                    <a:solidFill>
                      <a:srgbClr val="FFFF00"/>
                    </a:solidFill>
                  </a:tcPr>
                </a:tc>
                <a:tc>
                  <a:txBody>
                    <a:bodyPr/>
                    <a:lstStyle/>
                    <a:p>
                      <a:pPr algn="l">
                        <a:spcBef>
                          <a:spcPts val="400"/>
                        </a:spcBef>
                        <a:defRPr sz="1800"/>
                      </a:pPr>
                      <a:r>
                        <a:t>00</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solidFill>
                      <a:srgbClr val="FF0000"/>
                    </a:solidFill>
                  </a:tcPr>
                </a:tc>
                <a:tc>
                  <a:txBody>
                    <a:bodyPr/>
                    <a:lstStyle/>
                    <a:p>
                      <a:pPr algn="l">
                        <a:spcBef>
                          <a:spcPts val="400"/>
                        </a:spcBef>
                        <a:defRPr sz="1800"/>
                      </a:pPr>
                      <a:r>
                        <a:t>load word</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905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9050">
                      <a:solidFill>
                        <a:srgbClr val="000000"/>
                      </a:solidFill>
                    </a:lnT>
                    <a:lnB w="12700">
                      <a:solidFill>
                        <a:srgbClr val="000000"/>
                      </a:solidFill>
                    </a:lnB>
                    <a:solidFill>
                      <a:srgbClr val="FF0000"/>
                    </a:solidFill>
                  </a:tcPr>
                </a:tc>
                <a:extLst>
                  <a:ext uri="{0D108BD9-81ED-4DB2-BD59-A6C34878D82A}">
                    <a16:rowId xmlns:a16="http://schemas.microsoft.com/office/drawing/2014/main" val="10001"/>
                  </a:ext>
                </a:extLst>
              </a:tr>
              <a:tr h="334962">
                <a:tc>
                  <a:txBody>
                    <a:bodyPr/>
                    <a:lstStyle/>
                    <a:p>
                      <a:pPr algn="l">
                        <a:spcBef>
                          <a:spcPts val="400"/>
                        </a:spcBef>
                        <a:defRPr sz="1800"/>
                      </a:pPr>
                      <a:r>
                        <a:rPr dirty="0" err="1"/>
                        <a:t>sw</a:t>
                      </a:r>
                      <a:r>
                        <a:rPr lang="en-US" dirty="0"/>
                        <a:t>(0x2b)</a:t>
                      </a:r>
                      <a:endParaRPr dirty="0"/>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spcBef>
                          <a:spcPts val="400"/>
                        </a:spcBef>
                        <a:defRPr sz="1800"/>
                      </a:pPr>
                      <a:r>
                        <a:t>store word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2"/>
                  </a:ext>
                </a:extLst>
              </a:tr>
              <a:tr h="336550">
                <a:tc>
                  <a:txBody>
                    <a:bodyPr/>
                    <a:lstStyle/>
                    <a:p>
                      <a:pPr algn="l">
                        <a:spcBef>
                          <a:spcPts val="400"/>
                        </a:spcBef>
                        <a:defRPr sz="1800"/>
                      </a:pPr>
                      <a:r>
                        <a:rPr dirty="0" err="1"/>
                        <a:t>beq</a:t>
                      </a:r>
                      <a:r>
                        <a:rPr lang="en-US" dirty="0"/>
                        <a:t>(0x04)</a:t>
                      </a:r>
                      <a:endParaRPr dirty="0"/>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01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spcBef>
                          <a:spcPts val="400"/>
                        </a:spcBef>
                        <a:defRPr sz="1800"/>
                      </a:pPr>
                      <a:r>
                        <a:t>branch equal</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XXXXXX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0110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3"/>
                  </a:ext>
                </a:extLst>
              </a:tr>
              <a:tr h="336550">
                <a:tc rowSpan="5">
                  <a:txBody>
                    <a:bodyPr/>
                    <a:lstStyle/>
                    <a:p>
                      <a:pPr algn="l">
                        <a:spcBef>
                          <a:spcPts val="400"/>
                        </a:spcBef>
                        <a:defRPr sz="1800"/>
                      </a:pPr>
                      <a:r>
                        <a:rPr dirty="0"/>
                        <a:t>R-type</a:t>
                      </a:r>
                      <a:endParaRPr lang="en-US" dirty="0"/>
                    </a:p>
                    <a:p>
                      <a:pPr algn="l">
                        <a:spcBef>
                          <a:spcPts val="400"/>
                        </a:spcBef>
                        <a:defRPr sz="1800"/>
                      </a:pPr>
                      <a:r>
                        <a:rPr lang="en-US" dirty="0"/>
                        <a:t>(0x00)</a:t>
                      </a:r>
                      <a:endParaRPr dirty="0"/>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solidFill>
                      <a:srgbClr val="FFFF00"/>
                    </a:solidFill>
                  </a:tcPr>
                </a:tc>
                <a:tc rowSpan="5">
                  <a:txBody>
                    <a:bodyPr/>
                    <a:lstStyle/>
                    <a:p>
                      <a:pPr algn="l">
                        <a:spcBef>
                          <a:spcPts val="400"/>
                        </a:spcBef>
                        <a:defRPr sz="1800"/>
                      </a:pPr>
                      <a:r>
                        <a:rPr dirty="0"/>
                        <a:t>10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FF00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100000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add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4"/>
                  </a:ext>
                </a:extLst>
              </a:tr>
              <a:tr h="336550">
                <a:tc vMerge="1">
                  <a:txBody>
                    <a:bodyPr/>
                    <a:lstStyle/>
                    <a:p>
                      <a:endParaRPr lang="en-US"/>
                    </a:p>
                  </a:txBody>
                  <a:tcPr/>
                </a:tc>
                <a:tc vMerge="1">
                  <a:txBody>
                    <a:bodyPr/>
                    <a:lstStyle/>
                    <a:p>
                      <a:endParaRPr lang="en-US"/>
                    </a:p>
                  </a:txBody>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100010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subtract</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0110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5"/>
                  </a:ext>
                </a:extLst>
              </a:tr>
              <a:tr h="334962">
                <a:tc vMerge="1">
                  <a:txBody>
                    <a:bodyPr/>
                    <a:lstStyle/>
                    <a:p>
                      <a:endParaRPr lang="en-US"/>
                    </a:p>
                  </a:txBody>
                  <a:tcPr/>
                </a:tc>
                <a:tc vMerge="1">
                  <a:txBody>
                    <a:bodyPr/>
                    <a:lstStyle/>
                    <a:p>
                      <a:endParaRPr lang="en-US"/>
                    </a:p>
                  </a:txBody>
                  <a:tcPr/>
                </a:tc>
                <a:tc>
                  <a:txBody>
                    <a:bodyPr/>
                    <a:lstStyle/>
                    <a:p>
                      <a:pPr algn="l">
                        <a:spcBef>
                          <a:spcPts val="400"/>
                        </a:spcBef>
                        <a:defRPr sz="1800"/>
                      </a:pPr>
                      <a:r>
                        <a:t>AND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100100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AND</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0000</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6"/>
                  </a:ext>
                </a:extLst>
              </a:tr>
              <a:tr h="338137">
                <a:tc vMerge="1">
                  <a:txBody>
                    <a:bodyPr/>
                    <a:lstStyle/>
                    <a:p>
                      <a:endParaRPr lang="en-US"/>
                    </a:p>
                  </a:txBody>
                  <a:tcPr/>
                </a:tc>
                <a:tc vMerge="1">
                  <a:txBody>
                    <a:bodyPr/>
                    <a:lstStyle/>
                    <a:p>
                      <a:endParaRPr lang="en-US"/>
                    </a:p>
                  </a:txBody>
                  <a:tcPr/>
                </a:tc>
                <a:tc>
                  <a:txBody>
                    <a:bodyPr/>
                    <a:lstStyle/>
                    <a:p>
                      <a:pPr algn="l">
                        <a:spcBef>
                          <a:spcPts val="400"/>
                        </a:spcBef>
                        <a:defRPr sz="1800"/>
                      </a:pPr>
                      <a:r>
                        <a:t>OR</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100101</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spcBef>
                          <a:spcPts val="400"/>
                        </a:spcBef>
                        <a:defRPr sz="1800"/>
                      </a:pPr>
                      <a:r>
                        <a:t>OR</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t>0001</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solidFill>
                      <a:srgbClr val="FF0000"/>
                    </a:solidFill>
                  </a:tcPr>
                </a:tc>
                <a:extLst>
                  <a:ext uri="{0D108BD9-81ED-4DB2-BD59-A6C34878D82A}">
                    <a16:rowId xmlns:a16="http://schemas.microsoft.com/office/drawing/2014/main" val="10007"/>
                  </a:ext>
                </a:extLst>
              </a:tr>
              <a:tr h="334962">
                <a:tc vMerge="1">
                  <a:txBody>
                    <a:bodyPr/>
                    <a:lstStyle/>
                    <a:p>
                      <a:endParaRPr lang="en-US"/>
                    </a:p>
                  </a:txBody>
                  <a:tcPr/>
                </a:tc>
                <a:tc vMerge="1">
                  <a:txBody>
                    <a:bodyPr/>
                    <a:lstStyle/>
                    <a:p>
                      <a:endParaRPr lang="en-US"/>
                    </a:p>
                  </a:txBody>
                  <a:tcPr/>
                </a:tc>
                <a:tc>
                  <a:txBody>
                    <a:bodyPr/>
                    <a:lstStyle/>
                    <a:p>
                      <a:pPr algn="l">
                        <a:spcBef>
                          <a:spcPts val="400"/>
                        </a:spcBef>
                        <a:defRPr sz="1800"/>
                      </a:pPr>
                      <a:r>
                        <a:t>set-on-less-than</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101010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solidFill>
                      <a:srgbClr val="FFFF00"/>
                    </a:solidFill>
                  </a:tcPr>
                </a:tc>
                <a:tc>
                  <a:txBody>
                    <a:bodyPr/>
                    <a:lstStyle/>
                    <a:p>
                      <a:pPr algn="l">
                        <a:spcBef>
                          <a:spcPts val="400"/>
                        </a:spcBef>
                        <a:defRPr sz="1800"/>
                      </a:pPr>
                      <a:r>
                        <a:t>set-on-less-than</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dirty="0"/>
                        <a:t>0111</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solidFill>
                      <a:srgbClr val="FF0000"/>
                    </a:solidFill>
                  </a:tcPr>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CC65C163-4094-294C-B92E-B23A75B4A8BC}"/>
              </a:ext>
            </a:extLst>
          </p:cNvPr>
          <p:cNvSpPr txBox="1"/>
          <p:nvPr/>
        </p:nvSpPr>
        <p:spPr>
          <a:xfrm>
            <a:off x="558641" y="2111864"/>
            <a:ext cx="261225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a:ea typeface="Arial"/>
                <a:cs typeface="Arial"/>
                <a:sym typeface="Arial"/>
              </a:rPr>
              <a:t>instruction </a:t>
            </a:r>
            <a:r>
              <a:rPr kumimoji="0" lang="ko-KR" altLang="en-US" sz="1600" b="0" i="0" u="none" strike="noStrike" cap="none" spc="0" normalizeH="0" baseline="0" dirty="0" err="1">
                <a:ln>
                  <a:noFill/>
                </a:ln>
                <a:solidFill>
                  <a:srgbClr val="000000"/>
                </a:solidFill>
                <a:effectLst/>
                <a:uFillTx/>
                <a:latin typeface="Arial"/>
                <a:ea typeface="Arial"/>
                <a:cs typeface="Arial"/>
                <a:sym typeface="Arial"/>
              </a:rPr>
              <a:t>으로부터의</a:t>
            </a:r>
            <a:r>
              <a:rPr kumimoji="0" lang="ko-KR" altLang="en-US" sz="1600" b="0" i="0" u="none" strike="noStrike" cap="none" spc="0" normalizeH="0" baseline="0" dirty="0">
                <a:ln>
                  <a:noFill/>
                </a:ln>
                <a:solidFill>
                  <a:srgbClr val="000000"/>
                </a:solidFill>
                <a:effectLst/>
                <a:uFillTx/>
                <a:latin typeface="Arial"/>
                <a:ea typeface="Arial"/>
                <a:cs typeface="Arial"/>
                <a:sym typeface="Arial"/>
              </a:rPr>
              <a:t> </a:t>
            </a:r>
            <a:r>
              <a:rPr lang="en-US" altLang="ko-KR" dirty="0"/>
              <a:t>input</a:t>
            </a:r>
            <a:endParaRPr kumimoji="0" lang="en-US" sz="1600" b="0" i="0" u="none" strike="noStrike" cap="none" spc="0" normalizeH="0" baseline="0" dirty="0">
              <a:ln>
                <a:noFill/>
              </a:ln>
              <a:solidFill>
                <a:srgbClr val="000000"/>
              </a:solidFill>
              <a:effectLst/>
              <a:uFillTx/>
              <a:latin typeface="Arial"/>
              <a:ea typeface="Arial"/>
              <a:cs typeface="Arial"/>
              <a:sym typeface="Arial"/>
            </a:endParaRPr>
          </a:p>
        </p:txBody>
      </p:sp>
      <p:sp>
        <p:nvSpPr>
          <p:cNvPr id="7" name="TextBox 6">
            <a:extLst>
              <a:ext uri="{FF2B5EF4-FFF2-40B4-BE49-F238E27FC236}">
                <a16:creationId xmlns:a16="http://schemas.microsoft.com/office/drawing/2014/main" id="{6E4CE09C-A769-994C-ACE7-159CCD332597}"/>
              </a:ext>
            </a:extLst>
          </p:cNvPr>
          <p:cNvSpPr txBox="1"/>
          <p:nvPr/>
        </p:nvSpPr>
        <p:spPr>
          <a:xfrm>
            <a:off x="5459216" y="2087262"/>
            <a:ext cx="335444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FF0000"/>
                </a:solidFill>
              </a:rPr>
              <a:t>control </a:t>
            </a:r>
            <a:r>
              <a:rPr lang="ko-KR" altLang="en-US" dirty="0">
                <a:solidFill>
                  <a:srgbClr val="FF0000"/>
                </a:solidFill>
              </a:rPr>
              <a:t>회로에서 만들어지는</a:t>
            </a:r>
            <a:r>
              <a:rPr kumimoji="0" lang="en-US" sz="1600" b="0" i="0" u="none" strike="noStrike" cap="none" spc="0" normalizeH="0" baseline="0" dirty="0">
                <a:ln>
                  <a:noFill/>
                </a:ln>
                <a:solidFill>
                  <a:srgbClr val="FF0000"/>
                </a:solidFill>
                <a:effectLst/>
                <a:uFillTx/>
                <a:latin typeface="Arial"/>
                <a:ea typeface="Arial"/>
                <a:cs typeface="Arial"/>
                <a:sym typeface="Arial"/>
              </a:rPr>
              <a:t> </a:t>
            </a:r>
            <a:r>
              <a:rPr lang="en-US" altLang="ko-KR" dirty="0">
                <a:solidFill>
                  <a:srgbClr val="FF0000"/>
                </a:solidFill>
              </a:rPr>
              <a:t>output</a:t>
            </a:r>
            <a:endParaRPr kumimoji="0" lang="en-US" sz="1600" b="0" i="0" u="none" strike="noStrike" cap="none" spc="0" normalizeH="0" baseline="0" dirty="0">
              <a:ln>
                <a:noFill/>
              </a:ln>
              <a:solidFill>
                <a:srgbClr val="FF0000"/>
              </a:solidFill>
              <a:effectLst/>
              <a:uFillTx/>
              <a:sym typeface="Arial"/>
            </a:endParaRPr>
          </a:p>
        </p:txBody>
      </p:sp>
      <p:cxnSp>
        <p:nvCxnSpPr>
          <p:cNvPr id="4" name="Straight Arrow Connector 3">
            <a:extLst>
              <a:ext uri="{FF2B5EF4-FFF2-40B4-BE49-F238E27FC236}">
                <a16:creationId xmlns:a16="http://schemas.microsoft.com/office/drawing/2014/main" id="{770CAA91-2929-3641-8A80-8578C271C2A8}"/>
              </a:ext>
            </a:extLst>
          </p:cNvPr>
          <p:cNvCxnSpPr>
            <a:cxnSpLocks/>
          </p:cNvCxnSpPr>
          <p:nvPr/>
        </p:nvCxnSpPr>
        <p:spPr>
          <a:xfrm flipH="1">
            <a:off x="2554014" y="2413190"/>
            <a:ext cx="4403835" cy="711142"/>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Arrow Connector 5">
            <a:extLst>
              <a:ext uri="{FF2B5EF4-FFF2-40B4-BE49-F238E27FC236}">
                <a16:creationId xmlns:a16="http://schemas.microsoft.com/office/drawing/2014/main" id="{592CB769-FE93-F442-80F2-A2C4611A2C94}"/>
              </a:ext>
            </a:extLst>
          </p:cNvPr>
          <p:cNvCxnSpPr>
            <a:cxnSpLocks/>
          </p:cNvCxnSpPr>
          <p:nvPr/>
        </p:nvCxnSpPr>
        <p:spPr>
          <a:xfrm>
            <a:off x="6934245" y="2385508"/>
            <a:ext cx="1137701" cy="60994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1283C259-92E5-7D45-816A-5CB87B7864ED}"/>
              </a:ext>
            </a:extLst>
          </p:cNvPr>
          <p:cNvCxnSpPr>
            <a:cxnSpLocks/>
          </p:cNvCxnSpPr>
          <p:nvPr/>
        </p:nvCxnSpPr>
        <p:spPr>
          <a:xfrm flipH="1">
            <a:off x="1429407" y="2385508"/>
            <a:ext cx="10510" cy="70453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D82FC6F1-7E18-9E41-A3B1-AE77F7DBC41E}"/>
              </a:ext>
            </a:extLst>
          </p:cNvPr>
          <p:cNvCxnSpPr/>
          <p:nvPr/>
        </p:nvCxnSpPr>
        <p:spPr>
          <a:xfrm>
            <a:off x="1429407" y="2385508"/>
            <a:ext cx="3615559" cy="704533"/>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 name="Rectangle 4">
            <a:extLst>
              <a:ext uri="{FF2B5EF4-FFF2-40B4-BE49-F238E27FC236}">
                <a16:creationId xmlns:a16="http://schemas.microsoft.com/office/drawing/2014/main" id="{3EE7BBB9-84E5-8744-BABE-A95BC5614E50}"/>
              </a:ext>
            </a:extLst>
          </p:cNvPr>
          <p:cNvSpPr/>
          <p:nvPr/>
        </p:nvSpPr>
        <p:spPr>
          <a:xfrm>
            <a:off x="626049" y="4024191"/>
            <a:ext cx="8259763" cy="325821"/>
          </a:xfrm>
          <a:prstGeom prst="rect">
            <a:avLst/>
          </a:prstGeom>
          <a:noFill/>
          <a:ln w="63500" cap="flat">
            <a:solidFill>
              <a:srgbClr val="0070C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103238907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Rectangle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663" name="Rectangle 2"/>
          <p:cNvSpPr txBox="1">
            <a:spLocks noGrp="1"/>
          </p:cNvSpPr>
          <p:nvPr>
            <p:ph type="title"/>
          </p:nvPr>
        </p:nvSpPr>
        <p:spPr>
          <a:prstGeom prst="rect">
            <a:avLst/>
          </a:prstGeom>
        </p:spPr>
        <p:txBody>
          <a:bodyPr/>
          <a:lstStyle/>
          <a:p>
            <a:r>
              <a:t>Control Signals</a:t>
            </a:r>
          </a:p>
        </p:txBody>
      </p:sp>
      <p:sp>
        <p:nvSpPr>
          <p:cNvPr id="664" name="AutoShape 3"/>
          <p:cNvSpPr txBox="1">
            <a:spLocks noGrp="1"/>
          </p:cNvSpPr>
          <p:nvPr>
            <p:ph type="body" idx="1"/>
          </p:nvPr>
        </p:nvSpPr>
        <p:spPr>
          <a:xfrm>
            <a:off x="379078" y="1293478"/>
            <a:ext cx="8081044" cy="3813844"/>
          </a:xfrm>
          <a:prstGeom prst="rect">
            <a:avLst/>
          </a:prstGeom>
        </p:spPr>
        <p:txBody>
          <a:bodyPr>
            <a:normAutofit lnSpcReduction="10000"/>
          </a:bodyPr>
          <a:lstStyle/>
          <a:p>
            <a:pPr marL="281177" indent="-281177" defTabSz="749808">
              <a:spcBef>
                <a:spcPts val="300"/>
              </a:spcBef>
              <a:buSzTx/>
              <a:buNone/>
              <a:defRPr sz="1476"/>
            </a:pPr>
            <a:br/>
            <a:br/>
            <a:br/>
            <a:br/>
            <a:br/>
            <a:br/>
            <a:br/>
            <a:br/>
            <a:br/>
            <a:br/>
            <a:br/>
            <a:br/>
            <a:br/>
            <a:br/>
            <a:br/>
            <a:br/>
            <a:br/>
            <a:endParaRPr/>
          </a:p>
        </p:txBody>
      </p:sp>
      <p:pic>
        <p:nvPicPr>
          <p:cNvPr id="665" name="Picture 3" descr="Picture 3"/>
          <p:cNvPicPr>
            <a:picLocks noChangeAspect="1"/>
          </p:cNvPicPr>
          <p:nvPr/>
        </p:nvPicPr>
        <p:blipFill>
          <a:blip r:embed="rId2"/>
          <a:stretch>
            <a:fillRect/>
          </a:stretch>
        </p:blipFill>
        <p:spPr>
          <a:xfrm>
            <a:off x="723900" y="5524500"/>
            <a:ext cx="7391400" cy="1284288"/>
          </a:xfrm>
          <a:prstGeom prst="rect">
            <a:avLst/>
          </a:prstGeom>
          <a:ln w="12700">
            <a:miter lim="400000"/>
          </a:ln>
        </p:spPr>
      </p:pic>
      <p:pic>
        <p:nvPicPr>
          <p:cNvPr id="666" name="Picture 3" descr="Picture 3"/>
          <p:cNvPicPr>
            <a:picLocks noChangeAspect="1"/>
          </p:cNvPicPr>
          <p:nvPr/>
        </p:nvPicPr>
        <p:blipFill>
          <a:blip r:embed="rId3"/>
          <a:stretch>
            <a:fillRect/>
          </a:stretch>
        </p:blipFill>
        <p:spPr>
          <a:xfrm>
            <a:off x="1899333" y="82930"/>
            <a:ext cx="7157695" cy="5463351"/>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Rectangle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669" name="Rectangle 2"/>
          <p:cNvSpPr txBox="1">
            <a:spLocks noGrp="1"/>
          </p:cNvSpPr>
          <p:nvPr>
            <p:ph type="title"/>
          </p:nvPr>
        </p:nvSpPr>
        <p:spPr>
          <a:prstGeom prst="rect">
            <a:avLst/>
          </a:prstGeom>
        </p:spPr>
        <p:txBody>
          <a:bodyPr/>
          <a:lstStyle/>
          <a:p>
            <a:r>
              <a:t>Truth table for the control </a:t>
            </a:r>
          </a:p>
        </p:txBody>
      </p:sp>
      <p:sp>
        <p:nvSpPr>
          <p:cNvPr id="670" name="Rectangle 3"/>
          <p:cNvSpPr txBox="1">
            <a:spLocks noGrp="1"/>
          </p:cNvSpPr>
          <p:nvPr>
            <p:ph type="body" idx="1"/>
          </p:nvPr>
        </p:nvSpPr>
        <p:spPr>
          <a:xfrm>
            <a:off x="379078" y="851955"/>
            <a:ext cx="8081044" cy="4255367"/>
          </a:xfrm>
          <a:prstGeom prst="rect">
            <a:avLst/>
          </a:prstGeom>
        </p:spPr>
        <p:txBody>
          <a:bodyPr/>
          <a:lstStyle>
            <a:lvl1pPr marL="0" indent="0">
              <a:buSzTx/>
              <a:buNone/>
            </a:lvl1pPr>
          </a:lstStyle>
          <a:p>
            <a:r>
              <a:t>   </a:t>
            </a:r>
          </a:p>
        </p:txBody>
      </p:sp>
      <p:pic>
        <p:nvPicPr>
          <p:cNvPr id="671" name="Picture 5" descr="Picture 5"/>
          <p:cNvPicPr>
            <a:picLocks noChangeAspect="1"/>
          </p:cNvPicPr>
          <p:nvPr/>
        </p:nvPicPr>
        <p:blipFill>
          <a:blip r:embed="rId2"/>
          <a:stretch>
            <a:fillRect/>
          </a:stretch>
        </p:blipFill>
        <p:spPr>
          <a:xfrm>
            <a:off x="-25400" y="1352371"/>
            <a:ext cx="4252479" cy="1037503"/>
          </a:xfrm>
          <a:prstGeom prst="rect">
            <a:avLst/>
          </a:prstGeom>
          <a:ln w="12700">
            <a:miter lim="400000"/>
          </a:ln>
        </p:spPr>
      </p:pic>
      <p:pic>
        <p:nvPicPr>
          <p:cNvPr id="672" name="Picture 3" descr="Picture 3"/>
          <p:cNvPicPr>
            <a:picLocks noChangeAspect="1"/>
          </p:cNvPicPr>
          <p:nvPr/>
        </p:nvPicPr>
        <p:blipFill>
          <a:blip r:embed="rId3"/>
          <a:stretch>
            <a:fillRect/>
          </a:stretch>
        </p:blipFill>
        <p:spPr>
          <a:xfrm>
            <a:off x="971550" y="2980244"/>
            <a:ext cx="6896100" cy="3858554"/>
          </a:xfrm>
          <a:prstGeom prst="rect">
            <a:avLst/>
          </a:prstGeom>
          <a:ln w="12700">
            <a:miter lim="400000"/>
          </a:ln>
        </p:spPr>
      </p:pic>
      <p:pic>
        <p:nvPicPr>
          <p:cNvPr id="673" name="Picture 3" descr="Picture 3"/>
          <p:cNvPicPr>
            <a:picLocks noChangeAspect="1"/>
          </p:cNvPicPr>
          <p:nvPr/>
        </p:nvPicPr>
        <p:blipFill>
          <a:blip r:embed="rId4"/>
          <a:stretch>
            <a:fillRect/>
          </a:stretch>
        </p:blipFill>
        <p:spPr>
          <a:xfrm>
            <a:off x="4096406" y="1427789"/>
            <a:ext cx="5102990" cy="886667"/>
          </a:xfrm>
          <a:prstGeom prst="rect">
            <a:avLst/>
          </a:prstGeom>
          <a:ln w="12700">
            <a:miter lim="400000"/>
          </a:ln>
        </p:spPr>
      </p:pic>
      <p:sp>
        <p:nvSpPr>
          <p:cNvPr id="674" name="Input"/>
          <p:cNvSpPr txBox="1"/>
          <p:nvPr/>
        </p:nvSpPr>
        <p:spPr>
          <a:xfrm>
            <a:off x="1487259" y="957639"/>
            <a:ext cx="556082" cy="313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r>
              <a:t>Input</a:t>
            </a:r>
          </a:p>
        </p:txBody>
      </p:sp>
      <p:sp>
        <p:nvSpPr>
          <p:cNvPr id="675" name="Output"/>
          <p:cNvSpPr txBox="1"/>
          <p:nvPr/>
        </p:nvSpPr>
        <p:spPr>
          <a:xfrm>
            <a:off x="6551731" y="1138703"/>
            <a:ext cx="714138" cy="3133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p>
            <a:r>
              <a:t>Output</a:t>
            </a:r>
          </a:p>
        </p:txBody>
      </p:sp>
      <p:sp>
        <p:nvSpPr>
          <p:cNvPr id="676" name="Arrow"/>
          <p:cNvSpPr/>
          <p:nvPr/>
        </p:nvSpPr>
        <p:spPr>
          <a:xfrm rot="5400000">
            <a:off x="3922917" y="2382033"/>
            <a:ext cx="584201" cy="530635"/>
          </a:xfrm>
          <a:prstGeom prst="rightArrow">
            <a:avLst>
              <a:gd name="adj1" fmla="val 32000"/>
              <a:gd name="adj2" fmla="val 64000"/>
            </a:avLst>
          </a:prstGeom>
          <a:solidFill>
            <a:srgbClr val="000000"/>
          </a:solidFill>
          <a:ln w="25400">
            <a:solidFill>
              <a:srgbClr val="000000"/>
            </a:solidFill>
          </a:ln>
        </p:spPr>
        <p:txBody>
          <a:bodyPr lIns="45719" rIns="45719" anchor="ctr"/>
          <a:lstStyle/>
          <a:p>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Rectangle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679" name="Rectangle 2"/>
          <p:cNvSpPr txBox="1"/>
          <p:nvPr/>
        </p:nvSpPr>
        <p:spPr>
          <a:xfrm>
            <a:off x="225425" y="312738"/>
            <a:ext cx="135484" cy="3871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spAutoFit/>
          </a:bodyPr>
          <a:lstStyle>
            <a:lvl1pPr algn="l" defTabSz="904875">
              <a:lnSpc>
                <a:spcPts val="2800"/>
              </a:lnSpc>
              <a:tabLst>
                <a:tab pos="901700" algn="l"/>
                <a:tab pos="1803400" algn="l"/>
                <a:tab pos="2705100" algn="l"/>
                <a:tab pos="3619500" algn="l"/>
                <a:tab pos="4521200" algn="l"/>
                <a:tab pos="5422900" algn="l"/>
                <a:tab pos="6337300" algn="l"/>
              </a:tabLst>
              <a:defRPr sz="2400" b="1"/>
            </a:lvl1pPr>
          </a:lstStyle>
          <a:p>
            <a:r>
              <a:t> </a:t>
            </a:r>
          </a:p>
        </p:txBody>
      </p:sp>
      <p:sp>
        <p:nvSpPr>
          <p:cNvPr id="680" name="AutoShape 3"/>
          <p:cNvSpPr txBox="1">
            <a:spLocks noGrp="1"/>
          </p:cNvSpPr>
          <p:nvPr>
            <p:ph type="body" idx="1"/>
          </p:nvPr>
        </p:nvSpPr>
        <p:spPr>
          <a:xfrm>
            <a:off x="329866" y="1058528"/>
            <a:ext cx="8081044" cy="3813844"/>
          </a:xfrm>
          <a:prstGeom prst="rect">
            <a:avLst/>
          </a:prstGeom>
        </p:spPr>
        <p:txBody>
          <a:bodyPr/>
          <a:lstStyle/>
          <a:p>
            <a:pPr>
              <a:lnSpc>
                <a:spcPct val="120000"/>
              </a:lnSpc>
              <a:defRPr sz="2000"/>
            </a:pPr>
            <a:r>
              <a:t>All of the control logic is combinational</a:t>
            </a:r>
          </a:p>
          <a:p>
            <a:pPr>
              <a:lnSpc>
                <a:spcPct val="120000"/>
              </a:lnSpc>
              <a:defRPr sz="2000"/>
            </a:pPr>
            <a:r>
              <a:t>We wait for everything to settle down, and the right thing to be done</a:t>
            </a:r>
          </a:p>
          <a:p>
            <a:pPr lvl="1">
              <a:lnSpc>
                <a:spcPct val="120000"/>
              </a:lnSpc>
              <a:defRPr sz="2000"/>
            </a:pPr>
            <a:r>
              <a:t>ALU might not produce right answer right away</a:t>
            </a:r>
          </a:p>
          <a:p>
            <a:pPr lvl="1">
              <a:lnSpc>
                <a:spcPct val="120000"/>
              </a:lnSpc>
              <a:defRPr sz="2000"/>
            </a:pPr>
            <a:r>
              <a:t>we use write signals along with clock to determine when to write</a:t>
            </a:r>
          </a:p>
          <a:p>
            <a:pPr marL="285750" lvl="1" indent="171450">
              <a:lnSpc>
                <a:spcPct val="120000"/>
              </a:lnSpc>
              <a:buSzTx/>
              <a:buNone/>
              <a:defRPr sz="2000">
                <a:solidFill>
                  <a:srgbClr val="FF0000"/>
                </a:solidFill>
              </a:defRPr>
            </a:pPr>
            <a:r>
              <a:t>(registers and memory are written at the end of the cycle)</a:t>
            </a:r>
          </a:p>
          <a:p>
            <a:pPr>
              <a:lnSpc>
                <a:spcPct val="120000"/>
              </a:lnSpc>
              <a:defRPr sz="2000"/>
            </a:pPr>
            <a:r>
              <a:t>Cycle time determined by length of the longest path</a:t>
            </a:r>
          </a:p>
        </p:txBody>
      </p:sp>
      <p:sp>
        <p:nvSpPr>
          <p:cNvPr id="681" name="Rectangle 4"/>
          <p:cNvSpPr txBox="1">
            <a:spLocks noGrp="1"/>
          </p:cNvSpPr>
          <p:nvPr>
            <p:ph type="title"/>
          </p:nvPr>
        </p:nvSpPr>
        <p:spPr>
          <a:prstGeom prst="rect">
            <a:avLst/>
          </a:prstGeom>
        </p:spPr>
        <p:txBody>
          <a:bodyPr/>
          <a:lstStyle/>
          <a:p>
            <a:r>
              <a:t>Our Simple Control Structure</a:t>
            </a:r>
          </a:p>
        </p:txBody>
      </p:sp>
      <p:pic>
        <p:nvPicPr>
          <p:cNvPr id="682" name="Picture 6" descr="Picture 6"/>
          <p:cNvPicPr>
            <a:picLocks noChangeAspect="1"/>
          </p:cNvPicPr>
          <p:nvPr/>
        </p:nvPicPr>
        <p:blipFill>
          <a:blip r:embed="rId2"/>
          <a:stretch>
            <a:fillRect/>
          </a:stretch>
        </p:blipFill>
        <p:spPr>
          <a:xfrm>
            <a:off x="1692275" y="4437062"/>
            <a:ext cx="5057775" cy="2305051"/>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Rectangle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685" name="Rectangle 2"/>
          <p:cNvSpPr txBox="1">
            <a:spLocks noGrp="1"/>
          </p:cNvSpPr>
          <p:nvPr>
            <p:ph type="title"/>
          </p:nvPr>
        </p:nvSpPr>
        <p:spPr>
          <a:prstGeom prst="rect">
            <a:avLst/>
          </a:prstGeom>
        </p:spPr>
        <p:txBody>
          <a:bodyPr/>
          <a:lstStyle/>
          <a:p>
            <a:r>
              <a:t>Performance of Single Cycle Machines</a:t>
            </a:r>
          </a:p>
        </p:txBody>
      </p:sp>
      <p:sp>
        <p:nvSpPr>
          <p:cNvPr id="686" name="AutoShape 3"/>
          <p:cNvSpPr txBox="1">
            <a:spLocks noGrp="1"/>
          </p:cNvSpPr>
          <p:nvPr>
            <p:ph type="body" idx="1"/>
          </p:nvPr>
        </p:nvSpPr>
        <p:spPr>
          <a:xfrm>
            <a:off x="401303" y="1058528"/>
            <a:ext cx="8081044" cy="3813844"/>
          </a:xfrm>
          <a:prstGeom prst="rect">
            <a:avLst/>
          </a:prstGeom>
        </p:spPr>
        <p:txBody>
          <a:bodyPr/>
          <a:lstStyle>
            <a:lvl1pPr>
              <a:spcBef>
                <a:spcPts val="500"/>
              </a:spcBef>
              <a:defRPr sz="2400"/>
            </a:lvl1pPr>
            <a:lvl2pPr>
              <a:spcBef>
                <a:spcPts val="500"/>
              </a:spcBef>
              <a:defRPr sz="2400"/>
            </a:lvl2pPr>
          </a:lstStyle>
          <a:p>
            <a:r>
              <a:rPr dirty="0"/>
              <a:t>Calculate </a:t>
            </a:r>
            <a:r>
              <a:rPr lang="en-US" dirty="0"/>
              <a:t>the minimum </a:t>
            </a:r>
            <a:r>
              <a:rPr dirty="0"/>
              <a:t>cycle time assuming negligible delays except:</a:t>
            </a:r>
          </a:p>
          <a:p>
            <a:pPr lvl="1"/>
            <a:r>
              <a:rPr dirty="0"/>
              <a:t>memory (200ps), ALU and adders (100ps), register file access (50ps)</a:t>
            </a:r>
          </a:p>
        </p:txBody>
      </p:sp>
      <p:pic>
        <p:nvPicPr>
          <p:cNvPr id="687" name="Picture 4" descr="Picture 4"/>
          <p:cNvPicPr>
            <a:picLocks noChangeAspect="1"/>
          </p:cNvPicPr>
          <p:nvPr/>
        </p:nvPicPr>
        <p:blipFill>
          <a:blip r:embed="rId2"/>
          <a:stretch>
            <a:fillRect/>
          </a:stretch>
        </p:blipFill>
        <p:spPr>
          <a:xfrm>
            <a:off x="539750" y="2636838"/>
            <a:ext cx="7708900" cy="4221163"/>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Rectangle 5"/>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
        <p:nvSpPr>
          <p:cNvPr id="690" name="Rectangle 65"/>
          <p:cNvSpPr txBox="1">
            <a:spLocks noGrp="1"/>
          </p:cNvSpPr>
          <p:nvPr>
            <p:ph type="title"/>
          </p:nvPr>
        </p:nvSpPr>
        <p:spPr>
          <a:prstGeom prst="rect">
            <a:avLst/>
          </a:prstGeom>
        </p:spPr>
        <p:txBody>
          <a:bodyPr/>
          <a:lstStyle/>
          <a:p>
            <a:endParaRPr/>
          </a:p>
        </p:txBody>
      </p:sp>
      <p:pic>
        <p:nvPicPr>
          <p:cNvPr id="691" name="Picture 4" descr="Picture 4"/>
          <p:cNvPicPr>
            <a:picLocks noChangeAspect="1"/>
          </p:cNvPicPr>
          <p:nvPr/>
        </p:nvPicPr>
        <p:blipFill>
          <a:blip r:embed="rId2"/>
          <a:stretch>
            <a:fillRect/>
          </a:stretch>
        </p:blipFill>
        <p:spPr>
          <a:xfrm>
            <a:off x="611187" y="981075"/>
            <a:ext cx="7921626" cy="2222500"/>
          </a:xfrm>
          <a:prstGeom prst="rect">
            <a:avLst/>
          </a:prstGeom>
          <a:ln w="12700">
            <a:miter lim="400000"/>
          </a:ln>
        </p:spPr>
      </p:pic>
      <p:graphicFrame>
        <p:nvGraphicFramePr>
          <p:cNvPr id="692" name="Group 99"/>
          <p:cNvGraphicFramePr/>
          <p:nvPr/>
        </p:nvGraphicFramePr>
        <p:xfrm>
          <a:off x="647700" y="3429000"/>
          <a:ext cx="7848600" cy="2524124"/>
        </p:xfrm>
        <a:graphic>
          <a:graphicData uri="http://schemas.openxmlformats.org/drawingml/2006/table">
            <a:tbl>
              <a:tblPr>
                <a:tableStyleId>{4C3C2611-4C71-4FC5-86AE-919BDF0F9419}</a:tableStyleId>
              </a:tblPr>
              <a:tblGrid>
                <a:gridCol w="1193800">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81087">
                  <a:extLst>
                    <a:ext uri="{9D8B030D-6E8A-4147-A177-3AD203B41FA5}">
                      <a16:colId xmlns:a16="http://schemas.microsoft.com/office/drawing/2014/main" val="20004"/>
                    </a:ext>
                  </a:extLst>
                </a:gridCol>
                <a:gridCol w="1114425">
                  <a:extLst>
                    <a:ext uri="{9D8B030D-6E8A-4147-A177-3AD203B41FA5}">
                      <a16:colId xmlns:a16="http://schemas.microsoft.com/office/drawing/2014/main" val="20005"/>
                    </a:ext>
                  </a:extLst>
                </a:gridCol>
                <a:gridCol w="1044575">
                  <a:extLst>
                    <a:ext uri="{9D8B030D-6E8A-4147-A177-3AD203B41FA5}">
                      <a16:colId xmlns:a16="http://schemas.microsoft.com/office/drawing/2014/main" val="20006"/>
                    </a:ext>
                  </a:extLst>
                </a:gridCol>
              </a:tblGrid>
              <a:tr h="695049">
                <a:tc>
                  <a:txBody>
                    <a:bodyPr/>
                    <a:lstStyle/>
                    <a:p>
                      <a:pPr algn="l">
                        <a:spcBef>
                          <a:spcPts val="400"/>
                        </a:spcBef>
                        <a:defRPr sz="1800"/>
                      </a:pPr>
                      <a:r>
                        <a:rPr b="1"/>
                        <a:t>Instruction class</a:t>
                      </a:r>
                    </a:p>
                  </a:txBody>
                  <a:tcPr marL="45720" marR="45720" horzOverflow="overflow">
                    <a:lnL w="28575">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a:spcBef>
                          <a:spcPts val="400"/>
                        </a:spcBef>
                        <a:defRPr sz="1800"/>
                      </a:pPr>
                      <a:r>
                        <a:rPr b="1"/>
                        <a:t>Inst.
memory</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a:spcBef>
                          <a:spcPts val="400"/>
                        </a:spcBef>
                        <a:defRPr sz="1800"/>
                      </a:pPr>
                      <a:r>
                        <a:rPr b="1"/>
                        <a:t>Register read</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a:spcBef>
                          <a:spcPts val="400"/>
                        </a:spcBef>
                        <a:defRPr sz="1800"/>
                      </a:pPr>
                      <a:r>
                        <a:rPr b="1"/>
                        <a:t>ALU operation</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a:spcBef>
                          <a:spcPts val="400"/>
                        </a:spcBef>
                        <a:defRPr sz="1800"/>
                      </a:pPr>
                      <a:r>
                        <a:rPr b="1"/>
                        <a:t>Data memory</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a:spcBef>
                          <a:spcPts val="400"/>
                        </a:spcBef>
                        <a:defRPr sz="1800"/>
                      </a:pPr>
                      <a:r>
                        <a:rPr b="1"/>
                        <a:t>Register write</a:t>
                      </a:r>
                    </a:p>
                  </a:txBody>
                  <a:tcPr marL="45720" marR="45720" horzOverflow="overflow">
                    <a:lnL w="12700">
                      <a:solidFill>
                        <a:srgbClr val="000000"/>
                      </a:solidFill>
                    </a:lnL>
                    <a:lnR w="12700">
                      <a:solidFill>
                        <a:srgbClr val="000000"/>
                      </a:solidFill>
                    </a:lnR>
                    <a:lnT w="28575">
                      <a:solidFill>
                        <a:srgbClr val="000000"/>
                      </a:solidFill>
                    </a:lnT>
                    <a:lnB w="12700">
                      <a:solidFill>
                        <a:srgbClr val="000000"/>
                      </a:solidFill>
                    </a:lnB>
                    <a:noFill/>
                  </a:tcPr>
                </a:tc>
                <a:tc>
                  <a:txBody>
                    <a:bodyPr/>
                    <a:lstStyle/>
                    <a:p>
                      <a:pPr algn="l">
                        <a:spcBef>
                          <a:spcPts val="400"/>
                        </a:spcBef>
                        <a:defRPr sz="1800"/>
                      </a:pPr>
                      <a:r>
                        <a:rPr b="1"/>
                        <a:t>total</a:t>
                      </a:r>
                    </a:p>
                  </a:txBody>
                  <a:tcPr marL="45720" marR="45720" horzOverflow="overflow">
                    <a:lnL w="12700">
                      <a:solidFill>
                        <a:srgbClr val="000000"/>
                      </a:solidFill>
                    </a:lnL>
                    <a:lnR w="28575">
                      <a:solidFill>
                        <a:srgbClr val="000000"/>
                      </a:solidFill>
                    </a:lnR>
                    <a:lnT w="28575">
                      <a:solidFill>
                        <a:srgbClr val="000000"/>
                      </a:solidFill>
                    </a:lnT>
                    <a:lnB w="12700">
                      <a:solidFill>
                        <a:srgbClr val="000000"/>
                      </a:solidFill>
                    </a:lnB>
                    <a:noFill/>
                  </a:tcPr>
                </a:tc>
                <a:extLst>
                  <a:ext uri="{0D108BD9-81ED-4DB2-BD59-A6C34878D82A}">
                    <a16:rowId xmlns:a16="http://schemas.microsoft.com/office/drawing/2014/main" val="10000"/>
                  </a:ext>
                </a:extLst>
              </a:tr>
              <a:tr h="365815">
                <a:tc>
                  <a:txBody>
                    <a:bodyPr/>
                    <a:lstStyle/>
                    <a:p>
                      <a:pPr algn="l">
                        <a:spcBef>
                          <a:spcPts val="400"/>
                        </a:spcBef>
                        <a:defRPr sz="1800"/>
                      </a:pPr>
                      <a:r>
                        <a:rPr b="1"/>
                        <a:t>ALU type</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200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50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100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50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rPr b="1"/>
                        <a:t>400ps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1"/>
                  </a:ext>
                </a:extLst>
              </a:tr>
              <a:tr h="365815">
                <a:tc>
                  <a:txBody>
                    <a:bodyPr/>
                    <a:lstStyle/>
                    <a:p>
                      <a:pPr algn="l">
                        <a:spcBef>
                          <a:spcPts val="400"/>
                        </a:spcBef>
                        <a:defRPr sz="1800"/>
                      </a:pPr>
                      <a:r>
                        <a:rPr b="1"/>
                        <a:t>Lw</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200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50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100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200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50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rPr b="1"/>
                        <a:t>600ps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2"/>
                  </a:ext>
                </a:extLst>
              </a:tr>
              <a:tr h="365815">
                <a:tc>
                  <a:txBody>
                    <a:bodyPr/>
                    <a:lstStyle/>
                    <a:p>
                      <a:pPr algn="l">
                        <a:spcBef>
                          <a:spcPts val="400"/>
                        </a:spcBef>
                        <a:defRPr sz="1800"/>
                      </a:pPr>
                      <a:r>
                        <a:rPr b="1"/>
                        <a:t>Sw</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200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50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100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200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b="1"/>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rPr b="1"/>
                        <a:t>550ps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3"/>
                  </a:ext>
                </a:extLst>
              </a:tr>
              <a:tr h="365815">
                <a:tc>
                  <a:txBody>
                    <a:bodyPr/>
                    <a:lstStyle/>
                    <a:p>
                      <a:pPr algn="l">
                        <a:spcBef>
                          <a:spcPts val="400"/>
                        </a:spcBef>
                        <a:defRPr sz="1800"/>
                      </a:pPr>
                      <a:r>
                        <a:rPr b="1"/>
                        <a:t>Branch</a:t>
                      </a:r>
                    </a:p>
                  </a:txBody>
                  <a:tcPr marL="45720" marR="45720" horzOverflow="overflow">
                    <a:lnL w="28575">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200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50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a:pPr>
                      <a:r>
                        <a:rPr b="1"/>
                        <a:t>100</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b="1"/>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spcBef>
                          <a:spcPts val="400"/>
                        </a:spcBef>
                        <a:defRPr sz="1800" b="1"/>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spcBef>
                          <a:spcPts val="400"/>
                        </a:spcBef>
                        <a:defRPr sz="1800"/>
                      </a:pPr>
                      <a:r>
                        <a:rPr b="1"/>
                        <a:t>350ps</a:t>
                      </a:r>
                    </a:p>
                  </a:txBody>
                  <a:tcPr marL="45720" marR="45720" horzOverflow="overflow">
                    <a:lnL w="12700">
                      <a:solidFill>
                        <a:srgbClr val="000000"/>
                      </a:solidFill>
                    </a:lnL>
                    <a:lnR w="28575">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r h="365815">
                <a:tc>
                  <a:txBody>
                    <a:bodyPr/>
                    <a:lstStyle/>
                    <a:p>
                      <a:pPr algn="l">
                        <a:spcBef>
                          <a:spcPts val="400"/>
                        </a:spcBef>
                        <a:defRPr sz="1800"/>
                      </a:pPr>
                      <a:r>
                        <a:rPr b="1"/>
                        <a:t>Jump</a:t>
                      </a:r>
                    </a:p>
                  </a:txBody>
                  <a:tcPr marL="45720" marR="45720" horzOverflow="overflow">
                    <a:lnL w="28575">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400"/>
                        </a:spcBef>
                        <a:defRPr sz="1800"/>
                      </a:pPr>
                      <a:r>
                        <a:rPr b="1"/>
                        <a:t>200</a:t>
                      </a: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400"/>
                        </a:spcBef>
                        <a:defRPr sz="1800" b="1"/>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400"/>
                        </a:spcBef>
                        <a:defRPr sz="1800" b="1"/>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400"/>
                        </a:spcBef>
                        <a:defRPr sz="1800" b="1"/>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spcBef>
                          <a:spcPts val="400"/>
                        </a:spcBef>
                        <a:defRPr sz="1800" b="1"/>
                      </a:pPr>
                      <a:endParaRPr/>
                    </a:p>
                  </a:txBody>
                  <a:tcPr marL="45720" marR="45720" horzOverflow="overflow">
                    <a:lnL w="12700">
                      <a:solidFill>
                        <a:srgbClr val="000000"/>
                      </a:solidFill>
                    </a:lnL>
                    <a:lnR w="12700">
                      <a:solidFill>
                        <a:srgbClr val="000000"/>
                      </a:solidFill>
                    </a:lnR>
                    <a:lnT w="12700">
                      <a:solidFill>
                        <a:srgbClr val="000000"/>
                      </a:solidFill>
                    </a:lnT>
                    <a:lnB w="28575">
                      <a:solidFill>
                        <a:srgbClr val="000000"/>
                      </a:solidFill>
                    </a:lnB>
                    <a:noFill/>
                  </a:tcPr>
                </a:tc>
                <a:tc>
                  <a:txBody>
                    <a:bodyPr/>
                    <a:lstStyle/>
                    <a:p>
                      <a:pPr algn="l">
                        <a:spcBef>
                          <a:spcPts val="400"/>
                        </a:spcBef>
                        <a:defRPr sz="1800"/>
                      </a:pPr>
                      <a:r>
                        <a:rPr b="1"/>
                        <a:t>200ps</a:t>
                      </a:r>
                    </a:p>
                  </a:txBody>
                  <a:tcPr marL="45720" marR="45720" horzOverflow="overflow">
                    <a:lnL w="12700">
                      <a:solidFill>
                        <a:srgbClr val="000000"/>
                      </a:solidFill>
                    </a:lnL>
                    <a:lnR w="28575">
                      <a:solidFill>
                        <a:srgbClr val="000000"/>
                      </a:solidFill>
                    </a:lnR>
                    <a:lnT w="12700">
                      <a:solidFill>
                        <a:srgbClr val="000000"/>
                      </a:solidFill>
                    </a:lnT>
                    <a:lnB w="28575">
                      <a:solidFill>
                        <a:srgbClr val="000000"/>
                      </a:solidFill>
                    </a:lnB>
                    <a:noFill/>
                  </a:tcPr>
                </a:tc>
                <a:extLst>
                  <a:ext uri="{0D108BD9-81ED-4DB2-BD59-A6C34878D82A}">
                    <a16:rowId xmlns:a16="http://schemas.microsoft.com/office/drawing/2014/main" val="10005"/>
                  </a:ext>
                </a:extLst>
              </a:tr>
            </a:tbl>
          </a:graphicData>
        </a:graphic>
      </p:graphicFrame>
      <p:sp>
        <p:nvSpPr>
          <p:cNvPr id="693" name="Text Box 85"/>
          <p:cNvSpPr txBox="1"/>
          <p:nvPr/>
        </p:nvSpPr>
        <p:spPr>
          <a:xfrm>
            <a:off x="1154678" y="6092825"/>
            <a:ext cx="1526045" cy="421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latin typeface="+mn-lt"/>
                <a:ea typeface="+mn-ea"/>
                <a:cs typeface="+mn-cs"/>
                <a:sym typeface="Times New Roman"/>
              </a:defRPr>
            </a:lvl1pPr>
          </a:lstStyle>
          <a:p>
            <a:r>
              <a:t>Clock rate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26</a:t>
            </a:fld>
            <a:endParaRPr/>
          </a:p>
        </p:txBody>
      </p:sp>
      <p:sp>
        <p:nvSpPr>
          <p:cNvPr id="696" name="Performance Issues"/>
          <p:cNvSpPr txBox="1">
            <a:spLocks noGrp="1"/>
          </p:cNvSpPr>
          <p:nvPr>
            <p:ph type="title" idx="4294967295"/>
          </p:nvPr>
        </p:nvSpPr>
        <p:spPr>
          <a:xfrm>
            <a:off x="684212" y="146050"/>
            <a:ext cx="8259763" cy="762000"/>
          </a:xfrm>
          <a:prstGeom prst="rect">
            <a:avLst/>
          </a:prstGeom>
        </p:spPr>
        <p:txBody>
          <a:bodyPr>
            <a:normAutofit/>
          </a:bodyPr>
          <a:lstStyle/>
          <a:p>
            <a:r>
              <a:t>Performance Issues</a:t>
            </a:r>
          </a:p>
        </p:txBody>
      </p:sp>
      <p:sp>
        <p:nvSpPr>
          <p:cNvPr id="697" name="Longest delay determines clock period…"/>
          <p:cNvSpPr txBox="1">
            <a:spLocks noGrp="1"/>
          </p:cNvSpPr>
          <p:nvPr>
            <p:ph type="body" idx="4294967295"/>
          </p:nvPr>
        </p:nvSpPr>
        <p:spPr>
          <a:xfrm>
            <a:off x="684212" y="1125537"/>
            <a:ext cx="8270876" cy="5111751"/>
          </a:xfrm>
          <a:prstGeom prst="rect">
            <a:avLst/>
          </a:prstGeom>
        </p:spPr>
        <p:txBody>
          <a:bodyPr>
            <a:normAutofit/>
          </a:bodyPr>
          <a:lstStyle/>
          <a:p>
            <a:r>
              <a:rPr dirty="0"/>
              <a:t>Longest delay determines clock period</a:t>
            </a:r>
          </a:p>
          <a:p>
            <a:pPr marL="742950" lvl="1" indent="-285750">
              <a:spcBef>
                <a:spcPts val="0"/>
              </a:spcBef>
              <a:buClr>
                <a:srgbClr val="91AFBF"/>
              </a:buClr>
              <a:defRPr sz="2800"/>
            </a:pPr>
            <a:r>
              <a:rPr dirty="0"/>
              <a:t>Critical path: load instruction</a:t>
            </a:r>
          </a:p>
          <a:p>
            <a:pPr marL="742950" lvl="1" indent="-285750">
              <a:spcBef>
                <a:spcPts val="0"/>
              </a:spcBef>
              <a:buClr>
                <a:srgbClr val="91AFBF"/>
              </a:buClr>
              <a:defRPr sz="2800"/>
            </a:pPr>
            <a:r>
              <a:rPr dirty="0"/>
              <a:t>Instruction memory </a:t>
            </a:r>
            <a:r>
              <a:rPr dirty="0">
                <a:latin typeface="Symbol"/>
                <a:ea typeface="Symbol"/>
                <a:cs typeface="Symbol"/>
                <a:sym typeface="Symbol"/>
              </a:rPr>
              <a:t>®</a:t>
            </a:r>
            <a:r>
              <a:rPr dirty="0"/>
              <a:t> register file </a:t>
            </a:r>
            <a:r>
              <a:rPr dirty="0">
                <a:latin typeface="Symbol"/>
                <a:ea typeface="Symbol"/>
                <a:cs typeface="Symbol"/>
                <a:sym typeface="Symbol"/>
              </a:rPr>
              <a:t>®</a:t>
            </a:r>
            <a:r>
              <a:rPr dirty="0"/>
              <a:t> ALU </a:t>
            </a:r>
            <a:r>
              <a:rPr dirty="0">
                <a:latin typeface="Symbol"/>
                <a:ea typeface="Symbol"/>
                <a:cs typeface="Symbol"/>
                <a:sym typeface="Symbol"/>
              </a:rPr>
              <a:t>®</a:t>
            </a:r>
            <a:r>
              <a:rPr dirty="0"/>
              <a:t> data memory </a:t>
            </a:r>
            <a:r>
              <a:rPr dirty="0">
                <a:latin typeface="Symbol"/>
                <a:ea typeface="Symbol"/>
                <a:cs typeface="Symbol"/>
                <a:sym typeface="Symbol"/>
              </a:rPr>
              <a:t>®</a:t>
            </a:r>
            <a:r>
              <a:rPr dirty="0"/>
              <a:t> register file</a:t>
            </a:r>
          </a:p>
          <a:p>
            <a:r>
              <a:rPr lang="en-US" dirty="0"/>
              <a:t>Not feasible to vary period for different instructions</a:t>
            </a:r>
          </a:p>
          <a:p>
            <a:r>
              <a:t>We </a:t>
            </a:r>
            <a:r>
              <a:rPr dirty="0"/>
              <a:t>will improve performance by pipelining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412" name="Building the Datapath"/>
          <p:cNvSpPr txBox="1">
            <a:spLocks noGrp="1"/>
          </p:cNvSpPr>
          <p:nvPr>
            <p:ph type="title"/>
          </p:nvPr>
        </p:nvSpPr>
        <p:spPr>
          <a:prstGeom prst="rect">
            <a:avLst/>
          </a:prstGeom>
        </p:spPr>
        <p:txBody>
          <a:bodyPr/>
          <a:lstStyle/>
          <a:p>
            <a:r>
              <a:rPr dirty="0"/>
              <a:t>Datapath</a:t>
            </a:r>
          </a:p>
        </p:txBody>
      </p:sp>
      <p:pic>
        <p:nvPicPr>
          <p:cNvPr id="414" name="f04-15-P374493" descr="f04-15-P374493"/>
          <p:cNvPicPr>
            <a:picLocks noChangeAspect="1"/>
          </p:cNvPicPr>
          <p:nvPr/>
        </p:nvPicPr>
        <p:blipFill>
          <a:blip r:embed="rId2"/>
          <a:stretch>
            <a:fillRect/>
          </a:stretch>
        </p:blipFill>
        <p:spPr>
          <a:xfrm>
            <a:off x="539750" y="1700213"/>
            <a:ext cx="8037514" cy="4752976"/>
          </a:xfrm>
          <a:prstGeom prst="rect">
            <a:avLst/>
          </a:prstGeom>
          <a:ln w="12700">
            <a:miter lim="400000"/>
          </a:ln>
        </p:spPr>
      </p:pic>
      <p:sp>
        <p:nvSpPr>
          <p:cNvPr id="3" name="Text Placeholder 2">
            <a:extLst>
              <a:ext uri="{FF2B5EF4-FFF2-40B4-BE49-F238E27FC236}">
                <a16:creationId xmlns:a16="http://schemas.microsoft.com/office/drawing/2014/main" id="{14C4343D-21BE-834C-BB67-223210285A4D}"/>
              </a:ext>
            </a:extLst>
          </p:cNvPr>
          <p:cNvSpPr>
            <a:spLocks noGrp="1"/>
          </p:cNvSpPr>
          <p:nvPr>
            <p:ph type="body" idx="1"/>
          </p:nvPr>
        </p:nvSpPr>
        <p:spPr/>
        <p:txBody>
          <a:bodyPr/>
          <a:lstStyle/>
          <a:p>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4</a:t>
            </a:fld>
            <a:endParaRPr/>
          </a:p>
        </p:txBody>
      </p:sp>
      <p:pic>
        <p:nvPicPr>
          <p:cNvPr id="418" name="f04-17-P374493" descr="f04-17-P374493"/>
          <p:cNvPicPr>
            <a:picLocks noChangeAspect="1"/>
          </p:cNvPicPr>
          <p:nvPr/>
        </p:nvPicPr>
        <p:blipFill>
          <a:blip r:embed="rId2"/>
          <a:stretch>
            <a:fillRect/>
          </a:stretch>
        </p:blipFill>
        <p:spPr>
          <a:xfrm>
            <a:off x="1187450" y="1196975"/>
            <a:ext cx="7077461" cy="5499833"/>
          </a:xfrm>
          <a:prstGeom prst="rect">
            <a:avLst/>
          </a:prstGeom>
          <a:ln w="12700">
            <a:miter lim="400000"/>
          </a:ln>
        </p:spPr>
      </p:pic>
      <p:sp>
        <p:nvSpPr>
          <p:cNvPr id="419" name="Datapath With Control"/>
          <p:cNvSpPr txBox="1">
            <a:spLocks noGrp="1"/>
          </p:cNvSpPr>
          <p:nvPr>
            <p:ph type="title" idx="4294967295"/>
          </p:nvPr>
        </p:nvSpPr>
        <p:spPr>
          <a:xfrm>
            <a:off x="684212" y="146050"/>
            <a:ext cx="8259763" cy="762000"/>
          </a:xfrm>
          <a:prstGeom prst="rect">
            <a:avLst/>
          </a:prstGeom>
        </p:spPr>
        <p:txBody>
          <a:bodyPr>
            <a:normAutofit/>
          </a:bodyPr>
          <a:lstStyle/>
          <a:p>
            <a:r>
              <a:t>Datapath With Control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5</a:t>
            </a:fld>
            <a:endParaRPr/>
          </a:p>
        </p:txBody>
      </p:sp>
      <p:pic>
        <p:nvPicPr>
          <p:cNvPr id="423" name="f01-04-P374493" descr="f01-04-P374493"/>
          <p:cNvPicPr>
            <a:picLocks noChangeAspect="1"/>
          </p:cNvPicPr>
          <p:nvPr/>
        </p:nvPicPr>
        <p:blipFill>
          <a:blip r:embed="rId2"/>
          <a:stretch>
            <a:fillRect/>
          </a:stretch>
        </p:blipFill>
        <p:spPr>
          <a:xfrm>
            <a:off x="156479" y="111059"/>
            <a:ext cx="3118792" cy="2671470"/>
          </a:xfrm>
          <a:prstGeom prst="rect">
            <a:avLst/>
          </a:prstGeom>
          <a:ln w="12700">
            <a:miter lim="400000"/>
          </a:ln>
        </p:spPr>
      </p:pic>
      <p:sp>
        <p:nvSpPr>
          <p:cNvPr id="424" name="Rounded Rectangle"/>
          <p:cNvSpPr/>
          <p:nvPr/>
        </p:nvSpPr>
        <p:spPr>
          <a:xfrm>
            <a:off x="7442200" y="4826000"/>
            <a:ext cx="856060" cy="1150343"/>
          </a:xfrm>
          <a:prstGeom prst="roundRect">
            <a:avLst>
              <a:gd name="adj" fmla="val 18394"/>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425" name="Rounded Rectangle"/>
          <p:cNvSpPr/>
          <p:nvPr/>
        </p:nvSpPr>
        <p:spPr>
          <a:xfrm>
            <a:off x="3958282" y="4593467"/>
            <a:ext cx="604094" cy="930673"/>
          </a:xfrm>
          <a:prstGeom prst="roundRect">
            <a:avLst>
              <a:gd name="adj" fmla="val 23435"/>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426" name="Rounded Rectangle"/>
          <p:cNvSpPr/>
          <p:nvPr/>
        </p:nvSpPr>
        <p:spPr>
          <a:xfrm>
            <a:off x="4496444" y="2324100"/>
            <a:ext cx="4337994" cy="2441824"/>
          </a:xfrm>
          <a:prstGeom prst="roundRect">
            <a:avLst>
              <a:gd name="adj" fmla="val 16008"/>
            </a:avLst>
          </a:prstGeom>
          <a:solidFill>
            <a:srgbClr val="00FDFF">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427" name="Rounded Rectangle"/>
          <p:cNvSpPr/>
          <p:nvPr/>
        </p:nvSpPr>
        <p:spPr>
          <a:xfrm>
            <a:off x="4561383" y="4292600"/>
            <a:ext cx="2881810" cy="2441824"/>
          </a:xfrm>
          <a:prstGeom prst="roundRect">
            <a:avLst>
              <a:gd name="adj" fmla="val 16008"/>
            </a:avLst>
          </a:prstGeom>
          <a:solidFill>
            <a:srgbClr val="00FDFF">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428" name="Rounded Rectangle"/>
          <p:cNvSpPr/>
          <p:nvPr/>
        </p:nvSpPr>
        <p:spPr>
          <a:xfrm>
            <a:off x="8330555" y="4292600"/>
            <a:ext cx="484238" cy="2441824"/>
          </a:xfrm>
          <a:prstGeom prst="roundRect">
            <a:avLst>
              <a:gd name="adj" fmla="val 50000"/>
            </a:avLst>
          </a:prstGeom>
          <a:solidFill>
            <a:srgbClr val="00FDFF">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429" name="Rounded Rectangle"/>
          <p:cNvSpPr/>
          <p:nvPr/>
        </p:nvSpPr>
        <p:spPr>
          <a:xfrm>
            <a:off x="3225155" y="2320676"/>
            <a:ext cx="1334046" cy="2216648"/>
          </a:xfrm>
          <a:prstGeom prst="roundRect">
            <a:avLst>
              <a:gd name="adj" fmla="val 29300"/>
            </a:avLst>
          </a:prstGeom>
          <a:solidFill>
            <a:srgbClr val="00FDFF">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430" name="Rounded Rectangle"/>
          <p:cNvSpPr/>
          <p:nvPr/>
        </p:nvSpPr>
        <p:spPr>
          <a:xfrm>
            <a:off x="3418110" y="4299570"/>
            <a:ext cx="484238" cy="1056283"/>
          </a:xfrm>
          <a:prstGeom prst="roundRect">
            <a:avLst>
              <a:gd name="adj" fmla="val 50000"/>
            </a:avLst>
          </a:prstGeom>
          <a:solidFill>
            <a:srgbClr val="00FDFF">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431" name="Memory"/>
          <p:cNvSpPr txBox="1"/>
          <p:nvPr/>
        </p:nvSpPr>
        <p:spPr>
          <a:xfrm>
            <a:off x="7467892" y="6074985"/>
            <a:ext cx="837963" cy="313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a:solidFill>
                  <a:srgbClr val="FF2600"/>
                </a:solidFill>
              </a:defRPr>
            </a:lvl1pPr>
          </a:lstStyle>
          <a:p>
            <a:r>
              <a:t>Memory</a:t>
            </a:r>
          </a:p>
        </p:txBody>
      </p:sp>
      <p:sp>
        <p:nvSpPr>
          <p:cNvPr id="432" name="Processor"/>
          <p:cNvSpPr txBox="1"/>
          <p:nvPr/>
        </p:nvSpPr>
        <p:spPr>
          <a:xfrm>
            <a:off x="5142254" y="1814978"/>
            <a:ext cx="1018839" cy="3133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defRPr>
                <a:solidFill>
                  <a:srgbClr val="0433FF"/>
                </a:solidFill>
              </a:defRPr>
            </a:lvl1pPr>
          </a:lstStyle>
          <a:p>
            <a:r>
              <a:t>Processor</a:t>
            </a:r>
          </a:p>
        </p:txBody>
      </p:sp>
      <p:sp>
        <p:nvSpPr>
          <p:cNvPr id="433" name="Rounded Rectangle"/>
          <p:cNvSpPr/>
          <p:nvPr/>
        </p:nvSpPr>
        <p:spPr>
          <a:xfrm>
            <a:off x="1981359" y="1153127"/>
            <a:ext cx="643854" cy="1323701"/>
          </a:xfrm>
          <a:prstGeom prst="roundRect">
            <a:avLst>
              <a:gd name="adj" fmla="val 18394"/>
            </a:avLst>
          </a:prstGeom>
          <a:solidFill>
            <a:srgbClr val="FF93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434" name="Rounded Rectangle"/>
          <p:cNvSpPr/>
          <p:nvPr/>
        </p:nvSpPr>
        <p:spPr>
          <a:xfrm>
            <a:off x="1063739" y="1734207"/>
            <a:ext cx="751503" cy="742621"/>
          </a:xfrm>
          <a:prstGeom prst="roundRect">
            <a:avLst>
              <a:gd name="adj" fmla="val 34389"/>
            </a:avLst>
          </a:prstGeom>
          <a:solidFill>
            <a:srgbClr val="00FDFF">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16" name="Rounded Rectangle">
            <a:extLst>
              <a:ext uri="{FF2B5EF4-FFF2-40B4-BE49-F238E27FC236}">
                <a16:creationId xmlns:a16="http://schemas.microsoft.com/office/drawing/2014/main" id="{84EC3F50-C509-E945-BE69-94849BC4F6F1}"/>
              </a:ext>
            </a:extLst>
          </p:cNvPr>
          <p:cNvSpPr/>
          <p:nvPr/>
        </p:nvSpPr>
        <p:spPr>
          <a:xfrm>
            <a:off x="1063738" y="1057195"/>
            <a:ext cx="751503" cy="742621"/>
          </a:xfrm>
          <a:prstGeom prst="roundRect">
            <a:avLst>
              <a:gd name="adj" fmla="val 34389"/>
            </a:avLst>
          </a:prstGeom>
          <a:solidFill>
            <a:srgbClr val="FF00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17" name="Rounded Rectangle">
            <a:extLst>
              <a:ext uri="{FF2B5EF4-FFF2-40B4-BE49-F238E27FC236}">
                <a16:creationId xmlns:a16="http://schemas.microsoft.com/office/drawing/2014/main" id="{527BCC64-AE87-754B-93FB-B629C4460241}"/>
              </a:ext>
            </a:extLst>
          </p:cNvPr>
          <p:cNvSpPr/>
          <p:nvPr/>
        </p:nvSpPr>
        <p:spPr>
          <a:xfrm flipV="1">
            <a:off x="5097363" y="3258207"/>
            <a:ext cx="1334046" cy="1279116"/>
          </a:xfrm>
          <a:prstGeom prst="roundRect">
            <a:avLst>
              <a:gd name="adj" fmla="val 34389"/>
            </a:avLst>
          </a:prstGeom>
          <a:solidFill>
            <a:srgbClr val="FF00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sp>
        <p:nvSpPr>
          <p:cNvPr id="18" name="Rounded Rectangle">
            <a:extLst>
              <a:ext uri="{FF2B5EF4-FFF2-40B4-BE49-F238E27FC236}">
                <a16:creationId xmlns:a16="http://schemas.microsoft.com/office/drawing/2014/main" id="{556A6C32-2BDA-D349-8074-E9C682CB1FC9}"/>
              </a:ext>
            </a:extLst>
          </p:cNvPr>
          <p:cNvSpPr/>
          <p:nvPr/>
        </p:nvSpPr>
        <p:spPr>
          <a:xfrm>
            <a:off x="6431409" y="5653517"/>
            <a:ext cx="751503" cy="742621"/>
          </a:xfrm>
          <a:prstGeom prst="roundRect">
            <a:avLst>
              <a:gd name="adj" fmla="val 34389"/>
            </a:avLst>
          </a:prstGeom>
          <a:solidFill>
            <a:srgbClr val="FF0000">
              <a:alpha val="40269"/>
            </a:srgbClr>
          </a:solidFill>
          <a:ln>
            <a:solidFill>
              <a:srgbClr val="46AAC4">
                <a:alpha val="40269"/>
              </a:srgbClr>
            </a:solidFill>
          </a:ln>
          <a:effectLst>
            <a:outerShdw blurRad="38100" dist="23000" dir="5400000" rotWithShape="0">
              <a:srgbClr val="000000">
                <a:alpha val="19471"/>
              </a:srgbClr>
            </a:outerShdw>
          </a:effectLst>
        </p:spPr>
        <p:txBody>
          <a:bodyPr lIns="45719" rIns="45719" anchor="ctr"/>
          <a:lstStyle/>
          <a:p>
            <a:pPr>
              <a:defRPr>
                <a:solidFill>
                  <a:srgbClr val="FFFFFF"/>
                </a:solidFill>
              </a:defRPr>
            </a:pPr>
            <a:endParaRPr/>
          </a:p>
        </p:txBody>
      </p:sp>
      <p:pic>
        <p:nvPicPr>
          <p:cNvPr id="422" name="f04-17-P374493" descr="f04-17-P374493"/>
          <p:cNvPicPr>
            <a:picLocks noChangeAspect="1"/>
          </p:cNvPicPr>
          <p:nvPr/>
        </p:nvPicPr>
        <p:blipFill>
          <a:blip r:embed="rId3"/>
          <a:stretch>
            <a:fillRect/>
          </a:stretch>
        </p:blipFill>
        <p:spPr>
          <a:xfrm>
            <a:off x="3534530" y="2571022"/>
            <a:ext cx="5162181" cy="401148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3C5C99-2FD7-2548-A3EC-ABC68A1142F6}"/>
              </a:ext>
            </a:extLst>
          </p:cNvPr>
          <p:cNvSpPr txBox="1"/>
          <p:nvPr/>
        </p:nvSpPr>
        <p:spPr>
          <a:xfrm>
            <a:off x="283779" y="347434"/>
            <a:ext cx="857644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800" dirty="0"/>
              <a:t>Harvard Architecture vs. Von Neumann Architecture</a:t>
            </a:r>
            <a:endParaRPr kumimoji="0" lang="en-US" sz="2800" b="0" i="0" u="none" strike="noStrike" cap="none" spc="0" normalizeH="0" baseline="0" dirty="0">
              <a:ln>
                <a:noFill/>
              </a:ln>
              <a:solidFill>
                <a:srgbClr val="000000"/>
              </a:solidFill>
              <a:effectLst/>
              <a:uFillTx/>
              <a:latin typeface="Arial"/>
              <a:ea typeface="Arial"/>
              <a:cs typeface="Arial"/>
              <a:sym typeface="Arial"/>
            </a:endParaRPr>
          </a:p>
        </p:txBody>
      </p:sp>
      <p:sp>
        <p:nvSpPr>
          <p:cNvPr id="7" name="TextBox 6">
            <a:extLst>
              <a:ext uri="{FF2B5EF4-FFF2-40B4-BE49-F238E27FC236}">
                <a16:creationId xmlns:a16="http://schemas.microsoft.com/office/drawing/2014/main" id="{DF33591B-9B75-0B41-8629-61721BD32976}"/>
              </a:ext>
            </a:extLst>
          </p:cNvPr>
          <p:cNvSpPr txBox="1"/>
          <p:nvPr/>
        </p:nvSpPr>
        <p:spPr>
          <a:xfrm>
            <a:off x="574854" y="1456947"/>
            <a:ext cx="7994291" cy="3108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l"/>
            <a:r>
              <a:rPr lang="en-US" sz="2400" dirty="0"/>
              <a:t>• von Neumann Architecture</a:t>
            </a:r>
          </a:p>
          <a:p>
            <a:pPr lvl="1" algn="l"/>
            <a:r>
              <a:rPr lang="en-US" sz="2400" dirty="0"/>
              <a:t>• Same memory holds data, instructions. </a:t>
            </a:r>
          </a:p>
          <a:p>
            <a:pPr lvl="1" algn="l"/>
            <a:r>
              <a:rPr lang="en-US" sz="2400" dirty="0"/>
              <a:t>• A single set of address/data buses between CPU and memory </a:t>
            </a:r>
          </a:p>
          <a:p>
            <a:pPr algn="l"/>
            <a:r>
              <a:rPr lang="en-US" sz="2400" dirty="0"/>
              <a:t>• Harvard Architecture</a:t>
            </a:r>
          </a:p>
          <a:p>
            <a:pPr lvl="1" algn="l"/>
            <a:r>
              <a:rPr lang="ko-KR" altLang="en-US" sz="2400" dirty="0"/>
              <a:t> </a:t>
            </a:r>
            <a:r>
              <a:rPr lang="en-US" sz="2400" dirty="0"/>
              <a:t>• Separate memories for data and instructions.</a:t>
            </a:r>
          </a:p>
          <a:p>
            <a:pPr lvl="1" algn="l"/>
            <a:r>
              <a:rPr lang="en-US" sz="2400" dirty="0"/>
              <a:t> • Two sets of address/data buses between CPU and memory</a:t>
            </a:r>
            <a:endParaRPr kumimoji="0" lang="en-US" sz="24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580044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7</a:t>
            </a:fld>
            <a:endParaRPr/>
          </a:p>
        </p:txBody>
      </p:sp>
      <p:sp>
        <p:nvSpPr>
          <p:cNvPr id="437" name="The Main Control Unit"/>
          <p:cNvSpPr txBox="1">
            <a:spLocks noGrp="1"/>
          </p:cNvSpPr>
          <p:nvPr>
            <p:ph type="title" idx="4294967295"/>
          </p:nvPr>
        </p:nvSpPr>
        <p:spPr>
          <a:xfrm>
            <a:off x="684212" y="146050"/>
            <a:ext cx="8259763" cy="762000"/>
          </a:xfrm>
          <a:prstGeom prst="rect">
            <a:avLst/>
          </a:prstGeom>
        </p:spPr>
        <p:txBody>
          <a:bodyPr>
            <a:normAutofit/>
          </a:bodyPr>
          <a:lstStyle/>
          <a:p>
            <a:r>
              <a:rPr lang="en-US" dirty="0"/>
              <a:t>Roles of Instruction Fields</a:t>
            </a:r>
            <a:endParaRPr dirty="0"/>
          </a:p>
        </p:txBody>
      </p:sp>
      <p:sp>
        <p:nvSpPr>
          <p:cNvPr id="438" name="Control signals derived from instruction"/>
          <p:cNvSpPr txBox="1">
            <a:spLocks noGrp="1"/>
          </p:cNvSpPr>
          <p:nvPr>
            <p:ph type="body" sz="quarter" idx="4294967295"/>
          </p:nvPr>
        </p:nvSpPr>
        <p:spPr>
          <a:xfrm>
            <a:off x="684212" y="1125537"/>
            <a:ext cx="8270876" cy="690563"/>
          </a:xfrm>
          <a:prstGeom prst="rect">
            <a:avLst/>
          </a:prstGeom>
        </p:spPr>
        <p:txBody>
          <a:bodyPr>
            <a:normAutofit/>
          </a:bodyPr>
          <a:lstStyle/>
          <a:p>
            <a:r>
              <a:t>Control signals derived from instruction</a:t>
            </a:r>
          </a:p>
        </p:txBody>
      </p:sp>
      <p:grpSp>
        <p:nvGrpSpPr>
          <p:cNvPr id="451" name="Group"/>
          <p:cNvGrpSpPr/>
          <p:nvPr/>
        </p:nvGrpSpPr>
        <p:grpSpPr>
          <a:xfrm>
            <a:off x="1619250" y="2060574"/>
            <a:ext cx="6913563" cy="787225"/>
            <a:chOff x="0" y="0"/>
            <a:chExt cx="6913562" cy="787223"/>
          </a:xfrm>
        </p:grpSpPr>
        <p:sp>
          <p:nvSpPr>
            <p:cNvPr id="439" name="0"/>
            <p:cNvSpPr txBox="1"/>
            <p:nvPr/>
          </p:nvSpPr>
          <p:spPr>
            <a:xfrm>
              <a:off x="0" y="0"/>
              <a:ext cx="1296988"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0</a:t>
              </a:r>
            </a:p>
          </p:txBody>
        </p:sp>
        <p:sp>
          <p:nvSpPr>
            <p:cNvPr id="440" name="rs"/>
            <p:cNvSpPr txBox="1"/>
            <p:nvPr/>
          </p:nvSpPr>
          <p:spPr>
            <a:xfrm>
              <a:off x="1296987" y="0"/>
              <a:ext cx="1079501"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rs</a:t>
              </a:r>
            </a:p>
          </p:txBody>
        </p:sp>
        <p:sp>
          <p:nvSpPr>
            <p:cNvPr id="441" name="rt"/>
            <p:cNvSpPr txBox="1"/>
            <p:nvPr/>
          </p:nvSpPr>
          <p:spPr>
            <a:xfrm>
              <a:off x="2376487" y="0"/>
              <a:ext cx="1079501"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rt</a:t>
              </a:r>
            </a:p>
          </p:txBody>
        </p:sp>
        <p:sp>
          <p:nvSpPr>
            <p:cNvPr id="442" name="rd"/>
            <p:cNvSpPr txBox="1"/>
            <p:nvPr/>
          </p:nvSpPr>
          <p:spPr>
            <a:xfrm>
              <a:off x="3455987" y="0"/>
              <a:ext cx="1079501"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rd</a:t>
              </a:r>
            </a:p>
          </p:txBody>
        </p:sp>
        <p:sp>
          <p:nvSpPr>
            <p:cNvPr id="443" name="shamt"/>
            <p:cNvSpPr txBox="1"/>
            <p:nvPr/>
          </p:nvSpPr>
          <p:spPr>
            <a:xfrm>
              <a:off x="4537075" y="0"/>
              <a:ext cx="1079500"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shamt</a:t>
              </a:r>
            </a:p>
          </p:txBody>
        </p:sp>
        <p:sp>
          <p:nvSpPr>
            <p:cNvPr id="444" name="funct"/>
            <p:cNvSpPr txBox="1"/>
            <p:nvPr/>
          </p:nvSpPr>
          <p:spPr>
            <a:xfrm>
              <a:off x="5616575" y="0"/>
              <a:ext cx="1296988"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funct</a:t>
              </a:r>
            </a:p>
          </p:txBody>
        </p:sp>
        <p:sp>
          <p:nvSpPr>
            <p:cNvPr id="445" name="31:26"/>
            <p:cNvSpPr txBox="1"/>
            <p:nvPr/>
          </p:nvSpPr>
          <p:spPr>
            <a:xfrm>
              <a:off x="287375" y="436562"/>
              <a:ext cx="676200"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31:26</a:t>
              </a:r>
            </a:p>
          </p:txBody>
        </p:sp>
        <p:sp>
          <p:nvSpPr>
            <p:cNvPr id="446" name="5:0"/>
            <p:cNvSpPr txBox="1"/>
            <p:nvPr/>
          </p:nvSpPr>
          <p:spPr>
            <a:xfrm>
              <a:off x="6031087" y="436562"/>
              <a:ext cx="421926"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5:0</a:t>
              </a:r>
            </a:p>
          </p:txBody>
        </p:sp>
        <p:sp>
          <p:nvSpPr>
            <p:cNvPr id="447" name="25:21"/>
            <p:cNvSpPr txBox="1"/>
            <p:nvPr/>
          </p:nvSpPr>
          <p:spPr>
            <a:xfrm>
              <a:off x="1511338" y="436562"/>
              <a:ext cx="676199"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25:21</a:t>
              </a:r>
            </a:p>
          </p:txBody>
        </p:sp>
        <p:sp>
          <p:nvSpPr>
            <p:cNvPr id="448" name="20:16"/>
            <p:cNvSpPr txBox="1"/>
            <p:nvPr/>
          </p:nvSpPr>
          <p:spPr>
            <a:xfrm>
              <a:off x="2592425" y="436562"/>
              <a:ext cx="676200"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20:16</a:t>
              </a:r>
            </a:p>
          </p:txBody>
        </p:sp>
        <p:sp>
          <p:nvSpPr>
            <p:cNvPr id="449" name="15:11"/>
            <p:cNvSpPr txBox="1"/>
            <p:nvPr/>
          </p:nvSpPr>
          <p:spPr>
            <a:xfrm>
              <a:off x="3680409" y="436562"/>
              <a:ext cx="659232"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15:11</a:t>
              </a:r>
            </a:p>
          </p:txBody>
        </p:sp>
        <p:sp>
          <p:nvSpPr>
            <p:cNvPr id="450" name="10:6"/>
            <p:cNvSpPr txBox="1"/>
            <p:nvPr/>
          </p:nvSpPr>
          <p:spPr>
            <a:xfrm>
              <a:off x="4815787" y="436562"/>
              <a:ext cx="549063"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10:6</a:t>
              </a:r>
            </a:p>
          </p:txBody>
        </p:sp>
      </p:grpSp>
      <p:grpSp>
        <p:nvGrpSpPr>
          <p:cNvPr id="460" name="Group"/>
          <p:cNvGrpSpPr/>
          <p:nvPr/>
        </p:nvGrpSpPr>
        <p:grpSpPr>
          <a:xfrm>
            <a:off x="1619250" y="3068637"/>
            <a:ext cx="6913563" cy="787225"/>
            <a:chOff x="0" y="0"/>
            <a:chExt cx="6913562" cy="787223"/>
          </a:xfrm>
        </p:grpSpPr>
        <p:sp>
          <p:nvSpPr>
            <p:cNvPr id="452" name="35 or 43"/>
            <p:cNvSpPr txBox="1"/>
            <p:nvPr/>
          </p:nvSpPr>
          <p:spPr>
            <a:xfrm>
              <a:off x="0" y="0"/>
              <a:ext cx="1296988"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35 or 43</a:t>
              </a:r>
            </a:p>
          </p:txBody>
        </p:sp>
        <p:sp>
          <p:nvSpPr>
            <p:cNvPr id="453" name="rs"/>
            <p:cNvSpPr txBox="1"/>
            <p:nvPr/>
          </p:nvSpPr>
          <p:spPr>
            <a:xfrm>
              <a:off x="1296987" y="0"/>
              <a:ext cx="1079501"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rs</a:t>
              </a:r>
            </a:p>
          </p:txBody>
        </p:sp>
        <p:sp>
          <p:nvSpPr>
            <p:cNvPr id="454" name="rt"/>
            <p:cNvSpPr txBox="1"/>
            <p:nvPr/>
          </p:nvSpPr>
          <p:spPr>
            <a:xfrm>
              <a:off x="2376487" y="0"/>
              <a:ext cx="1079501"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rt</a:t>
              </a:r>
            </a:p>
          </p:txBody>
        </p:sp>
        <p:sp>
          <p:nvSpPr>
            <p:cNvPr id="455" name="address"/>
            <p:cNvSpPr txBox="1"/>
            <p:nvPr/>
          </p:nvSpPr>
          <p:spPr>
            <a:xfrm>
              <a:off x="3455987" y="0"/>
              <a:ext cx="3457576"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address</a:t>
              </a:r>
            </a:p>
          </p:txBody>
        </p:sp>
        <p:sp>
          <p:nvSpPr>
            <p:cNvPr id="456" name="31:26"/>
            <p:cNvSpPr txBox="1"/>
            <p:nvPr/>
          </p:nvSpPr>
          <p:spPr>
            <a:xfrm>
              <a:off x="287375" y="436562"/>
              <a:ext cx="676200"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31:26</a:t>
              </a:r>
            </a:p>
          </p:txBody>
        </p:sp>
        <p:sp>
          <p:nvSpPr>
            <p:cNvPr id="457" name="25:21"/>
            <p:cNvSpPr txBox="1"/>
            <p:nvPr/>
          </p:nvSpPr>
          <p:spPr>
            <a:xfrm>
              <a:off x="1511338" y="436562"/>
              <a:ext cx="676199"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25:21</a:t>
              </a:r>
            </a:p>
          </p:txBody>
        </p:sp>
        <p:sp>
          <p:nvSpPr>
            <p:cNvPr id="458" name="20:16"/>
            <p:cNvSpPr txBox="1"/>
            <p:nvPr/>
          </p:nvSpPr>
          <p:spPr>
            <a:xfrm>
              <a:off x="2592425" y="436562"/>
              <a:ext cx="676200"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20:16</a:t>
              </a:r>
            </a:p>
          </p:txBody>
        </p:sp>
        <p:sp>
          <p:nvSpPr>
            <p:cNvPr id="459" name="15:0"/>
            <p:cNvSpPr txBox="1"/>
            <p:nvPr/>
          </p:nvSpPr>
          <p:spPr>
            <a:xfrm>
              <a:off x="4961837" y="436562"/>
              <a:ext cx="549063"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15:0</a:t>
              </a:r>
            </a:p>
          </p:txBody>
        </p:sp>
      </p:grpSp>
      <p:grpSp>
        <p:nvGrpSpPr>
          <p:cNvPr id="469" name="Group"/>
          <p:cNvGrpSpPr/>
          <p:nvPr/>
        </p:nvGrpSpPr>
        <p:grpSpPr>
          <a:xfrm>
            <a:off x="1619250" y="4052887"/>
            <a:ext cx="6913563" cy="787225"/>
            <a:chOff x="0" y="0"/>
            <a:chExt cx="6913562" cy="787223"/>
          </a:xfrm>
        </p:grpSpPr>
        <p:sp>
          <p:nvSpPr>
            <p:cNvPr id="461" name="4"/>
            <p:cNvSpPr txBox="1"/>
            <p:nvPr/>
          </p:nvSpPr>
          <p:spPr>
            <a:xfrm>
              <a:off x="0" y="0"/>
              <a:ext cx="1296988"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4</a:t>
              </a:r>
            </a:p>
          </p:txBody>
        </p:sp>
        <p:sp>
          <p:nvSpPr>
            <p:cNvPr id="462" name="rs"/>
            <p:cNvSpPr txBox="1"/>
            <p:nvPr/>
          </p:nvSpPr>
          <p:spPr>
            <a:xfrm>
              <a:off x="1296987" y="0"/>
              <a:ext cx="1079501"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rs</a:t>
              </a:r>
            </a:p>
          </p:txBody>
        </p:sp>
        <p:sp>
          <p:nvSpPr>
            <p:cNvPr id="463" name="rt"/>
            <p:cNvSpPr txBox="1"/>
            <p:nvPr/>
          </p:nvSpPr>
          <p:spPr>
            <a:xfrm>
              <a:off x="2376487" y="0"/>
              <a:ext cx="1079501"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rt</a:t>
              </a:r>
            </a:p>
          </p:txBody>
        </p:sp>
        <p:sp>
          <p:nvSpPr>
            <p:cNvPr id="464" name="address"/>
            <p:cNvSpPr txBox="1"/>
            <p:nvPr/>
          </p:nvSpPr>
          <p:spPr>
            <a:xfrm>
              <a:off x="3455987" y="0"/>
              <a:ext cx="3457576" cy="394281"/>
            </a:xfrm>
            <a:prstGeom prst="rect">
              <a:avLst/>
            </a:prstGeom>
            <a:noFill/>
            <a:ln w="19050" cap="flat">
              <a:solidFill>
                <a:srgbClr val="000000"/>
              </a:solidFill>
              <a:prstDash val="solid"/>
              <a:round/>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lgn="l">
                <a:defRPr sz="2000"/>
              </a:lvl1pPr>
            </a:lstStyle>
            <a:p>
              <a:r>
                <a:t>address</a:t>
              </a:r>
            </a:p>
          </p:txBody>
        </p:sp>
        <p:sp>
          <p:nvSpPr>
            <p:cNvPr id="465" name="31:26"/>
            <p:cNvSpPr txBox="1"/>
            <p:nvPr/>
          </p:nvSpPr>
          <p:spPr>
            <a:xfrm>
              <a:off x="287375" y="436562"/>
              <a:ext cx="676200"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31:26</a:t>
              </a:r>
            </a:p>
          </p:txBody>
        </p:sp>
        <p:sp>
          <p:nvSpPr>
            <p:cNvPr id="466" name="25:21"/>
            <p:cNvSpPr txBox="1"/>
            <p:nvPr/>
          </p:nvSpPr>
          <p:spPr>
            <a:xfrm>
              <a:off x="1511338" y="436562"/>
              <a:ext cx="676199"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25:21</a:t>
              </a:r>
            </a:p>
          </p:txBody>
        </p:sp>
        <p:sp>
          <p:nvSpPr>
            <p:cNvPr id="467" name="20:16"/>
            <p:cNvSpPr txBox="1"/>
            <p:nvPr/>
          </p:nvSpPr>
          <p:spPr>
            <a:xfrm>
              <a:off x="2592425" y="436562"/>
              <a:ext cx="676200"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20:16</a:t>
              </a:r>
            </a:p>
          </p:txBody>
        </p:sp>
        <p:sp>
          <p:nvSpPr>
            <p:cNvPr id="468" name="15:0"/>
            <p:cNvSpPr txBox="1"/>
            <p:nvPr/>
          </p:nvSpPr>
          <p:spPr>
            <a:xfrm>
              <a:off x="4961837" y="436562"/>
              <a:ext cx="549063"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800"/>
              </a:lvl1pPr>
            </a:lstStyle>
            <a:p>
              <a:r>
                <a:t>15:0</a:t>
              </a:r>
            </a:p>
          </p:txBody>
        </p:sp>
      </p:grpSp>
      <p:sp>
        <p:nvSpPr>
          <p:cNvPr id="470" name="R-type"/>
          <p:cNvSpPr txBox="1"/>
          <p:nvPr/>
        </p:nvSpPr>
        <p:spPr>
          <a:xfrm>
            <a:off x="595312" y="2112962"/>
            <a:ext cx="777439"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a:defRPr sz="1800"/>
            </a:lvl1pPr>
          </a:lstStyle>
          <a:p>
            <a:r>
              <a:t>R-type</a:t>
            </a:r>
          </a:p>
        </p:txBody>
      </p:sp>
      <p:sp>
        <p:nvSpPr>
          <p:cNvPr id="471" name="Load/ Store"/>
          <p:cNvSpPr txBox="1"/>
          <p:nvPr/>
        </p:nvSpPr>
        <p:spPr>
          <a:xfrm>
            <a:off x="595312" y="2978150"/>
            <a:ext cx="676199" cy="617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l">
              <a:defRPr sz="1800"/>
            </a:pPr>
            <a:r>
              <a:t>Load/</a:t>
            </a:r>
            <a:br/>
            <a:r>
              <a:t>Store</a:t>
            </a:r>
          </a:p>
        </p:txBody>
      </p:sp>
      <p:sp>
        <p:nvSpPr>
          <p:cNvPr id="472" name="Branch"/>
          <p:cNvSpPr txBox="1"/>
          <p:nvPr/>
        </p:nvSpPr>
        <p:spPr>
          <a:xfrm>
            <a:off x="595312" y="4129087"/>
            <a:ext cx="828450"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l">
              <a:defRPr sz="1800"/>
            </a:lvl1pPr>
          </a:lstStyle>
          <a:p>
            <a:r>
              <a:t>Branch</a:t>
            </a:r>
          </a:p>
        </p:txBody>
      </p:sp>
      <p:sp>
        <p:nvSpPr>
          <p:cNvPr id="473" name="Line"/>
          <p:cNvSpPr/>
          <p:nvPr/>
        </p:nvSpPr>
        <p:spPr>
          <a:xfrm rot="16200000">
            <a:off x="2196306" y="4485481"/>
            <a:ext cx="144463" cy="11525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ln>
            <a:solidFill>
              <a:srgbClr val="000000"/>
            </a:solidFill>
          </a:ln>
        </p:spPr>
        <p:txBody>
          <a:bodyPr lIns="45719" rIns="45719" anchor="ctr"/>
          <a:lstStyle/>
          <a:p>
            <a:pPr>
              <a:defRPr sz="1800"/>
            </a:pPr>
            <a:endParaRPr/>
          </a:p>
        </p:txBody>
      </p:sp>
      <p:sp>
        <p:nvSpPr>
          <p:cNvPr id="474" name="Line"/>
          <p:cNvSpPr/>
          <p:nvPr/>
        </p:nvSpPr>
        <p:spPr>
          <a:xfrm rot="16200000">
            <a:off x="3384550" y="4594225"/>
            <a:ext cx="144463" cy="9350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ln>
            <a:solidFill>
              <a:srgbClr val="000000"/>
            </a:solidFill>
          </a:ln>
        </p:spPr>
        <p:txBody>
          <a:bodyPr lIns="45719" rIns="45719" anchor="ctr"/>
          <a:lstStyle/>
          <a:p>
            <a:pPr>
              <a:defRPr sz="1800"/>
            </a:pPr>
            <a:endParaRPr/>
          </a:p>
        </p:txBody>
      </p:sp>
      <p:sp>
        <p:nvSpPr>
          <p:cNvPr id="475" name="Line"/>
          <p:cNvSpPr/>
          <p:nvPr/>
        </p:nvSpPr>
        <p:spPr>
          <a:xfrm rot="16200000">
            <a:off x="4464050" y="4594225"/>
            <a:ext cx="144463" cy="9350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ln>
            <a:solidFill>
              <a:srgbClr val="000000"/>
            </a:solidFill>
          </a:ln>
        </p:spPr>
        <p:txBody>
          <a:bodyPr lIns="45719" rIns="45719" anchor="ctr"/>
          <a:lstStyle/>
          <a:p>
            <a:pPr>
              <a:defRPr sz="1800"/>
            </a:pPr>
            <a:endParaRPr/>
          </a:p>
        </p:txBody>
      </p:sp>
      <p:sp>
        <p:nvSpPr>
          <p:cNvPr id="476" name="opcode"/>
          <p:cNvSpPr txBox="1"/>
          <p:nvPr/>
        </p:nvSpPr>
        <p:spPr>
          <a:xfrm>
            <a:off x="1765300" y="5205412"/>
            <a:ext cx="1008063" cy="360187"/>
          </a:xfrm>
          <a:prstGeom prst="rect">
            <a:avLst/>
          </a:prstGeom>
          <a:solidFill>
            <a:schemeClr val="accent1"/>
          </a:solidFill>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800"/>
            </a:lvl1pPr>
          </a:lstStyle>
          <a:p>
            <a:r>
              <a:t>opcode</a:t>
            </a:r>
          </a:p>
        </p:txBody>
      </p:sp>
      <p:sp>
        <p:nvSpPr>
          <p:cNvPr id="477" name="always read"/>
          <p:cNvSpPr txBox="1"/>
          <p:nvPr/>
        </p:nvSpPr>
        <p:spPr>
          <a:xfrm>
            <a:off x="2916237" y="5205412"/>
            <a:ext cx="1008063" cy="626887"/>
          </a:xfrm>
          <a:prstGeom prst="rect">
            <a:avLst/>
          </a:prstGeom>
          <a:solidFill>
            <a:schemeClr val="accent1"/>
          </a:solidFill>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800"/>
            </a:lvl1pPr>
          </a:lstStyle>
          <a:p>
            <a:r>
              <a:t>always read</a:t>
            </a:r>
          </a:p>
        </p:txBody>
      </p:sp>
      <p:sp>
        <p:nvSpPr>
          <p:cNvPr id="478" name="read, except for load"/>
          <p:cNvSpPr txBox="1"/>
          <p:nvPr/>
        </p:nvSpPr>
        <p:spPr>
          <a:xfrm>
            <a:off x="4068762" y="5205412"/>
            <a:ext cx="1008063" cy="893587"/>
          </a:xfrm>
          <a:prstGeom prst="rect">
            <a:avLst/>
          </a:prstGeom>
          <a:solidFill>
            <a:schemeClr val="accent1"/>
          </a:solidFill>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800"/>
            </a:lvl1pPr>
          </a:lstStyle>
          <a:p>
            <a:r>
              <a:t>read, except for load</a:t>
            </a:r>
          </a:p>
        </p:txBody>
      </p:sp>
      <p:sp>
        <p:nvSpPr>
          <p:cNvPr id="479" name="write for R-type and load"/>
          <p:cNvSpPr txBox="1"/>
          <p:nvPr/>
        </p:nvSpPr>
        <p:spPr>
          <a:xfrm>
            <a:off x="5581650" y="5205412"/>
            <a:ext cx="1223963" cy="893587"/>
          </a:xfrm>
          <a:prstGeom prst="rect">
            <a:avLst/>
          </a:prstGeom>
          <a:solidFill>
            <a:schemeClr val="accent1"/>
          </a:solidFill>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800"/>
            </a:lvl1pPr>
          </a:lstStyle>
          <a:p>
            <a:r>
              <a:t>write for R-type and load</a:t>
            </a:r>
          </a:p>
        </p:txBody>
      </p:sp>
      <p:sp>
        <p:nvSpPr>
          <p:cNvPr id="480" name="Line"/>
          <p:cNvSpPr/>
          <p:nvPr/>
        </p:nvSpPr>
        <p:spPr>
          <a:xfrm flipH="1" flipV="1">
            <a:off x="5005387" y="3548062"/>
            <a:ext cx="576263" cy="1584326"/>
          </a:xfrm>
          <a:prstGeom prst="line">
            <a:avLst/>
          </a:prstGeom>
          <a:ln>
            <a:solidFill>
              <a:srgbClr val="000000"/>
            </a:solidFill>
            <a:tailEnd type="triangle"/>
          </a:ln>
        </p:spPr>
        <p:txBody>
          <a:bodyPr lIns="45719" rIns="45719"/>
          <a:lstStyle/>
          <a:p>
            <a:endParaRPr/>
          </a:p>
        </p:txBody>
      </p:sp>
      <p:sp>
        <p:nvSpPr>
          <p:cNvPr id="481" name="Line"/>
          <p:cNvSpPr/>
          <p:nvPr/>
        </p:nvSpPr>
        <p:spPr>
          <a:xfrm flipH="1" flipV="1">
            <a:off x="5292724" y="2540000"/>
            <a:ext cx="360364" cy="2592388"/>
          </a:xfrm>
          <a:prstGeom prst="line">
            <a:avLst/>
          </a:prstGeom>
          <a:ln>
            <a:solidFill>
              <a:srgbClr val="000000"/>
            </a:solidFill>
            <a:tailEnd type="triangle"/>
          </a:ln>
        </p:spPr>
        <p:txBody>
          <a:bodyPr lIns="45719" rIns="45719"/>
          <a:lstStyle/>
          <a:p>
            <a:endParaRPr/>
          </a:p>
        </p:txBody>
      </p:sp>
      <p:sp>
        <p:nvSpPr>
          <p:cNvPr id="482" name="sign-extend and add"/>
          <p:cNvSpPr txBox="1"/>
          <p:nvPr/>
        </p:nvSpPr>
        <p:spPr>
          <a:xfrm>
            <a:off x="7308850" y="5205412"/>
            <a:ext cx="1439863" cy="626887"/>
          </a:xfrm>
          <a:prstGeom prst="rect">
            <a:avLst/>
          </a:prstGeom>
          <a:solidFill>
            <a:schemeClr val="accent1"/>
          </a:solidFill>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l">
              <a:defRPr sz="1800"/>
            </a:lvl1pPr>
          </a:lstStyle>
          <a:p>
            <a:r>
              <a:t>sign-extend and add</a:t>
            </a:r>
          </a:p>
        </p:txBody>
      </p:sp>
      <p:sp>
        <p:nvSpPr>
          <p:cNvPr id="483" name="Line"/>
          <p:cNvSpPr/>
          <p:nvPr/>
        </p:nvSpPr>
        <p:spPr>
          <a:xfrm flipH="1" flipV="1">
            <a:off x="7453312" y="4556124"/>
            <a:ext cx="71439" cy="576264"/>
          </a:xfrm>
          <a:prstGeom prst="line">
            <a:avLst/>
          </a:prstGeom>
          <a:ln>
            <a:solidFill>
              <a:srgbClr val="000000"/>
            </a:solidFill>
            <a:tailEnd type="triangle"/>
          </a:ln>
        </p:spPr>
        <p:txBody>
          <a:bodyPr lIns="45719" rIns="45719"/>
          <a:lstStyle/>
          <a:p>
            <a:endParaRPr/>
          </a:p>
        </p:txBody>
      </p:sp>
      <p:sp>
        <p:nvSpPr>
          <p:cNvPr id="484" name="Line"/>
          <p:cNvSpPr/>
          <p:nvPr/>
        </p:nvSpPr>
        <p:spPr>
          <a:xfrm flipV="1">
            <a:off x="7597775" y="3548062"/>
            <a:ext cx="0" cy="1584326"/>
          </a:xfrm>
          <a:prstGeom prst="line">
            <a:avLst/>
          </a:prstGeom>
          <a:ln>
            <a:solidFill>
              <a:srgbClr val="000000"/>
            </a:solidFill>
            <a:tailEnd type="triangle"/>
          </a:ln>
        </p:spPr>
        <p:txBody>
          <a:bodyPr lIns="45719" rIns="45719"/>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lide Number"/>
          <p:cNvSpPr txBox="1">
            <a:spLocks noGrp="1"/>
          </p:cNvSpPr>
          <p:nvPr>
            <p:ph type="sldNum" sz="quarter" idx="4294967295"/>
          </p:nvPr>
        </p:nvSpPr>
        <p:spPr>
          <a:xfrm>
            <a:off x="8662704" y="6451701"/>
            <a:ext cx="301909"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lvl1pPr>
              <a:defRPr sz="1400" b="1"/>
            </a:lvl1pPr>
          </a:lstStyle>
          <a:p>
            <a:fld id="{86CB4B4D-7CA3-9044-876B-883B54F8677D}" type="slidenum">
              <a:t>8</a:t>
            </a:fld>
            <a:endParaRPr/>
          </a:p>
        </p:txBody>
      </p:sp>
      <p:pic>
        <p:nvPicPr>
          <p:cNvPr id="503" name="f04-19-P374493" descr="f04-19-P374493"/>
          <p:cNvPicPr>
            <a:picLocks noChangeAspect="1"/>
          </p:cNvPicPr>
          <p:nvPr/>
        </p:nvPicPr>
        <p:blipFill>
          <a:blip r:embed="rId2"/>
          <a:stretch>
            <a:fillRect/>
          </a:stretch>
        </p:blipFill>
        <p:spPr>
          <a:xfrm>
            <a:off x="1231900" y="875928"/>
            <a:ext cx="6680200" cy="5191125"/>
          </a:xfrm>
          <a:prstGeom prst="rect">
            <a:avLst/>
          </a:prstGeom>
          <a:ln w="12700">
            <a:miter lim="400000"/>
          </a:ln>
        </p:spPr>
      </p:pic>
      <p:sp>
        <p:nvSpPr>
          <p:cNvPr id="504" name="R-Type Instruction"/>
          <p:cNvSpPr txBox="1">
            <a:spLocks noGrp="1"/>
          </p:cNvSpPr>
          <p:nvPr>
            <p:ph type="title" idx="4294967295"/>
          </p:nvPr>
        </p:nvSpPr>
        <p:spPr>
          <a:xfrm>
            <a:off x="684212" y="146050"/>
            <a:ext cx="8733057" cy="762000"/>
          </a:xfrm>
          <a:prstGeom prst="rect">
            <a:avLst/>
          </a:prstGeom>
        </p:spPr>
        <p:txBody>
          <a:bodyPr>
            <a:noAutofit/>
          </a:bodyPr>
          <a:lstStyle/>
          <a:p>
            <a:r>
              <a:rPr lang="en-US" sz="3200" dirty="0"/>
              <a:t>Execution of Arithmetic/Logic Instructions</a:t>
            </a:r>
            <a:endParaRPr sz="3200" dirty="0"/>
          </a:p>
        </p:txBody>
      </p:sp>
      <p:pic>
        <p:nvPicPr>
          <p:cNvPr id="5" name="Picture 4">
            <a:extLst>
              <a:ext uri="{FF2B5EF4-FFF2-40B4-BE49-F238E27FC236}">
                <a16:creationId xmlns:a16="http://schemas.microsoft.com/office/drawing/2014/main" id="{42C6DA88-F65A-6D43-A215-123A11F78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073" y="6067053"/>
            <a:ext cx="5511996" cy="639224"/>
          </a:xfrm>
          <a:prstGeom prst="rect">
            <a:avLst/>
          </a:prstGeom>
        </p:spPr>
      </p:pic>
    </p:spTree>
    <p:extLst>
      <p:ext uri="{BB962C8B-B14F-4D97-AF65-F5344CB8AC3E}">
        <p14:creationId xmlns:p14="http://schemas.microsoft.com/office/powerpoint/2010/main" val="4480250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00000"/>
                </a:solidFill>
              </a:defRPr>
            </a:lvl1pPr>
          </a:lstStyle>
          <a:p>
            <a:fld id="{86CB4B4D-7CA3-9044-876B-883B54F8677D}" type="slidenum">
              <a:t>9</a:t>
            </a:fld>
            <a:endParaRPr/>
          </a:p>
        </p:txBody>
      </p:sp>
      <p:sp>
        <p:nvSpPr>
          <p:cNvPr id="507" name="Copyright © 2014 Elsevier Inc. All rights reserved."/>
          <p:cNvSpPr txBox="1"/>
          <p:nvPr/>
        </p:nvSpPr>
        <p:spPr>
          <a:xfrm>
            <a:off x="-1" y="6484982"/>
            <a:ext cx="9144002" cy="2285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000">
                <a:latin typeface="Calibri"/>
                <a:ea typeface="Calibri"/>
                <a:cs typeface="Calibri"/>
                <a:sym typeface="Calibri"/>
              </a:defRPr>
            </a:lvl1pPr>
          </a:lstStyle>
          <a:p>
            <a:r>
              <a:t>Copyright © 2014 Elsevier Inc. All rights reserved.</a:t>
            </a:r>
          </a:p>
        </p:txBody>
      </p:sp>
      <p:sp>
        <p:nvSpPr>
          <p:cNvPr id="508" name="FIGURE 4.16 The effect of each of the seven control signals. When the 1-bit control to a two-way multiplexor is asserted, the multiplexor selects the input corresponding to 1. Otherwise, if the control is deasserted, the multiplexor selects the 0 input. Remember that the state elements all have the clock as an implicit input and that the clock is used in controlling writes. Gating the clock externally to a state element can create timing problems. (See  Appendix B for further discussion of this problem.)"/>
          <p:cNvSpPr txBox="1"/>
          <p:nvPr/>
        </p:nvSpPr>
        <p:spPr>
          <a:xfrm>
            <a:off x="685800" y="5410200"/>
            <a:ext cx="7772400" cy="1010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l">
              <a:defRPr sz="1200">
                <a:latin typeface="Calibri"/>
                <a:ea typeface="Calibri"/>
                <a:cs typeface="Calibri"/>
                <a:sym typeface="Calibri"/>
              </a:defRPr>
            </a:pPr>
            <a:r>
              <a:t>FIGURE 4.16 The effect of each of the seven control signals. When the 1-bit control to a two-way multiplexor is asserted, the multiplexor selects the input corresponding to 1. Otherwise, if the control is deasserted, the multiplexor selects the 0 input. Remember that the state elements all have the clock as an implicit input and that the clock is used in controlling writes. Gating the clock externally to a state element can create timing problems. (See  </a:t>
            </a:r>
            <a:r>
              <a:rPr b="1">
                <a:solidFill>
                  <a:srgbClr val="0A87D7"/>
                </a:solidFill>
              </a:rPr>
              <a:t>Appendix B</a:t>
            </a:r>
            <a:r>
              <a:t> for further discussion of this problem.)</a:t>
            </a:r>
          </a:p>
        </p:txBody>
      </p:sp>
      <p:pic>
        <p:nvPicPr>
          <p:cNvPr id="509" name="f04-16-9780124077263" descr="f04-16-9780124077263"/>
          <p:cNvPicPr>
            <a:picLocks noChangeAspect="1"/>
          </p:cNvPicPr>
          <p:nvPr/>
        </p:nvPicPr>
        <p:blipFill>
          <a:blip r:embed="rId2"/>
          <a:stretch>
            <a:fillRect/>
          </a:stretch>
        </p:blipFill>
        <p:spPr>
          <a:xfrm>
            <a:off x="572434" y="989012"/>
            <a:ext cx="7671362" cy="4120915"/>
          </a:xfrm>
          <a:prstGeom prst="rect">
            <a:avLst/>
          </a:prstGeom>
          <a:ln w="12700">
            <a:miter lim="400000"/>
          </a:ln>
        </p:spPr>
      </p:pic>
      <p:sp>
        <p:nvSpPr>
          <p:cNvPr id="6" name="R-Type Instruction">
            <a:extLst>
              <a:ext uri="{FF2B5EF4-FFF2-40B4-BE49-F238E27FC236}">
                <a16:creationId xmlns:a16="http://schemas.microsoft.com/office/drawing/2014/main" id="{348A176F-DBB6-1D44-A63E-BDC1C361B44C}"/>
              </a:ext>
            </a:extLst>
          </p:cNvPr>
          <p:cNvSpPr txBox="1">
            <a:spLocks/>
          </p:cNvSpPr>
          <p:nvPr/>
        </p:nvSpPr>
        <p:spPr>
          <a:xfrm>
            <a:off x="684212" y="146050"/>
            <a:ext cx="8259763" cy="762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lvl1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400" b="1" i="0" u="none" strike="noStrike" cap="none" spc="0" baseline="0">
                <a:ln>
                  <a:noFill/>
                </a:ln>
                <a:solidFill>
                  <a:srgbClr val="0039A6"/>
                </a:solidFill>
                <a:uFillTx/>
                <a:latin typeface="Arial"/>
                <a:ea typeface="Arial"/>
                <a:cs typeface="Arial"/>
                <a:sym typeface="Arial"/>
              </a:defRPr>
            </a:lvl9pPr>
          </a:lstStyle>
          <a:p>
            <a:pPr hangingPunct="1"/>
            <a:r>
              <a:rPr lang="en-US"/>
              <a:t>Meaning of Control Signals</a:t>
            </a:r>
            <a:endParaRPr lang="en-US" dirty="0"/>
          </a:p>
        </p:txBody>
      </p:sp>
    </p:spTree>
    <p:extLst>
      <p:ext uri="{BB962C8B-B14F-4D97-AF65-F5344CB8AC3E}">
        <p14:creationId xmlns:p14="http://schemas.microsoft.com/office/powerpoint/2010/main" val="973458397"/>
      </p:ext>
    </p:extLst>
  </p:cSld>
  <p:clrMapOvr>
    <a:masterClrMapping/>
  </p:clrMapOvr>
  <p:transition spd="med"/>
</p:sld>
</file>

<file path=ppt/theme/theme1.xml><?xml version="1.0" encoding="utf-8"?>
<a:theme xmlns:a="http://schemas.openxmlformats.org/drawingml/2006/main" name="cod4e">
  <a:themeElements>
    <a:clrScheme name="cod4e">
      <a:dk1>
        <a:srgbClr val="000000"/>
      </a:dk1>
      <a:lt1>
        <a:srgbClr val="FFFFFF"/>
      </a:lt1>
      <a:dk2>
        <a:srgbClr val="A7A7A7"/>
      </a:dk2>
      <a:lt2>
        <a:srgbClr val="535353"/>
      </a:lt2>
      <a:accent1>
        <a:srgbClr val="9FCAD3"/>
      </a:accent1>
      <a:accent2>
        <a:srgbClr val="C0C0C0"/>
      </a:accent2>
      <a:accent3>
        <a:srgbClr val="9BBB59"/>
      </a:accent3>
      <a:accent4>
        <a:srgbClr val="8064A2"/>
      </a:accent4>
      <a:accent5>
        <a:srgbClr val="4BACC6"/>
      </a:accent5>
      <a:accent6>
        <a:srgbClr val="F79646"/>
      </a:accent6>
      <a:hlink>
        <a:srgbClr val="0000FF"/>
      </a:hlink>
      <a:folHlink>
        <a:srgbClr val="FF00FF"/>
      </a:folHlink>
    </a:clrScheme>
    <a:fontScheme name="cod4e">
      <a:majorFont>
        <a:latin typeface="Helvetica"/>
        <a:ea typeface="Helvetica"/>
        <a:cs typeface="Helvetica"/>
      </a:majorFont>
      <a:minorFont>
        <a:latin typeface="Times New Roman"/>
        <a:ea typeface="Times New Roman"/>
        <a:cs typeface="Times New Roman"/>
      </a:minorFont>
    </a:fontScheme>
    <a:fmtScheme name="cod4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0000"/>
          </a:solidFill>
          <a:prstDash val="solid"/>
          <a:round/>
          <a:tailEnd type="none"/>
        </a:ln>
        <a:effectLst>
          <a:outerShdw blurRad="38100" dist="20000" dir="5400000" rotWithShape="0">
            <a:srgbClr val="000000">
              <a:alpha val="38000"/>
            </a:srgbClr>
          </a:outerShdw>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od4e">
  <a:themeElements>
    <a:clrScheme name="cod4e">
      <a:dk1>
        <a:srgbClr val="000000"/>
      </a:dk1>
      <a:lt1>
        <a:srgbClr val="FFFFFF"/>
      </a:lt1>
      <a:dk2>
        <a:srgbClr val="A7A7A7"/>
      </a:dk2>
      <a:lt2>
        <a:srgbClr val="535353"/>
      </a:lt2>
      <a:accent1>
        <a:srgbClr val="9FCAD3"/>
      </a:accent1>
      <a:accent2>
        <a:srgbClr val="C0C0C0"/>
      </a:accent2>
      <a:accent3>
        <a:srgbClr val="9BBB59"/>
      </a:accent3>
      <a:accent4>
        <a:srgbClr val="8064A2"/>
      </a:accent4>
      <a:accent5>
        <a:srgbClr val="4BACC6"/>
      </a:accent5>
      <a:accent6>
        <a:srgbClr val="F79646"/>
      </a:accent6>
      <a:hlink>
        <a:srgbClr val="0000FF"/>
      </a:hlink>
      <a:folHlink>
        <a:srgbClr val="FF00FF"/>
      </a:folHlink>
    </a:clrScheme>
    <a:fontScheme name="cod4e">
      <a:majorFont>
        <a:latin typeface="Helvetica"/>
        <a:ea typeface="Helvetica"/>
        <a:cs typeface="Helvetica"/>
      </a:majorFont>
      <a:minorFont>
        <a:latin typeface="Times New Roman"/>
        <a:ea typeface="Times New Roman"/>
        <a:cs typeface="Times New Roman"/>
      </a:minorFont>
    </a:fontScheme>
    <a:fmtScheme name="cod4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641</TotalTime>
  <Words>1198</Words>
  <Application>Microsoft Macintosh PowerPoint</Application>
  <PresentationFormat>On-screen Show (4:3)</PresentationFormat>
  <Paragraphs>433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Symbol</vt:lpstr>
      <vt:lpstr>Times New Roman</vt:lpstr>
      <vt:lpstr>Wingdings</vt:lpstr>
      <vt:lpstr>cod4e</vt:lpstr>
      <vt:lpstr>PowerPoint Presentation</vt:lpstr>
      <vt:lpstr>CPU Overview</vt:lpstr>
      <vt:lpstr>Datapath</vt:lpstr>
      <vt:lpstr>Datapath With Control</vt:lpstr>
      <vt:lpstr>PowerPoint Presentation</vt:lpstr>
      <vt:lpstr>PowerPoint Presentation</vt:lpstr>
      <vt:lpstr>Roles of Instruction Fields</vt:lpstr>
      <vt:lpstr>Execution of Arithmetic/Logic Instructions</vt:lpstr>
      <vt:lpstr>PowerPoint Presentation</vt:lpstr>
      <vt:lpstr>Execution of R-type (Arithmetic/Logic)  instruction</vt:lpstr>
      <vt:lpstr>ALU Control</vt:lpstr>
      <vt:lpstr>2단계로 ALU control 을 구현</vt:lpstr>
      <vt:lpstr>2단계로 ALU control 을 구현</vt:lpstr>
      <vt:lpstr>PowerPoint Presentation</vt:lpstr>
      <vt:lpstr>Load Instruction</vt:lpstr>
      <vt:lpstr>Execution of lw instruction</vt:lpstr>
      <vt:lpstr>2단계로 ALU control 을 구현</vt:lpstr>
      <vt:lpstr>Branch-on-Equal Instruction</vt:lpstr>
      <vt:lpstr>Execution of branch instruction</vt:lpstr>
      <vt:lpstr>2단계로 ALU control 을 구현</vt:lpstr>
      <vt:lpstr>Control Signals</vt:lpstr>
      <vt:lpstr>Truth table for the control </vt:lpstr>
      <vt:lpstr>Our Simple Control Structure</vt:lpstr>
      <vt:lpstr>Performance of Single Cycle Machines</vt:lpstr>
      <vt:lpstr>PowerPoint Presentation</vt:lpstr>
      <vt:lpstr>Performance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cp:lastModifiedBy>(소프트웨어전공)임은진</cp:lastModifiedBy>
  <cp:revision>45</cp:revision>
  <dcterms:modified xsi:type="dcterms:W3CDTF">2019-10-31T05:26:20Z</dcterms:modified>
</cp:coreProperties>
</file>