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CEF"/>
          </a:solidFill>
        </a:fill>
      </a:tcStyle>
    </a:wholeTbl>
    <a:band2H>
      <a:tcTxStyle/>
      <a:tcStyle>
        <a:tcBdr/>
        <a:fill>
          <a:solidFill>
            <a:srgbClr val="EFF5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7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4450" tIns="44450" rIns="44450" bIns="44450"/>
          <a:lstStyle/>
          <a:p>
            <a:pPr algn="l">
              <a:defRPr sz="1800" b="1"/>
            </a:pPr>
            <a:endParaRPr/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406401" cy="418853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</p:spPr>
        <p:txBody>
          <a:bodyPr lIns="44450" tIns="44450" rIns="44450" bIns="44450" anchor="ctr"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spcBef>
                <a:spcPts val="400"/>
              </a:spcBef>
              <a:buClrTx/>
              <a:buSzPct val="100000"/>
              <a:buChar char="•"/>
              <a:defRPr sz="1800" b="1"/>
            </a:lvl1pPr>
            <a:lvl2pPr marL="742950" indent="-285750">
              <a:spcBef>
                <a:spcPts val="400"/>
              </a:spcBef>
              <a:buClrTx/>
              <a:buSzPct val="100000"/>
              <a:buChar char="–"/>
              <a:defRPr sz="1800" b="1"/>
            </a:lvl2pPr>
            <a:lvl3pPr marL="1085850" indent="-171450">
              <a:spcBef>
                <a:spcPts val="400"/>
              </a:spcBef>
              <a:buClrTx/>
              <a:buSzPct val="100000"/>
              <a:buChar char="•"/>
              <a:defRPr sz="1800" b="1"/>
            </a:lvl3pPr>
            <a:lvl4pPr marL="1577339" indent="-205739">
              <a:spcBef>
                <a:spcPts val="400"/>
              </a:spcBef>
              <a:buClrTx/>
              <a:buSzPct val="100000"/>
              <a:buChar char="–"/>
              <a:defRPr sz="1800" b="1"/>
            </a:lvl4pPr>
            <a:lvl5pPr marL="2034539" indent="-205739">
              <a:spcBef>
                <a:spcPts val="400"/>
              </a:spcBef>
              <a:buClrTx/>
              <a:buSzPct val="100000"/>
              <a:buChar char="•"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4450" tIns="44450" rIns="44450" bIns="44450" anchor="ctr"/>
          <a:lstStyle/>
          <a:p>
            <a:endParaRPr/>
          </a:p>
        </p:txBody>
      </p:sp>
      <p:sp>
        <p:nvSpPr>
          <p:cNvPr id="53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4450" tIns="44450" rIns="44450" bIns="44450" anchor="ctr"/>
          <a:lstStyle/>
          <a:p>
            <a:endParaRPr/>
          </a:p>
        </p:txBody>
      </p:sp>
      <p:pic>
        <p:nvPicPr>
          <p:cNvPr id="5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6"/>
          <p:cNvSpPr/>
          <p:nvPr/>
        </p:nvSpPr>
        <p:spPr>
          <a:xfrm>
            <a:off x="468312" y="260350"/>
            <a:ext cx="36513" cy="3816350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4450" tIns="44450" rIns="44450" bIns="44450" anchor="ctr"/>
          <a:lstStyle/>
          <a:p>
            <a:endParaRPr/>
          </a:p>
        </p:txBody>
      </p:sp>
      <p:sp>
        <p:nvSpPr>
          <p:cNvPr id="64" name="Rectangle 25"/>
          <p:cNvSpPr/>
          <p:nvPr/>
        </p:nvSpPr>
        <p:spPr>
          <a:xfrm>
            <a:off x="250825" y="981075"/>
            <a:ext cx="8569325" cy="71439"/>
          </a:xfrm>
          <a:prstGeom prst="rect">
            <a:avLst/>
          </a:prstGeom>
          <a:gradFill>
            <a:gsLst>
              <a:gs pos="0">
                <a:srgbClr val="0039A6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4450" tIns="44450" rIns="44450" bIns="44450" anchor="ctr"/>
          <a:lstStyle/>
          <a:p>
            <a:endParaRPr/>
          </a:p>
        </p:txBody>
      </p:sp>
      <p:pic>
        <p:nvPicPr>
          <p:cNvPr id="6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>
            <a:lvl5pPr marL="2194560" indent="-36576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4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4450" tIns="44450" rIns="44450" bIns="44450"/>
          <a:lstStyle/>
          <a:p>
            <a:pPr algn="l">
              <a:defRPr sz="1800" b="1"/>
            </a:pP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406401" cy="418853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>
              <a:defRPr sz="2400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</p:spPr>
        <p:txBody>
          <a:bodyPr lIns="44450" tIns="44450" rIns="44450" bIns="44450" anchor="ctr"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468312" y="260350"/>
            <a:ext cx="36514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" name="Rectangle"/>
          <p:cNvSpPr/>
          <p:nvPr/>
        </p:nvSpPr>
        <p:spPr>
          <a:xfrm>
            <a:off x="250825" y="981075"/>
            <a:ext cx="8569325" cy="714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pic>
        <p:nvPicPr>
          <p:cNvPr id="4" name="MK Logo.jpg" descr="MK 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6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99" name="Hazard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Pipeline </a:t>
            </a:r>
            <a:r>
              <a:rPr dirty="0"/>
              <a:t>Hazards</a:t>
            </a:r>
          </a:p>
        </p:txBody>
      </p:sp>
      <p:sp>
        <p:nvSpPr>
          <p:cNvPr id="100" name="Situations that prevent starting the next instruction in the next cycle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Situations that prevent starting the next instruction in the next cycle</a:t>
            </a:r>
          </a:p>
          <a:p>
            <a:pPr>
              <a:lnSpc>
                <a:spcPct val="90000"/>
              </a:lnSpc>
            </a:pPr>
            <a:r>
              <a:t>Structural hazards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A required resource is busy</a:t>
            </a:r>
          </a:p>
          <a:p>
            <a:pPr>
              <a:lnSpc>
                <a:spcPct val="90000"/>
              </a:lnSpc>
            </a:pPr>
            <a:r>
              <a:t>Data hazard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Need to wait for previous instruction to complete its data read/write</a:t>
            </a:r>
          </a:p>
          <a:p>
            <a:pPr>
              <a:lnSpc>
                <a:spcPct val="90000"/>
              </a:lnSpc>
            </a:pPr>
            <a:r>
              <a:t>Control hazard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Deciding on control action depends on previous instruction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9</a:t>
            </a:r>
          </a:p>
        </p:txBody>
      </p:sp>
      <p:sp>
        <p:nvSpPr>
          <p:cNvPr id="135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Detecting the Need to Forward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136" name="Rectangle 3"/>
          <p:cNvSpPr txBox="1">
            <a:spLocks noGrp="1"/>
          </p:cNvSpPr>
          <p:nvPr>
            <p:ph type="body" idx="1"/>
          </p:nvPr>
        </p:nvSpPr>
        <p:spPr>
          <a:xfrm>
            <a:off x="696912" y="1341437"/>
            <a:ext cx="7772401" cy="47910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Pass register numbers along pipeline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Clr>
                <a:srgbClr val="91AFBF"/>
              </a:buClr>
              <a:defRPr sz="2400"/>
            </a:pPr>
            <a:r>
              <a:t>e.g., ID/EX.RegisterRs = register number for Rs sitting in ID/EX pipeline register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ALU operand register numbers in EX stage are given by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Clr>
                <a:srgbClr val="91AFBF"/>
              </a:buClr>
              <a:defRPr sz="2400"/>
            </a:pPr>
            <a:r>
              <a:t>ID/EX.RegisterRs, ID/EX.RegisterRt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Data hazards when</a:t>
            </a:r>
          </a:p>
          <a:p>
            <a:pPr marL="285750" lvl="1" indent="1714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solidFill>
                  <a:srgbClr val="91AFBF"/>
                </a:solidFill>
              </a:defRPr>
            </a:pPr>
            <a:r>
              <a:t>1a.</a:t>
            </a:r>
            <a:r>
              <a:rPr>
                <a:solidFill>
                  <a:srgbClr val="000000"/>
                </a:solidFill>
              </a:rPr>
              <a:t> EX/MEM.RegisterRd = ID/EX.RegisterRs</a:t>
            </a:r>
            <a:endParaRPr sz="2800"/>
          </a:p>
          <a:p>
            <a:pPr marL="285750" lvl="1" indent="1714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solidFill>
                  <a:srgbClr val="91AFBF"/>
                </a:solidFill>
              </a:defRPr>
            </a:pPr>
            <a:r>
              <a:t>1b.</a:t>
            </a:r>
            <a:r>
              <a:rPr>
                <a:solidFill>
                  <a:srgbClr val="000000"/>
                </a:solidFill>
              </a:rPr>
              <a:t> EX/MEM.RegisterRd = ID/EX.RegisterRt</a:t>
            </a:r>
            <a:endParaRPr sz="2800"/>
          </a:p>
          <a:p>
            <a:pPr marL="285750" lvl="1" indent="1714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solidFill>
                  <a:srgbClr val="91AFBF"/>
                </a:solidFill>
              </a:defRPr>
            </a:pPr>
            <a:r>
              <a:t>2a.</a:t>
            </a:r>
            <a:r>
              <a:rPr>
                <a:solidFill>
                  <a:srgbClr val="000000"/>
                </a:solidFill>
              </a:rPr>
              <a:t> MEM/WB.RegisterRd = ID/EX.RegisterRs</a:t>
            </a:r>
            <a:endParaRPr sz="2800"/>
          </a:p>
          <a:p>
            <a:pPr marL="285750" lvl="1" indent="17145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solidFill>
                  <a:srgbClr val="91AFBF"/>
                </a:solidFill>
              </a:defRPr>
            </a:pPr>
            <a:r>
              <a:t>2b.</a:t>
            </a:r>
            <a:r>
              <a:rPr>
                <a:solidFill>
                  <a:srgbClr val="000000"/>
                </a:solidFill>
              </a:rPr>
              <a:t> MEM/WB.RegisterRd = ID/EX.RegisterRt</a:t>
            </a:r>
          </a:p>
        </p:txBody>
      </p:sp>
      <p:sp>
        <p:nvSpPr>
          <p:cNvPr id="137" name="Text Box 4"/>
          <p:cNvSpPr txBox="1"/>
          <p:nvPr/>
        </p:nvSpPr>
        <p:spPr>
          <a:xfrm>
            <a:off x="7723188" y="4111625"/>
            <a:ext cx="1164293" cy="78011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/>
            <a:r>
              <a:t>Fwd from</a:t>
            </a:r>
            <a:br/>
            <a:r>
              <a:t>EX/MEM</a:t>
            </a:r>
            <a:br/>
            <a:r>
              <a:t>pipeline reg</a:t>
            </a:r>
          </a:p>
        </p:txBody>
      </p:sp>
      <p:sp>
        <p:nvSpPr>
          <p:cNvPr id="138" name="AutoShape 5"/>
          <p:cNvSpPr/>
          <p:nvPr/>
        </p:nvSpPr>
        <p:spPr>
          <a:xfrm>
            <a:off x="7473950" y="4129087"/>
            <a:ext cx="166688" cy="84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4450" tIns="44450" rIns="44450" bIns="44450" anchor="ctr"/>
          <a:lstStyle/>
          <a:p>
            <a:endParaRPr/>
          </a:p>
        </p:txBody>
      </p:sp>
      <p:sp>
        <p:nvSpPr>
          <p:cNvPr id="139" name="AutoShape 6"/>
          <p:cNvSpPr/>
          <p:nvPr/>
        </p:nvSpPr>
        <p:spPr>
          <a:xfrm>
            <a:off x="7473950" y="5033962"/>
            <a:ext cx="166688" cy="84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4450" tIns="44450" rIns="44450" bIns="44450" anchor="ctr"/>
          <a:lstStyle/>
          <a:p>
            <a:endParaRPr/>
          </a:p>
        </p:txBody>
      </p:sp>
      <p:sp>
        <p:nvSpPr>
          <p:cNvPr id="140" name="Text Box 7"/>
          <p:cNvSpPr txBox="1"/>
          <p:nvPr/>
        </p:nvSpPr>
        <p:spPr>
          <a:xfrm>
            <a:off x="7723188" y="5105400"/>
            <a:ext cx="1164293" cy="78011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/>
            <a:r>
              <a:t>Fwd from</a:t>
            </a:r>
            <a:br/>
            <a:r>
              <a:t>MEM/WB</a:t>
            </a:r>
            <a:br/>
            <a:r>
              <a:t>pipeline reg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oter Placeholder 3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10</a:t>
            </a:r>
          </a:p>
        </p:txBody>
      </p:sp>
      <p:sp>
        <p:nvSpPr>
          <p:cNvPr id="143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Detecting the Need to Forward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144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But only if forwarding instruction will write to a register!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rPr dirty="0"/>
              <a:t>EX/</a:t>
            </a:r>
            <a:r>
              <a:rPr dirty="0" err="1"/>
              <a:t>MEM.RegWrite</a:t>
            </a:r>
            <a:r>
              <a:rPr dirty="0"/>
              <a:t>, MEM/</a:t>
            </a:r>
            <a:r>
              <a:rPr dirty="0" err="1"/>
              <a:t>WB.RegWrite</a:t>
            </a:r>
            <a:endParaRPr lang="en-US" dirty="0"/>
          </a:p>
          <a:p>
            <a:r>
              <a:rPr lang="en-US" dirty="0"/>
              <a:t>And only if Rd for that instruction is not $zero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defRPr sz="2800"/>
            </a:pPr>
            <a:r>
              <a:rPr lang="en-US" dirty="0"/>
              <a:t>EX/</a:t>
            </a:r>
            <a:r>
              <a:rPr lang="en-US" dirty="0" err="1"/>
              <a:t>MEM.RegisterRd</a:t>
            </a:r>
            <a:r>
              <a:rPr lang="en-US" dirty="0"/>
              <a:t> ≠ 0,</a:t>
            </a:r>
            <a:br>
              <a:rPr lang="en-US" dirty="0"/>
            </a:br>
            <a:r>
              <a:rPr lang="en-US" dirty="0"/>
              <a:t>MEM/</a:t>
            </a:r>
            <a:r>
              <a:rPr lang="en-US" dirty="0" err="1"/>
              <a:t>WB.RegisterRd</a:t>
            </a:r>
            <a:r>
              <a:rPr lang="en-US" dirty="0"/>
              <a:t> ≠ 0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51" name="f04-54-P374493-bottom" descr="f04-54-P374493-bot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1628775"/>
            <a:ext cx="6618288" cy="4410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Forwarding Path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Forwarding Paths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Meaning of ForwardA/B control signals</a:t>
            </a:r>
          </a:p>
        </p:txBody>
      </p:sp>
      <p:pic>
        <p:nvPicPr>
          <p:cNvPr id="15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525713"/>
            <a:ext cx="8555039" cy="263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f04-54-P374493-bottom" descr="f04-54-P374493-bottom">
            <a:extLst>
              <a:ext uri="{FF2B5EF4-FFF2-40B4-BE49-F238E27FC236}">
                <a16:creationId xmlns:a16="http://schemas.microsoft.com/office/drawing/2014/main" id="{202A7399-3C7B-7649-8A02-C6D20A0E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76" y="5382595"/>
            <a:ext cx="2303633" cy="153501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9" name="Forwarding Condition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Forwarding Conditions</a:t>
            </a:r>
          </a:p>
        </p:txBody>
      </p:sp>
      <p:sp>
        <p:nvSpPr>
          <p:cNvPr id="160" name="EX hazard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dirty="0"/>
              <a:t>EX hazard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rPr dirty="0"/>
              <a:t>if (EX/</a:t>
            </a:r>
            <a:r>
              <a:rPr dirty="0" err="1"/>
              <a:t>MEM.RegWrite</a:t>
            </a:r>
            <a:r>
              <a:rPr dirty="0"/>
              <a:t> and (EX/</a:t>
            </a:r>
            <a:r>
              <a:rPr dirty="0" err="1"/>
              <a:t>MEM.RegisterRd</a:t>
            </a:r>
            <a:r>
              <a:rPr dirty="0"/>
              <a:t> ≠ 0)</a:t>
            </a:r>
            <a:br>
              <a:rPr dirty="0"/>
            </a:br>
            <a:r>
              <a:rPr dirty="0"/>
              <a:t>    and (EX/</a:t>
            </a:r>
            <a:r>
              <a:rPr dirty="0" err="1"/>
              <a:t>MEM.RegisterRd</a:t>
            </a:r>
            <a:r>
              <a:rPr dirty="0"/>
              <a:t> = ID/</a:t>
            </a:r>
            <a:r>
              <a:rPr dirty="0" err="1"/>
              <a:t>EX.RegisterRs</a:t>
            </a:r>
            <a:r>
              <a:rPr dirty="0"/>
              <a:t>))</a:t>
            </a:r>
            <a:br>
              <a:rPr dirty="0"/>
            </a:br>
            <a:r>
              <a:rPr dirty="0">
                <a:solidFill>
                  <a:srgbClr val="FF0000"/>
                </a:solidFill>
              </a:rPr>
              <a:t>  </a:t>
            </a:r>
            <a:r>
              <a:rPr dirty="0" err="1">
                <a:solidFill>
                  <a:srgbClr val="FF0000"/>
                </a:solidFill>
              </a:rPr>
              <a:t>ForwardA</a:t>
            </a:r>
            <a:r>
              <a:rPr dirty="0">
                <a:solidFill>
                  <a:srgbClr val="FF0000"/>
                </a:solidFill>
              </a:rPr>
              <a:t> = 10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rPr dirty="0"/>
              <a:t>if (EX/</a:t>
            </a:r>
            <a:r>
              <a:rPr dirty="0" err="1"/>
              <a:t>MEM.RegWrite</a:t>
            </a:r>
            <a:r>
              <a:rPr dirty="0"/>
              <a:t> and (EX/</a:t>
            </a:r>
            <a:r>
              <a:rPr dirty="0" err="1"/>
              <a:t>MEM.RegisterRd</a:t>
            </a:r>
            <a:r>
              <a:rPr dirty="0"/>
              <a:t> ≠ 0)</a:t>
            </a:r>
            <a:br>
              <a:rPr dirty="0"/>
            </a:br>
            <a:r>
              <a:rPr dirty="0"/>
              <a:t>    and (EX/</a:t>
            </a:r>
            <a:r>
              <a:rPr dirty="0" err="1"/>
              <a:t>MEM.RegisterRd</a:t>
            </a:r>
            <a:r>
              <a:rPr dirty="0"/>
              <a:t> = ID/</a:t>
            </a:r>
            <a:r>
              <a:rPr dirty="0" err="1"/>
              <a:t>EX.RegisterRt</a:t>
            </a:r>
            <a:r>
              <a:rPr dirty="0"/>
              <a:t>))</a:t>
            </a:r>
            <a:br>
              <a:rPr dirty="0"/>
            </a:br>
            <a:r>
              <a:rPr dirty="0">
                <a:solidFill>
                  <a:srgbClr val="FF0000"/>
                </a:solidFill>
              </a:rPr>
              <a:t>  </a:t>
            </a:r>
            <a:r>
              <a:rPr dirty="0" err="1">
                <a:solidFill>
                  <a:srgbClr val="0070C0"/>
                </a:solidFill>
              </a:rPr>
              <a:t>ForwardB</a:t>
            </a:r>
            <a:r>
              <a:rPr dirty="0">
                <a:solidFill>
                  <a:srgbClr val="0070C0"/>
                </a:solidFill>
              </a:rPr>
              <a:t> = 10</a:t>
            </a:r>
          </a:p>
          <a:p>
            <a:pPr>
              <a:spcBef>
                <a:spcPts val="500"/>
              </a:spcBef>
              <a:defRPr sz="2400"/>
            </a:pPr>
            <a:r>
              <a:rPr dirty="0"/>
              <a:t>MEM hazard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rPr dirty="0"/>
              <a:t>if (MEM/</a:t>
            </a:r>
            <a:r>
              <a:rPr dirty="0" err="1"/>
              <a:t>WB.RegWrite</a:t>
            </a:r>
            <a:r>
              <a:rPr dirty="0"/>
              <a:t> and (MEM/</a:t>
            </a:r>
            <a:r>
              <a:rPr dirty="0" err="1"/>
              <a:t>WB.RegisterRd</a:t>
            </a:r>
            <a:r>
              <a:rPr dirty="0"/>
              <a:t> ≠ 0)</a:t>
            </a:r>
            <a:br>
              <a:rPr dirty="0"/>
            </a:br>
            <a:r>
              <a:rPr dirty="0"/>
              <a:t>    and (MEM/</a:t>
            </a:r>
            <a:r>
              <a:rPr dirty="0" err="1"/>
              <a:t>WB.RegisterRd</a:t>
            </a:r>
            <a:r>
              <a:rPr dirty="0"/>
              <a:t> = ID/</a:t>
            </a:r>
            <a:r>
              <a:rPr dirty="0" err="1"/>
              <a:t>EX.RegisterRs</a:t>
            </a:r>
            <a:r>
              <a:rPr dirty="0"/>
              <a:t>))</a:t>
            </a:r>
            <a:br>
              <a:rPr dirty="0"/>
            </a:br>
            <a:r>
              <a:rPr dirty="0">
                <a:solidFill>
                  <a:srgbClr val="FF0000"/>
                </a:solidFill>
              </a:rPr>
              <a:t>  </a:t>
            </a:r>
            <a:r>
              <a:rPr dirty="0" err="1">
                <a:solidFill>
                  <a:srgbClr val="FF0000"/>
                </a:solidFill>
              </a:rPr>
              <a:t>ForwardA</a:t>
            </a:r>
            <a:r>
              <a:rPr dirty="0">
                <a:solidFill>
                  <a:srgbClr val="FF0000"/>
                </a:solidFill>
              </a:rPr>
              <a:t> = 01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000"/>
            </a:pPr>
            <a:r>
              <a:rPr dirty="0"/>
              <a:t>if (MEM/</a:t>
            </a:r>
            <a:r>
              <a:rPr dirty="0" err="1"/>
              <a:t>WB.RegWrite</a:t>
            </a:r>
            <a:r>
              <a:rPr dirty="0"/>
              <a:t> and (MEM/</a:t>
            </a:r>
            <a:r>
              <a:rPr dirty="0" err="1"/>
              <a:t>WB.RegisterRd</a:t>
            </a:r>
            <a:r>
              <a:rPr dirty="0"/>
              <a:t> ≠ 0)</a:t>
            </a:r>
            <a:br>
              <a:rPr dirty="0"/>
            </a:br>
            <a:r>
              <a:rPr dirty="0"/>
              <a:t>    and (MEM/</a:t>
            </a:r>
            <a:r>
              <a:rPr dirty="0" err="1"/>
              <a:t>WB.RegisterRd</a:t>
            </a:r>
            <a:r>
              <a:rPr dirty="0"/>
              <a:t> = ID/</a:t>
            </a:r>
            <a:r>
              <a:rPr dirty="0" err="1"/>
              <a:t>EX.RegisterRt</a:t>
            </a:r>
            <a:r>
              <a:rPr dirty="0"/>
              <a:t>))</a:t>
            </a:r>
            <a:br>
              <a:rPr dirty="0"/>
            </a:br>
            <a:r>
              <a:rPr dirty="0">
                <a:solidFill>
                  <a:srgbClr val="FF0000"/>
                </a:solidFill>
              </a:rPr>
              <a:t>  </a:t>
            </a:r>
            <a:r>
              <a:rPr dirty="0" err="1">
                <a:solidFill>
                  <a:srgbClr val="0070C0"/>
                </a:solidFill>
              </a:rPr>
              <a:t>ForwardB</a:t>
            </a:r>
            <a:r>
              <a:rPr dirty="0">
                <a:solidFill>
                  <a:srgbClr val="0070C0"/>
                </a:solidFill>
              </a:rPr>
              <a:t> =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A053E-1D82-CD48-9F25-29C46BB23289}"/>
              </a:ext>
            </a:extLst>
          </p:cNvPr>
          <p:cNvSpPr txBox="1"/>
          <p:nvPr/>
        </p:nvSpPr>
        <p:spPr>
          <a:xfrm>
            <a:off x="7430909" y="1122463"/>
            <a:ext cx="1382749" cy="584773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$4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, $x, $x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70C0"/>
                </a:solidFill>
              </a:rPr>
              <a:t>sub $x, </a:t>
            </a:r>
            <a:r>
              <a:rPr lang="en-US" dirty="0">
                <a:solidFill>
                  <a:srgbClr val="FF0000"/>
                </a:solidFill>
              </a:rPr>
              <a:t>$4</a:t>
            </a:r>
            <a:r>
              <a:rPr lang="en-US" dirty="0">
                <a:solidFill>
                  <a:srgbClr val="0070C0"/>
                </a:solidFill>
              </a:rPr>
              <a:t>, $x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89234-70D3-0C42-9E24-D2FE315ADEF8}"/>
              </a:ext>
            </a:extLst>
          </p:cNvPr>
          <p:cNvSpPr txBox="1"/>
          <p:nvPr/>
        </p:nvSpPr>
        <p:spPr>
          <a:xfrm>
            <a:off x="7478247" y="2172213"/>
            <a:ext cx="1382748" cy="584773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$4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, $x, $x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70C0"/>
                </a:solidFill>
              </a:rPr>
              <a:t>sub $x, $x, </a:t>
            </a:r>
            <a:r>
              <a:rPr lang="en-US" dirty="0">
                <a:solidFill>
                  <a:srgbClr val="FF0000"/>
                </a:solidFill>
              </a:rPr>
              <a:t>$4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06151-D507-7C41-AD62-FC72697B0570}"/>
              </a:ext>
            </a:extLst>
          </p:cNvPr>
          <p:cNvSpPr txBox="1"/>
          <p:nvPr/>
        </p:nvSpPr>
        <p:spPr>
          <a:xfrm>
            <a:off x="7581864" y="3388164"/>
            <a:ext cx="1382749" cy="83099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$4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, $x, $x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70C0"/>
                </a:solidFill>
              </a:rPr>
              <a:t>xxx xx, xx, xx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70C0"/>
                </a:solidFill>
              </a:rPr>
              <a:t>sub $x, </a:t>
            </a:r>
            <a:r>
              <a:rPr lang="en-US" dirty="0">
                <a:solidFill>
                  <a:srgbClr val="FF0000"/>
                </a:solidFill>
              </a:rPr>
              <a:t>$4</a:t>
            </a:r>
            <a:r>
              <a:rPr lang="en-US" dirty="0">
                <a:solidFill>
                  <a:srgbClr val="0070C0"/>
                </a:solidFill>
              </a:rPr>
              <a:t>, $x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BACB2-9D5B-284C-B5A5-6BAF4884414F}"/>
              </a:ext>
            </a:extLst>
          </p:cNvPr>
          <p:cNvSpPr txBox="1"/>
          <p:nvPr/>
        </p:nvSpPr>
        <p:spPr>
          <a:xfrm>
            <a:off x="7384423" y="5434414"/>
            <a:ext cx="1429235" cy="83099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$4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, $x, $x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70C0"/>
                </a:solidFill>
              </a:rPr>
              <a:t>xxx xx, xx, xx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70C0"/>
                </a:solidFill>
              </a:rPr>
              <a:t>sub $x, $x, </a:t>
            </a:r>
            <a:r>
              <a:rPr lang="en-US" dirty="0">
                <a:solidFill>
                  <a:srgbClr val="FF0000"/>
                </a:solidFill>
              </a:rPr>
              <a:t>$4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9215AA-A5CC-4A43-AB2A-148DF5DE004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1" y="5254749"/>
            <a:ext cx="3294558" cy="357775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2C7699-777D-394A-BDCE-3AF9D3EFCF0F}"/>
              </a:ext>
            </a:extLst>
          </p:cNvPr>
          <p:cNvCxnSpPr/>
          <p:nvPr/>
        </p:nvCxnSpPr>
        <p:spPr>
          <a:xfrm flipH="1" flipV="1">
            <a:off x="5822731" y="5270938"/>
            <a:ext cx="2637057" cy="80747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199B94-A1CB-7E4E-9D18-AF4F1F594576}"/>
              </a:ext>
            </a:extLst>
          </p:cNvPr>
          <p:cNvCxnSpPr/>
          <p:nvPr/>
        </p:nvCxnSpPr>
        <p:spPr>
          <a:xfrm flipH="1" flipV="1">
            <a:off x="3825766" y="4918841"/>
            <a:ext cx="3636579" cy="69368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29F7F8-CE2F-4D40-B1CE-43682D171941}"/>
              </a:ext>
            </a:extLst>
          </p:cNvPr>
          <p:cNvCxnSpPr>
            <a:cxnSpLocks/>
          </p:cNvCxnSpPr>
          <p:nvPr/>
        </p:nvCxnSpPr>
        <p:spPr>
          <a:xfrm flipH="1">
            <a:off x="3741683" y="1296182"/>
            <a:ext cx="3784413" cy="3013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6F6F6-1298-AF4A-A4CF-A50C5D33B942}"/>
              </a:ext>
            </a:extLst>
          </p:cNvPr>
          <p:cNvCxnSpPr/>
          <p:nvPr/>
        </p:nvCxnSpPr>
        <p:spPr>
          <a:xfrm flipH="1">
            <a:off x="3605048" y="1324303"/>
            <a:ext cx="4361793" cy="59734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861DBA-B8A5-2546-B193-087F4EC103F2}"/>
              </a:ext>
            </a:extLst>
          </p:cNvPr>
          <p:cNvCxnSpPr/>
          <p:nvPr/>
        </p:nvCxnSpPr>
        <p:spPr>
          <a:xfrm flipH="1">
            <a:off x="6778954" y="1557951"/>
            <a:ext cx="1494284" cy="31405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41B795-3713-BE45-B264-378D3DC1905F}"/>
              </a:ext>
            </a:extLst>
          </p:cNvPr>
          <p:cNvCxnSpPr/>
          <p:nvPr/>
        </p:nvCxnSpPr>
        <p:spPr>
          <a:xfrm flipH="1">
            <a:off x="3625772" y="2336980"/>
            <a:ext cx="3900324" cy="20652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E85B5E-E2BB-544C-BB40-EF850CD12DEC}"/>
              </a:ext>
            </a:extLst>
          </p:cNvPr>
          <p:cNvCxnSpPr/>
          <p:nvPr/>
        </p:nvCxnSpPr>
        <p:spPr>
          <a:xfrm flipH="1">
            <a:off x="4067503" y="2354063"/>
            <a:ext cx="3899338" cy="45876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ECB53C-4F68-5948-8F17-7AFE4B4CAEAA}"/>
              </a:ext>
            </a:extLst>
          </p:cNvPr>
          <p:cNvCxnSpPr/>
          <p:nvPr/>
        </p:nvCxnSpPr>
        <p:spPr>
          <a:xfrm flipH="1">
            <a:off x="6568966" y="2640987"/>
            <a:ext cx="2093738" cy="198999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DE0901-031A-7C49-88A0-5CA6BB7FBBED}"/>
              </a:ext>
            </a:extLst>
          </p:cNvPr>
          <p:cNvCxnSpPr/>
          <p:nvPr/>
        </p:nvCxnSpPr>
        <p:spPr>
          <a:xfrm flipH="1">
            <a:off x="3531476" y="3560274"/>
            <a:ext cx="4050388" cy="26932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9184E1-29F7-F648-84C0-5DD4D72BE405}"/>
              </a:ext>
            </a:extLst>
          </p:cNvPr>
          <p:cNvCxnSpPr/>
          <p:nvPr/>
        </p:nvCxnSpPr>
        <p:spPr>
          <a:xfrm flipH="1">
            <a:off x="4477407" y="3584233"/>
            <a:ext cx="3489434" cy="57970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735903-0602-F341-8132-35D28F2E56DA}"/>
              </a:ext>
            </a:extLst>
          </p:cNvPr>
          <p:cNvCxnSpPr/>
          <p:nvPr/>
        </p:nvCxnSpPr>
        <p:spPr>
          <a:xfrm flipH="1">
            <a:off x="6568966" y="4055241"/>
            <a:ext cx="1890822" cy="12688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3" name="Double Data Hazard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Double Data Hazard</a:t>
            </a:r>
          </a:p>
        </p:txBody>
      </p:sp>
      <p:sp>
        <p:nvSpPr>
          <p:cNvPr id="164" name="Consider the sequence:…"/>
          <p:cNvSpPr txBox="1">
            <a:spLocks noGrp="1"/>
          </p:cNvSpPr>
          <p:nvPr>
            <p:ph type="body" idx="4294967295"/>
          </p:nvPr>
        </p:nvSpPr>
        <p:spPr>
          <a:xfrm>
            <a:off x="673099" y="966350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Consider the sequence:</a:t>
            </a:r>
          </a:p>
          <a:p>
            <a:pPr marL="285750" lvl="1" indent="171450">
              <a:spcBef>
                <a:spcPts val="0"/>
              </a:spcBef>
              <a:buSzTx/>
              <a:buFont typeface="Wingdings"/>
              <a:buNone/>
              <a:defRPr sz="2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lang="en-US" sz="2400" dirty="0"/>
              <a:t>  </a:t>
            </a:r>
            <a:r>
              <a:rPr sz="2400" dirty="0"/>
              <a:t>add </a:t>
            </a:r>
            <a:r>
              <a:rPr sz="2400" dirty="0">
                <a:solidFill>
                  <a:srgbClr val="FF0000"/>
                </a:solidFill>
              </a:rPr>
              <a:t>$1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sz="2400" dirty="0"/>
              <a:t>,$1</a:t>
            </a:r>
            <a:r>
              <a:rPr lang="en-US" sz="2400" dirty="0"/>
              <a:t>1</a:t>
            </a:r>
            <a:r>
              <a:rPr sz="2400" dirty="0"/>
              <a:t>,$</a:t>
            </a:r>
            <a:r>
              <a:rPr lang="en-US" sz="2400" dirty="0"/>
              <a:t>1</a:t>
            </a:r>
            <a:r>
              <a:rPr sz="2400" dirty="0"/>
              <a:t>2</a:t>
            </a:r>
            <a:br>
              <a:rPr sz="2400" dirty="0"/>
            </a:br>
            <a:r>
              <a:rPr lang="en-US" sz="2400" dirty="0"/>
              <a:t>   and</a:t>
            </a:r>
            <a:r>
              <a:rPr sz="2400" dirty="0"/>
              <a:t> </a:t>
            </a:r>
            <a:r>
              <a:rPr sz="2400" dirty="0">
                <a:solidFill>
                  <a:srgbClr val="FF0000"/>
                </a:solidFill>
              </a:rPr>
              <a:t>$1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sz="2400" dirty="0"/>
              <a:t>,</a:t>
            </a:r>
            <a:r>
              <a:rPr sz="2400" dirty="0">
                <a:solidFill>
                  <a:schemeClr val="tx1"/>
                </a:solidFill>
              </a:rPr>
              <a:t>$1</a:t>
            </a:r>
            <a:r>
              <a:rPr lang="en-US" sz="2400" dirty="0">
                <a:solidFill>
                  <a:schemeClr val="tx1"/>
                </a:solidFill>
              </a:rPr>
              <a:t>6</a:t>
            </a:r>
            <a:r>
              <a:rPr sz="2400" dirty="0"/>
              <a:t>,$</a:t>
            </a:r>
            <a:r>
              <a:rPr lang="en-US" sz="2400" dirty="0"/>
              <a:t>1</a:t>
            </a:r>
            <a:r>
              <a:rPr sz="2400" dirty="0"/>
              <a:t>3</a:t>
            </a:r>
            <a:br>
              <a:rPr sz="2400" dirty="0"/>
            </a:br>
            <a:r>
              <a:rPr lang="en-US" sz="2400" dirty="0"/>
              <a:t>   sub</a:t>
            </a:r>
            <a:r>
              <a:rPr sz="2400" dirty="0"/>
              <a:t> $1</a:t>
            </a:r>
            <a:r>
              <a:rPr lang="en-US" sz="2400" dirty="0"/>
              <a:t>5</a:t>
            </a:r>
            <a:r>
              <a:rPr sz="2400" dirty="0"/>
              <a:t>,</a:t>
            </a:r>
            <a:r>
              <a:rPr sz="2400" dirty="0">
                <a:solidFill>
                  <a:srgbClr val="FF0000"/>
                </a:solidFill>
              </a:rPr>
              <a:t>$1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sz="2400" dirty="0"/>
              <a:t>,$</a:t>
            </a:r>
            <a:r>
              <a:rPr lang="en-US" sz="2400" dirty="0"/>
              <a:t>1</a:t>
            </a:r>
            <a:r>
              <a:rPr sz="2400" dirty="0"/>
              <a:t>4</a:t>
            </a:r>
          </a:p>
          <a:p>
            <a:r>
              <a:rPr lang="en-US" sz="2400" dirty="0"/>
              <a:t>Forward from which stage?</a:t>
            </a:r>
            <a:endParaRPr sz="2400" dirty="0"/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sz="2400" dirty="0"/>
              <a:t>the most recent</a:t>
            </a:r>
            <a:r>
              <a:rPr lang="en-US" sz="2400" dirty="0"/>
              <a:t> value</a:t>
            </a:r>
            <a:endParaRPr sz="2400" dirty="0"/>
          </a:p>
          <a:p>
            <a:r>
              <a:rPr sz="2400" dirty="0"/>
              <a:t>Revise MEM hazard condition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sz="2400" dirty="0"/>
              <a:t>Only f</a:t>
            </a:r>
            <a:r>
              <a:rPr lang="en-US" sz="2400" dirty="0"/>
              <a:t>or</a:t>
            </a:r>
            <a:r>
              <a:rPr sz="2400" dirty="0"/>
              <a:t>w</a:t>
            </a:r>
            <a:r>
              <a:rPr lang="en-US" sz="2400" dirty="0"/>
              <a:t>ar</a:t>
            </a:r>
            <a:r>
              <a:rPr sz="2400" dirty="0"/>
              <a:t>d if EX hazard condition isn’t 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A61AE-2B76-CE44-A6A2-8B750C5886E1}"/>
              </a:ext>
            </a:extLst>
          </p:cNvPr>
          <p:cNvSpPr txBox="1"/>
          <p:nvPr/>
        </p:nvSpPr>
        <p:spPr>
          <a:xfrm>
            <a:off x="5188905" y="1756551"/>
            <a:ext cx="15013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ForwardA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= 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BF45B-B0C4-5C47-9249-84C935AD32A4}"/>
              </a:ext>
            </a:extLst>
          </p:cNvPr>
          <p:cNvSpPr txBox="1"/>
          <p:nvPr/>
        </p:nvSpPr>
        <p:spPr>
          <a:xfrm>
            <a:off x="5192916" y="1311980"/>
            <a:ext cx="15013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ForwardA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= 01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BE214F-7BD9-E846-B221-EC6A0A6E5DD0}"/>
              </a:ext>
            </a:extLst>
          </p:cNvPr>
          <p:cNvCxnSpPr>
            <a:cxnSpLocks/>
          </p:cNvCxnSpPr>
          <p:nvPr/>
        </p:nvCxnSpPr>
        <p:spPr>
          <a:xfrm flipH="1">
            <a:off x="3599995" y="1915008"/>
            <a:ext cx="1571901" cy="39475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53F37B-29FB-A543-9691-80906BE2170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552497" y="1481256"/>
            <a:ext cx="1640419" cy="827280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88982E-3FF8-9C43-A00D-7A558EC6BC96}"/>
              </a:ext>
            </a:extLst>
          </p:cNvPr>
          <p:cNvCxnSpPr>
            <a:cxnSpLocks/>
          </p:cNvCxnSpPr>
          <p:nvPr/>
        </p:nvCxnSpPr>
        <p:spPr>
          <a:xfrm flipH="1">
            <a:off x="2943228" y="1493990"/>
            <a:ext cx="2228668" cy="25333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2E8D75-DAA4-9C49-B60B-FD6774439491}"/>
              </a:ext>
            </a:extLst>
          </p:cNvPr>
          <p:cNvCxnSpPr>
            <a:cxnSpLocks/>
          </p:cNvCxnSpPr>
          <p:nvPr/>
        </p:nvCxnSpPr>
        <p:spPr>
          <a:xfrm flipH="1" flipV="1">
            <a:off x="2911769" y="1900904"/>
            <a:ext cx="2260127" cy="631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EX hazard…">
            <a:extLst>
              <a:ext uri="{FF2B5EF4-FFF2-40B4-BE49-F238E27FC236}">
                <a16:creationId xmlns:a16="http://schemas.microsoft.com/office/drawing/2014/main" id="{75F1ABAF-D17F-6440-A10F-E472277F15FB}"/>
              </a:ext>
            </a:extLst>
          </p:cNvPr>
          <p:cNvSpPr txBox="1">
            <a:spLocks/>
          </p:cNvSpPr>
          <p:nvPr/>
        </p:nvSpPr>
        <p:spPr>
          <a:xfrm>
            <a:off x="2174540" y="4256527"/>
            <a:ext cx="6488164" cy="2383822"/>
          </a:xfrm>
          <a:prstGeom prst="rect">
            <a:avLst/>
          </a:prstGeom>
          <a:ln w="12700">
            <a:solidFill>
              <a:srgbClr val="0070C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60000"/>
              <a:buFontTx/>
              <a:buChar char="■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5000"/>
              <a:buFontTx/>
              <a:buChar char="■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Tx/>
              <a:buChar char="■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5000"/>
              <a:buFontTx/>
              <a:buChar char="■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352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Tx/>
              <a:buChar char="■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924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 typeface="Wingdings"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496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 typeface="Wingdings"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068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 typeface="Wingdings"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64000" marR="0" indent="-406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CEAAC"/>
              </a:buClr>
              <a:buSzPct val="50000"/>
              <a:buFont typeface="Wingdings"/>
              <a:buChar char="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spcBef>
                <a:spcPts val="500"/>
              </a:spcBef>
              <a:defRPr sz="2400"/>
            </a:pPr>
            <a:r>
              <a:rPr lang="en-US" sz="1800" dirty="0"/>
              <a:t>EX hazard</a:t>
            </a:r>
          </a:p>
          <a:p>
            <a:pPr marL="742950" lvl="1" indent="-285750" hangingPunct="1">
              <a:spcBef>
                <a:spcPts val="0"/>
              </a:spcBef>
              <a:buClr>
                <a:srgbClr val="91AFBF"/>
              </a:buClr>
              <a:defRPr sz="2000"/>
            </a:pPr>
            <a:r>
              <a:rPr lang="en-US" sz="1800" dirty="0"/>
              <a:t>if (EX/</a:t>
            </a:r>
            <a:r>
              <a:rPr lang="en-US" sz="1800" dirty="0" err="1"/>
              <a:t>MEM.RegWrite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(EX/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MEM.RegisterRd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≠ 0)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/>
              <a:t>    and (EX/</a:t>
            </a:r>
            <a:r>
              <a:rPr lang="en-US" sz="1800" dirty="0" err="1"/>
              <a:t>MEM.RegisterRd</a:t>
            </a:r>
            <a:r>
              <a:rPr lang="en-US" sz="1800" dirty="0"/>
              <a:t> = ID/</a:t>
            </a:r>
            <a:r>
              <a:rPr lang="en-US" sz="1800" dirty="0" err="1"/>
              <a:t>EX.RegisterRs</a:t>
            </a:r>
            <a:r>
              <a:rPr lang="en-US" sz="1800" dirty="0"/>
              <a:t>))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 err="1">
                <a:solidFill>
                  <a:srgbClr val="FF0000"/>
                </a:solidFill>
              </a:rPr>
              <a:t>ForwardA</a:t>
            </a:r>
            <a:r>
              <a:rPr lang="en-US" sz="1800" dirty="0">
                <a:solidFill>
                  <a:srgbClr val="FF0000"/>
                </a:solidFill>
              </a:rPr>
              <a:t> = 10</a:t>
            </a:r>
          </a:p>
          <a:p>
            <a:pPr hangingPunct="1">
              <a:spcBef>
                <a:spcPts val="500"/>
              </a:spcBef>
              <a:defRPr sz="2400"/>
            </a:pPr>
            <a:r>
              <a:rPr lang="en-US" sz="1800" dirty="0"/>
              <a:t>MEM hazard</a:t>
            </a:r>
          </a:p>
          <a:p>
            <a:pPr marL="742950" lvl="1" indent="-285750" hangingPunct="1">
              <a:spcBef>
                <a:spcPts val="0"/>
              </a:spcBef>
              <a:buClr>
                <a:srgbClr val="91AFBF"/>
              </a:buClr>
              <a:defRPr sz="2000"/>
            </a:pPr>
            <a:r>
              <a:rPr lang="en-US" sz="1800" dirty="0"/>
              <a:t>if (MEM/</a:t>
            </a:r>
            <a:r>
              <a:rPr lang="en-US" sz="1800" dirty="0" err="1"/>
              <a:t>WB.RegWrite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(MEM/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WB.RegisterRd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≠ 0)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/>
              <a:t>    and (MEM/</a:t>
            </a:r>
            <a:r>
              <a:rPr lang="en-US" sz="1800" dirty="0" err="1"/>
              <a:t>WB.RegisterRd</a:t>
            </a:r>
            <a:r>
              <a:rPr lang="en-US" sz="1800" dirty="0"/>
              <a:t> = ID/</a:t>
            </a:r>
            <a:r>
              <a:rPr lang="en-US" sz="1800" dirty="0" err="1"/>
              <a:t>EX.RegisterRs</a:t>
            </a:r>
            <a:r>
              <a:rPr lang="en-US" sz="1800" dirty="0"/>
              <a:t>))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 err="1">
                <a:solidFill>
                  <a:srgbClr val="0070C0"/>
                </a:solidFill>
              </a:rPr>
              <a:t>ForwardA</a:t>
            </a:r>
            <a:r>
              <a:rPr lang="en-US" sz="1800" dirty="0">
                <a:solidFill>
                  <a:srgbClr val="0070C0"/>
                </a:solidFill>
              </a:rPr>
              <a:t> = 01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71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Truth table of Forwarding Unit</a:t>
            </a:r>
          </a:p>
        </p:txBody>
      </p:sp>
      <p:graphicFrame>
        <p:nvGraphicFramePr>
          <p:cNvPr id="172" name="Group 315"/>
          <p:cNvGraphicFramePr/>
          <p:nvPr>
            <p:extLst>
              <p:ext uri="{D42A27DB-BD31-4B8C-83A1-F6EECF244321}">
                <p14:modId xmlns:p14="http://schemas.microsoft.com/office/powerpoint/2010/main" val="2964629750"/>
              </p:ext>
            </p:extLst>
          </p:nvPr>
        </p:nvGraphicFramePr>
        <p:xfrm>
          <a:off x="381000" y="1292225"/>
          <a:ext cx="8382000" cy="21383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544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EX/MEM.RegWrite</a:t>
                      </a:r>
                    </a:p>
                  </a:txBody>
                  <a:tcPr marL="45709" marR="45709" marT="45709" marB="4570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EX/MEM.rd=ID/EX.rs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MEM/WB.RegWrite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MEM/WB.rd=ID/EX.rs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ForwardA</a:t>
                      </a:r>
                    </a:p>
                  </a:txBody>
                  <a:tcPr marL="45709" marR="45709" marT="45709" marB="45709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Source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0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09" marR="45709" marT="45709" marB="4570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10</a:t>
                      </a:r>
                    </a:p>
                  </a:txBody>
                  <a:tcPr marL="45709" marR="45709" marT="45709" marB="45709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EX/MEM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09" marR="45709" marT="45709" marB="4570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01</a:t>
                      </a:r>
                    </a:p>
                  </a:txBody>
                  <a:tcPr marL="45709" marR="45709" marT="45709" marB="45709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MEM/WB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09" marR="45709" marT="45709" marB="4570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01</a:t>
                      </a:r>
                    </a:p>
                  </a:txBody>
                  <a:tcPr marL="45709" marR="45709" marT="45709" marB="45709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MEM/WB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Otherwise</a:t>
                      </a:r>
                    </a:p>
                  </a:txBody>
                  <a:tcPr marL="45709" marR="45709" marT="45709" marB="45709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 b="1"/>
                      </a:pPr>
                      <a:endParaRPr/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 b="1"/>
                      </a:pPr>
                      <a:endParaRPr/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 b="1"/>
                      </a:pPr>
                      <a:endParaRPr/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00</a:t>
                      </a:r>
                    </a:p>
                  </a:txBody>
                  <a:tcPr marL="45709" marR="45709" marT="45709" marB="45709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dirty="0"/>
                        <a:t>ID/EX</a:t>
                      </a:r>
                    </a:p>
                  </a:txBody>
                  <a:tcPr marL="45709" marR="45709" marT="45709" marB="45709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3" name="Group 316"/>
          <p:cNvGraphicFramePr/>
          <p:nvPr>
            <p:extLst>
              <p:ext uri="{D42A27DB-BD31-4B8C-83A1-F6EECF244321}">
                <p14:modId xmlns:p14="http://schemas.microsoft.com/office/powerpoint/2010/main" val="967504214"/>
              </p:ext>
            </p:extLst>
          </p:nvPr>
        </p:nvGraphicFramePr>
        <p:xfrm>
          <a:off x="381000" y="3860800"/>
          <a:ext cx="8382000" cy="21923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511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EX/MEM.RegWrite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EX/MEM.rd=ID/EX.rt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MEM/WB.RegWrite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MEM/WB.rd=ID/EX.rt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ForwardB</a:t>
                      </a:r>
                    </a:p>
                  </a:txBody>
                  <a:tcPr marL="45710" marR="45710" marT="45710" marB="4571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Source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08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10</a:t>
                      </a:r>
                    </a:p>
                  </a:txBody>
                  <a:tcPr marL="45710" marR="45710" marT="45710" marB="4571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EX/MEM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01</a:t>
                      </a:r>
                    </a:p>
                  </a:txBody>
                  <a:tcPr marL="45710" marR="45710" marT="45710" marB="4571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MEM/WB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01</a:t>
                      </a:r>
                    </a:p>
                  </a:txBody>
                  <a:tcPr marL="45710" marR="45710" marT="45710" marB="4571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MEM/WB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Otherwise</a:t>
                      </a:r>
                    </a:p>
                  </a:txBody>
                  <a:tcPr marL="45710" marR="45710" marT="45710" marB="4571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 b="1"/>
                      </a:pPr>
                      <a:endParaRPr/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 b="1"/>
                      </a:pPr>
                      <a:endParaRPr/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 b="1"/>
                      </a:pPr>
                      <a:endParaRPr/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00</a:t>
                      </a:r>
                    </a:p>
                  </a:txBody>
                  <a:tcPr marL="45710" marR="45710" marT="45710" marB="4571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dirty="0"/>
                        <a:t>ID/EX</a:t>
                      </a:r>
                    </a:p>
                  </a:txBody>
                  <a:tcPr marL="45710" marR="45710" marT="45710" marB="4571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2C06F5-27DF-8E43-9AC6-3C515E25516F}"/>
              </a:ext>
            </a:extLst>
          </p:cNvPr>
          <p:cNvSpPr txBox="1"/>
          <p:nvPr/>
        </p:nvSpPr>
        <p:spPr>
          <a:xfrm>
            <a:off x="2987721" y="892455"/>
            <a:ext cx="656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3BC49-CC13-AB42-882C-5F8831E5AA41}"/>
              </a:ext>
            </a:extLst>
          </p:cNvPr>
          <p:cNvSpPr txBox="1"/>
          <p:nvPr/>
        </p:nvSpPr>
        <p:spPr>
          <a:xfrm>
            <a:off x="6384446" y="907675"/>
            <a:ext cx="8104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/>
              <a:t>out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put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76" name="Rectangle"/>
          <p:cNvSpPr/>
          <p:nvPr/>
        </p:nvSpPr>
        <p:spPr>
          <a:xfrm>
            <a:off x="323850" y="1773237"/>
            <a:ext cx="360363" cy="1871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pic>
        <p:nvPicPr>
          <p:cNvPr id="177" name="f04-56-P374493" descr="f04-56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1341437"/>
            <a:ext cx="8648701" cy="481171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Datapath with Forwarding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Datapath with Forwarding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0553F-DD33-4446-B66F-D8C3D6A2FCA4}"/>
              </a:ext>
            </a:extLst>
          </p:cNvPr>
          <p:cNvSpPr/>
          <p:nvPr/>
        </p:nvSpPr>
        <p:spPr>
          <a:xfrm>
            <a:off x="6558455" y="2858814"/>
            <a:ext cx="105104" cy="10510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73F1CD-6E8C-2049-865E-433EBE2741DE}"/>
              </a:ext>
            </a:extLst>
          </p:cNvPr>
          <p:cNvSpPr/>
          <p:nvPr/>
        </p:nvSpPr>
        <p:spPr>
          <a:xfrm>
            <a:off x="8198069" y="3005959"/>
            <a:ext cx="105103" cy="9459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1" name="Rectangle 2"/>
          <p:cNvSpPr txBox="1">
            <a:spLocks noGrp="1"/>
          </p:cNvSpPr>
          <p:nvPr>
            <p:ph type="title"/>
          </p:nvPr>
        </p:nvSpPr>
        <p:spPr>
          <a:xfrm>
            <a:off x="228600" y="18392"/>
            <a:ext cx="8807450" cy="609600"/>
          </a:xfrm>
          <a:prstGeom prst="rect">
            <a:avLst/>
          </a:prstGeom>
        </p:spPr>
        <p:txBody>
          <a:bodyPr/>
          <a:lstStyle/>
          <a:p>
            <a:r>
              <a:rPr dirty="0"/>
              <a:t>Solving Hazard b/w SUB &amp; AND instructions (CC4)</a:t>
            </a:r>
          </a:p>
        </p:txBody>
      </p:sp>
      <p:pic>
        <p:nvPicPr>
          <p:cNvPr id="18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562526"/>
            <a:ext cx="9144000" cy="515937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ectangle 6"/>
          <p:cNvSpPr txBox="1">
            <a:spLocks noGrp="1"/>
          </p:cNvSpPr>
          <p:nvPr>
            <p:ph type="body" idx="1"/>
          </p:nvPr>
        </p:nvSpPr>
        <p:spPr>
          <a:xfrm>
            <a:off x="329866" y="1522078"/>
            <a:ext cx="8081044" cy="38138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129F60-8E1F-1B40-A864-51FB48E872CE}"/>
              </a:ext>
            </a:extLst>
          </p:cNvPr>
          <p:cNvSpPr/>
          <p:nvPr/>
        </p:nvSpPr>
        <p:spPr>
          <a:xfrm>
            <a:off x="4981903" y="617072"/>
            <a:ext cx="325821" cy="31733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915DF7-C655-3E42-9C45-B853E86DD959}"/>
              </a:ext>
            </a:extLst>
          </p:cNvPr>
          <p:cNvSpPr/>
          <p:nvPr/>
        </p:nvSpPr>
        <p:spPr>
          <a:xfrm>
            <a:off x="6846065" y="625186"/>
            <a:ext cx="325821" cy="31733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picture containing hanging&#10;&#10;Description automatically generated">
            <a:extLst>
              <a:ext uri="{FF2B5EF4-FFF2-40B4-BE49-F238E27FC236}">
                <a16:creationId xmlns:a16="http://schemas.microsoft.com/office/drawing/2014/main" id="{3B6E2895-FEDE-6247-9FA2-3DB48C7B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10" y="5651264"/>
            <a:ext cx="4572000" cy="12067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848DD7-2687-5547-9E8C-B7F2A27D67F6}"/>
              </a:ext>
            </a:extLst>
          </p:cNvPr>
          <p:cNvSpPr/>
          <p:nvPr/>
        </p:nvSpPr>
        <p:spPr>
          <a:xfrm>
            <a:off x="3773214" y="6033625"/>
            <a:ext cx="4746899" cy="23241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FA5F0-443B-0D4B-A81F-012C7F051742}"/>
              </a:ext>
            </a:extLst>
          </p:cNvPr>
          <p:cNvCxnSpPr/>
          <p:nvPr/>
        </p:nvCxnSpPr>
        <p:spPr>
          <a:xfrm flipH="1">
            <a:off x="4162098" y="916367"/>
            <a:ext cx="2522481" cy="483985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286D67-73D7-DA4B-B94A-AD36B3580B19}"/>
              </a:ext>
            </a:extLst>
          </p:cNvPr>
          <p:cNvCxnSpPr>
            <a:stCxn id="7" idx="4"/>
          </p:cNvCxnSpPr>
          <p:nvPr/>
        </p:nvCxnSpPr>
        <p:spPr>
          <a:xfrm flipH="1">
            <a:off x="4813626" y="942522"/>
            <a:ext cx="2195350" cy="477938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B63772-751B-484D-A205-E8B2956D1A92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4981901" y="934408"/>
            <a:ext cx="162913" cy="498107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86" name="Rectangle 5"/>
          <p:cNvSpPr txBox="1"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655"/>
            <a:ext cx="9144000" cy="499586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 8"/>
          <p:cNvSpPr txBox="1"/>
          <p:nvPr/>
        </p:nvSpPr>
        <p:spPr>
          <a:xfrm>
            <a:off x="0" y="0"/>
            <a:ext cx="9417269" cy="520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450" tIns="44450" rIns="44450" bIns="44450" anchor="ctr">
            <a:spAutoFit/>
          </a:bodyPr>
          <a:lstStyle>
            <a:lvl1pPr algn="l">
              <a:defRPr sz="2800" b="1"/>
            </a:lvl1pPr>
          </a:lstStyle>
          <a:p>
            <a:r>
              <a:rPr dirty="0"/>
              <a:t>Solving Hazard b/w SUB,AND &amp; OR instructions (CC5)</a:t>
            </a:r>
          </a:p>
        </p:txBody>
      </p:sp>
      <p:pic>
        <p:nvPicPr>
          <p:cNvPr id="6" name="Picture 5" descr="A picture containing hanging&#10;&#10;Description automatically generated">
            <a:extLst>
              <a:ext uri="{FF2B5EF4-FFF2-40B4-BE49-F238E27FC236}">
                <a16:creationId xmlns:a16="http://schemas.microsoft.com/office/drawing/2014/main" id="{17192D3F-014F-8944-93CB-F62A4401C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48" y="5637560"/>
            <a:ext cx="4572000" cy="12067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9F0A61-2B64-754F-808D-33DB58707B36}"/>
              </a:ext>
            </a:extLst>
          </p:cNvPr>
          <p:cNvSpPr/>
          <p:nvPr/>
        </p:nvSpPr>
        <p:spPr>
          <a:xfrm>
            <a:off x="4981903" y="617072"/>
            <a:ext cx="325821" cy="31733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EBBA42-9EED-0246-8EA3-4C130A3D00B6}"/>
              </a:ext>
            </a:extLst>
          </p:cNvPr>
          <p:cNvSpPr/>
          <p:nvPr/>
        </p:nvSpPr>
        <p:spPr>
          <a:xfrm>
            <a:off x="6900040" y="637939"/>
            <a:ext cx="325821" cy="31733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CDC2D-C31C-5C4E-9C75-A73F2B820738}"/>
              </a:ext>
            </a:extLst>
          </p:cNvPr>
          <p:cNvSpPr/>
          <p:nvPr/>
        </p:nvSpPr>
        <p:spPr>
          <a:xfrm>
            <a:off x="5213130" y="617072"/>
            <a:ext cx="325821" cy="317336"/>
          </a:xfrm>
          <a:prstGeom prst="ellips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67937B-BB49-B947-A996-AF507C47BBEB}"/>
              </a:ext>
            </a:extLst>
          </p:cNvPr>
          <p:cNvSpPr/>
          <p:nvPr/>
        </p:nvSpPr>
        <p:spPr>
          <a:xfrm>
            <a:off x="8357202" y="640079"/>
            <a:ext cx="325821" cy="317336"/>
          </a:xfrm>
          <a:prstGeom prst="ellips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picture containing hanging, clock&#10;&#10;Description automatically generated">
            <a:extLst>
              <a:ext uri="{FF2B5EF4-FFF2-40B4-BE49-F238E27FC236}">
                <a16:creationId xmlns:a16="http://schemas.microsoft.com/office/drawing/2014/main" id="{B9125421-DCA6-5D46-927B-ABAE9CDC5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7618"/>
            <a:ext cx="4372303" cy="11540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DCC502-2252-D04E-86E7-62AA2238F70B}"/>
              </a:ext>
            </a:extLst>
          </p:cNvPr>
          <p:cNvSpPr/>
          <p:nvPr/>
        </p:nvSpPr>
        <p:spPr>
          <a:xfrm>
            <a:off x="4498428" y="6037173"/>
            <a:ext cx="4645572" cy="18074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4A975-5F36-934E-9CB4-DBA58A0C2435}"/>
              </a:ext>
            </a:extLst>
          </p:cNvPr>
          <p:cNvSpPr/>
          <p:nvPr/>
        </p:nvSpPr>
        <p:spPr>
          <a:xfrm>
            <a:off x="34152" y="6264574"/>
            <a:ext cx="4372303" cy="188778"/>
          </a:xfrm>
          <a:prstGeom prst="rect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5455D7-5546-7042-AB4C-85577D88594F}"/>
              </a:ext>
            </a:extLst>
          </p:cNvPr>
          <p:cNvCxnSpPr/>
          <p:nvPr/>
        </p:nvCxnSpPr>
        <p:spPr>
          <a:xfrm flipH="1">
            <a:off x="4887310" y="879725"/>
            <a:ext cx="1849821" cy="4757835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71F49-D470-8C47-9CC2-DECC65C1400D}"/>
              </a:ext>
            </a:extLst>
          </p:cNvPr>
          <p:cNvCxnSpPr>
            <a:stCxn id="8" idx="4"/>
          </p:cNvCxnSpPr>
          <p:nvPr/>
        </p:nvCxnSpPr>
        <p:spPr>
          <a:xfrm flipH="1">
            <a:off x="5768699" y="955275"/>
            <a:ext cx="1294252" cy="472234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2F7BB1-504C-844D-A1EB-050EBDF1D757}"/>
              </a:ext>
            </a:extLst>
          </p:cNvPr>
          <p:cNvCxnSpPr/>
          <p:nvPr/>
        </p:nvCxnSpPr>
        <p:spPr>
          <a:xfrm>
            <a:off x="5213130" y="955275"/>
            <a:ext cx="399394" cy="492031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BE670A-FFBD-7E4F-B6AD-3AC35BD664DA}"/>
              </a:ext>
            </a:extLst>
          </p:cNvPr>
          <p:cNvCxnSpPr>
            <a:stCxn id="10" idx="4"/>
          </p:cNvCxnSpPr>
          <p:nvPr/>
        </p:nvCxnSpPr>
        <p:spPr>
          <a:xfrm flipH="1">
            <a:off x="2619709" y="957415"/>
            <a:ext cx="5900404" cy="4801187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8454BC-D338-3A4D-810E-8C326B65FCC4}"/>
              </a:ext>
            </a:extLst>
          </p:cNvPr>
          <p:cNvCxnSpPr/>
          <p:nvPr/>
        </p:nvCxnSpPr>
        <p:spPr>
          <a:xfrm flipH="1">
            <a:off x="1734207" y="879725"/>
            <a:ext cx="6460085" cy="4833385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EB285B-D08E-264E-8B35-4D16CCA32F23}"/>
              </a:ext>
            </a:extLst>
          </p:cNvPr>
          <p:cNvCxnSpPr>
            <a:stCxn id="9" idx="4"/>
          </p:cNvCxnSpPr>
          <p:nvPr/>
        </p:nvCxnSpPr>
        <p:spPr>
          <a:xfrm flipH="1">
            <a:off x="2456799" y="934408"/>
            <a:ext cx="2919242" cy="4962047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308369-AF77-FA48-B19D-917C87289681}"/>
              </a:ext>
            </a:extLst>
          </p:cNvPr>
          <p:cNvCxnSpPr>
            <a:stCxn id="8" idx="3"/>
          </p:cNvCxnSpPr>
          <p:nvPr/>
        </p:nvCxnSpPr>
        <p:spPr>
          <a:xfrm flipH="1">
            <a:off x="1144472" y="908802"/>
            <a:ext cx="5803283" cy="4849502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BA6E90-CA5D-EF43-9B16-C1D58D46C74F}"/>
              </a:ext>
            </a:extLst>
          </p:cNvPr>
          <p:cNvCxnSpPr/>
          <p:nvPr/>
        </p:nvCxnSpPr>
        <p:spPr>
          <a:xfrm flipH="1">
            <a:off x="1273230" y="955275"/>
            <a:ext cx="4102811" cy="4960856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3" name="Structural Hazard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Structural Hazards</a:t>
            </a:r>
          </a:p>
        </p:txBody>
      </p:sp>
      <p:sp>
        <p:nvSpPr>
          <p:cNvPr id="104" name="Conflict for use of a resource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Conflict for use of a resource</a:t>
            </a:r>
          </a:p>
          <a:p>
            <a:r>
              <a:t>In MIPS pipeline with a single memory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Load/store requires data access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Instruction fetch would have to </a:t>
            </a:r>
            <a:r>
              <a:rPr i="1"/>
              <a:t>stall</a:t>
            </a:r>
            <a:r>
              <a:t> for that cycle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Would cause a pipeline “bubble”</a:t>
            </a:r>
          </a:p>
          <a:p>
            <a:r>
              <a:t>Hence, pipelined datapaths require separate instruction/data memories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Or separate instruction/data caches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19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58"/>
            <a:ext cx="9144000" cy="499427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ctangle 7"/>
          <p:cNvSpPr txBox="1">
            <a:spLocks noGrp="1"/>
          </p:cNvSpPr>
          <p:nvPr>
            <p:ph type="title"/>
          </p:nvPr>
        </p:nvSpPr>
        <p:spPr>
          <a:xfrm>
            <a:off x="270642" y="0"/>
            <a:ext cx="8159750" cy="60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Solving Hazard b/w AND,OR &amp; ADD instructions (CC6)</a:t>
            </a:r>
          </a:p>
        </p:txBody>
      </p:sp>
      <p:pic>
        <p:nvPicPr>
          <p:cNvPr id="5" name="Picture 4" descr="A picture containing hanging&#10;&#10;Description automatically generated">
            <a:extLst>
              <a:ext uri="{FF2B5EF4-FFF2-40B4-BE49-F238E27FC236}">
                <a16:creationId xmlns:a16="http://schemas.microsoft.com/office/drawing/2014/main" id="{F2535513-9BD7-FC46-9935-2303F8AD7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72" y="5651264"/>
            <a:ext cx="4572000" cy="12067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158AB4-63CC-2841-80FC-D2DF36CD0FBA}"/>
              </a:ext>
            </a:extLst>
          </p:cNvPr>
          <p:cNvSpPr/>
          <p:nvPr/>
        </p:nvSpPr>
        <p:spPr>
          <a:xfrm>
            <a:off x="3699641" y="6038192"/>
            <a:ext cx="4635062" cy="19444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7E4261-783D-4547-AF45-F97BDB79065A}"/>
              </a:ext>
            </a:extLst>
          </p:cNvPr>
          <p:cNvSpPr/>
          <p:nvPr/>
        </p:nvSpPr>
        <p:spPr>
          <a:xfrm>
            <a:off x="4939862" y="518447"/>
            <a:ext cx="325821" cy="31733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04792A-EA89-6B4F-A9DE-7307DE3FBC3C}"/>
              </a:ext>
            </a:extLst>
          </p:cNvPr>
          <p:cNvSpPr/>
          <p:nvPr/>
        </p:nvSpPr>
        <p:spPr>
          <a:xfrm>
            <a:off x="6600496" y="518447"/>
            <a:ext cx="325821" cy="31733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3D0621-3CAF-644E-AC32-3C00DD223C39}"/>
              </a:ext>
            </a:extLst>
          </p:cNvPr>
          <p:cNvSpPr/>
          <p:nvPr/>
        </p:nvSpPr>
        <p:spPr>
          <a:xfrm>
            <a:off x="8235237" y="518447"/>
            <a:ext cx="325821" cy="31733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D5383A-8AE7-524F-8F2D-D12941A4F4C6}"/>
              </a:ext>
            </a:extLst>
          </p:cNvPr>
          <p:cNvCxnSpPr/>
          <p:nvPr/>
        </p:nvCxnSpPr>
        <p:spPr>
          <a:xfrm flipH="1">
            <a:off x="4109545" y="763615"/>
            <a:ext cx="2490951" cy="4922445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661329-DE01-834E-AB6B-B7EAC89C7F80}"/>
              </a:ext>
            </a:extLst>
          </p:cNvPr>
          <p:cNvCxnSpPr/>
          <p:nvPr/>
        </p:nvCxnSpPr>
        <p:spPr>
          <a:xfrm flipH="1">
            <a:off x="5602014" y="744630"/>
            <a:ext cx="2587982" cy="490663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9D805F-09D4-0048-BD18-C45792A8F794}"/>
              </a:ext>
            </a:extLst>
          </p:cNvPr>
          <p:cNvCxnSpPr/>
          <p:nvPr/>
        </p:nvCxnSpPr>
        <p:spPr>
          <a:xfrm flipH="1">
            <a:off x="4926731" y="835783"/>
            <a:ext cx="1836675" cy="485027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398D35-CA2F-AF4A-B840-215795FD55C8}"/>
              </a:ext>
            </a:extLst>
          </p:cNvPr>
          <p:cNvCxnSpPr/>
          <p:nvPr/>
        </p:nvCxnSpPr>
        <p:spPr>
          <a:xfrm flipH="1">
            <a:off x="6484982" y="854768"/>
            <a:ext cx="1945410" cy="485027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5BBADB-C272-C04B-ADDA-C282B51AE555}"/>
              </a:ext>
            </a:extLst>
          </p:cNvPr>
          <p:cNvCxnSpPr>
            <a:cxnSpLocks/>
          </p:cNvCxnSpPr>
          <p:nvPr/>
        </p:nvCxnSpPr>
        <p:spPr>
          <a:xfrm flipH="1">
            <a:off x="4763820" y="854768"/>
            <a:ext cx="329199" cy="504839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6A78BF-66CE-1D4E-8BF4-7E03E5A0DAD9}"/>
              </a:ext>
            </a:extLst>
          </p:cNvPr>
          <p:cNvCxnSpPr/>
          <p:nvPr/>
        </p:nvCxnSpPr>
        <p:spPr>
          <a:xfrm>
            <a:off x="5132664" y="854768"/>
            <a:ext cx="1153777" cy="504839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9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 Multiplexors to the 2</a:t>
            </a:r>
            <a:r>
              <a:rPr baseline="30000"/>
              <a:t>nd</a:t>
            </a:r>
            <a:r>
              <a:t> input of ALU</a:t>
            </a:r>
          </a:p>
        </p:txBody>
      </p:sp>
      <p:sp>
        <p:nvSpPr>
          <p:cNvPr id="196" name="Rectangle 3"/>
          <p:cNvSpPr txBox="1"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25537"/>
            <a:ext cx="8118476" cy="5183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00" name="f04-30-P374493" descr="f04-30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3141662"/>
            <a:ext cx="6586538" cy="259873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Load-Use Data Hazard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Load-Use Data Hazard</a:t>
            </a:r>
          </a:p>
        </p:txBody>
      </p:sp>
      <p:sp>
        <p:nvSpPr>
          <p:cNvPr id="202" name="Can’t always avoid stalls by forwarding…"/>
          <p:cNvSpPr txBox="1">
            <a:spLocks noGrp="1"/>
          </p:cNvSpPr>
          <p:nvPr>
            <p:ph type="body" sz="half" idx="4294967295"/>
          </p:nvPr>
        </p:nvSpPr>
        <p:spPr>
          <a:xfrm>
            <a:off x="684212" y="1125537"/>
            <a:ext cx="8270876" cy="1843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Can’t always avoid stalls by forwarding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If value </a:t>
            </a:r>
            <a:r>
              <a:rPr lang="en-US" dirty="0"/>
              <a:t>is </a:t>
            </a:r>
            <a:r>
              <a:rPr dirty="0"/>
              <a:t>not computed when needed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05" name="f04-58-P374493" descr="f04-58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46200"/>
            <a:ext cx="6834188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oad-Use Data Hazard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Load-Use Data Hazard</a:t>
            </a:r>
          </a:p>
        </p:txBody>
      </p:sp>
      <p:sp>
        <p:nvSpPr>
          <p:cNvPr id="207" name="Oval"/>
          <p:cNvSpPr/>
          <p:nvPr/>
        </p:nvSpPr>
        <p:spPr>
          <a:xfrm rot="2714808">
            <a:off x="4352131" y="2715418"/>
            <a:ext cx="360363" cy="1069976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grpSp>
        <p:nvGrpSpPr>
          <p:cNvPr id="211" name="Group"/>
          <p:cNvGrpSpPr/>
          <p:nvPr/>
        </p:nvGrpSpPr>
        <p:grpSpPr>
          <a:xfrm>
            <a:off x="5348311" y="2593974"/>
            <a:ext cx="3184502" cy="690564"/>
            <a:chOff x="0" y="0"/>
            <a:chExt cx="3184500" cy="690562"/>
          </a:xfrm>
        </p:grpSpPr>
        <p:sp>
          <p:nvSpPr>
            <p:cNvPr id="208" name="Rectangle"/>
            <p:cNvSpPr/>
            <p:nvPr/>
          </p:nvSpPr>
          <p:spPr>
            <a:xfrm>
              <a:off x="1604937" y="0"/>
              <a:ext cx="1579564" cy="6905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1800"/>
              </a:pPr>
              <a:endParaRPr/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-1" y="114294"/>
              <a:ext cx="1528740" cy="4127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Need to stall for one cycle"/>
            <p:cNvSpPr txBox="1"/>
            <p:nvPr/>
          </p:nvSpPr>
          <p:spPr>
            <a:xfrm>
              <a:off x="1604937" y="0"/>
              <a:ext cx="1579564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z="1800"/>
              </a:lvl1pPr>
            </a:lstStyle>
            <a:p>
              <a:r>
                <a:t>Need to stall for one cycle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Picture 6">
            <a:extLst>
              <a:ext uri="{FF2B5EF4-FFF2-40B4-BE49-F238E27FC236}">
                <a16:creationId xmlns:a16="http://schemas.microsoft.com/office/drawing/2014/main" id="{D6AE2429-30EC-D149-8AD2-94E26061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68" y="4098693"/>
            <a:ext cx="4684236" cy="275930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14" name="Load-Use Hazard Detec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Load-Use Hazard Detection</a:t>
            </a:r>
          </a:p>
        </p:txBody>
      </p:sp>
      <p:sp>
        <p:nvSpPr>
          <p:cNvPr id="215" name="Check when using instruction is decoded in ID stage…"/>
          <p:cNvSpPr txBox="1">
            <a:spLocks noGrp="1"/>
          </p:cNvSpPr>
          <p:nvPr>
            <p:ph type="body" idx="4294967295"/>
          </p:nvPr>
        </p:nvSpPr>
        <p:spPr>
          <a:xfrm>
            <a:off x="678656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2400" dirty="0"/>
              <a:t>Check when </a:t>
            </a:r>
            <a:r>
              <a:rPr lang="en-US" sz="2400" dirty="0"/>
              <a:t>an</a:t>
            </a:r>
            <a:r>
              <a:rPr sz="2400" dirty="0"/>
              <a:t> instruction is decoded in ID stage</a:t>
            </a:r>
          </a:p>
          <a:p>
            <a:pPr>
              <a:lnSpc>
                <a:spcPct val="90000"/>
              </a:lnSpc>
            </a:pPr>
            <a:r>
              <a:rPr sz="2400" dirty="0"/>
              <a:t>ALU operand register numbers in ID stage are given by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sz="2400" dirty="0"/>
              <a:t>IF/</a:t>
            </a:r>
            <a:r>
              <a:rPr sz="2400" dirty="0" err="1"/>
              <a:t>ID.RegisterRs</a:t>
            </a:r>
            <a:r>
              <a:rPr sz="2400" dirty="0"/>
              <a:t>, IF/</a:t>
            </a:r>
            <a:r>
              <a:rPr sz="2400" dirty="0" err="1"/>
              <a:t>ID.RegisterRt</a:t>
            </a:r>
            <a:endParaRPr sz="2400" dirty="0"/>
          </a:p>
          <a:p>
            <a:pPr>
              <a:lnSpc>
                <a:spcPct val="90000"/>
              </a:lnSpc>
            </a:pPr>
            <a:r>
              <a:rPr sz="2400" dirty="0"/>
              <a:t>Load-use hazard when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sz="2400" dirty="0">
                <a:solidFill>
                  <a:srgbClr val="FF2600"/>
                </a:solidFill>
              </a:rPr>
              <a:t>ID/</a:t>
            </a:r>
            <a:r>
              <a:rPr sz="2400" dirty="0" err="1">
                <a:solidFill>
                  <a:srgbClr val="FF2600"/>
                </a:solidFill>
              </a:rPr>
              <a:t>EX.MemRead</a:t>
            </a:r>
            <a:r>
              <a:rPr sz="2400" dirty="0"/>
              <a:t> and</a:t>
            </a:r>
            <a:br>
              <a:rPr sz="2400" dirty="0"/>
            </a:br>
            <a:r>
              <a:rPr sz="2400" dirty="0"/>
              <a:t>  ((ID/</a:t>
            </a:r>
            <a:r>
              <a:rPr sz="2400" dirty="0" err="1"/>
              <a:t>EX.RegisterRt</a:t>
            </a:r>
            <a:r>
              <a:rPr sz="2400" dirty="0"/>
              <a:t> = IF/</a:t>
            </a:r>
            <a:r>
              <a:rPr sz="2400" dirty="0" err="1"/>
              <a:t>ID.RegisterRs</a:t>
            </a:r>
            <a:r>
              <a:rPr sz="2400" dirty="0"/>
              <a:t>) or</a:t>
            </a:r>
            <a:br>
              <a:rPr sz="2400" dirty="0"/>
            </a:br>
            <a:r>
              <a:rPr sz="2400" dirty="0"/>
              <a:t>   (ID/</a:t>
            </a:r>
            <a:r>
              <a:rPr sz="2400" dirty="0" err="1"/>
              <a:t>EX.RegisterRt</a:t>
            </a:r>
            <a:r>
              <a:rPr sz="2400" dirty="0"/>
              <a:t> = IF/</a:t>
            </a:r>
            <a:r>
              <a:rPr sz="2400" dirty="0" err="1"/>
              <a:t>ID.RegisterRt</a:t>
            </a:r>
            <a:r>
              <a:rPr sz="2400" dirty="0"/>
              <a:t>))</a:t>
            </a:r>
          </a:p>
          <a:p>
            <a:pPr>
              <a:lnSpc>
                <a:spcPct val="90000"/>
              </a:lnSpc>
            </a:pPr>
            <a:r>
              <a:rPr sz="2400" dirty="0"/>
              <a:t>If detected, stall and insert bubble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34644-201C-D440-AA0F-A189D41C747E}"/>
              </a:ext>
            </a:extLst>
          </p:cNvPr>
          <p:cNvSpPr txBox="1"/>
          <p:nvPr/>
        </p:nvSpPr>
        <p:spPr>
          <a:xfrm>
            <a:off x="6382035" y="4537117"/>
            <a:ext cx="140519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lw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$2, 20($1)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and $4, $2, $5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81B4C5-79CA-A54D-A658-716C78D4702E}"/>
              </a:ext>
            </a:extLst>
          </p:cNvPr>
          <p:cNvCxnSpPr/>
          <p:nvPr/>
        </p:nvCxnSpPr>
        <p:spPr>
          <a:xfrm flipH="1" flipV="1">
            <a:off x="2806262" y="2932386"/>
            <a:ext cx="3668110" cy="171318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54D96-9B87-3A48-810D-2E39DB474964}"/>
              </a:ext>
            </a:extLst>
          </p:cNvPr>
          <p:cNvCxnSpPr>
            <a:cxnSpLocks/>
          </p:cNvCxnSpPr>
          <p:nvPr/>
        </p:nvCxnSpPr>
        <p:spPr>
          <a:xfrm flipH="1" flipV="1">
            <a:off x="2995448" y="3258207"/>
            <a:ext cx="3920359" cy="1387365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10125E-1202-CF4C-88E5-C62FCFBB7A12}"/>
              </a:ext>
            </a:extLst>
          </p:cNvPr>
          <p:cNvCxnSpPr/>
          <p:nvPr/>
        </p:nvCxnSpPr>
        <p:spPr>
          <a:xfrm flipH="1" flipV="1">
            <a:off x="2932386" y="3605048"/>
            <a:ext cx="3983421" cy="104052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081518-E8D8-EF49-ABBB-C8D62EB7D176}"/>
              </a:ext>
            </a:extLst>
          </p:cNvPr>
          <p:cNvCxnSpPr/>
          <p:nvPr/>
        </p:nvCxnSpPr>
        <p:spPr>
          <a:xfrm flipH="1" flipV="1">
            <a:off x="5896303" y="3258207"/>
            <a:ext cx="1387366" cy="160485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01FBD6-4A46-2E45-ABAC-7582AB6C91C5}"/>
              </a:ext>
            </a:extLst>
          </p:cNvPr>
          <p:cNvCxnSpPr/>
          <p:nvPr/>
        </p:nvCxnSpPr>
        <p:spPr>
          <a:xfrm flipH="1" flipV="1">
            <a:off x="5759669" y="3605048"/>
            <a:ext cx="1776248" cy="1272115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22" name="f04-60-P374493" descr="f04-60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273175"/>
            <a:ext cx="8201025" cy="499745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Datapath with Hazard Detec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Datapath with Hazard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01282-011F-E04C-9800-88F7D4913CC0}"/>
              </a:ext>
            </a:extLst>
          </p:cNvPr>
          <p:cNvSpPr txBox="1"/>
          <p:nvPr/>
        </p:nvSpPr>
        <p:spPr>
          <a:xfrm>
            <a:off x="2028498" y="1446595"/>
            <a:ext cx="27988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F5634-0F5D-2C49-8223-4E5D655D05EA}"/>
              </a:ext>
            </a:extLst>
          </p:cNvPr>
          <p:cNvSpPr txBox="1"/>
          <p:nvPr/>
        </p:nvSpPr>
        <p:spPr>
          <a:xfrm>
            <a:off x="2308381" y="1636222"/>
            <a:ext cx="2462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18" name="How to Stall the Pipelin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How to Stall the Pipeline</a:t>
            </a:r>
          </a:p>
        </p:txBody>
      </p:sp>
      <p:sp>
        <p:nvSpPr>
          <p:cNvPr id="219" name="Force control values in ID/EX register to 0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Force control values in ID/EX register</a:t>
            </a:r>
            <a:br>
              <a:rPr dirty="0"/>
            </a:br>
            <a:r>
              <a:rPr dirty="0"/>
              <a:t>to 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EX, MEM and WB do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nop</a:t>
            </a:r>
            <a:r>
              <a:rPr dirty="0"/>
              <a:t> (no-operation)</a:t>
            </a:r>
          </a:p>
          <a:p>
            <a:r>
              <a:rPr dirty="0"/>
              <a:t>Prevent update of PC and IF/ID register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ko-KR" altLang="en-US" dirty="0"/>
              <a:t>또 한 번 같은 명령어를 </a:t>
            </a:r>
            <a:r>
              <a:rPr lang="en-US" altLang="ko-KR" dirty="0"/>
              <a:t>decode</a:t>
            </a:r>
            <a:endParaRPr dirty="0"/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lang="ko-KR" altLang="en-US" dirty="0"/>
              <a:t>또 한 번 같은 명령어를 </a:t>
            </a:r>
            <a:r>
              <a:rPr dirty="0"/>
              <a:t>fetch</a:t>
            </a:r>
            <a:endParaRPr lang="en-US" dirty="0"/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1-cycle stall allows MEM to read data for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lw</a:t>
            </a:r>
            <a:endParaRPr dirty="0">
              <a:latin typeface="Lucida Console"/>
              <a:ea typeface="Lucida Console"/>
              <a:cs typeface="Lucida Console"/>
              <a:sym typeface="Lucida Console"/>
            </a:endParaRPr>
          </a:p>
          <a:p>
            <a:pPr marL="1143000" lvl="2" indent="-228600">
              <a:spcBef>
                <a:spcPts val="0"/>
              </a:spcBef>
              <a:defRPr sz="2400"/>
            </a:pPr>
            <a:r>
              <a:rPr dirty="0"/>
              <a:t>Can subsequently forward to EX stage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01D4CAE1-1AE0-C049-96D2-532688C3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36" y="3132040"/>
            <a:ext cx="6325236" cy="372596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26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Truth table of Hazard Detection Unit</a:t>
            </a:r>
          </a:p>
        </p:txBody>
      </p:sp>
      <p:graphicFrame>
        <p:nvGraphicFramePr>
          <p:cNvPr id="227" name="Group 153"/>
          <p:cNvGraphicFramePr/>
          <p:nvPr>
            <p:extLst>
              <p:ext uri="{D42A27DB-BD31-4B8C-83A1-F6EECF244321}">
                <p14:modId xmlns:p14="http://schemas.microsoft.com/office/powerpoint/2010/main" val="3762083204"/>
              </p:ext>
            </p:extLst>
          </p:nvPr>
        </p:nvGraphicFramePr>
        <p:xfrm>
          <a:off x="381000" y="1292225"/>
          <a:ext cx="8151812" cy="18161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7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ID/EX.MemRead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dirty="0"/>
                        <a:t>ID/</a:t>
                      </a:r>
                      <a:r>
                        <a:rPr b="1" dirty="0" err="1"/>
                        <a:t>EX.rt</a:t>
                      </a:r>
                      <a:r>
                        <a:rPr lang="en-US" b="1" dirty="0"/>
                        <a:t> </a:t>
                      </a:r>
                      <a:r>
                        <a:rPr b="1" dirty="0"/>
                        <a:t>=</a:t>
                      </a:r>
                      <a:endParaRPr lang="en-US" b="1" dirty="0"/>
                    </a:p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dirty="0"/>
                        <a:t>IF/</a:t>
                      </a:r>
                      <a:r>
                        <a:rPr b="1" dirty="0" err="1"/>
                        <a:t>ID.rs</a:t>
                      </a:r>
                      <a:endParaRPr b="1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dirty="0"/>
                        <a:t>ID/</a:t>
                      </a:r>
                      <a:r>
                        <a:rPr b="1" dirty="0" err="1"/>
                        <a:t>EX.rt</a:t>
                      </a:r>
                      <a:r>
                        <a:rPr lang="en-US" b="1" dirty="0"/>
                        <a:t> </a:t>
                      </a:r>
                      <a:r>
                        <a:rPr b="1" dirty="0"/>
                        <a:t>=</a:t>
                      </a:r>
                      <a:endParaRPr lang="en-US" b="1" dirty="0"/>
                    </a:p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dirty="0"/>
                        <a:t>IF/</a:t>
                      </a:r>
                      <a:r>
                        <a:rPr b="1" dirty="0" err="1"/>
                        <a:t>ID.rt</a:t>
                      </a:r>
                      <a:endParaRPr b="1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PCWrite</a:t>
                      </a:r>
                    </a:p>
                  </a:txBody>
                  <a:tcPr marL="45720" marR="4572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IF/IDWrite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Control MUX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20" marR="4572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X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20" marR="4572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Otherwise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 b="1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 b="1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762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20" marR="45720" horzOverflow="overflow">
                    <a:lnL w="762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dirty="0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0AAA30-2949-7B42-A080-A2C4D23180E3}"/>
              </a:ext>
            </a:extLst>
          </p:cNvPr>
          <p:cNvSpPr txBox="1"/>
          <p:nvPr/>
        </p:nvSpPr>
        <p:spPr>
          <a:xfrm>
            <a:off x="6382035" y="4537117"/>
            <a:ext cx="140519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lw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$2, 20($1)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and $4, $2, $5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A264BF-98B7-9E4E-B26A-A6B3432FA7A0}"/>
              </a:ext>
            </a:extLst>
          </p:cNvPr>
          <p:cNvCxnSpPr/>
          <p:nvPr/>
        </p:nvCxnSpPr>
        <p:spPr>
          <a:xfrm flipH="1" flipV="1">
            <a:off x="819807" y="1618593"/>
            <a:ext cx="5707117" cy="298493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664720-BCD5-8148-B338-264878DD91A2}"/>
              </a:ext>
            </a:extLst>
          </p:cNvPr>
          <p:cNvCxnSpPr/>
          <p:nvPr/>
        </p:nvCxnSpPr>
        <p:spPr>
          <a:xfrm flipH="1" flipV="1">
            <a:off x="2511972" y="1576552"/>
            <a:ext cx="4393325" cy="310055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5905FC-841F-4A43-A743-AB27BE8925E7}"/>
              </a:ext>
            </a:extLst>
          </p:cNvPr>
          <p:cNvCxnSpPr/>
          <p:nvPr/>
        </p:nvCxnSpPr>
        <p:spPr>
          <a:xfrm flipH="1" flipV="1">
            <a:off x="4141076" y="1545021"/>
            <a:ext cx="2743200" cy="305851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9662A-2142-A845-8D72-88ACCF9AA091}"/>
              </a:ext>
            </a:extLst>
          </p:cNvPr>
          <p:cNvCxnSpPr/>
          <p:nvPr/>
        </p:nvCxnSpPr>
        <p:spPr>
          <a:xfrm flipH="1" flipV="1">
            <a:off x="2238703" y="1818290"/>
            <a:ext cx="5013435" cy="30795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E96E18-DA2F-E644-90E5-3284E913E74D}"/>
              </a:ext>
            </a:extLst>
          </p:cNvPr>
          <p:cNvCxnSpPr/>
          <p:nvPr/>
        </p:nvCxnSpPr>
        <p:spPr>
          <a:xfrm flipH="1" flipV="1">
            <a:off x="3909848" y="1849821"/>
            <a:ext cx="3678621" cy="300595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762E9C-8403-D849-805A-081B11FEB666}"/>
              </a:ext>
            </a:extLst>
          </p:cNvPr>
          <p:cNvSpPr txBox="1"/>
          <p:nvPr/>
        </p:nvSpPr>
        <p:spPr>
          <a:xfrm>
            <a:off x="122203" y="4264979"/>
            <a:ext cx="2061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899B0-CE31-654B-A038-64ADC40EBC5D}"/>
              </a:ext>
            </a:extLst>
          </p:cNvPr>
          <p:cNvSpPr txBox="1"/>
          <p:nvPr/>
        </p:nvSpPr>
        <p:spPr>
          <a:xfrm>
            <a:off x="1010661" y="3517376"/>
            <a:ext cx="2061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78AF5-88BA-9E41-8191-F191A4B071DF}"/>
              </a:ext>
            </a:extLst>
          </p:cNvPr>
          <p:cNvSpPr txBox="1"/>
          <p:nvPr/>
        </p:nvSpPr>
        <p:spPr>
          <a:xfrm>
            <a:off x="2547686" y="3580586"/>
            <a:ext cx="2061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0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Detecting Hazard at clock 3</a:t>
            </a:r>
          </a:p>
        </p:txBody>
      </p:sp>
      <p:sp>
        <p:nvSpPr>
          <p:cNvPr id="231" name="Rectangle 5"/>
          <p:cNvSpPr txBox="1"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050"/>
            <a:ext cx="9144000" cy="53863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1D8A927-1A8F-724F-9369-3EF9544B5F70}"/>
              </a:ext>
            </a:extLst>
          </p:cNvPr>
          <p:cNvSpPr/>
          <p:nvPr/>
        </p:nvSpPr>
        <p:spPr>
          <a:xfrm>
            <a:off x="4677103" y="1030014"/>
            <a:ext cx="220717" cy="263464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05CFDF-A495-3046-B718-E1C0CBCD2F24}"/>
              </a:ext>
            </a:extLst>
          </p:cNvPr>
          <p:cNvSpPr/>
          <p:nvPr/>
        </p:nvSpPr>
        <p:spPr>
          <a:xfrm>
            <a:off x="2365180" y="996154"/>
            <a:ext cx="220717" cy="263464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67A37-9924-5744-A4F4-6C4817E30B40}"/>
              </a:ext>
            </a:extLst>
          </p:cNvPr>
          <p:cNvSpPr txBox="1"/>
          <p:nvPr/>
        </p:nvSpPr>
        <p:spPr>
          <a:xfrm>
            <a:off x="3706927" y="1664779"/>
            <a:ext cx="2061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A98D0-E905-9C4F-94A5-3981BA84C68A}"/>
              </a:ext>
            </a:extLst>
          </p:cNvPr>
          <p:cNvSpPr txBox="1"/>
          <p:nvPr/>
        </p:nvSpPr>
        <p:spPr>
          <a:xfrm>
            <a:off x="1489245" y="2258613"/>
            <a:ext cx="2061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1C92B-0944-244A-A1BA-6C8566573EC8}"/>
              </a:ext>
            </a:extLst>
          </p:cNvPr>
          <p:cNvSpPr txBox="1"/>
          <p:nvPr/>
        </p:nvSpPr>
        <p:spPr>
          <a:xfrm>
            <a:off x="477733" y="3031124"/>
            <a:ext cx="2061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49012-969F-894A-BD9F-C69980DE89B1}"/>
              </a:ext>
            </a:extLst>
          </p:cNvPr>
          <p:cNvCxnSpPr/>
          <p:nvPr/>
        </p:nvCxnSpPr>
        <p:spPr>
          <a:xfrm flipH="1">
            <a:off x="4120055" y="1259618"/>
            <a:ext cx="357352" cy="13825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3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Bubble at EX stage at clock 4</a:t>
            </a:r>
          </a:p>
        </p:txBody>
      </p:sp>
      <p:pic>
        <p:nvPicPr>
          <p:cNvPr id="23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52530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B0552D3-94FA-BC42-BE70-D1B68E6B9A30}"/>
              </a:ext>
            </a:extLst>
          </p:cNvPr>
          <p:cNvSpPr/>
          <p:nvPr/>
        </p:nvSpPr>
        <p:spPr>
          <a:xfrm>
            <a:off x="4372304" y="1902371"/>
            <a:ext cx="283779" cy="27326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A854B-9C4C-3D41-A864-9136CA244B8C}"/>
              </a:ext>
            </a:extLst>
          </p:cNvPr>
          <p:cNvSpPr/>
          <p:nvPr/>
        </p:nvSpPr>
        <p:spPr>
          <a:xfrm>
            <a:off x="1681655" y="1219200"/>
            <a:ext cx="1187669" cy="26275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B3564-F93A-F143-BE3D-B788834A992F}"/>
              </a:ext>
            </a:extLst>
          </p:cNvPr>
          <p:cNvSpPr/>
          <p:nvPr/>
        </p:nvSpPr>
        <p:spPr>
          <a:xfrm>
            <a:off x="404649" y="1219199"/>
            <a:ext cx="1187669" cy="26275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f04-51-P374493" descr="f04-51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125537"/>
            <a:ext cx="7362826" cy="5227638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olution to Structural Hazard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Solution to Structural Hazards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39" name="Rectangle 3"/>
          <p:cNvSpPr txBox="1"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0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565"/>
            <a:ext cx="9144000" cy="525462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Bubble at MEM stage at clock 5</a:t>
            </a:r>
            <a:r>
              <a:rPr>
                <a:latin typeface="+mn-lt"/>
                <a:ea typeface="+mn-ea"/>
                <a:cs typeface="+mn-cs"/>
                <a:sym typeface="Times New Roman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BBE1F-FA62-B54A-A5FD-0FC6762F7ED0}"/>
              </a:ext>
            </a:extLst>
          </p:cNvPr>
          <p:cNvSpPr/>
          <p:nvPr/>
        </p:nvSpPr>
        <p:spPr>
          <a:xfrm>
            <a:off x="6495394" y="1087486"/>
            <a:ext cx="662152" cy="26275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33A8D3-15C2-7C43-B98A-92BD63590C5B}"/>
              </a:ext>
            </a:extLst>
          </p:cNvPr>
          <p:cNvSpPr/>
          <p:nvPr/>
        </p:nvSpPr>
        <p:spPr>
          <a:xfrm>
            <a:off x="4972808" y="1061210"/>
            <a:ext cx="273269" cy="31531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A186B2-88A7-1347-AD3A-D3C68FC59C68}"/>
              </a:ext>
            </a:extLst>
          </p:cNvPr>
          <p:cNvSpPr/>
          <p:nvPr/>
        </p:nvSpPr>
        <p:spPr>
          <a:xfrm>
            <a:off x="8186853" y="1061210"/>
            <a:ext cx="273269" cy="31531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347D8-83B0-BC44-B168-EDF7D19BB423}"/>
              </a:ext>
            </a:extLst>
          </p:cNvPr>
          <p:cNvSpPr/>
          <p:nvPr/>
        </p:nvSpPr>
        <p:spPr>
          <a:xfrm>
            <a:off x="5507421" y="5107322"/>
            <a:ext cx="840827" cy="53673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01780B-7377-CA48-AD42-A883183DE925}"/>
              </a:ext>
            </a:extLst>
          </p:cNvPr>
          <p:cNvSpPr/>
          <p:nvPr/>
        </p:nvSpPr>
        <p:spPr>
          <a:xfrm>
            <a:off x="4950372" y="3260834"/>
            <a:ext cx="159070" cy="16816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3A97A-C998-C749-B043-7D72B8443B7E}"/>
              </a:ext>
            </a:extLst>
          </p:cNvPr>
          <p:cNvSpPr txBox="1"/>
          <p:nvPr/>
        </p:nvSpPr>
        <p:spPr>
          <a:xfrm>
            <a:off x="5455123" y="4387688"/>
            <a:ext cx="26224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244" name="f04-59-P374493" descr="f04-59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366837"/>
            <a:ext cx="7524751" cy="483076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tall/Bubble in the Pipelin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Stall/Bubble in the Pipeline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234119" y="3068637"/>
            <a:ext cx="2581269" cy="690563"/>
            <a:chOff x="0" y="0"/>
            <a:chExt cx="2581268" cy="690562"/>
          </a:xfrm>
        </p:grpSpPr>
        <p:sp>
          <p:nvSpPr>
            <p:cNvPr id="246" name="Rectangle"/>
            <p:cNvSpPr/>
            <p:nvPr/>
          </p:nvSpPr>
          <p:spPr>
            <a:xfrm>
              <a:off x="1001705" y="0"/>
              <a:ext cx="1579564" cy="6905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1800"/>
              </a:pPr>
              <a:endParaRPr/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0" y="114294"/>
              <a:ext cx="925507" cy="39528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Stall inserted here"/>
            <p:cNvSpPr txBox="1"/>
            <p:nvPr/>
          </p:nvSpPr>
          <p:spPr>
            <a:xfrm>
              <a:off x="1001705" y="0"/>
              <a:ext cx="1579564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z="1800"/>
              </a:lvl1pPr>
            </a:lstStyle>
            <a:p>
              <a:r>
                <a:t>Stall inserted here</a:t>
              </a:r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252" name="f04-59-P374493-what-really-happens" descr="f04-59-P374493-what-really-happe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379537"/>
            <a:ext cx="7597776" cy="481965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tall/Bubble in the Pipelin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Stall/Bubble in the Pipeline</a:t>
            </a:r>
          </a:p>
        </p:txBody>
      </p:sp>
      <p:grpSp>
        <p:nvGrpSpPr>
          <p:cNvPr id="257" name="Group"/>
          <p:cNvGrpSpPr/>
          <p:nvPr/>
        </p:nvGrpSpPr>
        <p:grpSpPr>
          <a:xfrm>
            <a:off x="2051050" y="5397500"/>
            <a:ext cx="1754192" cy="1243013"/>
            <a:chOff x="0" y="0"/>
            <a:chExt cx="1754191" cy="1243012"/>
          </a:xfrm>
        </p:grpSpPr>
        <p:sp>
          <p:nvSpPr>
            <p:cNvPr id="254" name="Rectangle"/>
            <p:cNvSpPr/>
            <p:nvPr/>
          </p:nvSpPr>
          <p:spPr>
            <a:xfrm>
              <a:off x="0" y="552450"/>
              <a:ext cx="1579563" cy="6905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1800"/>
              </a:pPr>
              <a:endParaRPr/>
            </a:p>
          </p:txBody>
        </p:sp>
        <p:sp>
          <p:nvSpPr>
            <p:cNvPr id="255" name="Line"/>
            <p:cNvSpPr/>
            <p:nvPr/>
          </p:nvSpPr>
          <p:spPr>
            <a:xfrm flipH="1">
              <a:off x="1655761" y="-1"/>
              <a:ext cx="98431" cy="666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Or, more accurately…"/>
            <p:cNvSpPr txBox="1"/>
            <p:nvPr/>
          </p:nvSpPr>
          <p:spPr>
            <a:xfrm>
              <a:off x="0" y="552450"/>
              <a:ext cx="1579563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z="1800"/>
              </a:lvl1pPr>
            </a:lstStyle>
            <a:p>
              <a:r>
                <a:t>Or, more accurately…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260" name="f04-60-P374493" descr="f04-60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273175"/>
            <a:ext cx="8201025" cy="499745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Datapath with Hazard Detec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Datapath with Hazard Detection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64" name="Code Scheduling to Avoid Stall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Code Scheduling to Avoid Stalls</a:t>
            </a:r>
          </a:p>
        </p:txBody>
      </p:sp>
      <p:sp>
        <p:nvSpPr>
          <p:cNvPr id="265" name="Reorder code to avoid use of load result in the next instruction…"/>
          <p:cNvSpPr txBox="1">
            <a:spLocks noGrp="1"/>
          </p:cNvSpPr>
          <p:nvPr>
            <p:ph type="body" sz="half" idx="4294967295"/>
          </p:nvPr>
        </p:nvSpPr>
        <p:spPr>
          <a:xfrm>
            <a:off x="684212" y="1125537"/>
            <a:ext cx="8270876" cy="1843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Reorder code to avoid use of load result in the next instruction</a:t>
            </a:r>
          </a:p>
          <a:p>
            <a:r>
              <a:t>C code for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A = B + E; C = B + F;</a:t>
            </a:r>
          </a:p>
        </p:txBody>
      </p:sp>
      <p:sp>
        <p:nvSpPr>
          <p:cNvPr id="266" name="lw $t1, 0($t0)…"/>
          <p:cNvSpPr txBox="1"/>
          <p:nvPr/>
        </p:nvSpPr>
        <p:spPr>
          <a:xfrm>
            <a:off x="2163486" y="3233572"/>
            <a:ext cx="2875420" cy="223520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lw</a:t>
            </a:r>
            <a:r>
              <a:rPr dirty="0"/>
              <a:t>	$t1, 0($t0)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lw</a:t>
            </a:r>
            <a:r>
              <a:rPr dirty="0"/>
              <a:t>	</a:t>
            </a:r>
            <a:r>
              <a:rPr dirty="0">
                <a:solidFill>
                  <a:srgbClr val="FF0000"/>
                </a:solidFill>
              </a:rPr>
              <a:t>$t2</a:t>
            </a:r>
            <a:r>
              <a:rPr dirty="0"/>
              <a:t>, 4($t0)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add	$t3, $t1, </a:t>
            </a:r>
            <a:r>
              <a:rPr dirty="0">
                <a:solidFill>
                  <a:srgbClr val="FF0000"/>
                </a:solidFill>
              </a:rPr>
              <a:t>$t2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sw</a:t>
            </a:r>
            <a:r>
              <a:rPr dirty="0"/>
              <a:t>	$t3, 12($t0)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lw</a:t>
            </a:r>
            <a:r>
              <a:rPr dirty="0"/>
              <a:t>	</a:t>
            </a:r>
            <a:r>
              <a:rPr dirty="0">
                <a:solidFill>
                  <a:srgbClr val="FF0000"/>
                </a:solidFill>
              </a:rPr>
              <a:t>$t4</a:t>
            </a:r>
            <a:r>
              <a:rPr dirty="0"/>
              <a:t>, 8($t0)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add	$t5, $t1, </a:t>
            </a:r>
            <a:r>
              <a:rPr dirty="0">
                <a:solidFill>
                  <a:srgbClr val="FF0000"/>
                </a:solidFill>
              </a:rPr>
              <a:t>$t4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sw</a:t>
            </a:r>
            <a:r>
              <a:rPr dirty="0"/>
              <a:t>	$t5, 16($t0)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777875" y="3925777"/>
            <a:ext cx="1352551" cy="401638"/>
            <a:chOff x="0" y="0"/>
            <a:chExt cx="1352550" cy="401637"/>
          </a:xfrm>
        </p:grpSpPr>
        <p:sp>
          <p:nvSpPr>
            <p:cNvPr id="267" name="Rectangle"/>
            <p:cNvSpPr/>
            <p:nvPr/>
          </p:nvSpPr>
          <p:spPr>
            <a:xfrm>
              <a:off x="0" y="0"/>
              <a:ext cx="914400" cy="401638"/>
            </a:xfrm>
            <a:prstGeom prst="rect">
              <a:avLst/>
            </a:prstGeom>
            <a:solidFill>
              <a:srgbClr val="91AFBF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1800"/>
              </a:pPr>
              <a:endParaRPr/>
            </a:p>
          </p:txBody>
        </p:sp>
        <p:sp>
          <p:nvSpPr>
            <p:cNvPr id="268" name="Line"/>
            <p:cNvSpPr/>
            <p:nvPr/>
          </p:nvSpPr>
          <p:spPr>
            <a:xfrm flipH="1">
              <a:off x="990600" y="101599"/>
              <a:ext cx="361951" cy="127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stall"/>
            <p:cNvSpPr txBox="1"/>
            <p:nvPr/>
          </p:nvSpPr>
          <p:spPr>
            <a:xfrm>
              <a:off x="0" y="0"/>
              <a:ext cx="91440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z="1800"/>
              </a:lvl1pPr>
            </a:lstStyle>
            <a:p>
              <a:r>
                <a:t>stall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794405" y="5000022"/>
            <a:ext cx="1352551" cy="401638"/>
            <a:chOff x="0" y="0"/>
            <a:chExt cx="1352550" cy="401637"/>
          </a:xfrm>
        </p:grpSpPr>
        <p:sp>
          <p:nvSpPr>
            <p:cNvPr id="271" name="Rectangle"/>
            <p:cNvSpPr/>
            <p:nvPr/>
          </p:nvSpPr>
          <p:spPr>
            <a:xfrm>
              <a:off x="0" y="0"/>
              <a:ext cx="914400" cy="401638"/>
            </a:xfrm>
            <a:prstGeom prst="rect">
              <a:avLst/>
            </a:prstGeom>
            <a:solidFill>
              <a:srgbClr val="91AFBF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1800"/>
              </a:pPr>
              <a:endParaRPr/>
            </a:p>
          </p:txBody>
        </p:sp>
        <p:sp>
          <p:nvSpPr>
            <p:cNvPr id="272" name="Line"/>
            <p:cNvSpPr/>
            <p:nvPr/>
          </p:nvSpPr>
          <p:spPr>
            <a:xfrm flipH="1">
              <a:off x="990600" y="101599"/>
              <a:ext cx="361951" cy="127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stall"/>
            <p:cNvSpPr txBox="1"/>
            <p:nvPr/>
          </p:nvSpPr>
          <p:spPr>
            <a:xfrm>
              <a:off x="0" y="0"/>
              <a:ext cx="91440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defRPr sz="1800"/>
              </a:lvl1pPr>
            </a:lstStyle>
            <a:p>
              <a:r>
                <a:t>stall</a:t>
              </a:r>
            </a:p>
          </p:txBody>
        </p:sp>
      </p:grpSp>
      <p:sp>
        <p:nvSpPr>
          <p:cNvPr id="275" name="lw $t1, 0($t0)…"/>
          <p:cNvSpPr txBox="1"/>
          <p:nvPr/>
        </p:nvSpPr>
        <p:spPr>
          <a:xfrm>
            <a:off x="5576068" y="3248024"/>
            <a:ext cx="2875420" cy="223520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lw</a:t>
            </a:r>
            <a:r>
              <a:rPr dirty="0"/>
              <a:t>	$t1, 0($t0)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lw</a:t>
            </a:r>
            <a:r>
              <a:rPr dirty="0"/>
              <a:t>	</a:t>
            </a:r>
            <a:r>
              <a:rPr dirty="0">
                <a:solidFill>
                  <a:srgbClr val="FF0000"/>
                </a:solidFill>
              </a:rPr>
              <a:t>$t2</a:t>
            </a:r>
            <a:r>
              <a:rPr dirty="0"/>
              <a:t>, 4($t0)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lw</a:t>
            </a:r>
            <a:r>
              <a:rPr dirty="0"/>
              <a:t>	</a:t>
            </a:r>
            <a:r>
              <a:rPr dirty="0">
                <a:solidFill>
                  <a:srgbClr val="FF0000"/>
                </a:solidFill>
              </a:rPr>
              <a:t>$t4</a:t>
            </a:r>
            <a:r>
              <a:rPr dirty="0"/>
              <a:t>, 8($t0)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add	$t3, $t1, </a:t>
            </a:r>
            <a:r>
              <a:rPr dirty="0">
                <a:solidFill>
                  <a:srgbClr val="FF0000"/>
                </a:solidFill>
              </a:rPr>
              <a:t>$t2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sw</a:t>
            </a:r>
            <a:r>
              <a:rPr dirty="0"/>
              <a:t>	$t3, 12($t0)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add	$t5, $t1, </a:t>
            </a:r>
            <a:r>
              <a:rPr dirty="0">
                <a:solidFill>
                  <a:srgbClr val="FF0000"/>
                </a:solidFill>
              </a:rPr>
              <a:t>$t4</a:t>
            </a:r>
          </a:p>
          <a:p>
            <a:pPr algn="l" defTabSz="628650"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sw</a:t>
            </a:r>
            <a:r>
              <a:rPr dirty="0"/>
              <a:t>	$t5, 16($t0)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4572000" y="4221162"/>
            <a:ext cx="936626" cy="647701"/>
          </a:xfrm>
          <a:prstGeom prst="line">
            <a:avLst/>
          </a:prstGeom>
          <a:ln w="28575">
            <a:solidFill>
              <a:srgbClr val="91AFB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Oval"/>
          <p:cNvSpPr/>
          <p:nvPr/>
        </p:nvSpPr>
        <p:spPr>
          <a:xfrm>
            <a:off x="2771775" y="3573462"/>
            <a:ext cx="647700" cy="431801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78" name="Oval"/>
          <p:cNvSpPr/>
          <p:nvPr/>
        </p:nvSpPr>
        <p:spPr>
          <a:xfrm>
            <a:off x="4284662" y="3933825"/>
            <a:ext cx="647701" cy="431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79" name="Oval"/>
          <p:cNvSpPr/>
          <p:nvPr/>
        </p:nvSpPr>
        <p:spPr>
          <a:xfrm>
            <a:off x="2771775" y="4652962"/>
            <a:ext cx="647700" cy="431801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80" name="Oval"/>
          <p:cNvSpPr/>
          <p:nvPr/>
        </p:nvSpPr>
        <p:spPr>
          <a:xfrm>
            <a:off x="4284662" y="5013325"/>
            <a:ext cx="647701" cy="431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81" name="Oval"/>
          <p:cNvSpPr/>
          <p:nvPr/>
        </p:nvSpPr>
        <p:spPr>
          <a:xfrm>
            <a:off x="6084887" y="3573462"/>
            <a:ext cx="647701" cy="431801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82" name="Oval"/>
          <p:cNvSpPr/>
          <p:nvPr/>
        </p:nvSpPr>
        <p:spPr>
          <a:xfrm>
            <a:off x="7596187" y="4292600"/>
            <a:ext cx="647701" cy="431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83" name="Oval"/>
          <p:cNvSpPr/>
          <p:nvPr/>
        </p:nvSpPr>
        <p:spPr>
          <a:xfrm>
            <a:off x="7596187" y="5013325"/>
            <a:ext cx="647701" cy="431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84" name="Oval"/>
          <p:cNvSpPr/>
          <p:nvPr/>
        </p:nvSpPr>
        <p:spPr>
          <a:xfrm>
            <a:off x="6084887" y="3933825"/>
            <a:ext cx="647701" cy="431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85" name="Line"/>
          <p:cNvSpPr/>
          <p:nvPr/>
        </p:nvSpPr>
        <p:spPr>
          <a:xfrm>
            <a:off x="3409949" y="3819525"/>
            <a:ext cx="879477" cy="292100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Line"/>
          <p:cNvSpPr/>
          <p:nvPr/>
        </p:nvSpPr>
        <p:spPr>
          <a:xfrm>
            <a:off x="3400425" y="4918074"/>
            <a:ext cx="903288" cy="215902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Line"/>
          <p:cNvSpPr/>
          <p:nvPr/>
        </p:nvSpPr>
        <p:spPr>
          <a:xfrm>
            <a:off x="6726237" y="3829049"/>
            <a:ext cx="895351" cy="608014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Line"/>
          <p:cNvSpPr/>
          <p:nvPr/>
        </p:nvSpPr>
        <p:spPr>
          <a:xfrm>
            <a:off x="6654800" y="4287837"/>
            <a:ext cx="966788" cy="846139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11 cycles"/>
          <p:cNvSpPr txBox="1"/>
          <p:nvPr/>
        </p:nvSpPr>
        <p:spPr>
          <a:xfrm>
            <a:off x="6300787" y="5876925"/>
            <a:ext cx="1049609" cy="36018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/>
            </a:lvl1pPr>
          </a:lstStyle>
          <a:p>
            <a:r>
              <a:t>11 cycles</a:t>
            </a:r>
          </a:p>
        </p:txBody>
      </p:sp>
      <p:sp>
        <p:nvSpPr>
          <p:cNvPr id="290" name="13 cycles"/>
          <p:cNvSpPr txBox="1"/>
          <p:nvPr/>
        </p:nvSpPr>
        <p:spPr>
          <a:xfrm>
            <a:off x="2987675" y="5876925"/>
            <a:ext cx="1066575" cy="36018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/>
            </a:lvl1pPr>
          </a:lstStyle>
          <a:p>
            <a:r>
              <a:t>13 cycles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93" name="Stalls and Performanc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Stalls and Performance</a:t>
            </a:r>
          </a:p>
        </p:txBody>
      </p:sp>
      <p:sp>
        <p:nvSpPr>
          <p:cNvPr id="294" name="Stalls reduce performance…"/>
          <p:cNvSpPr txBox="1">
            <a:spLocks noGrp="1"/>
          </p:cNvSpPr>
          <p:nvPr>
            <p:ph type="body" idx="4294967295"/>
          </p:nvPr>
        </p:nvSpPr>
        <p:spPr>
          <a:xfrm>
            <a:off x="684212" y="1844675"/>
            <a:ext cx="8270876" cy="4392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Stalls reduce performance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But are required to get correct results</a:t>
            </a:r>
          </a:p>
          <a:p>
            <a:r>
              <a:t>Compiler can arrange code to avoid hazards and stalls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Requires knowledge of the pipeline structure</a:t>
            </a:r>
          </a:p>
        </p:txBody>
      </p:sp>
      <p:sp>
        <p:nvSpPr>
          <p:cNvPr id="295" name="The BIG Picture"/>
          <p:cNvSpPr txBox="1"/>
          <p:nvPr/>
        </p:nvSpPr>
        <p:spPr>
          <a:xfrm>
            <a:off x="684212" y="1258887"/>
            <a:ext cx="2758937" cy="5105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2400">
                <a:solidFill>
                  <a:srgbClr val="ECEAA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The BIG Picture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10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Dependencies</a:t>
            </a:r>
          </a:p>
        </p:txBody>
      </p:sp>
      <p:pic>
        <p:nvPicPr>
          <p:cNvPr id="11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0" y="1301760"/>
            <a:ext cx="7410913" cy="5222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14" name="data-hazard-bubble-no-forwarding" descr="data-hazard-bubble-no-forwar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429000"/>
            <a:ext cx="7964488" cy="27781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Data Hazard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Data Hazards</a:t>
            </a:r>
          </a:p>
        </p:txBody>
      </p:sp>
      <p:sp>
        <p:nvSpPr>
          <p:cNvPr id="116" name="An instruction depends on completion of data access by a previous instruction…"/>
          <p:cNvSpPr txBox="1">
            <a:spLocks noGrp="1"/>
          </p:cNvSpPr>
          <p:nvPr>
            <p:ph type="body" sz="half" idx="4294967295"/>
          </p:nvPr>
        </p:nvSpPr>
        <p:spPr>
          <a:xfrm>
            <a:off x="684212" y="1125537"/>
            <a:ext cx="8270876" cy="22272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An instruction depends on completion of data access by a previous instruction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add	</a:t>
            </a:r>
            <a:r>
              <a:rPr>
                <a:solidFill>
                  <a:srgbClr val="FF0000"/>
                </a:solidFill>
              </a:rPr>
              <a:t>$s0</a:t>
            </a:r>
            <a:r>
              <a:t>, $t0, $t1</a:t>
            </a:r>
            <a:br/>
            <a:r>
              <a:t>sub	$t2, </a:t>
            </a:r>
            <a:r>
              <a:rPr>
                <a:solidFill>
                  <a:srgbClr val="FF0000"/>
                </a:solidFill>
              </a:rPr>
              <a:t>$s0</a:t>
            </a:r>
            <a:r>
              <a:t>, $t3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007E6-40DA-3D47-81C1-17C77BD6A8C9}"/>
              </a:ext>
            </a:extLst>
          </p:cNvPr>
          <p:cNvSpPr txBox="1"/>
          <p:nvPr/>
        </p:nvSpPr>
        <p:spPr>
          <a:xfrm>
            <a:off x="2129127" y="4933496"/>
            <a:ext cx="121763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pipeline stall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19" name="f04-29-P374493" descr="f04-29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3284537"/>
            <a:ext cx="6340476" cy="2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Forwarding (aka Bypassing)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Forwarding (aka Bypassing)</a:t>
            </a:r>
          </a:p>
        </p:txBody>
      </p:sp>
      <p:sp>
        <p:nvSpPr>
          <p:cNvPr id="121" name="Use result when it is computed…"/>
          <p:cNvSpPr txBox="1">
            <a:spLocks noGrp="1"/>
          </p:cNvSpPr>
          <p:nvPr>
            <p:ph type="body" sz="half" idx="4294967295"/>
          </p:nvPr>
        </p:nvSpPr>
        <p:spPr>
          <a:xfrm>
            <a:off x="684212" y="1125537"/>
            <a:ext cx="8270876" cy="17668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Use result when it is computed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Don’t wait for it to be stored in a register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Requires extra connections in the datapath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4" name="Data Hazards in ALU Instructions"/>
          <p:cNvSpPr txBox="1">
            <a:spLocks noGrp="1"/>
          </p:cNvSpPr>
          <p:nvPr>
            <p:ph type="title" idx="4294967295"/>
          </p:nvPr>
        </p:nvSpPr>
        <p:spPr>
          <a:xfrm>
            <a:off x="684212" y="236537"/>
            <a:ext cx="8259763" cy="6715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t>Data Hazards in ALU Instructions</a:t>
            </a:r>
          </a:p>
        </p:txBody>
      </p:sp>
      <p:sp>
        <p:nvSpPr>
          <p:cNvPr id="125" name="Consider this sequence: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Consider this sequence:</a:t>
            </a:r>
            <a:endParaRPr lang="en-US" dirty="0"/>
          </a:p>
          <a:p>
            <a:pPr marL="285750" lvl="1" indent="171450">
              <a:spcBef>
                <a:spcPts val="0"/>
              </a:spcBef>
              <a:buSzTx/>
              <a:buFont typeface="Wingdings"/>
              <a:buNone/>
              <a:defRPr sz="2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lang="en-US" dirty="0"/>
              <a:t> sub </a:t>
            </a:r>
            <a:r>
              <a:rPr lang="en-US" dirty="0">
                <a:solidFill>
                  <a:srgbClr val="91AFBF"/>
                </a:solidFill>
              </a:rPr>
              <a:t>$2</a:t>
            </a:r>
            <a:r>
              <a:rPr lang="en-US" dirty="0"/>
              <a:t>, $1,$3</a:t>
            </a:r>
            <a:br>
              <a:rPr lang="en-US" dirty="0"/>
            </a:br>
            <a:r>
              <a:rPr lang="en-US" dirty="0"/>
              <a:t>  and $12,</a:t>
            </a:r>
            <a:r>
              <a:rPr lang="en-US" dirty="0">
                <a:solidFill>
                  <a:srgbClr val="91AFBF"/>
                </a:solidFill>
              </a:rPr>
              <a:t>$2</a:t>
            </a:r>
            <a:r>
              <a:rPr lang="en-US" dirty="0"/>
              <a:t>,$5</a:t>
            </a:r>
            <a:br>
              <a:rPr lang="en-US" dirty="0"/>
            </a:br>
            <a:r>
              <a:rPr lang="en-US" dirty="0"/>
              <a:t>  or  $13,$6,</a:t>
            </a:r>
            <a:r>
              <a:rPr lang="en-US" dirty="0">
                <a:solidFill>
                  <a:srgbClr val="91AFBF"/>
                </a:solidFill>
              </a:rPr>
              <a:t>$2</a:t>
            </a:r>
            <a:br>
              <a:rPr lang="en-US" dirty="0">
                <a:solidFill>
                  <a:srgbClr val="91AFBF"/>
                </a:solidFill>
              </a:rPr>
            </a:br>
            <a:r>
              <a:rPr lang="en-US" dirty="0">
                <a:solidFill>
                  <a:srgbClr val="91AFBF"/>
                </a:solidFill>
              </a:rPr>
              <a:t>  </a:t>
            </a:r>
            <a:r>
              <a:rPr lang="en-US" dirty="0"/>
              <a:t>add $14,</a:t>
            </a:r>
            <a:r>
              <a:rPr lang="en-US" dirty="0">
                <a:solidFill>
                  <a:srgbClr val="91AFBF"/>
                </a:solidFill>
              </a:rPr>
              <a:t>$2</a:t>
            </a:r>
            <a:r>
              <a:rPr lang="en-US" dirty="0"/>
              <a:t>,</a:t>
            </a:r>
            <a:r>
              <a:rPr lang="en-US" dirty="0">
                <a:solidFill>
                  <a:srgbClr val="91AFBF"/>
                </a:solidFill>
              </a:rPr>
              <a:t>$2</a:t>
            </a:r>
            <a:br>
              <a:rPr lang="en-US" dirty="0">
                <a:solidFill>
                  <a:srgbClr val="91AFBF"/>
                </a:solidFill>
              </a:rPr>
            </a:br>
            <a:r>
              <a:rPr lang="en-US" dirty="0">
                <a:solidFill>
                  <a:srgbClr val="91AFBF"/>
                </a:solidFill>
              </a:rPr>
              <a:t>  </a:t>
            </a:r>
            <a:r>
              <a:rPr lang="en-US" dirty="0" err="1"/>
              <a:t>sw</a:t>
            </a:r>
            <a:r>
              <a:rPr lang="en-US" dirty="0"/>
              <a:t>  $15,100(</a:t>
            </a:r>
            <a:r>
              <a:rPr lang="en-US" dirty="0">
                <a:solidFill>
                  <a:srgbClr val="91AFBF"/>
                </a:solidFill>
              </a:rPr>
              <a:t>$2</a:t>
            </a:r>
            <a:r>
              <a:rPr lang="en-US" dirty="0"/>
              <a:t>)</a:t>
            </a:r>
          </a:p>
          <a:p>
            <a:r>
              <a:rPr dirty="0"/>
              <a:t>We can resolve hazards with forwarding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How do we detect when to forward?</a:t>
            </a:r>
          </a:p>
        </p:txBody>
      </p:sp>
      <p:sp>
        <p:nvSpPr>
          <p:cNvPr id="126" name="§4.7 Data Hazards: Forwarding vs. Stalling"/>
          <p:cNvSpPr txBox="1"/>
          <p:nvPr/>
        </p:nvSpPr>
        <p:spPr>
          <a:xfrm rot="5400000">
            <a:off x="6743894" y="2049443"/>
            <a:ext cx="4449550" cy="3506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>
                <a:solidFill>
                  <a:srgbClr val="ECEAAC"/>
                </a:solidFill>
              </a:defRPr>
            </a:lvl1pPr>
          </a:lstStyle>
          <a:p>
            <a:r>
              <a:t>§4.7 Data Hazards: Forwarding vs. Stalling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2"/>
          <p:cNvSpPr txBox="1"/>
          <p:nvPr/>
        </p:nvSpPr>
        <p:spPr>
          <a:xfrm>
            <a:off x="1692274" y="6451701"/>
            <a:ext cx="727234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>
              <a:defRPr sz="1400" b="1"/>
            </a:lvl1pPr>
          </a:lstStyle>
          <a:p>
            <a:r>
              <a:t>Chapter 4 — The Processor — 8</a:t>
            </a:r>
          </a:p>
        </p:txBody>
      </p:sp>
      <p:pic>
        <p:nvPicPr>
          <p:cNvPr id="1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46200"/>
            <a:ext cx="6999289" cy="488156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ctangle 2"/>
          <p:cNvSpPr txBox="1">
            <a:spLocks noGrp="1"/>
          </p:cNvSpPr>
          <p:nvPr>
            <p:ph type="title"/>
          </p:nvPr>
        </p:nvSpPr>
        <p:spPr>
          <a:xfrm>
            <a:off x="684213" y="146050"/>
            <a:ext cx="8259761" cy="762000"/>
          </a:xfrm>
          <a:prstGeom prst="rect">
            <a:avLst/>
          </a:prstGeom>
        </p:spPr>
        <p:txBody>
          <a:bodyPr/>
          <a:lstStyle/>
          <a:p>
            <a:r>
              <a:t>Dependencies &amp; Forwarding</a:t>
            </a:r>
          </a:p>
        </p:txBody>
      </p:sp>
      <p:sp>
        <p:nvSpPr>
          <p:cNvPr id="131" name="Line 4"/>
          <p:cNvSpPr/>
          <p:nvPr/>
        </p:nvSpPr>
        <p:spPr>
          <a:xfrm>
            <a:off x="4086224" y="2959099"/>
            <a:ext cx="136526" cy="631827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4450" tIns="44450" rIns="44450" bIns="44450"/>
          <a:lstStyle/>
          <a:p>
            <a:pPr algn="l">
              <a:defRPr sz="1800" b="1"/>
            </a:pPr>
            <a:endParaRPr/>
          </a:p>
        </p:txBody>
      </p:sp>
      <p:sp>
        <p:nvSpPr>
          <p:cNvPr id="132" name="Line 5"/>
          <p:cNvSpPr/>
          <p:nvPr/>
        </p:nvSpPr>
        <p:spPr>
          <a:xfrm>
            <a:off x="4743450" y="2968624"/>
            <a:ext cx="138113" cy="1530352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4450" tIns="44450" rIns="44450" bIns="44450"/>
          <a:lstStyle/>
          <a:p>
            <a:pPr algn="l">
              <a:defRPr sz="1800" b="1"/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395090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Modification to the pipeline datapath</a:t>
            </a:r>
          </a:p>
        </p:txBody>
      </p:sp>
      <p:pic>
        <p:nvPicPr>
          <p:cNvPr id="14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908050"/>
            <a:ext cx="4587875" cy="5743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0000"/>
          </a:solidFill>
          <a:prstDash val="solid"/>
          <a:round/>
          <a:tailEnd type="triangl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1588</Words>
  <Application>Microsoft Macintosh PowerPoint</Application>
  <PresentationFormat>On-screen Show (4:3)</PresentationFormat>
  <Paragraphs>273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Lucida Console</vt:lpstr>
      <vt:lpstr>Times New Roman</vt:lpstr>
      <vt:lpstr>Wingdings</vt:lpstr>
      <vt:lpstr>cod4e</vt:lpstr>
      <vt:lpstr>Pipeline Hazards</vt:lpstr>
      <vt:lpstr>Structural Hazards</vt:lpstr>
      <vt:lpstr>Solution to Structural Hazards</vt:lpstr>
      <vt:lpstr>Dependencies</vt:lpstr>
      <vt:lpstr>Data Hazards</vt:lpstr>
      <vt:lpstr>Forwarding (aka Bypassing)</vt:lpstr>
      <vt:lpstr>Data Hazards in ALU Instructions</vt:lpstr>
      <vt:lpstr>Dependencies &amp; Forwarding</vt:lpstr>
      <vt:lpstr>Modification to the pipeline datapath</vt:lpstr>
      <vt:lpstr>Detecting the Need to Forward (1)</vt:lpstr>
      <vt:lpstr>Detecting the Need to Forward (2)</vt:lpstr>
      <vt:lpstr>Forwarding Paths</vt:lpstr>
      <vt:lpstr>Meaning of ForwardA/B control signals</vt:lpstr>
      <vt:lpstr>Forwarding Conditions</vt:lpstr>
      <vt:lpstr>Double Data Hazard</vt:lpstr>
      <vt:lpstr>Truth table of Forwarding Unit</vt:lpstr>
      <vt:lpstr>Datapath with Forwarding</vt:lpstr>
      <vt:lpstr>Solving Hazard b/w SUB &amp; AND instructions (CC4)</vt:lpstr>
      <vt:lpstr>PowerPoint Presentation</vt:lpstr>
      <vt:lpstr>Solving Hazard b/w AND,OR &amp; ADD instructions (CC6)</vt:lpstr>
      <vt:lpstr>2 Multiplexors to the 2nd input of ALU</vt:lpstr>
      <vt:lpstr>Load-Use Data Hazard</vt:lpstr>
      <vt:lpstr>Load-Use Data Hazard</vt:lpstr>
      <vt:lpstr>Load-Use Hazard Detection</vt:lpstr>
      <vt:lpstr>Datapath with Hazard Detection</vt:lpstr>
      <vt:lpstr>How to Stall the Pipeline</vt:lpstr>
      <vt:lpstr>Truth table of Hazard Detection Unit</vt:lpstr>
      <vt:lpstr>Detecting Hazard at clock 3</vt:lpstr>
      <vt:lpstr>Bubble at EX stage at clock 4</vt:lpstr>
      <vt:lpstr>Bubble at MEM stage at clock 5…</vt:lpstr>
      <vt:lpstr>Stall/Bubble in the Pipeline</vt:lpstr>
      <vt:lpstr>Stall/Bubble in the Pipeline</vt:lpstr>
      <vt:lpstr>Datapath with Hazard Detection</vt:lpstr>
      <vt:lpstr>Code Scheduling to Avoid Stalls</vt:lpstr>
      <vt:lpstr>Stalls and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Hazards</dc:title>
  <cp:lastModifiedBy>(소프트웨어전공)임은진</cp:lastModifiedBy>
  <cp:revision>18</cp:revision>
  <dcterms:modified xsi:type="dcterms:W3CDTF">2019-11-12T01:17:30Z</dcterms:modified>
</cp:coreProperties>
</file>