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92" r:id="rId2"/>
    <p:sldId id="293" r:id="rId3"/>
    <p:sldId id="294" r:id="rId4"/>
    <p:sldId id="296" r:id="rId5"/>
    <p:sldId id="297" r:id="rId6"/>
    <p:sldId id="298" r:id="rId7"/>
    <p:sldId id="299" r:id="rId8"/>
    <p:sldId id="295" r:id="rId9"/>
    <p:sldId id="300" r:id="rId10"/>
    <p:sldId id="308" r:id="rId1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CEF"/>
          </a:solidFill>
        </a:fill>
      </a:tcStyle>
    </a:wholeTbl>
    <a:band2H>
      <a:tcTxStyle/>
      <a:tcStyle>
        <a:tcBdr/>
        <a:fill>
          <a:solidFill>
            <a:srgbClr val="EFF5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468312" y="260350"/>
            <a:ext cx="36514" cy="38163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39A6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3" name="Rectangle"/>
          <p:cNvSpPr/>
          <p:nvPr/>
        </p:nvSpPr>
        <p:spPr>
          <a:xfrm>
            <a:off x="250825" y="981075"/>
            <a:ext cx="8569325" cy="7143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39A6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pic>
        <p:nvPicPr>
          <p:cNvPr id="4" name="MK Logo.jpg" descr="MK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70625"/>
            <a:ext cx="1619250" cy="59055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/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60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5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5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 typeface="Wingdings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 typeface="Wingdings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 typeface="Wingdings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 typeface="Wingdings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298" name="Control Hazards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Control </a:t>
            </a:r>
            <a:r>
              <a:rPr lang="en-US" altLang="ko-KR" dirty="0"/>
              <a:t>(Branch) </a:t>
            </a:r>
            <a:r>
              <a:rPr dirty="0"/>
              <a:t>Hazards</a:t>
            </a:r>
          </a:p>
        </p:txBody>
      </p:sp>
      <p:sp>
        <p:nvSpPr>
          <p:cNvPr id="299" name="Branch determines flow of control…"/>
          <p:cNvSpPr txBox="1">
            <a:spLocks noGrp="1"/>
          </p:cNvSpPr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sz="2800" dirty="0"/>
              <a:t>Branch </a:t>
            </a:r>
            <a:r>
              <a:rPr lang="ko-KR" altLang="en-US" sz="2800" dirty="0"/>
              <a:t>명령은</a:t>
            </a:r>
            <a:r>
              <a:rPr sz="2800" dirty="0"/>
              <a:t> flow of control</a:t>
            </a:r>
            <a:r>
              <a:rPr lang="ko-KR" altLang="en-US" sz="2800" dirty="0"/>
              <a:t> 을 변경한다</a:t>
            </a:r>
            <a:r>
              <a:rPr lang="en-US" altLang="ko-KR" sz="2800" dirty="0"/>
              <a:t>.</a:t>
            </a:r>
            <a:endParaRPr sz="2800" dirty="0"/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rPr sz="2800" dirty="0"/>
              <a:t>Fetch</a:t>
            </a:r>
            <a:r>
              <a:rPr lang="en-US" sz="2800" dirty="0"/>
              <a:t> </a:t>
            </a:r>
            <a:r>
              <a:rPr lang="ko-KR" altLang="en-US" sz="2800" dirty="0"/>
              <a:t>할 다음 명령어의 주소는 </a:t>
            </a:r>
            <a:r>
              <a:rPr lang="en-US" altLang="ko-KR" sz="2800" dirty="0"/>
              <a:t>branch </a:t>
            </a:r>
            <a:r>
              <a:rPr lang="ko-KR" altLang="en-US" sz="2800" dirty="0"/>
              <a:t>조건에 따라 달라진다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pPr marL="302079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rPr lang="en-US" altLang="ko-KR" sz="2800" dirty="0"/>
              <a:t>Solution to branch hazard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rPr lang="en-US" altLang="ko-KR" sz="2800" dirty="0"/>
              <a:t>pipeline stall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rPr lang="en-US" altLang="ko-KR" sz="2800" dirty="0"/>
              <a:t>branch prediction </a:t>
            </a:r>
          </a:p>
          <a:p>
            <a:pPr marL="1178379" lvl="2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rPr lang="en-US" altLang="ko-KR" sz="2800" dirty="0"/>
              <a:t>static </a:t>
            </a:r>
          </a:p>
          <a:p>
            <a:pPr marL="1696539" lvl="3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rPr lang="en-US" altLang="ko-KR" sz="2800" dirty="0"/>
              <a:t>as taken</a:t>
            </a:r>
          </a:p>
          <a:p>
            <a:pPr marL="1696539" lvl="3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rPr lang="en-US" altLang="ko-KR" sz="2800" dirty="0"/>
              <a:t>as not taken</a:t>
            </a:r>
          </a:p>
          <a:p>
            <a:pPr marL="1696539" lvl="3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rPr lang="ko-KR" altLang="en-US" sz="2800" dirty="0"/>
              <a:t>상황에 따라 </a:t>
            </a:r>
            <a:endParaRPr lang="en-US" altLang="ko-KR" sz="2800" dirty="0"/>
          </a:p>
          <a:p>
            <a:pPr marL="1178379" lvl="2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rPr lang="en-US" altLang="ko-KR" sz="2800" dirty="0"/>
              <a:t>dynamic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656" name="Pipeline Summary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Pipeline Summary</a:t>
            </a:r>
          </a:p>
        </p:txBody>
      </p:sp>
      <p:sp>
        <p:nvSpPr>
          <p:cNvPr id="657" name="Pipelining improves performance by increasing instruction throughput…"/>
          <p:cNvSpPr txBox="1">
            <a:spLocks noGrp="1"/>
          </p:cNvSpPr>
          <p:nvPr>
            <p:ph type="body" idx="4294967295"/>
          </p:nvPr>
        </p:nvSpPr>
        <p:spPr>
          <a:xfrm>
            <a:off x="684212" y="1844675"/>
            <a:ext cx="8270876" cy="43926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Pipelining improves performance by increasing instruction throughput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Executes multiple instructions in parallel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Each instruction has the same latency</a:t>
            </a:r>
          </a:p>
          <a:p>
            <a:r>
              <a:t>Subject to hazards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Structure, data, control</a:t>
            </a:r>
          </a:p>
          <a:p>
            <a:r>
              <a:t>Instruction set design affects complexity of pipeline implementation</a:t>
            </a:r>
          </a:p>
        </p:txBody>
      </p:sp>
      <p:sp>
        <p:nvSpPr>
          <p:cNvPr id="658" name="The BIG Picture"/>
          <p:cNvSpPr txBox="1"/>
          <p:nvPr/>
        </p:nvSpPr>
        <p:spPr>
          <a:xfrm>
            <a:off x="684212" y="1258887"/>
            <a:ext cx="2758937" cy="5105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l">
              <a:defRPr sz="2400">
                <a:solidFill>
                  <a:srgbClr val="ECEAA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The BIG Picture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302" name="f04-31-P374493" descr="f04-31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2" y="2852737"/>
            <a:ext cx="6042026" cy="2317751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Stall on Branch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Pipeline </a:t>
            </a:r>
            <a:r>
              <a:rPr dirty="0"/>
              <a:t>Stall on Branch</a:t>
            </a:r>
            <a:r>
              <a:rPr lang="en-US" dirty="0"/>
              <a:t> Instr.</a:t>
            </a:r>
            <a:endParaRPr dirty="0"/>
          </a:p>
        </p:txBody>
      </p:sp>
      <p:sp>
        <p:nvSpPr>
          <p:cNvPr id="304" name="Wait until branch outcome determined before fetching next instruction"/>
          <p:cNvSpPr txBox="1">
            <a:spLocks noGrp="1"/>
          </p:cNvSpPr>
          <p:nvPr>
            <p:ph type="body" sz="quarter" idx="4294967295"/>
          </p:nvPr>
        </p:nvSpPr>
        <p:spPr>
          <a:xfrm>
            <a:off x="684212" y="1125537"/>
            <a:ext cx="8270876" cy="13065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Wait until branch outcome determined before fetching next instruction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307" name="Branch Prediction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Branch Prediction</a:t>
            </a:r>
          </a:p>
        </p:txBody>
      </p:sp>
      <p:sp>
        <p:nvSpPr>
          <p:cNvPr id="308" name="Longer pipelines can’t readily determine branch outcome early…"/>
          <p:cNvSpPr txBox="1">
            <a:spLocks noGrp="1"/>
          </p:cNvSpPr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Longer pipelines can’t readily determine branch outcome early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rPr dirty="0"/>
              <a:t>Stall penalty becomes unacceptable</a:t>
            </a:r>
          </a:p>
          <a:p>
            <a:r>
              <a:rPr dirty="0"/>
              <a:t>Predict outcome of branch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rPr dirty="0"/>
              <a:t>Only stall if</a:t>
            </a:r>
            <a:r>
              <a:rPr lang="en-US" dirty="0"/>
              <a:t> the</a:t>
            </a:r>
            <a:r>
              <a:rPr dirty="0"/>
              <a:t> prediction is wrong</a:t>
            </a:r>
          </a:p>
          <a:p>
            <a:r>
              <a:rPr dirty="0"/>
              <a:t>In MIPS pipeline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rPr dirty="0"/>
              <a:t>predict branches</a:t>
            </a:r>
            <a:r>
              <a:rPr lang="en-US" dirty="0"/>
              <a:t> as</a:t>
            </a:r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not taken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17" name="f04-61-P374493" descr="f04-61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2" y="1898650"/>
            <a:ext cx="6021388" cy="4221163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Branch Hazards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Branch Hazards</a:t>
            </a:r>
          </a:p>
        </p:txBody>
      </p:sp>
      <p:sp>
        <p:nvSpPr>
          <p:cNvPr id="319" name="If branch outcome determined in MEM"/>
          <p:cNvSpPr txBox="1">
            <a:spLocks noGrp="1"/>
          </p:cNvSpPr>
          <p:nvPr>
            <p:ph type="body" sz="quarter" idx="4294967295"/>
          </p:nvPr>
        </p:nvSpPr>
        <p:spPr>
          <a:xfrm>
            <a:off x="684212" y="1125537"/>
            <a:ext cx="8270876" cy="690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If branch outcome determined in MEM</a:t>
            </a:r>
          </a:p>
        </p:txBody>
      </p:sp>
      <p:sp>
        <p:nvSpPr>
          <p:cNvPr id="320" name="§4.8 Control Hazards"/>
          <p:cNvSpPr txBox="1"/>
          <p:nvPr/>
        </p:nvSpPr>
        <p:spPr>
          <a:xfrm rot="5400000">
            <a:off x="7836553" y="956785"/>
            <a:ext cx="2264233" cy="3506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l">
              <a:defRPr sz="1800">
                <a:solidFill>
                  <a:srgbClr val="ECEAAC"/>
                </a:solidFill>
              </a:defRPr>
            </a:lvl1pPr>
          </a:lstStyle>
          <a:p>
            <a:r>
              <a:t>§4.8 Control Hazards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3203575" y="5807077"/>
            <a:ext cx="1220798" cy="473073"/>
            <a:chOff x="0" y="0"/>
            <a:chExt cx="1220797" cy="473072"/>
          </a:xfrm>
        </p:grpSpPr>
        <p:sp>
          <p:nvSpPr>
            <p:cNvPr id="321" name="Rectangle"/>
            <p:cNvSpPr/>
            <p:nvPr/>
          </p:nvSpPr>
          <p:spPr>
            <a:xfrm>
              <a:off x="0" y="142872"/>
              <a:ext cx="501650" cy="33020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 sz="1400"/>
              </a:pPr>
              <a:endParaRPr/>
            </a:p>
          </p:txBody>
        </p:sp>
        <p:sp>
          <p:nvSpPr>
            <p:cNvPr id="322" name="Line"/>
            <p:cNvSpPr/>
            <p:nvPr/>
          </p:nvSpPr>
          <p:spPr>
            <a:xfrm flipH="1">
              <a:off x="577849" y="-1"/>
              <a:ext cx="642949" cy="25717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3" name="PC"/>
            <p:cNvSpPr txBox="1"/>
            <p:nvPr/>
          </p:nvSpPr>
          <p:spPr>
            <a:xfrm>
              <a:off x="0" y="142872"/>
              <a:ext cx="501650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defRPr sz="1400"/>
              </a:lvl1pPr>
            </a:lstStyle>
            <a:p>
              <a:r>
                <a:t>PC</a:t>
              </a:r>
            </a:p>
          </p:txBody>
        </p:sp>
      </p:grpSp>
      <p:sp>
        <p:nvSpPr>
          <p:cNvPr id="325" name="Flush these instructions…"/>
          <p:cNvSpPr txBox="1"/>
          <p:nvPr/>
        </p:nvSpPr>
        <p:spPr>
          <a:xfrm>
            <a:off x="7451725" y="4010025"/>
            <a:ext cx="1333349" cy="1160287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l">
              <a:defRPr sz="1800"/>
            </a:pPr>
            <a:r>
              <a:t>Flush these</a:t>
            </a:r>
            <a:br/>
            <a:r>
              <a:t>instructions</a:t>
            </a:r>
          </a:p>
          <a:p>
            <a:pPr algn="l">
              <a:defRPr sz="1800"/>
            </a:pPr>
            <a:r>
              <a:t>(Set control</a:t>
            </a:r>
            <a:br/>
            <a:r>
              <a:t>values to 0)</a:t>
            </a:r>
          </a:p>
        </p:txBody>
      </p:sp>
      <p:sp>
        <p:nvSpPr>
          <p:cNvPr id="326" name="Line"/>
          <p:cNvSpPr/>
          <p:nvPr/>
        </p:nvSpPr>
        <p:spPr>
          <a:xfrm>
            <a:off x="7092950" y="3644900"/>
            <a:ext cx="215900" cy="1800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29" name="Reducing Branch Delay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Reducing Branch Delay</a:t>
            </a:r>
          </a:p>
        </p:txBody>
      </p:sp>
      <p:sp>
        <p:nvSpPr>
          <p:cNvPr id="330" name="Move hardware to determine outcome to ID stage…"/>
          <p:cNvSpPr txBox="1">
            <a:spLocks noGrp="1"/>
          </p:cNvSpPr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 sz="2800"/>
            </a:pPr>
            <a:r>
              <a:rPr dirty="0"/>
              <a:t>Mo</a:t>
            </a:r>
            <a:r>
              <a:rPr lang="en-US" dirty="0"/>
              <a:t>dification of the</a:t>
            </a:r>
            <a:r>
              <a:rPr dirty="0"/>
              <a:t> hardware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rPr dirty="0"/>
              <a:t>Target address adder</a:t>
            </a:r>
            <a:r>
              <a:rPr lang="en-US" dirty="0"/>
              <a:t> in ID stage</a:t>
            </a:r>
            <a:endParaRPr dirty="0"/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rPr dirty="0"/>
              <a:t>Register comparator</a:t>
            </a:r>
            <a:r>
              <a:rPr lang="en-US" dirty="0"/>
              <a:t> in ID stage</a:t>
            </a:r>
            <a:endParaRPr dirty="0"/>
          </a:p>
          <a:p>
            <a:pPr>
              <a:spcBef>
                <a:spcPts val="600"/>
              </a:spcBef>
              <a:defRPr sz="2800"/>
            </a:pPr>
            <a:r>
              <a:rPr dirty="0"/>
              <a:t>Example: branch taken</a:t>
            </a:r>
            <a:endParaRPr lang="en-US" dirty="0"/>
          </a:p>
          <a:p>
            <a:pPr marL="285750" lvl="1" indent="171450">
              <a:spcBef>
                <a:spcPts val="0"/>
              </a:spcBef>
              <a:buSzTx/>
              <a:buFont typeface="Wingdings"/>
              <a:buNone/>
              <a:defRPr sz="2000"/>
            </a:pPr>
            <a:r>
              <a:rPr lang="en-US" dirty="0">
                <a:latin typeface="Lucida Console"/>
                <a:ea typeface="Lucida Console"/>
                <a:cs typeface="Lucida Console"/>
                <a:sym typeface="Lucida Console"/>
              </a:rPr>
              <a:t>36:  sub  $10, $4, $8</a:t>
            </a:r>
            <a:br>
              <a:rPr lang="en-US" dirty="0"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lang="ko-KR" altLang="en-US" dirty="0">
                <a:latin typeface="Lucida Console"/>
                <a:ea typeface="Lucida Console"/>
                <a:cs typeface="Lucida Console"/>
                <a:sym typeface="Lucida Console"/>
              </a:rPr>
              <a:t> </a:t>
            </a:r>
            <a:r>
              <a:rPr lang="en-US" dirty="0">
                <a:latin typeface="Lucida Console"/>
                <a:ea typeface="Lucida Console"/>
                <a:cs typeface="Lucida Console"/>
                <a:sym typeface="Lucida Console"/>
              </a:rPr>
              <a:t>40:  </a:t>
            </a:r>
            <a:r>
              <a:rPr lang="en-US" dirty="0" err="1">
                <a:latin typeface="Lucida Console"/>
                <a:ea typeface="Lucida Console"/>
                <a:cs typeface="Lucida Console"/>
                <a:sym typeface="Lucida Console"/>
              </a:rPr>
              <a:t>beq</a:t>
            </a:r>
            <a:r>
              <a:rPr lang="en-US" dirty="0">
                <a:latin typeface="Lucida Console"/>
                <a:ea typeface="Lucida Console"/>
                <a:cs typeface="Lucida Console"/>
                <a:sym typeface="Lucida Console"/>
              </a:rPr>
              <a:t>  $1,  $3, 7</a:t>
            </a:r>
            <a:br>
              <a:rPr lang="en-US" dirty="0"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lang="ko-KR" altLang="en-US" dirty="0">
                <a:latin typeface="Lucida Console"/>
                <a:ea typeface="Lucida Console"/>
                <a:cs typeface="Lucida Console"/>
                <a:sym typeface="Lucida Console"/>
              </a:rPr>
              <a:t> </a:t>
            </a:r>
            <a:r>
              <a:rPr lang="en-US" dirty="0">
                <a:latin typeface="Lucida Console"/>
                <a:ea typeface="Lucida Console"/>
                <a:cs typeface="Lucida Console"/>
                <a:sym typeface="Lucida Console"/>
              </a:rPr>
              <a:t>44:  and  $12, $2, $5</a:t>
            </a:r>
            <a:br>
              <a:rPr lang="en-US" dirty="0"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lang="ko-KR" altLang="en-US" dirty="0">
                <a:latin typeface="Lucida Console"/>
                <a:ea typeface="Lucida Console"/>
                <a:cs typeface="Lucida Console"/>
                <a:sym typeface="Lucida Console"/>
              </a:rPr>
              <a:t> </a:t>
            </a:r>
            <a:r>
              <a:rPr lang="en-US" dirty="0">
                <a:latin typeface="Lucida Console"/>
                <a:ea typeface="Lucida Console"/>
                <a:cs typeface="Lucida Console"/>
                <a:sym typeface="Lucida Console"/>
              </a:rPr>
              <a:t>48:  or   $13, $2, $6</a:t>
            </a:r>
            <a:br>
              <a:rPr lang="en-US" dirty="0"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lang="ko-KR" altLang="en-US" dirty="0">
                <a:latin typeface="Lucida Console"/>
                <a:ea typeface="Lucida Console"/>
                <a:cs typeface="Lucida Console"/>
                <a:sym typeface="Lucida Console"/>
              </a:rPr>
              <a:t> </a:t>
            </a:r>
            <a:r>
              <a:rPr lang="en-US" dirty="0">
                <a:latin typeface="Lucida Console"/>
                <a:ea typeface="Lucida Console"/>
                <a:cs typeface="Lucida Console"/>
                <a:sym typeface="Lucida Console"/>
              </a:rPr>
              <a:t>52:  add  $14, $4, $2</a:t>
            </a:r>
            <a:br>
              <a:rPr lang="en-US" dirty="0"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lang="ko-KR" altLang="en-US" dirty="0">
                <a:latin typeface="Lucida Console"/>
                <a:ea typeface="Lucida Console"/>
                <a:cs typeface="Lucida Console"/>
                <a:sym typeface="Lucida Console"/>
              </a:rPr>
              <a:t> </a:t>
            </a:r>
            <a:r>
              <a:rPr lang="en-US" dirty="0">
                <a:latin typeface="Lucida Console"/>
                <a:ea typeface="Lucida Console"/>
                <a:cs typeface="Lucida Console"/>
                <a:sym typeface="Lucida Console"/>
              </a:rPr>
              <a:t>56:  </a:t>
            </a:r>
            <a:r>
              <a:rPr lang="en-US" dirty="0" err="1">
                <a:latin typeface="Lucida Console"/>
                <a:ea typeface="Lucida Console"/>
                <a:cs typeface="Lucida Console"/>
                <a:sym typeface="Lucida Console"/>
              </a:rPr>
              <a:t>slt</a:t>
            </a:r>
            <a:r>
              <a:rPr lang="en-US" dirty="0">
                <a:latin typeface="Lucida Console"/>
                <a:ea typeface="Lucida Console"/>
                <a:cs typeface="Lucida Console"/>
                <a:sym typeface="Lucida Console"/>
              </a:rPr>
              <a:t>  $15, $6, $7</a:t>
            </a:r>
            <a:br>
              <a:rPr lang="en-US" dirty="0"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lang="en-US" dirty="0">
                <a:latin typeface="Lucida Console"/>
                <a:ea typeface="Lucida Console"/>
                <a:cs typeface="Lucida Console"/>
                <a:sym typeface="Lucida Console"/>
              </a:rPr>
              <a:t>     ...</a:t>
            </a:r>
            <a:br>
              <a:rPr lang="en-US" dirty="0"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lang="ko-KR" altLang="en-US" dirty="0">
                <a:latin typeface="Lucida Console"/>
                <a:ea typeface="Lucida Console"/>
                <a:cs typeface="Lucida Console"/>
                <a:sym typeface="Lucida Console"/>
              </a:rPr>
              <a:t> </a:t>
            </a:r>
            <a:r>
              <a:rPr lang="en-US" dirty="0">
                <a:latin typeface="Lucida Console"/>
                <a:ea typeface="Lucida Console"/>
                <a:cs typeface="Lucida Console"/>
                <a:sym typeface="Lucida Console"/>
              </a:rPr>
              <a:t>72:  </a:t>
            </a:r>
            <a:r>
              <a:rPr lang="en-US" dirty="0" err="1">
                <a:latin typeface="Lucida Console"/>
                <a:ea typeface="Lucida Console"/>
                <a:cs typeface="Lucida Console"/>
                <a:sym typeface="Lucida Console"/>
              </a:rPr>
              <a:t>lw</a:t>
            </a:r>
            <a:r>
              <a:rPr lang="en-US" dirty="0">
                <a:latin typeface="Lucida Console"/>
                <a:ea typeface="Lucida Console"/>
                <a:cs typeface="Lucida Console"/>
                <a:sym typeface="Lucida Console"/>
              </a:rPr>
              <a:t>   $4, 50($7)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4DE097-CF14-0341-A875-0742EE1DA597}"/>
              </a:ext>
            </a:extLst>
          </p:cNvPr>
          <p:cNvSpPr/>
          <p:nvPr/>
        </p:nvSpPr>
        <p:spPr>
          <a:xfrm>
            <a:off x="4004441" y="3163614"/>
            <a:ext cx="283780" cy="265386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659D5-7492-DE43-A18C-848C81DD2667}"/>
              </a:ext>
            </a:extLst>
          </p:cNvPr>
          <p:cNvSpPr txBox="1"/>
          <p:nvPr/>
        </p:nvSpPr>
        <p:spPr>
          <a:xfrm>
            <a:off x="4388238" y="3127031"/>
            <a:ext cx="377282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Wingdings" pitchFamily="2" charset="2"/>
              </a:rPr>
              <a:t> immediate field </a:t>
            </a: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Wingdings" pitchFamily="2" charset="2"/>
              </a:rPr>
              <a:t>에 저장된 </a:t>
            </a:r>
            <a:r>
              <a:rPr kumimoji="0" lang="en-US" altLang="ko-KR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Wingdings" pitchFamily="2" charset="2"/>
              </a:rPr>
              <a:t>offset value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EB99B-8B25-0049-9236-62FF944B27F4}"/>
              </a:ext>
            </a:extLst>
          </p:cNvPr>
          <p:cNvSpPr txBox="1"/>
          <p:nvPr/>
        </p:nvSpPr>
        <p:spPr>
          <a:xfrm>
            <a:off x="1112723" y="5480034"/>
            <a:ext cx="100123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44 + 7 x 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300F3D-5A0E-BC40-A408-439CD3C80A82}"/>
              </a:ext>
            </a:extLst>
          </p:cNvPr>
          <p:cNvCxnSpPr/>
          <p:nvPr/>
        </p:nvCxnSpPr>
        <p:spPr>
          <a:xfrm flipV="1">
            <a:off x="1345324" y="5234152"/>
            <a:ext cx="0" cy="26275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502CC1-1430-7E48-81A8-7EFC35224F95}"/>
              </a:ext>
            </a:extLst>
          </p:cNvPr>
          <p:cNvCxnSpPr>
            <a:stCxn id="2" idx="4"/>
          </p:cNvCxnSpPr>
          <p:nvPr/>
        </p:nvCxnSpPr>
        <p:spPr>
          <a:xfrm flipH="1">
            <a:off x="1692166" y="3429000"/>
            <a:ext cx="2454165" cy="2141483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333" name="f04-62-P374493-top" descr="f04-62-P374493-to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96975"/>
            <a:ext cx="8064500" cy="5114925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Example: Branch Taken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Example: Branch Taken</a:t>
            </a:r>
            <a:r>
              <a:rPr lang="en-US" dirty="0"/>
              <a:t> (CC3)</a:t>
            </a:r>
            <a:endParaRPr dirty="0"/>
          </a:p>
        </p:txBody>
      </p:sp>
      <p:sp>
        <p:nvSpPr>
          <p:cNvPr id="335" name="Rounded Rectangle"/>
          <p:cNvSpPr/>
          <p:nvPr/>
        </p:nvSpPr>
        <p:spPr>
          <a:xfrm>
            <a:off x="3361035" y="2959546"/>
            <a:ext cx="452488" cy="565151"/>
          </a:xfrm>
          <a:prstGeom prst="roundRect">
            <a:avLst>
              <a:gd name="adj" fmla="val 19272"/>
            </a:avLst>
          </a:prstGeom>
          <a:solidFill>
            <a:srgbClr val="FF9300">
              <a:alpha val="31624"/>
            </a:srgbClr>
          </a:solidFill>
          <a:ln w="25400">
            <a:solidFill>
              <a:schemeClr val="accent6">
                <a:alpha val="31624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6" name="Rounded Rectangle"/>
          <p:cNvSpPr/>
          <p:nvPr/>
        </p:nvSpPr>
        <p:spPr>
          <a:xfrm>
            <a:off x="4309243" y="3721546"/>
            <a:ext cx="341364" cy="565151"/>
          </a:xfrm>
          <a:prstGeom prst="roundRect">
            <a:avLst>
              <a:gd name="adj" fmla="val 25546"/>
            </a:avLst>
          </a:prstGeom>
          <a:solidFill>
            <a:srgbClr val="FF9300">
              <a:alpha val="31624"/>
            </a:srgbClr>
          </a:solidFill>
          <a:ln w="25400">
            <a:solidFill>
              <a:schemeClr val="accent6">
                <a:alpha val="31624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B19B1A-3A56-FB4E-A997-EC5F980AF1D9}"/>
              </a:ext>
            </a:extLst>
          </p:cNvPr>
          <p:cNvSpPr/>
          <p:nvPr/>
        </p:nvSpPr>
        <p:spPr>
          <a:xfrm>
            <a:off x="629918" y="1674142"/>
            <a:ext cx="608560" cy="345035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FDF7E6-CCE7-6949-BD92-805BE9AB36E5}"/>
              </a:ext>
            </a:extLst>
          </p:cNvPr>
          <p:cNvSpPr/>
          <p:nvPr/>
        </p:nvSpPr>
        <p:spPr>
          <a:xfrm>
            <a:off x="1469706" y="4341964"/>
            <a:ext cx="168166" cy="199696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9A56A-C2BD-9E45-94CB-632766A73ACC}"/>
              </a:ext>
            </a:extLst>
          </p:cNvPr>
          <p:cNvSpPr txBox="1"/>
          <p:nvPr/>
        </p:nvSpPr>
        <p:spPr>
          <a:xfrm>
            <a:off x="532497" y="993312"/>
            <a:ext cx="6562052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IF.Flush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가 </a:t>
            </a:r>
            <a:r>
              <a:rPr kumimoji="0" lang="en-US" altLang="ko-KR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1</a:t>
            </a: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이면 </a:t>
            </a:r>
            <a:r>
              <a:rPr kumimoji="0" lang="en-US" altLang="ko-KR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IF/ID </a:t>
            </a: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의 </a:t>
            </a:r>
            <a:r>
              <a:rPr kumimoji="0" lang="en-US" altLang="ko-KR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instruction </a:t>
            </a: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부분에 </a:t>
            </a:r>
            <a:r>
              <a:rPr kumimoji="0" lang="en-US" altLang="ko-KR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0x00000000</a:t>
            </a: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altLang="ko-KR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nop</a:t>
            </a:r>
            <a:r>
              <a:rPr kumimoji="0" lang="en-US" altLang="ko-KR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</a:t>
            </a: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이 </a:t>
            </a:r>
            <a:r>
              <a:rPr kumimoji="0" lang="ko-KR" altLang="en-US" sz="16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써짐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860CB2-E296-8A4C-800A-733AA6BBA5E7}"/>
              </a:ext>
            </a:extLst>
          </p:cNvPr>
          <p:cNvCxnSpPr>
            <a:cxnSpLocks/>
          </p:cNvCxnSpPr>
          <p:nvPr/>
        </p:nvCxnSpPr>
        <p:spPr>
          <a:xfrm flipV="1">
            <a:off x="4507196" y="1846659"/>
            <a:ext cx="10510" cy="208540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357B05-B952-604E-AD4F-C7ECB78AD718}"/>
              </a:ext>
            </a:extLst>
          </p:cNvPr>
          <p:cNvCxnSpPr>
            <a:cxnSpLocks/>
          </p:cNvCxnSpPr>
          <p:nvPr/>
        </p:nvCxnSpPr>
        <p:spPr>
          <a:xfrm flipH="1" flipV="1">
            <a:off x="4435759" y="1846659"/>
            <a:ext cx="8375" cy="1265595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285C67-3A06-C241-B7A9-817835B3AF71}"/>
              </a:ext>
            </a:extLst>
          </p:cNvPr>
          <p:cNvSpPr txBox="1"/>
          <p:nvPr/>
        </p:nvSpPr>
        <p:spPr>
          <a:xfrm>
            <a:off x="3939471" y="2046823"/>
            <a:ext cx="496288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FF0000"/>
                </a:solidFill>
              </a:rPr>
              <a:t>Branch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8EA307-2183-7241-A4EC-1D1ACB689503}"/>
              </a:ext>
            </a:extLst>
          </p:cNvPr>
          <p:cNvSpPr txBox="1"/>
          <p:nvPr/>
        </p:nvSpPr>
        <p:spPr>
          <a:xfrm>
            <a:off x="4526694" y="2046823"/>
            <a:ext cx="340797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Arial"/>
              </a:rPr>
              <a:t>zero</a:t>
            </a:r>
          </a:p>
        </p:txBody>
      </p:sp>
      <p:pic>
        <p:nvPicPr>
          <p:cNvPr id="15" name="Picture 14" descr="A picture containing mirror, game, table&#10;&#10;Description automatically generated">
            <a:extLst>
              <a:ext uri="{FF2B5EF4-FFF2-40B4-BE49-F238E27FC236}">
                <a16:creationId xmlns:a16="http://schemas.microsoft.com/office/drawing/2014/main" id="{1E78569B-E1BE-8043-A7C0-5A44E6560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35941" y="1618345"/>
            <a:ext cx="246220" cy="26445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E2CF86-C948-8E46-98A0-090551E0778F}"/>
              </a:ext>
            </a:extLst>
          </p:cNvPr>
          <p:cNvCxnSpPr>
            <a:stCxn id="15" idx="3"/>
          </p:cNvCxnSpPr>
          <p:nvPr/>
        </p:nvCxnSpPr>
        <p:spPr>
          <a:xfrm flipH="1" flipV="1">
            <a:off x="4459051" y="1520646"/>
            <a:ext cx="1" cy="106819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6D122F-651D-AC48-BBF6-4EB21B11B163}"/>
              </a:ext>
            </a:extLst>
          </p:cNvPr>
          <p:cNvCxnSpPr/>
          <p:nvPr/>
        </p:nvCxnSpPr>
        <p:spPr>
          <a:xfrm flipH="1">
            <a:off x="934198" y="1520646"/>
            <a:ext cx="3501561" cy="0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938C9B-9151-F64F-947E-30FCC1B3394B}"/>
              </a:ext>
            </a:extLst>
          </p:cNvPr>
          <p:cNvCxnSpPr/>
          <p:nvPr/>
        </p:nvCxnSpPr>
        <p:spPr>
          <a:xfrm>
            <a:off x="934198" y="1520646"/>
            <a:ext cx="0" cy="22992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339" name="f04-62-P374493-bottom" descr="f04-62-P374493-bott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5" y="1557337"/>
            <a:ext cx="7848601" cy="4721226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Example: Branch Taken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Example: Branch Taken</a:t>
            </a:r>
            <a:r>
              <a:rPr lang="en-US" dirty="0"/>
              <a:t> (CC4)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11" name="f04-32-P374493" descr="f04-32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2" y="1268412"/>
            <a:ext cx="6035676" cy="4979988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MIPS with Predict Not Taken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MIPS with Predict Not Taken</a:t>
            </a:r>
          </a:p>
        </p:txBody>
      </p:sp>
      <p:sp>
        <p:nvSpPr>
          <p:cNvPr id="313" name="Prediction correct"/>
          <p:cNvSpPr txBox="1"/>
          <p:nvPr/>
        </p:nvSpPr>
        <p:spPr>
          <a:xfrm>
            <a:off x="755650" y="2133600"/>
            <a:ext cx="1295400" cy="626887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>
              <a:defRPr sz="1800"/>
            </a:lvl1pPr>
          </a:lstStyle>
          <a:p>
            <a:r>
              <a:t>Prediction correct</a:t>
            </a:r>
          </a:p>
        </p:txBody>
      </p:sp>
      <p:sp>
        <p:nvSpPr>
          <p:cNvPr id="314" name="Prediction incorrect"/>
          <p:cNvSpPr txBox="1"/>
          <p:nvPr/>
        </p:nvSpPr>
        <p:spPr>
          <a:xfrm>
            <a:off x="755650" y="4797425"/>
            <a:ext cx="1295400" cy="626887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>
              <a:defRPr sz="1800"/>
            </a:lvl1pPr>
          </a:lstStyle>
          <a:p>
            <a:r>
              <a:t>Prediction incorrect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531B96-8A2A-AB45-99E6-DB8CEA6E1B25}"/>
              </a:ext>
            </a:extLst>
          </p:cNvPr>
          <p:cNvSpPr txBox="1"/>
          <p:nvPr/>
        </p:nvSpPr>
        <p:spPr>
          <a:xfrm>
            <a:off x="287536" y="2944988"/>
            <a:ext cx="162159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branch not taken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C79FEA-7EA5-6847-B72B-619D2DF08980}"/>
              </a:ext>
            </a:extLst>
          </p:cNvPr>
          <p:cNvSpPr txBox="1"/>
          <p:nvPr/>
        </p:nvSpPr>
        <p:spPr>
          <a:xfrm>
            <a:off x="529590" y="5532586"/>
            <a:ext cx="137954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one cycle stall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43" name="More-Realistic Branch Prediction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More-Realistic Branch Prediction</a:t>
            </a:r>
          </a:p>
        </p:txBody>
      </p:sp>
      <p:sp>
        <p:nvSpPr>
          <p:cNvPr id="344" name="Static branch prediction…"/>
          <p:cNvSpPr txBox="1">
            <a:spLocks noGrp="1"/>
          </p:cNvSpPr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 sz="2800"/>
            </a:pPr>
            <a:r>
              <a:t>Static branch prediction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Based on typical branch behavior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Example: loop and if-statement branches</a:t>
            </a:r>
          </a:p>
          <a:p>
            <a:pPr marL="1143000" lvl="2" indent="-228600">
              <a:spcBef>
                <a:spcPts val="0"/>
              </a:spcBef>
              <a:defRPr sz="2000"/>
            </a:pPr>
            <a:r>
              <a:t>Predict backward branches taken</a:t>
            </a:r>
          </a:p>
          <a:p>
            <a:pPr marL="1143000" lvl="2" indent="-228600">
              <a:spcBef>
                <a:spcPts val="0"/>
              </a:spcBef>
              <a:defRPr sz="2000"/>
            </a:pPr>
            <a:r>
              <a:t>Predict forward branches not taken</a:t>
            </a:r>
          </a:p>
          <a:p>
            <a:pPr>
              <a:spcBef>
                <a:spcPts val="600"/>
              </a:spcBef>
              <a:defRPr sz="2800"/>
            </a:pPr>
            <a:r>
              <a:t>Dynamic branch prediction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Hardware measures actual branch behavior</a:t>
            </a:r>
          </a:p>
          <a:p>
            <a:pPr marL="1143000" lvl="2" indent="-228600">
              <a:spcBef>
                <a:spcPts val="0"/>
              </a:spcBef>
              <a:defRPr sz="2000"/>
            </a:pPr>
            <a:r>
              <a:t>e.g., record recent history of each branch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Assume future behavior will continue the trend</a:t>
            </a:r>
          </a:p>
          <a:p>
            <a:pPr marL="1143000" lvl="2" indent="-228600">
              <a:spcBef>
                <a:spcPts val="0"/>
              </a:spcBef>
              <a:defRPr sz="2000"/>
            </a:pPr>
            <a:r>
              <a:t>When wrong, stall while re-fetching, and update history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od4e">
  <a:themeElements>
    <a:clrScheme name="cod4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FCAD3"/>
      </a:accent1>
      <a:accent2>
        <a:srgbClr val="C0C0C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od4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cod4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0000"/>
          </a:solidFill>
          <a:prstDash val="solid"/>
          <a:round/>
          <a:tailEnd type="triangle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d4e">
  <a:themeElements>
    <a:clrScheme name="cod4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FCAD3"/>
      </a:accent1>
      <a:accent2>
        <a:srgbClr val="C0C0C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od4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cod4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397</Words>
  <Application>Microsoft Macintosh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Lucida Console</vt:lpstr>
      <vt:lpstr>Times New Roman</vt:lpstr>
      <vt:lpstr>Wingdings</vt:lpstr>
      <vt:lpstr>cod4e</vt:lpstr>
      <vt:lpstr>Control (Branch) Hazards</vt:lpstr>
      <vt:lpstr>Pipeline Stall on Branch Instr.</vt:lpstr>
      <vt:lpstr>Branch Prediction</vt:lpstr>
      <vt:lpstr>Branch Hazards</vt:lpstr>
      <vt:lpstr>Reducing Branch Delay</vt:lpstr>
      <vt:lpstr>Example: Branch Taken (CC3)</vt:lpstr>
      <vt:lpstr>Example: Branch Taken (CC4)</vt:lpstr>
      <vt:lpstr>MIPS with Predict Not Taken</vt:lpstr>
      <vt:lpstr>More-Realistic Branch Prediction</vt:lpstr>
      <vt:lpstr>Pipeline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Hazards</dc:title>
  <cp:lastModifiedBy>(소프트웨어전공)임은진</cp:lastModifiedBy>
  <cp:revision>19</cp:revision>
  <dcterms:modified xsi:type="dcterms:W3CDTF">2019-11-12T13:22:24Z</dcterms:modified>
</cp:coreProperties>
</file>