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82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9" r:id="rId10"/>
    <p:sldId id="270" r:id="rId11"/>
    <p:sldId id="268" r:id="rId12"/>
    <p:sldId id="266" r:id="rId13"/>
    <p:sldId id="267" r:id="rId14"/>
    <p:sldId id="271" r:id="rId15"/>
    <p:sldId id="272" r:id="rId16"/>
    <p:sldId id="280" r:id="rId1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ECEF"/>
          </a:solidFill>
        </a:fill>
      </a:tcStyle>
    </a:wholeTbl>
    <a:band2H>
      <a:tcTxStyle/>
      <a:tcStyle>
        <a:tcBdr/>
        <a:fill>
          <a:solidFill>
            <a:srgbClr val="EFF5F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32686"/>
          <c:y val="7.2766899999999995E-2"/>
          <c:w val="0.86231400000000002"/>
          <c:h val="0.798390999999999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Relative Performance</c:v>
                </c:pt>
              </c:strCache>
            </c:strRef>
          </c:tx>
          <c:spPr>
            <a:solidFill>
              <a:srgbClr val="00E4A8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none</c:v>
                </c:pt>
                <c:pt idx="1">
                  <c:v>O1</c:v>
                </c:pt>
                <c:pt idx="2">
                  <c:v>O2</c:v>
                </c:pt>
                <c:pt idx="3">
                  <c:v>O3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</c:v>
                </c:pt>
                <c:pt idx="1">
                  <c:v>2.37</c:v>
                </c:pt>
                <c:pt idx="2">
                  <c:v>2.38</c:v>
                </c:pt>
                <c:pt idx="3">
                  <c:v>2.41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79-B64C-8A52-3BD2F5B0F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sz="1025" b="1" i="0" u="none" strike="noStrike">
                <a:solidFill>
                  <a:srgbClr val="000000"/>
                </a:solidFill>
                <a:latin typeface="Tahoma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000000"/>
              </a:solidFill>
              <a:prstDash val="solid"/>
              <a:round/>
            </a:ln>
          </c:spPr>
        </c:majorGridlines>
        <c:numFmt formatCode="0.##" sourceLinked="0"/>
        <c:majorTickMark val="out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sz="1025" b="1" i="0" u="none" strike="noStrike">
                <a:solidFill>
                  <a:srgbClr val="000000"/>
                </a:solidFill>
                <a:latin typeface="Tahoma"/>
              </a:defRPr>
            </a:pPr>
            <a:endParaRPr lang="en-US"/>
          </a:p>
        </c:txPr>
        <c:crossAx val="2094734552"/>
        <c:crosses val="autoZero"/>
        <c:crossBetween val="between"/>
        <c:majorUnit val="0.65"/>
        <c:minorUnit val="0.32500000000000001"/>
      </c:valAx>
      <c:spPr>
        <a:noFill/>
        <a:ln w="12700" cap="flat">
          <a:solidFill>
            <a:srgbClr val="000000"/>
          </a:solidFill>
          <a:prstDash val="solid"/>
          <a:round/>
        </a:ln>
        <a:effectLst/>
      </c:spPr>
    </c:plotArea>
    <c:legend>
      <c:legendPos val="r"/>
      <c:layout>
        <c:manualLayout>
          <c:xMode val="edge"/>
          <c:yMode val="edge"/>
          <c:x val="0.28335700000000003"/>
          <c:y val="0"/>
          <c:w val="0.53468400000000005"/>
          <c:h val="0.10989500000000001"/>
        </c:manualLayout>
      </c:layout>
      <c:overlay val="1"/>
      <c:spPr>
        <a:noFill/>
        <a:ln w="12700" cap="flat">
          <a:solidFill>
            <a:srgbClr val="000000"/>
          </a:solidFill>
          <a:prstDash val="solid"/>
          <a:round/>
        </a:ln>
        <a:effectLst/>
      </c:spPr>
      <c:txPr>
        <a:bodyPr rot="0"/>
        <a:lstStyle/>
        <a:p>
          <a:pPr>
            <a:defRPr sz="1100" b="1" i="0" u="none" strike="noStrike">
              <a:solidFill>
                <a:srgbClr val="000000"/>
              </a:solidFill>
              <a:latin typeface="Tahoma"/>
            </a:defRPr>
          </a:pPr>
          <a:endParaRPr lang="en-US"/>
        </a:p>
      </c:txPr>
    </c:legend>
    <c:plotVisOnly val="0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94934"/>
          <c:y val="7.2766899999999995E-2"/>
          <c:w val="0.80006600000000005"/>
          <c:h val="0.798390999999999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Clock Cycles</c:v>
                </c:pt>
              </c:strCache>
            </c:strRef>
          </c:tx>
          <c:spPr>
            <a:solidFill>
              <a:srgbClr val="00E4A8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none</c:v>
                </c:pt>
                <c:pt idx="1">
                  <c:v>O1</c:v>
                </c:pt>
                <c:pt idx="2">
                  <c:v>O2</c:v>
                </c:pt>
                <c:pt idx="3">
                  <c:v>O3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158615</c:v>
                </c:pt>
                <c:pt idx="1">
                  <c:v>66990</c:v>
                </c:pt>
                <c:pt idx="2">
                  <c:v>66521</c:v>
                </c:pt>
                <c:pt idx="3">
                  <c:v>65747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AE-1544-A08A-03E846EFE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sz="1025" b="1" i="0" u="none" strike="noStrike">
                <a:solidFill>
                  <a:srgbClr val="000000"/>
                </a:solidFill>
                <a:latin typeface="Tahoma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000000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sz="1025" b="1" i="0" u="none" strike="noStrike">
                <a:solidFill>
                  <a:srgbClr val="000000"/>
                </a:solidFill>
                <a:latin typeface="Tahoma"/>
              </a:defRPr>
            </a:pPr>
            <a:endParaRPr lang="en-US"/>
          </a:p>
        </c:txPr>
        <c:crossAx val="2094734552"/>
        <c:crosses val="autoZero"/>
        <c:crossBetween val="between"/>
        <c:majorUnit val="40000"/>
        <c:minorUnit val="20000"/>
      </c:valAx>
      <c:spPr>
        <a:noFill/>
        <a:ln w="12700" cap="flat">
          <a:solidFill>
            <a:srgbClr val="000000"/>
          </a:solidFill>
          <a:prstDash val="solid"/>
          <a:round/>
        </a:ln>
        <a:effectLst/>
      </c:spPr>
    </c:plotArea>
    <c:legend>
      <c:legendPos val="r"/>
      <c:layout>
        <c:manualLayout>
          <c:xMode val="edge"/>
          <c:yMode val="edge"/>
          <c:x val="0.31372100000000003"/>
          <c:y val="2.19414E-4"/>
          <c:w val="0.54359400000000002"/>
          <c:h val="0.10989500000000001"/>
        </c:manualLayout>
      </c:layout>
      <c:overlay val="1"/>
      <c:spPr>
        <a:noFill/>
        <a:ln w="12700" cap="flat">
          <a:solidFill>
            <a:srgbClr val="000000"/>
          </a:solidFill>
          <a:prstDash val="solid"/>
          <a:round/>
        </a:ln>
        <a:effectLst/>
      </c:spPr>
      <c:txPr>
        <a:bodyPr rot="0"/>
        <a:lstStyle/>
        <a:p>
          <a:pPr>
            <a:defRPr sz="1100" b="1" i="0" u="none" strike="noStrike">
              <a:solidFill>
                <a:srgbClr val="000000"/>
              </a:solidFill>
              <a:latin typeface="Tahoma"/>
            </a:defRPr>
          </a:pPr>
          <a:endParaRPr lang="en-US"/>
        </a:p>
      </c:txPr>
    </c:legend>
    <c:plotVisOnly val="0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8973000000000001"/>
          <c:y val="7.2766899999999995E-2"/>
          <c:w val="0.80527000000000004"/>
          <c:h val="0.798390999999999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Instruction count</c:v>
                </c:pt>
              </c:strCache>
            </c:strRef>
          </c:tx>
          <c:spPr>
            <a:solidFill>
              <a:srgbClr val="00E4A8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none</c:v>
                </c:pt>
                <c:pt idx="1">
                  <c:v>O1</c:v>
                </c:pt>
                <c:pt idx="2">
                  <c:v>O2</c:v>
                </c:pt>
                <c:pt idx="3">
                  <c:v>O3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114938</c:v>
                </c:pt>
                <c:pt idx="1">
                  <c:v>37470</c:v>
                </c:pt>
                <c:pt idx="2">
                  <c:v>39993</c:v>
                </c:pt>
                <c:pt idx="3">
                  <c:v>44993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7C-DE4D-B025-032AF25764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sz="1025" b="1" i="0" u="none" strike="noStrike">
                <a:solidFill>
                  <a:srgbClr val="000000"/>
                </a:solidFill>
                <a:latin typeface="Tahoma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000000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sz="1025" b="1" i="0" u="none" strike="noStrike">
                <a:solidFill>
                  <a:srgbClr val="000000"/>
                </a:solidFill>
                <a:latin typeface="Tahoma"/>
              </a:defRPr>
            </a:pPr>
            <a:endParaRPr lang="en-US"/>
          </a:p>
        </c:txPr>
        <c:crossAx val="2094734552"/>
        <c:crosses val="autoZero"/>
        <c:crossBetween val="between"/>
        <c:majorUnit val="30000"/>
        <c:minorUnit val="15000"/>
      </c:valAx>
      <c:spPr>
        <a:noFill/>
        <a:ln w="12700" cap="flat">
          <a:solidFill>
            <a:srgbClr val="000000"/>
          </a:solidFill>
          <a:prstDash val="solid"/>
          <a:round/>
        </a:ln>
        <a:effectLst/>
      </c:spPr>
    </c:plotArea>
    <c:legend>
      <c:legendPos val="r"/>
      <c:layout>
        <c:manualLayout>
          <c:xMode val="edge"/>
          <c:yMode val="edge"/>
          <c:x val="0.29730800000000002"/>
          <c:y val="4.9549499999999996E-3"/>
          <c:w val="0.52907999999999999"/>
          <c:h val="0.10989500000000001"/>
        </c:manualLayout>
      </c:layout>
      <c:overlay val="1"/>
      <c:spPr>
        <a:noFill/>
        <a:ln w="12700" cap="flat">
          <a:solidFill>
            <a:srgbClr val="000000"/>
          </a:solidFill>
          <a:prstDash val="solid"/>
          <a:round/>
        </a:ln>
        <a:effectLst/>
      </c:spPr>
      <c:txPr>
        <a:bodyPr rot="0"/>
        <a:lstStyle/>
        <a:p>
          <a:pPr>
            <a:defRPr sz="1100" b="1" i="0" u="none" strike="noStrike">
              <a:solidFill>
                <a:srgbClr val="000000"/>
              </a:solidFill>
              <a:latin typeface="Tahoma"/>
            </a:defRPr>
          </a:pPr>
          <a:endParaRPr lang="en-US"/>
        </a:p>
      </c:txPr>
    </c:legend>
    <c:plotVisOnly val="0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3303699999999999"/>
          <c:y val="8.4189600000000003E-2"/>
          <c:w val="0.86196300000000003"/>
          <c:h val="0.788401000000000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CPI</c:v>
                </c:pt>
              </c:strCache>
            </c:strRef>
          </c:tx>
          <c:spPr>
            <a:solidFill>
              <a:srgbClr val="00E4A8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none</c:v>
                </c:pt>
                <c:pt idx="1">
                  <c:v>O1</c:v>
                </c:pt>
                <c:pt idx="2">
                  <c:v>O2</c:v>
                </c:pt>
                <c:pt idx="3">
                  <c:v>O3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1.38</c:v>
                </c:pt>
                <c:pt idx="1">
                  <c:v>1.79</c:v>
                </c:pt>
                <c:pt idx="2">
                  <c:v>1.66</c:v>
                </c:pt>
                <c:pt idx="3">
                  <c:v>1.46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0D-8846-BC64-B22F9720F1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sz="1025" b="1" i="0" u="none" strike="noStrike">
                <a:solidFill>
                  <a:srgbClr val="000000"/>
                </a:solidFill>
                <a:latin typeface="Tahoma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000000"/>
              </a:solidFill>
              <a:prstDash val="solid"/>
              <a:round/>
            </a:ln>
          </c:spPr>
        </c:majorGridlines>
        <c:numFmt formatCode="0.##" sourceLinked="0"/>
        <c:majorTickMark val="out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sz="1025" b="1" i="0" u="none" strike="noStrike">
                <a:solidFill>
                  <a:srgbClr val="000000"/>
                </a:solidFill>
                <a:latin typeface="Tahoma"/>
              </a:defRPr>
            </a:pPr>
            <a:endParaRPr lang="en-US"/>
          </a:p>
        </c:txPr>
        <c:crossAx val="2094734552"/>
        <c:crosses val="autoZero"/>
        <c:crossBetween val="between"/>
        <c:majorUnit val="0.45"/>
        <c:minorUnit val="0.22500000000000001"/>
      </c:valAx>
      <c:spPr>
        <a:noFill/>
        <a:ln w="12700" cap="flat">
          <a:solidFill>
            <a:srgbClr val="000000"/>
          </a:solidFill>
          <a:prstDash val="solid"/>
          <a:round/>
        </a:ln>
        <a:effectLst/>
      </c:spPr>
    </c:plotArea>
    <c:legend>
      <c:legendPos val="t"/>
      <c:layout>
        <c:manualLayout>
          <c:xMode val="edge"/>
          <c:yMode val="edge"/>
          <c:x val="0.27063599999999999"/>
          <c:y val="0"/>
          <c:w val="0.53085300000000002"/>
          <c:h val="0.108849"/>
        </c:manualLayout>
      </c:layout>
      <c:overlay val="1"/>
      <c:spPr>
        <a:noFill/>
        <a:ln w="12700" cap="flat">
          <a:solidFill>
            <a:srgbClr val="000000"/>
          </a:solidFill>
          <a:prstDash val="solid"/>
          <a:round/>
        </a:ln>
        <a:effectLst/>
      </c:spPr>
      <c:txPr>
        <a:bodyPr rot="0"/>
        <a:lstStyle/>
        <a:p>
          <a:pPr>
            <a:defRPr sz="1100" b="1" i="0" u="none" strike="noStrike">
              <a:solidFill>
                <a:srgbClr val="000000"/>
              </a:solidFill>
              <a:latin typeface="Tahoma"/>
            </a:defRPr>
          </a:pPr>
          <a:endParaRPr lang="en-US"/>
        </a:p>
      </c:txPr>
    </c:legend>
    <c:plotVisOnly val="0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4"/>
          <p:cNvSpPr/>
          <p:nvPr/>
        </p:nvSpPr>
        <p:spPr>
          <a:xfrm>
            <a:off x="344488" y="838200"/>
            <a:ext cx="8456612" cy="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 sz="2400"/>
            </a:pPr>
            <a:endParaRPr/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20113" y="6310312"/>
            <a:ext cx="406401" cy="418853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>
              <a:defRPr sz="2400">
                <a:latin typeface="+mj-lt"/>
                <a:ea typeface="+mj-ea"/>
                <a:cs typeface="+mj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Title Text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7620000" cy="609600"/>
          </a:xfrm>
          <a:prstGeom prst="rect">
            <a:avLst/>
          </a:prstGeom>
        </p:spPr>
        <p:txBody>
          <a:bodyPr lIns="44450" tIns="44450" rIns="44450" bIns="44450" anchor="ctr">
            <a:norm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382000" cy="4114800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buClrTx/>
              <a:buSzPct val="100000"/>
              <a:buChar char="•"/>
              <a:defRPr b="1"/>
            </a:lvl1pPr>
            <a:lvl2pPr>
              <a:buClrTx/>
              <a:buSzPct val="100000"/>
              <a:buChar char="–"/>
              <a:defRPr b="1"/>
            </a:lvl2pPr>
            <a:lvl3pPr>
              <a:buClrTx/>
              <a:buSzPct val="100000"/>
              <a:buChar char="•"/>
              <a:defRPr b="1"/>
            </a:lvl3pPr>
            <a:lvl4pPr>
              <a:buClrTx/>
              <a:buSzPct val="100000"/>
              <a:buChar char="–"/>
              <a:defRPr b="1"/>
            </a:lvl4pPr>
            <a:lvl5pPr marL="2194560" indent="-365760">
              <a:buClrTx/>
              <a:buSzPct val="100000"/>
              <a:buChar char="•"/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468312" y="260350"/>
            <a:ext cx="36514" cy="38163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39A6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250825" y="981075"/>
            <a:ext cx="8569325" cy="7143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39A6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4" name="MK Logo.jpg" descr="MK 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70625"/>
            <a:ext cx="1619250" cy="59055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/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60000"/>
        <a:buFontTx/>
        <a:buChar char="■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5000"/>
        <a:buFontTx/>
        <a:buChar char="■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0000"/>
        <a:buFontTx/>
        <a:buChar char="■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5000"/>
        <a:buFontTx/>
        <a:buChar char="■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0000"/>
        <a:buFontTx/>
        <a:buChar char="■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0000"/>
        <a:buFont typeface="Wingdings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0000"/>
        <a:buFont typeface="Wingdings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0000"/>
        <a:buFont typeface="Wingdings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0000"/>
        <a:buFont typeface="Wingdings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D312-3A0D-C64C-ABF8-FE3E7FF3E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1.6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680C1-BDB2-E94A-8DEA-E4A1C63BBC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9441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95" name="CPI Example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CPI Example</a:t>
            </a:r>
          </a:p>
        </p:txBody>
      </p:sp>
      <p:sp>
        <p:nvSpPr>
          <p:cNvPr id="196" name="Alternative compiled code sequences using instructions in classes A, B, C"/>
          <p:cNvSpPr txBox="1">
            <a:spLocks noGrp="1"/>
          </p:cNvSpPr>
          <p:nvPr>
            <p:ph type="body" sz="quarter" idx="4294967295"/>
          </p:nvPr>
        </p:nvSpPr>
        <p:spPr>
          <a:xfrm>
            <a:off x="684212" y="1125537"/>
            <a:ext cx="8270876" cy="9969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2800"/>
            </a:lvl1pPr>
          </a:lstStyle>
          <a:p>
            <a:r>
              <a:t>Alternative compiled code sequences using instructions in classes A, B, C</a:t>
            </a:r>
          </a:p>
        </p:txBody>
      </p:sp>
      <p:graphicFrame>
        <p:nvGraphicFramePr>
          <p:cNvPr id="197" name="Table"/>
          <p:cNvGraphicFramePr/>
          <p:nvPr/>
        </p:nvGraphicFramePr>
        <p:xfrm>
          <a:off x="1619250" y="2276475"/>
          <a:ext cx="6600825" cy="15932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5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/>
                        <a:t>Class</a:t>
                      </a:r>
                    </a:p>
                  </a:txBody>
                  <a:tcPr marL="45729" marR="45729" marT="45729" marB="45729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/>
                        <a:t>A</a:t>
                      </a:r>
                    </a:p>
                  </a:txBody>
                  <a:tcPr marL="45729" marR="45729" marT="45729" marB="45729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/>
                        <a:t>B</a:t>
                      </a:r>
                    </a:p>
                  </a:txBody>
                  <a:tcPr marL="45729" marR="45729" marT="45729" marB="45729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/>
                        <a:t>C</a:t>
                      </a:r>
                    </a:p>
                  </a:txBody>
                  <a:tcPr marL="45729" marR="45729" marT="45729" marB="45729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7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/>
                        <a:t>CPI for class</a:t>
                      </a:r>
                    </a:p>
                  </a:txBody>
                  <a:tcPr marL="45729" marR="45729" marT="45729" marB="45729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/>
                        <a:t>1</a:t>
                      </a:r>
                    </a:p>
                  </a:txBody>
                  <a:tcPr marL="45729" marR="45729" marT="45729" marB="45729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/>
                        <a:t>2</a:t>
                      </a:r>
                    </a:p>
                  </a:txBody>
                  <a:tcPr marL="45729" marR="45729" marT="45729" marB="45729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/>
                        <a:t>3</a:t>
                      </a:r>
                    </a:p>
                  </a:txBody>
                  <a:tcPr marL="45729" marR="45729" marT="45729" marB="45729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/>
                        <a:t>IC in sequence 1</a:t>
                      </a:r>
                    </a:p>
                  </a:txBody>
                  <a:tcPr marL="45729" marR="45729" marT="45729" marB="45729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/>
                        <a:t>2</a:t>
                      </a:r>
                    </a:p>
                  </a:txBody>
                  <a:tcPr marL="45729" marR="45729" marT="45729" marB="45729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/>
                        <a:t>1</a:t>
                      </a:r>
                    </a:p>
                  </a:txBody>
                  <a:tcPr marL="45729" marR="45729" marT="45729" marB="45729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/>
                        <a:t>2</a:t>
                      </a:r>
                    </a:p>
                  </a:txBody>
                  <a:tcPr marL="45729" marR="45729" marT="45729" marB="45729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/>
                        <a:t>IC in sequence 2</a:t>
                      </a:r>
                    </a:p>
                  </a:txBody>
                  <a:tcPr marL="45729" marR="45729" marT="45729" marB="45729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/>
                        <a:t>4</a:t>
                      </a:r>
                    </a:p>
                  </a:txBody>
                  <a:tcPr marL="45729" marR="45729" marT="45729" marB="45729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/>
                        <a:t>1</a:t>
                      </a:r>
                    </a:p>
                  </a:txBody>
                  <a:tcPr marL="45729" marR="45729" marT="45729" marB="45729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/>
                        <a:t>1</a:t>
                      </a:r>
                    </a:p>
                  </a:txBody>
                  <a:tcPr marL="45729" marR="45729" marT="45729" marB="45729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8" name="Sequence 1: IC = 5…"/>
          <p:cNvSpPr txBox="1"/>
          <p:nvPr/>
        </p:nvSpPr>
        <p:spPr>
          <a:xfrm>
            <a:off x="539750" y="4076700"/>
            <a:ext cx="3887788" cy="2056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ECEAAC"/>
              </a:buClr>
              <a:buSzPct val="60000"/>
              <a:buChar char="■"/>
              <a:defRPr sz="2800"/>
            </a:pPr>
            <a:r>
              <a:t>Sequence 1: IC = 5</a:t>
            </a:r>
          </a:p>
          <a:p>
            <a:pPr marL="742950" lvl="1" indent="-285750">
              <a:spcBef>
                <a:spcPts val="500"/>
              </a:spcBef>
              <a:buClr>
                <a:srgbClr val="91AFBF"/>
              </a:buClr>
              <a:buSzPct val="55000"/>
              <a:buChar char="■"/>
              <a:defRPr sz="2400"/>
            </a:pPr>
            <a:r>
              <a:t>Clock Cycles</a:t>
            </a:r>
            <a:br/>
            <a:r>
              <a:t>= 2×1 + 1×2 + 2×3</a:t>
            </a:r>
            <a:br/>
            <a:r>
              <a:t>= 10</a:t>
            </a:r>
          </a:p>
          <a:p>
            <a:pPr marL="742950" lvl="1" indent="-285750">
              <a:spcBef>
                <a:spcPts val="500"/>
              </a:spcBef>
              <a:buClr>
                <a:srgbClr val="91AFBF"/>
              </a:buClr>
              <a:buSzPct val="55000"/>
              <a:buChar char="■"/>
              <a:defRPr sz="2400"/>
            </a:pPr>
            <a:r>
              <a:t>Avg. CPI = 10/5 = 2.0</a:t>
            </a:r>
          </a:p>
        </p:txBody>
      </p:sp>
      <p:sp>
        <p:nvSpPr>
          <p:cNvPr id="199" name="Sequence 2: IC = 6…"/>
          <p:cNvSpPr txBox="1"/>
          <p:nvPr/>
        </p:nvSpPr>
        <p:spPr>
          <a:xfrm>
            <a:off x="4787900" y="4076700"/>
            <a:ext cx="3887788" cy="2056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ECEAAC"/>
              </a:buClr>
              <a:buSzPct val="60000"/>
              <a:buChar char="■"/>
              <a:defRPr sz="2800"/>
            </a:pPr>
            <a:r>
              <a:t>Sequence 2: IC = 6</a:t>
            </a:r>
          </a:p>
          <a:p>
            <a:pPr marL="742950" lvl="1" indent="-285750">
              <a:spcBef>
                <a:spcPts val="500"/>
              </a:spcBef>
              <a:buClr>
                <a:srgbClr val="91AFBF"/>
              </a:buClr>
              <a:buSzPct val="55000"/>
              <a:buChar char="■"/>
              <a:defRPr sz="2400"/>
            </a:pPr>
            <a:r>
              <a:t>Clock Cycles</a:t>
            </a:r>
            <a:br/>
            <a:r>
              <a:t>= 4×1 + 1×2 + 1×3</a:t>
            </a:r>
            <a:br/>
            <a:r>
              <a:t>= 9</a:t>
            </a:r>
          </a:p>
          <a:p>
            <a:pPr marL="742950" lvl="1" indent="-285750">
              <a:spcBef>
                <a:spcPts val="500"/>
              </a:spcBef>
              <a:buClr>
                <a:srgbClr val="91AFBF"/>
              </a:buClr>
              <a:buSzPct val="55000"/>
              <a:buChar char="■"/>
              <a:defRPr sz="2400"/>
            </a:pPr>
            <a:r>
              <a:t>Avg. CPI = 9/6 = 1.5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76" name="CPI in More Detail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CPI in More Detail</a:t>
            </a:r>
          </a:p>
        </p:txBody>
      </p:sp>
      <p:sp>
        <p:nvSpPr>
          <p:cNvPr id="177" name="If different instruction classes take different numbers of cycles"/>
          <p:cNvSpPr txBox="1">
            <a:spLocks noGrp="1"/>
          </p:cNvSpPr>
          <p:nvPr>
            <p:ph type="body" sz="quarter" idx="4294967295"/>
          </p:nvPr>
        </p:nvSpPr>
        <p:spPr>
          <a:xfrm>
            <a:off x="684212" y="1125537"/>
            <a:ext cx="8270876" cy="12287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If different instruction classes take different numbers of cycles</a:t>
            </a:r>
          </a:p>
        </p:txBody>
      </p:sp>
      <p:grpSp>
        <p:nvGrpSpPr>
          <p:cNvPr id="180" name="Group"/>
          <p:cNvGrpSpPr/>
          <p:nvPr/>
        </p:nvGrpSpPr>
        <p:grpSpPr>
          <a:xfrm>
            <a:off x="1436687" y="2420937"/>
            <a:ext cx="6427788" cy="949326"/>
            <a:chOff x="0" y="0"/>
            <a:chExt cx="6427787" cy="949325"/>
          </a:xfrm>
        </p:grpSpPr>
        <p:sp>
          <p:nvSpPr>
            <p:cNvPr id="178" name="Rectangle"/>
            <p:cNvSpPr/>
            <p:nvPr/>
          </p:nvSpPr>
          <p:spPr>
            <a:xfrm>
              <a:off x="0" y="0"/>
              <a:ext cx="6427788" cy="949325"/>
            </a:xfrm>
            <a:prstGeom prst="rect">
              <a:avLst/>
            </a:prstGeom>
            <a:solidFill>
              <a:srgbClr val="ECEAA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179" name="image.pdf" descr="imag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427788" cy="9493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1" name="Weighted average CPI"/>
          <p:cNvSpPr txBox="1"/>
          <p:nvPr/>
        </p:nvSpPr>
        <p:spPr>
          <a:xfrm>
            <a:off x="1182687" y="3573462"/>
            <a:ext cx="7772401" cy="548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spcBef>
                <a:spcPts val="700"/>
              </a:spcBef>
              <a:buClr>
                <a:srgbClr val="ECEAAC"/>
              </a:buClr>
              <a:buSzPct val="60000"/>
              <a:buChar char="■"/>
              <a:defRPr sz="3200"/>
            </a:lvl1pPr>
          </a:lstStyle>
          <a:p>
            <a:r>
              <a:t>Weighted average CPI</a:t>
            </a:r>
          </a:p>
        </p:txBody>
      </p:sp>
      <p:grpSp>
        <p:nvGrpSpPr>
          <p:cNvPr id="184" name="Group"/>
          <p:cNvGrpSpPr/>
          <p:nvPr/>
        </p:nvGrpSpPr>
        <p:grpSpPr>
          <a:xfrm>
            <a:off x="588962" y="4292600"/>
            <a:ext cx="8105776" cy="949325"/>
            <a:chOff x="0" y="0"/>
            <a:chExt cx="8105775" cy="949325"/>
          </a:xfrm>
        </p:grpSpPr>
        <p:sp>
          <p:nvSpPr>
            <p:cNvPr id="182" name="Rectangle"/>
            <p:cNvSpPr/>
            <p:nvPr/>
          </p:nvSpPr>
          <p:spPr>
            <a:xfrm>
              <a:off x="0" y="0"/>
              <a:ext cx="8105775" cy="949325"/>
            </a:xfrm>
            <a:prstGeom prst="rect">
              <a:avLst/>
            </a:prstGeom>
            <a:solidFill>
              <a:srgbClr val="ECEAA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183" name="image.pdf" descr="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8105775" cy="9493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5" name="Line"/>
          <p:cNvSpPr/>
          <p:nvPr/>
        </p:nvSpPr>
        <p:spPr>
          <a:xfrm rot="5400000">
            <a:off x="6947693" y="4293393"/>
            <a:ext cx="215901" cy="2376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86" name="Relative frequency"/>
          <p:cNvSpPr txBox="1"/>
          <p:nvPr/>
        </p:nvSpPr>
        <p:spPr>
          <a:xfrm>
            <a:off x="6033896" y="5649912"/>
            <a:ext cx="2006983" cy="360187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Relative frequency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520113" y="6310312"/>
            <a:ext cx="395090" cy="4188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55" name="AutoShape 3"/>
          <p:cNvSpPr txBox="1">
            <a:spLocks noGrp="1"/>
          </p:cNvSpPr>
          <p:nvPr>
            <p:ph type="body" idx="1"/>
          </p:nvPr>
        </p:nvSpPr>
        <p:spPr>
          <a:xfrm>
            <a:off x="423666" y="1338066"/>
            <a:ext cx="7991868" cy="494386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Suppose we have two implementations </a:t>
            </a:r>
            <a:r>
              <a:rPr>
                <a:solidFill>
                  <a:srgbClr val="003399"/>
                </a:solidFill>
              </a:rPr>
              <a:t>of the same instruction set </a:t>
            </a:r>
            <a:br>
              <a:rPr>
                <a:solidFill>
                  <a:srgbClr val="003399"/>
                </a:solidFill>
              </a:rPr>
            </a:br>
            <a:r>
              <a:rPr>
                <a:solidFill>
                  <a:srgbClr val="003399"/>
                </a:solidFill>
              </a:rPr>
              <a:t>architecture (ISA).</a:t>
            </a:r>
            <a:r>
              <a:t> </a:t>
            </a:r>
            <a:br/>
            <a:br/>
            <a:r>
              <a:t>For some program,</a:t>
            </a:r>
            <a:br/>
            <a:br/>
            <a:r>
              <a:t>Machine A has a clock cycle time of 250 ps. and a CPI of 2.0 </a:t>
            </a:r>
            <a:br/>
            <a:r>
              <a:t>Machine B has a clock cycle time of 500 ps. and a CPI of 1.2 </a:t>
            </a:r>
            <a:br/>
            <a:br/>
            <a:r>
              <a:t>What machine is faster for this program, and by how much?</a:t>
            </a:r>
          </a:p>
          <a:p>
            <a:pPr>
              <a:defRPr sz="1800"/>
            </a:pPr>
            <a:endParaRPr/>
          </a:p>
          <a:p>
            <a:pPr>
              <a:spcBef>
                <a:spcPts val="400"/>
              </a:spcBef>
              <a:defRPr sz="1800" i="1">
                <a:latin typeface="+mj-lt"/>
                <a:ea typeface="+mj-ea"/>
                <a:cs typeface="+mj-cs"/>
                <a:sym typeface="Times New Roman"/>
              </a:defRPr>
            </a:pPr>
            <a:r>
              <a:t>If two machines have the same ISA which of our quantities (e.g., clock rate, CPI, execution time, # of instructions, MIPS) will always be identical? </a:t>
            </a:r>
          </a:p>
        </p:txBody>
      </p:sp>
      <p:sp>
        <p:nvSpPr>
          <p:cNvPr id="156" name="Rectang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CPI Example</a:t>
            </a:r>
          </a:p>
        </p:txBody>
      </p:sp>
      <p:pic>
        <p:nvPicPr>
          <p:cNvPr id="157" name="Object 5" descr="Objec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334000"/>
            <a:ext cx="8045450" cy="6858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Rectangle 6"/>
          <p:cNvSpPr/>
          <p:nvPr/>
        </p:nvSpPr>
        <p:spPr>
          <a:xfrm>
            <a:off x="381000" y="5181600"/>
            <a:ext cx="8229600" cy="914400"/>
          </a:xfrm>
          <a:prstGeom prst="rect">
            <a:avLst/>
          </a:prstGeom>
          <a:ln w="381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+mj-lt"/>
                <a:ea typeface="+mj-ea"/>
                <a:cs typeface="+mj-cs"/>
                <a:sym typeface="Times New Roman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61" name="CPI Example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CPI Example</a:t>
            </a:r>
          </a:p>
        </p:txBody>
      </p:sp>
      <p:sp>
        <p:nvSpPr>
          <p:cNvPr id="162" name="Computer A: Cycle Time = 250ps, CPI = 2.0…"/>
          <p:cNvSpPr txBox="1">
            <a:spLocks noGrp="1"/>
          </p:cNvSpPr>
          <p:nvPr>
            <p:ph type="body" sz="half" idx="4294967295"/>
          </p:nvPr>
        </p:nvSpPr>
        <p:spPr>
          <a:xfrm>
            <a:off x="684212" y="1125537"/>
            <a:ext cx="8270876" cy="201612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Computer A: Cycle Time = 250ps, CPI = 2.0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Computer B: Cycle Time = 500ps, CPI = 1.2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Same ISA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Which is faster, and by how much?</a:t>
            </a:r>
          </a:p>
        </p:txBody>
      </p:sp>
      <p:grpSp>
        <p:nvGrpSpPr>
          <p:cNvPr id="165" name="Group"/>
          <p:cNvGrpSpPr/>
          <p:nvPr/>
        </p:nvGrpSpPr>
        <p:grpSpPr>
          <a:xfrm>
            <a:off x="1066800" y="3141662"/>
            <a:ext cx="7034213" cy="2997201"/>
            <a:chOff x="0" y="0"/>
            <a:chExt cx="7034212" cy="2997200"/>
          </a:xfrm>
        </p:grpSpPr>
        <p:sp>
          <p:nvSpPr>
            <p:cNvPr id="163" name="Rectangle"/>
            <p:cNvSpPr/>
            <p:nvPr/>
          </p:nvSpPr>
          <p:spPr>
            <a:xfrm>
              <a:off x="0" y="0"/>
              <a:ext cx="7034213" cy="2997200"/>
            </a:xfrm>
            <a:prstGeom prst="rect">
              <a:avLst/>
            </a:prstGeom>
            <a:solidFill>
              <a:srgbClr val="ECEAA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164" name="image.pdf" descr="imag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034213" cy="2997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9" name="Group"/>
          <p:cNvGrpSpPr/>
          <p:nvPr/>
        </p:nvGrpSpPr>
        <p:grpSpPr>
          <a:xfrm>
            <a:off x="6207158" y="3717924"/>
            <a:ext cx="2679667" cy="360364"/>
            <a:chOff x="0" y="0"/>
            <a:chExt cx="2679666" cy="360362"/>
          </a:xfrm>
        </p:grpSpPr>
        <p:sp>
          <p:nvSpPr>
            <p:cNvPr id="166" name="Rectangle"/>
            <p:cNvSpPr/>
            <p:nvPr/>
          </p:nvSpPr>
          <p:spPr>
            <a:xfrm>
              <a:off x="957228" y="0"/>
              <a:ext cx="1722439" cy="36036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7" name="Line"/>
            <p:cNvSpPr/>
            <p:nvPr/>
          </p:nvSpPr>
          <p:spPr>
            <a:xfrm flipV="1">
              <a:off x="-1" y="114298"/>
              <a:ext cx="880996" cy="587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8" name="A is faster…"/>
            <p:cNvSpPr txBox="1"/>
            <p:nvPr/>
          </p:nvSpPr>
          <p:spPr>
            <a:xfrm>
              <a:off x="957228" y="0"/>
              <a:ext cx="1722439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/>
            </a:lstStyle>
            <a:p>
              <a:r>
                <a:t>A is faster…</a:t>
              </a:r>
            </a:p>
          </p:txBody>
        </p:sp>
      </p:grpSp>
      <p:grpSp>
        <p:nvGrpSpPr>
          <p:cNvPr id="173" name="Group"/>
          <p:cNvGrpSpPr/>
          <p:nvPr/>
        </p:nvGrpSpPr>
        <p:grpSpPr>
          <a:xfrm>
            <a:off x="4935505" y="5518149"/>
            <a:ext cx="3951320" cy="360364"/>
            <a:chOff x="0" y="0"/>
            <a:chExt cx="3951319" cy="360362"/>
          </a:xfrm>
        </p:grpSpPr>
        <p:sp>
          <p:nvSpPr>
            <p:cNvPr id="170" name="Rectangle"/>
            <p:cNvSpPr/>
            <p:nvPr/>
          </p:nvSpPr>
          <p:spPr>
            <a:xfrm>
              <a:off x="2228881" y="0"/>
              <a:ext cx="1722439" cy="36036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1" name="Line"/>
            <p:cNvSpPr/>
            <p:nvPr/>
          </p:nvSpPr>
          <p:spPr>
            <a:xfrm>
              <a:off x="-1" y="80964"/>
              <a:ext cx="2152650" cy="3333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2" name="…by this much"/>
            <p:cNvSpPr txBox="1"/>
            <p:nvPr/>
          </p:nvSpPr>
          <p:spPr>
            <a:xfrm>
              <a:off x="2228881" y="0"/>
              <a:ext cx="1722439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/>
            </a:lstStyle>
            <a:p>
              <a:r>
                <a:t>…by this much</a:t>
              </a:r>
            </a:p>
          </p:txBody>
        </p:sp>
      </p:grp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5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02" name="AutoShape 3"/>
          <p:cNvSpPr txBox="1">
            <a:spLocks noGrp="1"/>
          </p:cNvSpPr>
          <p:nvPr>
            <p:ph type="body" idx="1"/>
          </p:nvPr>
        </p:nvSpPr>
        <p:spPr>
          <a:xfrm>
            <a:off x="391778" y="1649078"/>
            <a:ext cx="8081044" cy="381384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buSzTx/>
              <a:buNone/>
              <a:defRPr sz="2000">
                <a:latin typeface="+mj-lt"/>
                <a:ea typeface="+mj-ea"/>
                <a:cs typeface="+mj-cs"/>
                <a:sym typeface="Times New Roman"/>
              </a:defRPr>
            </a:pPr>
            <a:br/>
            <a:endParaRPr/>
          </a:p>
          <a:p>
            <a:pPr>
              <a:spcBef>
                <a:spcPts val="400"/>
              </a:spcBef>
              <a:defRPr sz="2000"/>
            </a:pPr>
            <a:r>
              <a:t>Example: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+mj-lt"/>
                <a:ea typeface="+mj-ea"/>
                <a:cs typeface="+mj-cs"/>
                <a:sym typeface="Times New Roman"/>
              </a:defRPr>
            </a:pPr>
            <a:r>
              <a:t>	"Suppose a program runs in 100 seconds on a machine, with  </a:t>
            </a:r>
            <a:br/>
            <a:r>
              <a:t>multiply responsible for 80 seconds of this time.   How much do we have to improve the speed of multiplication if we want the program to run 4 times faster?"</a:t>
            </a:r>
            <a:br/>
            <a:br/>
            <a:r>
              <a:rPr>
                <a:latin typeface="Arial"/>
                <a:ea typeface="Arial"/>
                <a:cs typeface="Arial"/>
                <a:sym typeface="Arial"/>
              </a:rPr>
              <a:t>	How about making it 5 times faster?</a:t>
            </a:r>
            <a:br>
              <a:rPr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400"/>
              </a:spcBef>
              <a:defRPr sz="2000" i="1">
                <a:latin typeface="+mj-lt"/>
                <a:ea typeface="+mj-ea"/>
                <a:cs typeface="+mj-cs"/>
                <a:sym typeface="Times New Roman"/>
              </a:defRPr>
            </a:pPr>
            <a:r>
              <a:t>Principle:  Make the common case fast</a:t>
            </a:r>
          </a:p>
        </p:txBody>
      </p:sp>
      <p:sp>
        <p:nvSpPr>
          <p:cNvPr id="203" name="Rectang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Amdahl's Law</a:t>
            </a:r>
          </a:p>
        </p:txBody>
      </p:sp>
      <p:pic>
        <p:nvPicPr>
          <p:cNvPr id="204" name="Object 5" descr="Objec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12" y="5734050"/>
            <a:ext cx="5921376" cy="9366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7" name="Group"/>
          <p:cNvGrpSpPr/>
          <p:nvPr/>
        </p:nvGrpSpPr>
        <p:grpSpPr>
          <a:xfrm>
            <a:off x="1928018" y="1016000"/>
            <a:ext cx="5287964" cy="839788"/>
            <a:chOff x="0" y="0"/>
            <a:chExt cx="5287962" cy="839787"/>
          </a:xfrm>
        </p:grpSpPr>
        <p:sp>
          <p:nvSpPr>
            <p:cNvPr id="205" name="Rectangle"/>
            <p:cNvSpPr/>
            <p:nvPr/>
          </p:nvSpPr>
          <p:spPr>
            <a:xfrm>
              <a:off x="0" y="0"/>
              <a:ext cx="5287963" cy="839788"/>
            </a:xfrm>
            <a:prstGeom prst="rect">
              <a:avLst/>
            </a:prstGeom>
            <a:solidFill>
              <a:srgbClr val="ECEAA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206" name="image.pdf" descr="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5287963" cy="8397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1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10" name="Performance Summary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Performance Summary</a:t>
            </a:r>
          </a:p>
        </p:txBody>
      </p:sp>
      <p:sp>
        <p:nvSpPr>
          <p:cNvPr id="211" name="Performance depends on…"/>
          <p:cNvSpPr txBox="1">
            <a:spLocks noGrp="1"/>
          </p:cNvSpPr>
          <p:nvPr>
            <p:ph type="body" sz="half" idx="4294967295"/>
          </p:nvPr>
        </p:nvSpPr>
        <p:spPr>
          <a:xfrm>
            <a:off x="684212" y="3284537"/>
            <a:ext cx="8270876" cy="29527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Performance depends on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Algorithm: affects IC, possibly CPI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Programming language: affects IC, CPI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Compiler: affects IC, CPI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Instruction set architecture: affects IC, CPI, T</a:t>
            </a:r>
            <a:r>
              <a:rPr baseline="-25000"/>
              <a:t>c</a:t>
            </a:r>
          </a:p>
        </p:txBody>
      </p:sp>
      <p:sp>
        <p:nvSpPr>
          <p:cNvPr id="212" name="The BIG Picture"/>
          <p:cNvSpPr txBox="1"/>
          <p:nvPr/>
        </p:nvSpPr>
        <p:spPr>
          <a:xfrm>
            <a:off x="684212" y="1258887"/>
            <a:ext cx="2758937" cy="5105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ECEAA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The BIG Picture</a:t>
            </a:r>
          </a:p>
        </p:txBody>
      </p:sp>
      <p:grpSp>
        <p:nvGrpSpPr>
          <p:cNvPr id="215" name="Group"/>
          <p:cNvGrpSpPr/>
          <p:nvPr/>
        </p:nvGrpSpPr>
        <p:grpSpPr>
          <a:xfrm>
            <a:off x="827087" y="2060575"/>
            <a:ext cx="7848601" cy="920750"/>
            <a:chOff x="0" y="0"/>
            <a:chExt cx="7848600" cy="920750"/>
          </a:xfrm>
        </p:grpSpPr>
        <p:sp>
          <p:nvSpPr>
            <p:cNvPr id="213" name="Rectangle"/>
            <p:cNvSpPr/>
            <p:nvPr/>
          </p:nvSpPr>
          <p:spPr>
            <a:xfrm>
              <a:off x="0" y="0"/>
              <a:ext cx="7848600" cy="920750"/>
            </a:xfrm>
            <a:prstGeom prst="rect">
              <a:avLst/>
            </a:prstGeom>
            <a:solidFill>
              <a:srgbClr val="ECEAA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214" name="image.pdf" descr="imag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848600" cy="9207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27" name="Effect of Compiler Optimization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Effect of Compiler Optimization</a:t>
            </a:r>
          </a:p>
        </p:txBody>
      </p:sp>
      <p:graphicFrame>
        <p:nvGraphicFramePr>
          <p:cNvPr id="228" name="2D Column Chart"/>
          <p:cNvGraphicFramePr/>
          <p:nvPr/>
        </p:nvGraphicFramePr>
        <p:xfrm>
          <a:off x="366809" y="1840619"/>
          <a:ext cx="3634112" cy="2094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9" name="2D Column Chart"/>
          <p:cNvGraphicFramePr/>
          <p:nvPr/>
        </p:nvGraphicFramePr>
        <p:xfrm>
          <a:off x="471802" y="4110744"/>
          <a:ext cx="3540535" cy="2094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0" name="2D Column Chart"/>
          <p:cNvGraphicFramePr/>
          <p:nvPr/>
        </p:nvGraphicFramePr>
        <p:xfrm>
          <a:off x="4356414" y="1839031"/>
          <a:ext cx="3637662" cy="2094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1" name="2D Column Chart"/>
          <p:cNvGraphicFramePr/>
          <p:nvPr/>
        </p:nvGraphicFramePr>
        <p:xfrm>
          <a:off x="4394296" y="4087796"/>
          <a:ext cx="3624540" cy="2120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32" name="Compiled with gcc for Pentium 4 under Linux"/>
          <p:cNvSpPr txBox="1"/>
          <p:nvPr/>
        </p:nvSpPr>
        <p:spPr>
          <a:xfrm>
            <a:off x="1908175" y="1268412"/>
            <a:ext cx="4644477" cy="3803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Compiled with gcc for Pentium 4 under Linux</a:t>
            </a:r>
          </a:p>
        </p:txBody>
      </p:sp>
    </p:spTree>
    <p:extLst>
      <p:ext uri="{BB962C8B-B14F-4D97-AF65-F5344CB8AC3E}">
        <p14:creationId xmlns:p14="http://schemas.microsoft.com/office/powerpoint/2010/main" val="120610916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520113" y="6310312"/>
            <a:ext cx="254001" cy="4188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58" name="Rectangle 2"/>
          <p:cNvSpPr txBox="1"/>
          <p:nvPr/>
        </p:nvSpPr>
        <p:spPr>
          <a:xfrm>
            <a:off x="225425" y="312738"/>
            <a:ext cx="7621836" cy="387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 defTabSz="904875">
              <a:lnSpc>
                <a:spcPts val="2800"/>
              </a:lnSpc>
              <a:tabLst>
                <a:tab pos="901700" algn="l"/>
                <a:tab pos="1803400" algn="l"/>
                <a:tab pos="2705100" algn="l"/>
                <a:tab pos="3619500" algn="l"/>
                <a:tab pos="4521200" algn="l"/>
                <a:tab pos="5422900" algn="l"/>
                <a:tab pos="6337300" algn="l"/>
              </a:tabLst>
              <a:defRPr sz="2400" b="1"/>
            </a:lvl1pPr>
          </a:lstStyle>
          <a:p>
            <a:r>
              <a:t>Which of these airplanes has the best performance?</a:t>
            </a:r>
          </a:p>
        </p:txBody>
      </p:sp>
      <p:pic>
        <p:nvPicPr>
          <p:cNvPr id="59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363" y="857250"/>
            <a:ext cx="876301" cy="777875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Rectangle 4"/>
          <p:cNvSpPr txBox="1"/>
          <p:nvPr/>
        </p:nvSpPr>
        <p:spPr>
          <a:xfrm>
            <a:off x="539749" y="1125537"/>
            <a:ext cx="7847212" cy="19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>
            <a:spAutoFit/>
          </a:bodyPr>
          <a:lstStyle/>
          <a:p>
            <a:pPr defTabSz="904875">
              <a:lnSpc>
                <a:spcPts val="2100"/>
              </a:lnSpc>
              <a:tabLst>
                <a:tab pos="901700" algn="dec"/>
                <a:tab pos="2870200" algn="dec"/>
                <a:tab pos="4635500" algn="dec"/>
                <a:tab pos="6223000" algn="dec"/>
                <a:tab pos="7683500" algn="dec"/>
              </a:tabLst>
              <a:defRPr sz="2000" b="1" u="sng"/>
            </a:pPr>
            <a:r>
              <a:t>Airplane	Passengers	Range (mi)	Speed  (mph)	</a:t>
            </a:r>
            <a:endParaRPr sz="3200"/>
          </a:p>
          <a:p>
            <a:pPr defTabSz="904875">
              <a:lnSpc>
                <a:spcPts val="2100"/>
              </a:lnSpc>
              <a:tabLst>
                <a:tab pos="901700" algn="dec"/>
                <a:tab pos="2870200" algn="dec"/>
                <a:tab pos="4635500" algn="dec"/>
                <a:tab pos="6223000" algn="dec"/>
                <a:tab pos="7683500" algn="dec"/>
              </a:tabLst>
              <a:defRPr sz="2000" b="1" u="sng"/>
            </a:pPr>
            <a:endParaRPr sz="3200"/>
          </a:p>
          <a:p>
            <a:pPr defTabSz="904875">
              <a:lnSpc>
                <a:spcPts val="2100"/>
              </a:lnSpc>
              <a:tabLst>
                <a:tab pos="901700" algn="dec"/>
                <a:tab pos="2870200" algn="dec"/>
                <a:tab pos="4635500" algn="dec"/>
                <a:tab pos="6223000" algn="dec"/>
                <a:tab pos="7683500" algn="dec"/>
              </a:tabLst>
              <a:defRPr sz="2000">
                <a:latin typeface="+mj-lt"/>
                <a:ea typeface="+mj-ea"/>
                <a:cs typeface="+mj-cs"/>
                <a:sym typeface="Times New Roman"/>
              </a:defRPr>
            </a:pPr>
            <a:r>
              <a:t>Boeing 777	375	4630	610	</a:t>
            </a: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defTabSz="904875">
              <a:lnSpc>
                <a:spcPts val="2100"/>
              </a:lnSpc>
              <a:tabLst>
                <a:tab pos="901700" algn="dec"/>
                <a:tab pos="2870200" algn="dec"/>
                <a:tab pos="4635500" algn="dec"/>
                <a:tab pos="6223000" algn="dec"/>
                <a:tab pos="7683500" algn="dec"/>
              </a:tabLst>
              <a:defRPr sz="2000">
                <a:latin typeface="+mj-lt"/>
                <a:ea typeface="+mj-ea"/>
                <a:cs typeface="+mj-cs"/>
                <a:sym typeface="Times New Roman"/>
              </a:defRPr>
            </a:pPr>
            <a:r>
              <a:t>Boeing 747	470	4150	610</a:t>
            </a: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defTabSz="904875">
              <a:lnSpc>
                <a:spcPts val="2100"/>
              </a:lnSpc>
              <a:tabLst>
                <a:tab pos="901700" algn="dec"/>
                <a:tab pos="2870200" algn="dec"/>
                <a:tab pos="4635500" algn="dec"/>
                <a:tab pos="6223000" algn="dec"/>
                <a:tab pos="7683500" algn="dec"/>
              </a:tabLst>
              <a:defRPr sz="2000">
                <a:latin typeface="+mj-lt"/>
                <a:ea typeface="+mj-ea"/>
                <a:cs typeface="+mj-cs"/>
                <a:sym typeface="Times New Roman"/>
              </a:defRPr>
            </a:pPr>
            <a:r>
              <a:t>BAC/Sud Concorde	132	4000	1350</a:t>
            </a: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defTabSz="904875">
              <a:lnSpc>
                <a:spcPts val="2100"/>
              </a:lnSpc>
              <a:tabLst>
                <a:tab pos="901700" algn="dec"/>
                <a:tab pos="2870200" algn="dec"/>
                <a:tab pos="4635500" algn="dec"/>
                <a:tab pos="6223000" algn="dec"/>
                <a:tab pos="7683500" algn="dec"/>
              </a:tabLst>
              <a:defRPr sz="2000">
                <a:latin typeface="+mj-lt"/>
                <a:ea typeface="+mj-ea"/>
                <a:cs typeface="+mj-cs"/>
                <a:sym typeface="Times New Roman"/>
              </a:defRPr>
            </a:pPr>
            <a:r>
              <a:t>Douglas DC-8-50	146	8720	544</a:t>
            </a:r>
            <a:r>
              <a:rPr sz="1800"/>
              <a:t>	</a:t>
            </a:r>
            <a:endParaRPr sz="1800" b="1"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AutoShape 5"/>
          <p:cNvSpPr txBox="1">
            <a:spLocks noGrp="1"/>
          </p:cNvSpPr>
          <p:nvPr>
            <p:ph type="body" sz="half" idx="1"/>
          </p:nvPr>
        </p:nvSpPr>
        <p:spPr>
          <a:xfrm>
            <a:off x="375459" y="3398058"/>
            <a:ext cx="6686520" cy="2595533"/>
          </a:xfrm>
          <a:prstGeom prst="rect">
            <a:avLst/>
          </a:prstGeom>
        </p:spPr>
        <p:txBody>
          <a:bodyPr lIns="19050" tIns="19050" rIns="19050" bIns="19050"/>
          <a:lstStyle/>
          <a:p>
            <a:pPr marL="114300" indent="0">
              <a:lnSpc>
                <a:spcPts val="2700"/>
              </a:lnSpc>
              <a:spcBef>
                <a:spcPts val="600"/>
              </a:spcBef>
              <a:buClr>
                <a:srgbClr val="000000"/>
              </a:buClr>
              <a:tabLst>
                <a:tab pos="457200" algn="l"/>
                <a:tab pos="914400" algn="l"/>
                <a:tab pos="1371600" algn="l"/>
              </a:tabLst>
              <a:defRPr sz="1800"/>
            </a:pPr>
            <a:r>
              <a:t> </a:t>
            </a:r>
            <a:r>
              <a:rPr sz="2400"/>
              <a:t>Which is fastest? </a:t>
            </a:r>
          </a:p>
          <a:p>
            <a:pPr marL="685800" lvl="1" indent="0">
              <a:lnSpc>
                <a:spcPts val="2700"/>
              </a:lnSpc>
              <a:spcBef>
                <a:spcPts val="600"/>
              </a:spcBef>
              <a:buClr>
                <a:srgbClr val="000000"/>
              </a:buClr>
              <a:buFont typeface="Arial"/>
              <a:buChar char="•"/>
              <a:tabLst>
                <a:tab pos="457200" algn="l"/>
                <a:tab pos="914400" algn="l"/>
                <a:tab pos="1371600" algn="l"/>
              </a:tabLst>
              <a:defRPr sz="2400"/>
            </a:pPr>
            <a:r>
              <a:t>In transporting a single passenger </a:t>
            </a:r>
            <a:endParaRPr sz="2800"/>
          </a:p>
          <a:p>
            <a:pPr marL="685800" lvl="1" indent="0">
              <a:lnSpc>
                <a:spcPts val="2700"/>
              </a:lnSpc>
              <a:spcBef>
                <a:spcPts val="600"/>
              </a:spcBef>
              <a:buClr>
                <a:srgbClr val="000000"/>
              </a:buClr>
              <a:buFont typeface="Arial"/>
              <a:buChar char="•"/>
              <a:tabLst>
                <a:tab pos="457200" algn="l"/>
                <a:tab pos="914400" algn="l"/>
                <a:tab pos="1371600" algn="l"/>
              </a:tabLst>
              <a:defRPr sz="2400"/>
            </a:pPr>
            <a:r>
              <a:t>In transporting 450 passengers</a:t>
            </a:r>
            <a:endParaRPr sz="2800"/>
          </a:p>
          <a:p>
            <a:pPr marL="685800" lvl="1" indent="0">
              <a:lnSpc>
                <a:spcPts val="2700"/>
              </a:lnSpc>
              <a:spcBef>
                <a:spcPts val="600"/>
              </a:spcBef>
              <a:buClr>
                <a:srgbClr val="000000"/>
              </a:buClr>
              <a:buFont typeface="Arial"/>
              <a:buChar char="•"/>
              <a:tabLst>
                <a:tab pos="457200" algn="l"/>
                <a:tab pos="914400" algn="l"/>
                <a:tab pos="1371600" algn="l"/>
              </a:tabLst>
              <a:defRPr sz="2400"/>
            </a:pPr>
            <a:r>
              <a:t>In transporting 130 passengers  8000 miles away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761588" y="6451701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68" name="Relative Performance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Relative Performance</a:t>
            </a:r>
          </a:p>
        </p:txBody>
      </p:sp>
      <p:sp>
        <p:nvSpPr>
          <p:cNvPr id="69" name="Define Performance = 1/Execution Time…"/>
          <p:cNvSpPr txBox="1">
            <a:spLocks noGrp="1"/>
          </p:cNvSpPr>
          <p:nvPr>
            <p:ph type="body" sz="quarter" idx="4294967295"/>
          </p:nvPr>
        </p:nvSpPr>
        <p:spPr>
          <a:xfrm>
            <a:off x="684212" y="1125537"/>
            <a:ext cx="8270876" cy="122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Define Performance = 1/Execution Time</a:t>
            </a:r>
          </a:p>
          <a:p>
            <a:r>
              <a:t>“X is </a:t>
            </a:r>
            <a:r>
              <a:rPr i="1">
                <a:latin typeface="+mj-lt"/>
                <a:ea typeface="+mj-ea"/>
                <a:cs typeface="+mj-cs"/>
                <a:sym typeface="Times New Roman"/>
              </a:rPr>
              <a:t>n</a:t>
            </a:r>
            <a:r>
              <a:t> time faster than Y”</a:t>
            </a:r>
          </a:p>
        </p:txBody>
      </p:sp>
      <p:grpSp>
        <p:nvGrpSpPr>
          <p:cNvPr id="72" name="Group"/>
          <p:cNvGrpSpPr/>
          <p:nvPr/>
        </p:nvGrpSpPr>
        <p:grpSpPr>
          <a:xfrm>
            <a:off x="1547812" y="2420937"/>
            <a:ext cx="5765801" cy="1008063"/>
            <a:chOff x="0" y="0"/>
            <a:chExt cx="5765800" cy="1008062"/>
          </a:xfrm>
        </p:grpSpPr>
        <p:sp>
          <p:nvSpPr>
            <p:cNvPr id="70" name="Rectangle"/>
            <p:cNvSpPr/>
            <p:nvPr/>
          </p:nvSpPr>
          <p:spPr>
            <a:xfrm>
              <a:off x="0" y="0"/>
              <a:ext cx="5765800" cy="1008063"/>
            </a:xfrm>
            <a:prstGeom prst="rect">
              <a:avLst/>
            </a:prstGeom>
            <a:solidFill>
              <a:srgbClr val="ECEAA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71" name="image.pdf" descr="imag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765800" cy="10080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3" name="Example: time taken to run a program…"/>
          <p:cNvSpPr txBox="1"/>
          <p:nvPr/>
        </p:nvSpPr>
        <p:spPr>
          <a:xfrm>
            <a:off x="684212" y="3573462"/>
            <a:ext cx="8270876" cy="2498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700"/>
              </a:spcBef>
              <a:buClr>
                <a:srgbClr val="ECEAAC"/>
              </a:buClr>
              <a:buSzPct val="60000"/>
              <a:buChar char="■"/>
              <a:defRPr sz="3200"/>
            </a:pPr>
            <a:r>
              <a:t>Example: time taken to run a program</a:t>
            </a:r>
          </a:p>
          <a:p>
            <a:pPr marL="742950" lvl="1" indent="-285750">
              <a:spcBef>
                <a:spcPts val="600"/>
              </a:spcBef>
              <a:buClr>
                <a:srgbClr val="91AFBF"/>
              </a:buClr>
              <a:buSzPct val="55000"/>
              <a:buChar char="■"/>
              <a:defRPr sz="2800"/>
            </a:pPr>
            <a:r>
              <a:t>10s on A, 15s on B</a:t>
            </a:r>
          </a:p>
          <a:p>
            <a:pPr marL="742950" lvl="1" indent="-285750">
              <a:spcBef>
                <a:spcPts val="600"/>
              </a:spcBef>
              <a:buClr>
                <a:srgbClr val="91AFBF"/>
              </a:buClr>
              <a:buSzPct val="55000"/>
              <a:buChar char="■"/>
              <a:defRPr sz="2800"/>
            </a:pPr>
            <a:r>
              <a:t>Execution Time</a:t>
            </a:r>
            <a:r>
              <a:rPr baseline="-25000"/>
              <a:t>B</a:t>
            </a:r>
            <a:r>
              <a:t> / Execution Time</a:t>
            </a:r>
            <a:r>
              <a:rPr baseline="-25000"/>
              <a:t>A</a:t>
            </a:r>
            <a:br>
              <a:rPr baseline="-25000"/>
            </a:br>
            <a:r>
              <a:t>= 15s / 10s = 1.5</a:t>
            </a:r>
          </a:p>
          <a:p>
            <a:pPr marL="742950" lvl="1" indent="-285750">
              <a:spcBef>
                <a:spcPts val="600"/>
              </a:spcBef>
              <a:buClr>
                <a:srgbClr val="91AFBF"/>
              </a:buClr>
              <a:buSzPct val="55000"/>
              <a:buChar char="■"/>
              <a:defRPr sz="2800"/>
            </a:pPr>
            <a:r>
              <a:t>So A is 1.5 times faster than B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520113" y="6310312"/>
            <a:ext cx="254001" cy="4188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76" name="AutoShape 3"/>
          <p:cNvSpPr txBox="1">
            <a:spLocks noGrp="1"/>
          </p:cNvSpPr>
          <p:nvPr>
            <p:ph type="body" idx="1"/>
          </p:nvPr>
        </p:nvSpPr>
        <p:spPr>
          <a:xfrm>
            <a:off x="570491" y="1602366"/>
            <a:ext cx="8003018" cy="480261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18897" indent="-318897" defTabSz="850391">
              <a:lnSpc>
                <a:spcPct val="90000"/>
              </a:lnSpc>
              <a:spcBef>
                <a:spcPts val="400"/>
              </a:spcBef>
              <a:defRPr sz="1860"/>
            </a:pPr>
            <a:r>
              <a:t>Elapsed Time (or wall-clock time, response time)</a:t>
            </a:r>
          </a:p>
          <a:p>
            <a:pPr marL="690943" lvl="1" indent="-265747" defTabSz="850391">
              <a:lnSpc>
                <a:spcPct val="90000"/>
              </a:lnSpc>
              <a:spcBef>
                <a:spcPts val="400"/>
              </a:spcBef>
              <a:defRPr sz="1860"/>
            </a:pPr>
            <a:r>
              <a:t>counts everything  </a:t>
            </a:r>
            <a:r>
              <a:rPr i="1"/>
              <a:t>(disk and memory accesses, I/O , etc.)</a:t>
            </a:r>
          </a:p>
          <a:p>
            <a:pPr marL="690943" lvl="1" indent="-265747" defTabSz="850391">
              <a:lnSpc>
                <a:spcPct val="90000"/>
              </a:lnSpc>
              <a:spcBef>
                <a:spcPts val="400"/>
              </a:spcBef>
              <a:defRPr sz="1860"/>
            </a:pPr>
            <a:r>
              <a:t>a useful number, but often not good for comparison purposes</a:t>
            </a:r>
            <a:endParaRPr sz="2604"/>
          </a:p>
          <a:p>
            <a:pPr marL="318897" indent="-318897" defTabSz="850391">
              <a:lnSpc>
                <a:spcPct val="90000"/>
              </a:lnSpc>
              <a:spcBef>
                <a:spcPts val="400"/>
              </a:spcBef>
              <a:defRPr sz="1860"/>
            </a:pPr>
            <a:r>
              <a:t>CPU time</a:t>
            </a:r>
          </a:p>
          <a:p>
            <a:pPr marL="690943" lvl="1" indent="-265747" defTabSz="850391">
              <a:lnSpc>
                <a:spcPct val="90000"/>
              </a:lnSpc>
              <a:spcBef>
                <a:spcPts val="400"/>
              </a:spcBef>
              <a:defRPr sz="1860"/>
            </a:pPr>
            <a:r>
              <a:t>doesn't count I/O or time spent running other programs</a:t>
            </a:r>
            <a:endParaRPr sz="2604"/>
          </a:p>
          <a:p>
            <a:pPr marL="690943" lvl="1" indent="-265747" defTabSz="850391">
              <a:lnSpc>
                <a:spcPct val="90000"/>
              </a:lnSpc>
              <a:spcBef>
                <a:spcPts val="400"/>
              </a:spcBef>
              <a:defRPr sz="1860"/>
            </a:pPr>
            <a:r>
              <a:t>can be broken up into system time, and user time</a:t>
            </a:r>
            <a:br/>
            <a:endParaRPr/>
          </a:p>
          <a:p>
            <a:pPr marL="265747" lvl="1" indent="159448" defTabSz="850391">
              <a:lnSpc>
                <a:spcPct val="90000"/>
              </a:lnSpc>
              <a:spcBef>
                <a:spcPts val="400"/>
              </a:spcBef>
              <a:buSzTx/>
              <a:buNone/>
              <a:defRPr sz="1860">
                <a:latin typeface="HY중고딕"/>
                <a:ea typeface="HY중고딕"/>
                <a:cs typeface="HY중고딕"/>
                <a:sym typeface="HY중고딕"/>
              </a:defRPr>
            </a:pPr>
            <a:r>
              <a:t>Unix command : </a:t>
            </a:r>
            <a:endParaRPr sz="2604"/>
          </a:p>
          <a:p>
            <a:pPr marL="265747" lvl="1" indent="159448" defTabSz="850391">
              <a:lnSpc>
                <a:spcPct val="90000"/>
              </a:lnSpc>
              <a:spcBef>
                <a:spcPts val="400"/>
              </a:spcBef>
              <a:buSzTx/>
              <a:buNone/>
              <a:defRPr sz="1860">
                <a:latin typeface="HY중고딕"/>
                <a:ea typeface="HY중고딕"/>
                <a:cs typeface="HY중고딕"/>
                <a:sym typeface="HY중고딕"/>
              </a:defRPr>
            </a:pPr>
            <a:r>
              <a:t>%time ls</a:t>
            </a:r>
            <a:endParaRPr sz="2604"/>
          </a:p>
          <a:p>
            <a:pPr marL="265747" lvl="1" indent="159448" defTabSz="850391">
              <a:lnSpc>
                <a:spcPct val="90000"/>
              </a:lnSpc>
              <a:spcBef>
                <a:spcPts val="400"/>
              </a:spcBef>
              <a:buSzTx/>
              <a:buNone/>
              <a:defRPr sz="1860">
                <a:latin typeface="HY중고딕"/>
                <a:ea typeface="HY중고딕"/>
                <a:cs typeface="HY중고딕"/>
                <a:sym typeface="HY중고딕"/>
              </a:defRPr>
            </a:pPr>
            <a:r>
              <a:t>90.7u         12.9s        2:39          65%</a:t>
            </a:r>
            <a:endParaRPr sz="2604"/>
          </a:p>
          <a:p>
            <a:pPr marL="265747" lvl="1" indent="159448" defTabSz="850391">
              <a:lnSpc>
                <a:spcPct val="90000"/>
              </a:lnSpc>
              <a:spcBef>
                <a:spcPts val="600"/>
              </a:spcBef>
              <a:buSzTx/>
              <a:buNone/>
              <a:defRPr sz="1860">
                <a:latin typeface="HY중고딕"/>
                <a:ea typeface="HY중고딕"/>
                <a:cs typeface="HY중고딕"/>
                <a:sym typeface="HY중고딕"/>
              </a:defRPr>
            </a:pPr>
            <a:endParaRPr sz="2604"/>
          </a:p>
          <a:p>
            <a:pPr marL="690943" lvl="1" indent="-265747" defTabSz="850391">
              <a:lnSpc>
                <a:spcPct val="90000"/>
              </a:lnSpc>
              <a:spcBef>
                <a:spcPts val="600"/>
              </a:spcBef>
              <a:defRPr sz="1860">
                <a:latin typeface="HY중고딕"/>
                <a:ea typeface="HY중고딕"/>
                <a:cs typeface="HY중고딕"/>
                <a:sym typeface="HY중고딕"/>
              </a:defRPr>
            </a:pPr>
            <a:endParaRPr sz="2604"/>
          </a:p>
          <a:p>
            <a:pPr marL="690943" lvl="1" indent="-265747" defTabSz="850391">
              <a:lnSpc>
                <a:spcPct val="90000"/>
              </a:lnSpc>
              <a:spcBef>
                <a:spcPts val="600"/>
              </a:spcBef>
              <a:defRPr sz="1860">
                <a:latin typeface="HY중고딕"/>
                <a:ea typeface="HY중고딕"/>
                <a:cs typeface="HY중고딕"/>
                <a:sym typeface="HY중고딕"/>
              </a:defRPr>
            </a:pPr>
            <a:endParaRPr sz="2604"/>
          </a:p>
          <a:p>
            <a:pPr marL="318897" indent="-318897" defTabSz="850391">
              <a:lnSpc>
                <a:spcPct val="90000"/>
              </a:lnSpc>
              <a:spcBef>
                <a:spcPts val="400"/>
              </a:spcBef>
              <a:defRPr sz="1860"/>
            </a:pPr>
            <a:r>
              <a:t>Our focus:  user CPU time </a:t>
            </a:r>
          </a:p>
          <a:p>
            <a:pPr marL="690943" lvl="1" indent="-265747" defTabSz="850391">
              <a:lnSpc>
                <a:spcPct val="90000"/>
              </a:lnSpc>
              <a:spcBef>
                <a:spcPts val="400"/>
              </a:spcBef>
              <a:defRPr sz="1860"/>
            </a:pPr>
            <a:r>
              <a:t>time spent executing the lines of code that are "in" our program</a:t>
            </a:r>
          </a:p>
        </p:txBody>
      </p:sp>
      <p:sp>
        <p:nvSpPr>
          <p:cNvPr id="77" name="Rectang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Execution Time</a:t>
            </a:r>
          </a:p>
        </p:txBody>
      </p:sp>
      <p:grpSp>
        <p:nvGrpSpPr>
          <p:cNvPr id="80" name="AutoShape 8"/>
          <p:cNvGrpSpPr/>
          <p:nvPr/>
        </p:nvGrpSpPr>
        <p:grpSpPr>
          <a:xfrm>
            <a:off x="849892" y="4311387"/>
            <a:ext cx="1219200" cy="915300"/>
            <a:chOff x="0" y="0"/>
            <a:chExt cx="1219200" cy="915299"/>
          </a:xfrm>
        </p:grpSpPr>
        <p:sp>
          <p:nvSpPr>
            <p:cNvPr id="78" name="Shape"/>
            <p:cNvSpPr/>
            <p:nvPr/>
          </p:nvSpPr>
          <p:spPr>
            <a:xfrm>
              <a:off x="0" y="0"/>
              <a:ext cx="1219200" cy="882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722"/>
                  </a:moveTo>
                  <a:cubicBezTo>
                    <a:pt x="0" y="9521"/>
                    <a:pt x="705" y="8547"/>
                    <a:pt x="1575" y="8547"/>
                  </a:cubicBezTo>
                  <a:lnTo>
                    <a:pt x="3600" y="8547"/>
                  </a:lnTo>
                  <a:lnTo>
                    <a:pt x="8522" y="0"/>
                  </a:lnTo>
                  <a:lnTo>
                    <a:pt x="9000" y="8547"/>
                  </a:lnTo>
                  <a:lnTo>
                    <a:pt x="20025" y="8547"/>
                  </a:lnTo>
                  <a:cubicBezTo>
                    <a:pt x="20895" y="8547"/>
                    <a:pt x="21600" y="9521"/>
                    <a:pt x="21600" y="10722"/>
                  </a:cubicBezTo>
                  <a:lnTo>
                    <a:pt x="21600" y="10722"/>
                  </a:lnTo>
                  <a:lnTo>
                    <a:pt x="21600" y="19424"/>
                  </a:lnTo>
                  <a:cubicBezTo>
                    <a:pt x="21600" y="20626"/>
                    <a:pt x="20895" y="21600"/>
                    <a:pt x="20025" y="21600"/>
                  </a:cubicBezTo>
                  <a:lnTo>
                    <a:pt x="1575" y="21600"/>
                  </a:lnTo>
                  <a:cubicBezTo>
                    <a:pt x="705" y="21600"/>
                    <a:pt x="0" y="20626"/>
                    <a:pt x="0" y="19424"/>
                  </a:cubicBezTo>
                  <a:lnTo>
                    <a:pt x="0" y="10722"/>
                  </a:lnTo>
                  <a:close/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3200" b="1"/>
              </a:pPr>
              <a:endParaRPr/>
            </a:p>
          </p:txBody>
        </p:sp>
        <p:sp>
          <p:nvSpPr>
            <p:cNvPr id="79" name="user CPU time"/>
            <p:cNvSpPr txBox="1"/>
            <p:nvPr/>
          </p:nvSpPr>
          <p:spPr>
            <a:xfrm>
              <a:off x="26037" y="375291"/>
              <a:ext cx="1167126" cy="5400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r>
                <a:t>user CPU time</a:t>
              </a:r>
            </a:p>
          </p:txBody>
        </p:sp>
      </p:grpSp>
      <p:grpSp>
        <p:nvGrpSpPr>
          <p:cNvPr id="83" name="AutoShape 9"/>
          <p:cNvGrpSpPr/>
          <p:nvPr/>
        </p:nvGrpSpPr>
        <p:grpSpPr>
          <a:xfrm>
            <a:off x="2202954" y="4271981"/>
            <a:ext cx="1219201" cy="924833"/>
            <a:chOff x="0" y="0"/>
            <a:chExt cx="1219200" cy="924831"/>
          </a:xfrm>
        </p:grpSpPr>
        <p:sp>
          <p:nvSpPr>
            <p:cNvPr id="81" name="Shape"/>
            <p:cNvSpPr/>
            <p:nvPr/>
          </p:nvSpPr>
          <p:spPr>
            <a:xfrm>
              <a:off x="0" y="0"/>
              <a:ext cx="1219200" cy="892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39"/>
                  </a:moveTo>
                  <a:cubicBezTo>
                    <a:pt x="0" y="9650"/>
                    <a:pt x="705" y="8686"/>
                    <a:pt x="1575" y="8686"/>
                  </a:cubicBezTo>
                  <a:lnTo>
                    <a:pt x="3600" y="8686"/>
                  </a:lnTo>
                  <a:lnTo>
                    <a:pt x="3403" y="0"/>
                  </a:lnTo>
                  <a:lnTo>
                    <a:pt x="9000" y="8686"/>
                  </a:lnTo>
                  <a:lnTo>
                    <a:pt x="20025" y="8686"/>
                  </a:lnTo>
                  <a:cubicBezTo>
                    <a:pt x="20895" y="8686"/>
                    <a:pt x="21600" y="9650"/>
                    <a:pt x="21600" y="10839"/>
                  </a:cubicBezTo>
                  <a:lnTo>
                    <a:pt x="21600" y="10839"/>
                  </a:lnTo>
                  <a:lnTo>
                    <a:pt x="21600" y="19448"/>
                  </a:lnTo>
                  <a:cubicBezTo>
                    <a:pt x="21600" y="20636"/>
                    <a:pt x="20895" y="21600"/>
                    <a:pt x="20025" y="21600"/>
                  </a:cubicBezTo>
                  <a:lnTo>
                    <a:pt x="1575" y="21600"/>
                  </a:lnTo>
                  <a:cubicBezTo>
                    <a:pt x="705" y="21600"/>
                    <a:pt x="0" y="20636"/>
                    <a:pt x="0" y="19448"/>
                  </a:cubicBezTo>
                  <a:lnTo>
                    <a:pt x="0" y="10839"/>
                  </a:lnTo>
                  <a:close/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3200" b="1"/>
              </a:pPr>
              <a:endParaRPr/>
            </a:p>
          </p:txBody>
        </p:sp>
        <p:sp>
          <p:nvSpPr>
            <p:cNvPr id="82" name="system CPU time"/>
            <p:cNvSpPr txBox="1"/>
            <p:nvPr/>
          </p:nvSpPr>
          <p:spPr>
            <a:xfrm>
              <a:off x="26037" y="384824"/>
              <a:ext cx="1167126" cy="5400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r>
                <a:t>system CPU time</a:t>
              </a:r>
            </a:p>
          </p:txBody>
        </p:sp>
      </p:grpSp>
      <p:grpSp>
        <p:nvGrpSpPr>
          <p:cNvPr id="86" name="AutoShape 10"/>
          <p:cNvGrpSpPr/>
          <p:nvPr/>
        </p:nvGrpSpPr>
        <p:grpSpPr>
          <a:xfrm>
            <a:off x="3458905" y="4268852"/>
            <a:ext cx="1185864" cy="947060"/>
            <a:chOff x="0" y="0"/>
            <a:chExt cx="1185862" cy="947058"/>
          </a:xfrm>
        </p:grpSpPr>
        <p:sp>
          <p:nvSpPr>
            <p:cNvPr id="84" name="Shape"/>
            <p:cNvSpPr/>
            <p:nvPr/>
          </p:nvSpPr>
          <p:spPr>
            <a:xfrm>
              <a:off x="0" y="0"/>
              <a:ext cx="1185863" cy="914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1" y="11100"/>
                  </a:moveTo>
                  <a:cubicBezTo>
                    <a:pt x="781" y="9940"/>
                    <a:pt x="1506" y="9000"/>
                    <a:pt x="2400" y="9000"/>
                  </a:cubicBezTo>
                  <a:lnTo>
                    <a:pt x="4251" y="9000"/>
                  </a:lnTo>
                  <a:lnTo>
                    <a:pt x="0" y="0"/>
                  </a:lnTo>
                  <a:lnTo>
                    <a:pt x="9455" y="9000"/>
                  </a:lnTo>
                  <a:lnTo>
                    <a:pt x="19981" y="9000"/>
                  </a:lnTo>
                  <a:cubicBezTo>
                    <a:pt x="20875" y="9000"/>
                    <a:pt x="21600" y="9940"/>
                    <a:pt x="21600" y="11100"/>
                  </a:cubicBezTo>
                  <a:lnTo>
                    <a:pt x="21600" y="11100"/>
                  </a:lnTo>
                  <a:lnTo>
                    <a:pt x="21600" y="19500"/>
                  </a:lnTo>
                  <a:cubicBezTo>
                    <a:pt x="21600" y="20660"/>
                    <a:pt x="20875" y="21600"/>
                    <a:pt x="19981" y="21600"/>
                  </a:cubicBezTo>
                  <a:lnTo>
                    <a:pt x="2400" y="21600"/>
                  </a:lnTo>
                  <a:cubicBezTo>
                    <a:pt x="1506" y="21600"/>
                    <a:pt x="781" y="20660"/>
                    <a:pt x="781" y="19500"/>
                  </a:cubicBezTo>
                  <a:lnTo>
                    <a:pt x="781" y="11100"/>
                  </a:lnTo>
                  <a:close/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3200" b="1"/>
              </a:pPr>
              <a:endParaRPr/>
            </a:p>
          </p:txBody>
        </p:sp>
        <p:sp>
          <p:nvSpPr>
            <p:cNvPr id="85" name="elapsed time"/>
            <p:cNvSpPr txBox="1"/>
            <p:nvPr/>
          </p:nvSpPr>
          <p:spPr>
            <a:xfrm>
              <a:off x="68900" y="407050"/>
              <a:ext cx="1090925" cy="5400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r>
                <a:t>elapsed time</a:t>
              </a:r>
            </a:p>
          </p:txBody>
        </p:sp>
      </p:grpSp>
      <p:grpSp>
        <p:nvGrpSpPr>
          <p:cNvPr id="89" name="AutoShape 11"/>
          <p:cNvGrpSpPr/>
          <p:nvPr/>
        </p:nvGrpSpPr>
        <p:grpSpPr>
          <a:xfrm>
            <a:off x="4401520" y="4244125"/>
            <a:ext cx="2695537" cy="914400"/>
            <a:chOff x="0" y="0"/>
            <a:chExt cx="2695536" cy="914400"/>
          </a:xfrm>
        </p:grpSpPr>
        <p:sp>
          <p:nvSpPr>
            <p:cNvPr id="87" name="Shape"/>
            <p:cNvSpPr/>
            <p:nvPr/>
          </p:nvSpPr>
          <p:spPr>
            <a:xfrm>
              <a:off x="0" y="0"/>
              <a:ext cx="2695537" cy="914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92" y="3600"/>
                  </a:moveTo>
                  <a:cubicBezTo>
                    <a:pt x="3892" y="1612"/>
                    <a:pt x="4439" y="0"/>
                    <a:pt x="5114" y="0"/>
                  </a:cubicBezTo>
                  <a:lnTo>
                    <a:pt x="6844" y="0"/>
                  </a:lnTo>
                  <a:lnTo>
                    <a:pt x="20379" y="0"/>
                  </a:lnTo>
                  <a:cubicBezTo>
                    <a:pt x="21053" y="0"/>
                    <a:pt x="21600" y="1612"/>
                    <a:pt x="21600" y="3600"/>
                  </a:cubicBezTo>
                  <a:lnTo>
                    <a:pt x="21600" y="3600"/>
                  </a:lnTo>
                  <a:lnTo>
                    <a:pt x="21600" y="18000"/>
                  </a:lnTo>
                  <a:cubicBezTo>
                    <a:pt x="21600" y="19988"/>
                    <a:pt x="21053" y="21600"/>
                    <a:pt x="20379" y="21600"/>
                  </a:cubicBezTo>
                  <a:lnTo>
                    <a:pt x="5114" y="21600"/>
                  </a:lnTo>
                  <a:cubicBezTo>
                    <a:pt x="4439" y="21600"/>
                    <a:pt x="3892" y="19988"/>
                    <a:pt x="3892" y="18000"/>
                  </a:cubicBezTo>
                  <a:lnTo>
                    <a:pt x="3892" y="9000"/>
                  </a:lnTo>
                  <a:lnTo>
                    <a:pt x="0" y="75"/>
                  </a:lnTo>
                  <a:lnTo>
                    <a:pt x="3892" y="3600"/>
                  </a:lnTo>
                  <a:close/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3200" b="1"/>
              </a:pPr>
              <a:endParaRPr/>
            </a:p>
          </p:txBody>
        </p:sp>
        <p:sp>
          <p:nvSpPr>
            <p:cNvPr id="88" name="user+system time…"/>
            <p:cNvSpPr txBox="1"/>
            <p:nvPr/>
          </p:nvSpPr>
          <p:spPr>
            <a:xfrm>
              <a:off x="530373" y="44637"/>
              <a:ext cx="2120527" cy="768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600"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t>user+system time</a:t>
              </a:r>
              <a:endParaRPr sz="3200" b="1">
                <a:latin typeface="Arial"/>
                <a:ea typeface="Arial"/>
                <a:cs typeface="Arial"/>
                <a:sym typeface="Arial"/>
              </a:endParaRPr>
            </a:p>
            <a:p>
              <a:pPr algn="ctr">
                <a:defRPr sz="1600"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t>-------------------------</a:t>
              </a:r>
              <a:endParaRPr sz="3200" b="1">
                <a:latin typeface="Arial"/>
                <a:ea typeface="Arial"/>
                <a:cs typeface="Arial"/>
                <a:sym typeface="Arial"/>
              </a:endParaRPr>
            </a:p>
            <a:p>
              <a:pPr algn="ctr">
                <a:defRPr sz="1600"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t>elapsed time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761588" y="6451701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30" name="CPU Time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CPU Time</a:t>
            </a:r>
          </a:p>
        </p:txBody>
      </p:sp>
      <p:sp>
        <p:nvSpPr>
          <p:cNvPr id="131" name="Performance improved by…"/>
          <p:cNvSpPr txBox="1">
            <a:spLocks noGrp="1"/>
          </p:cNvSpPr>
          <p:nvPr>
            <p:ph type="body" idx="4294967295"/>
          </p:nvPr>
        </p:nvSpPr>
        <p:spPr>
          <a:xfrm>
            <a:off x="684212" y="2968625"/>
            <a:ext cx="8270876" cy="32686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Performance improved by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Reducing number of clock cycles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Increasing clock rate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Hardware designer must often trade off clock rate against cycle count</a:t>
            </a:r>
          </a:p>
        </p:txBody>
      </p:sp>
      <p:grpSp>
        <p:nvGrpSpPr>
          <p:cNvPr id="134" name="Group"/>
          <p:cNvGrpSpPr/>
          <p:nvPr/>
        </p:nvGrpSpPr>
        <p:grpSpPr>
          <a:xfrm>
            <a:off x="1036637" y="1428750"/>
            <a:ext cx="7459663" cy="1452563"/>
            <a:chOff x="0" y="0"/>
            <a:chExt cx="7459662" cy="1452562"/>
          </a:xfrm>
        </p:grpSpPr>
        <p:sp>
          <p:nvSpPr>
            <p:cNvPr id="132" name="Rectangle"/>
            <p:cNvSpPr/>
            <p:nvPr/>
          </p:nvSpPr>
          <p:spPr>
            <a:xfrm>
              <a:off x="0" y="0"/>
              <a:ext cx="7459663" cy="1452563"/>
            </a:xfrm>
            <a:prstGeom prst="rect">
              <a:avLst/>
            </a:prstGeom>
            <a:solidFill>
              <a:srgbClr val="ECEAA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133" name="image.pdf" descr="imag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459663" cy="14525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520113" y="6310312"/>
            <a:ext cx="254001" cy="4188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37" name="AutoShape 3"/>
          <p:cNvSpPr txBox="1">
            <a:spLocks noGrp="1"/>
          </p:cNvSpPr>
          <p:nvPr>
            <p:ph type="body" idx="1"/>
          </p:nvPr>
        </p:nvSpPr>
        <p:spPr>
          <a:xfrm>
            <a:off x="378033" y="1292433"/>
            <a:ext cx="8083134" cy="378735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>
                <a:latin typeface="+mj-lt"/>
                <a:ea typeface="+mj-ea"/>
                <a:cs typeface="+mj-cs"/>
                <a:sym typeface="Times New Roman"/>
              </a:defRPr>
            </a:pPr>
            <a:r>
              <a:rPr dirty="0"/>
              <a:t>2 G</a:t>
            </a:r>
            <a:r>
              <a:rPr lang="en-US" dirty="0"/>
              <a:t>H</a:t>
            </a:r>
            <a:r>
              <a:rPr dirty="0"/>
              <a:t>z </a:t>
            </a:r>
            <a:r>
              <a:rPr lang="ko-KR" altLang="en-US" dirty="0"/>
              <a:t>클럭의 컴퓨터 </a:t>
            </a:r>
            <a:r>
              <a:rPr lang="en-US" altLang="ko-KR" dirty="0"/>
              <a:t>A</a:t>
            </a:r>
            <a:r>
              <a:rPr lang="ko-KR" altLang="en-US" dirty="0"/>
              <a:t> 에서 </a:t>
            </a:r>
            <a:r>
              <a:rPr lang="en-US" altLang="ko-KR" dirty="0"/>
              <a:t>10</a:t>
            </a:r>
            <a:r>
              <a:rPr lang="ko-KR" altLang="en-US" dirty="0"/>
              <a:t>초에 수행되는 프로그램이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ts val="400"/>
              </a:spcBef>
              <a:defRPr sz="2000">
                <a:latin typeface="+mj-lt"/>
                <a:ea typeface="+mj-ea"/>
                <a:cs typeface="+mj-cs"/>
                <a:sym typeface="Times New Roman"/>
              </a:defRPr>
            </a:pPr>
            <a:r>
              <a:rPr lang="ko-KR" altLang="en-US" dirty="0"/>
              <a:t>이 프로그램을 </a:t>
            </a:r>
            <a:r>
              <a:rPr lang="en-US" altLang="ko-KR" dirty="0"/>
              <a:t>6</a:t>
            </a:r>
            <a:r>
              <a:rPr lang="ko-KR" altLang="en-US" dirty="0"/>
              <a:t>초에 수행하는 컴퓨터를 설계하고자 한다</a:t>
            </a:r>
            <a:r>
              <a:rPr lang="en-US" altLang="ko-KR" dirty="0"/>
              <a:t>.</a:t>
            </a:r>
          </a:p>
          <a:p>
            <a:pPr>
              <a:spcBef>
                <a:spcPts val="400"/>
              </a:spcBef>
              <a:defRPr sz="2000">
                <a:latin typeface="+mj-lt"/>
                <a:ea typeface="+mj-ea"/>
                <a:cs typeface="+mj-cs"/>
                <a:sym typeface="Times New Roman"/>
              </a:defRPr>
            </a:pPr>
            <a:r>
              <a:rPr lang="ko-KR" altLang="en-US" dirty="0"/>
              <a:t>클럭 속도는 얼마든지 빠르게 만들 수 있는데 이렇게 하면 </a:t>
            </a:r>
            <a:r>
              <a:rPr dirty="0"/>
              <a:t>CPU</a:t>
            </a:r>
            <a:r>
              <a:rPr lang="ko-KR" altLang="en-US" dirty="0"/>
              <a:t> 다른 부분의 설계에 영향을 미쳐 같은 프로그램에 대해 </a:t>
            </a:r>
            <a:r>
              <a:rPr lang="en-US" altLang="ko-KR" dirty="0"/>
              <a:t>A</a:t>
            </a:r>
            <a:r>
              <a:rPr lang="ko-KR" altLang="en-US" dirty="0"/>
              <a:t>보다 </a:t>
            </a:r>
            <a:r>
              <a:rPr dirty="0"/>
              <a:t>1.2</a:t>
            </a:r>
            <a:r>
              <a:rPr lang="ko-KR" altLang="en-US" dirty="0"/>
              <a:t> 배 많은 클럭 사이클이 필요하게 된다고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ts val="400"/>
              </a:spcBef>
              <a:defRPr sz="2000">
                <a:latin typeface="+mj-lt"/>
                <a:ea typeface="+mj-ea"/>
                <a:cs typeface="+mj-cs"/>
                <a:sym typeface="Times New Roman"/>
              </a:defRPr>
            </a:pPr>
            <a:r>
              <a:rPr lang="ko-KR" altLang="en-US" dirty="0"/>
              <a:t>컴퓨터 </a:t>
            </a:r>
            <a:r>
              <a:rPr lang="en-US" altLang="ko-KR" dirty="0"/>
              <a:t>B</a:t>
            </a:r>
            <a:r>
              <a:rPr lang="ko-KR" altLang="en-US" dirty="0"/>
              <a:t>의 클럭 속도는 얼마로 해야 하겠는가</a:t>
            </a:r>
            <a:r>
              <a:rPr lang="en-US" altLang="ko-KR" dirty="0"/>
              <a:t>?</a:t>
            </a:r>
            <a:r>
              <a:rPr lang="ko-KR" altLang="en-US" dirty="0"/>
              <a:t>  </a:t>
            </a:r>
            <a:r>
              <a:rPr dirty="0"/>
              <a:t> </a:t>
            </a:r>
          </a:p>
          <a:p>
            <a:pPr>
              <a:spcBef>
                <a:spcPts val="300"/>
              </a:spcBef>
              <a:buSzTx/>
              <a:buNone/>
              <a:defRPr sz="1600"/>
            </a:pPr>
            <a:r>
              <a:rPr b="0"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br>
              <a:rPr b="0" dirty="0">
                <a:latin typeface="Wingdings"/>
                <a:ea typeface="Wingdings"/>
                <a:cs typeface="Wingdings"/>
                <a:sym typeface="Wingdings"/>
              </a:rPr>
            </a:br>
            <a:endParaRPr b="0" dirty="0"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138" name="Rectang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p:pic>
        <p:nvPicPr>
          <p:cNvPr id="139" name="Object 5" descr="Objec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088" y="4941887"/>
            <a:ext cx="3679826" cy="1752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520113" y="6310312"/>
            <a:ext cx="254001" cy="4188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42" name="Rectang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Example: solution</a:t>
            </a:r>
          </a:p>
        </p:txBody>
      </p:sp>
      <p:pic>
        <p:nvPicPr>
          <p:cNvPr id="143" name="Object 4" descr="Objec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8" y="2819400"/>
            <a:ext cx="3390901" cy="2093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Object 5" descr="Objec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990600"/>
            <a:ext cx="3733800" cy="182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Object 6" descr="Object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800" y="5373687"/>
            <a:ext cx="6016625" cy="6651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1" animBg="1" advAuto="0"/>
      <p:bldP spid="145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48" name="Instruction Count and CPI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Instruction Count and CPI</a:t>
            </a:r>
          </a:p>
        </p:txBody>
      </p:sp>
      <p:sp>
        <p:nvSpPr>
          <p:cNvPr id="149" name="Instruction Count for a program…"/>
          <p:cNvSpPr txBox="1">
            <a:spLocks noGrp="1"/>
          </p:cNvSpPr>
          <p:nvPr>
            <p:ph type="body" sz="half" idx="4294967295"/>
          </p:nvPr>
        </p:nvSpPr>
        <p:spPr>
          <a:xfrm>
            <a:off x="1182687" y="3462337"/>
            <a:ext cx="7772401" cy="277495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 sz="2800"/>
            </a:pPr>
            <a:r>
              <a:t>Instruction Count for a program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Determined by program, ISA and compiler</a:t>
            </a:r>
          </a:p>
          <a:p>
            <a:pPr>
              <a:spcBef>
                <a:spcPts val="600"/>
              </a:spcBef>
              <a:defRPr sz="2800"/>
            </a:pPr>
            <a:r>
              <a:t>Average cycles per instruction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Determined by CPU hardware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If different instructions have different CPI</a:t>
            </a:r>
          </a:p>
          <a:p>
            <a:pPr marL="1143000" lvl="2" indent="-228600">
              <a:spcBef>
                <a:spcPts val="0"/>
              </a:spcBef>
              <a:defRPr sz="2000"/>
            </a:pPr>
            <a:r>
              <a:t>Average CPI affected by instruction mix</a:t>
            </a:r>
          </a:p>
        </p:txBody>
      </p:sp>
      <p:grpSp>
        <p:nvGrpSpPr>
          <p:cNvPr id="152" name="Group"/>
          <p:cNvGrpSpPr/>
          <p:nvPr/>
        </p:nvGrpSpPr>
        <p:grpSpPr>
          <a:xfrm>
            <a:off x="706437" y="1319212"/>
            <a:ext cx="8129588" cy="2063751"/>
            <a:chOff x="0" y="0"/>
            <a:chExt cx="8129587" cy="2063750"/>
          </a:xfrm>
        </p:grpSpPr>
        <p:sp>
          <p:nvSpPr>
            <p:cNvPr id="150" name="Rectangle"/>
            <p:cNvSpPr/>
            <p:nvPr/>
          </p:nvSpPr>
          <p:spPr>
            <a:xfrm>
              <a:off x="0" y="0"/>
              <a:ext cx="8129588" cy="2063750"/>
            </a:xfrm>
            <a:prstGeom prst="rect">
              <a:avLst/>
            </a:prstGeom>
            <a:solidFill>
              <a:srgbClr val="ECEAA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151" name="image.pdf" descr="imag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8129588" cy="20637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5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89" name="AutoShape 3"/>
          <p:cNvSpPr txBox="1">
            <a:spLocks noGrp="1"/>
          </p:cNvSpPr>
          <p:nvPr>
            <p:ph type="body" idx="1"/>
          </p:nvPr>
        </p:nvSpPr>
        <p:spPr>
          <a:xfrm>
            <a:off x="379078" y="1293478"/>
            <a:ext cx="8081044" cy="381384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>
                <a:solidFill>
                  <a:srgbClr val="003399"/>
                </a:solidFill>
              </a:defRPr>
            </a:pPr>
            <a:r>
              <a:t>A compiler designer is trying to decide between two code sequences for a particular machine.</a:t>
            </a:r>
            <a:r>
              <a:rPr>
                <a:solidFill>
                  <a:srgbClr val="000000"/>
                </a:solidFill>
              </a:rPr>
              <a:t>  Based on the hardware implementation, there are three different classes of instructions:  Class A, Class B, and Class C, and they require one, two, and three cycles (respectively).  </a:t>
            </a:r>
            <a:br>
              <a:rPr>
                <a:solidFill>
                  <a:srgbClr val="000000"/>
                </a:solidFill>
              </a:rPr>
            </a:b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The first code sequence has 5 instructions:   2 of A, 1 of B, and 2 of C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The second sequence has 6 instructions:  4 of A, 1 of B, and 1 of C.</a:t>
            </a:r>
            <a:br>
              <a:rPr>
                <a:solidFill>
                  <a:srgbClr val="000000"/>
                </a:solidFill>
              </a:rPr>
            </a:b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Which sequence will be faster?  How much?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What is the CPI for each sequence?</a:t>
            </a:r>
          </a:p>
        </p:txBody>
      </p:sp>
      <p:sp>
        <p:nvSpPr>
          <p:cNvPr id="190" name="Rectang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# of Instructions Example</a:t>
            </a:r>
          </a:p>
        </p:txBody>
      </p:sp>
      <p:pic>
        <p:nvPicPr>
          <p:cNvPr id="191" name="Object 5" descr="Objec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5105400"/>
            <a:ext cx="8210550" cy="685800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Rectangle 6"/>
          <p:cNvSpPr/>
          <p:nvPr/>
        </p:nvSpPr>
        <p:spPr>
          <a:xfrm>
            <a:off x="381000" y="4953000"/>
            <a:ext cx="8229600" cy="914400"/>
          </a:xfrm>
          <a:prstGeom prst="rect">
            <a:avLst/>
          </a:prstGeom>
          <a:ln w="381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+mj-lt"/>
                <a:ea typeface="+mj-ea"/>
                <a:cs typeface="+mj-cs"/>
                <a:sym typeface="Times New Roman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_Blends">
  <a:themeElements>
    <a:clrScheme name="2_Blend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FCAD3"/>
      </a:accent1>
      <a:accent2>
        <a:srgbClr val="C0C0C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Blends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2_Blend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Blends">
  <a:themeElements>
    <a:clrScheme name="2_Blend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FCAD3"/>
      </a:accent1>
      <a:accent2>
        <a:srgbClr val="C0C0C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Blends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2_Blend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883</Words>
  <Application>Microsoft Macintosh PowerPoint</Application>
  <PresentationFormat>On-screen Show (4:3)</PresentationFormat>
  <Paragraphs>129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HY중고딕</vt:lpstr>
      <vt:lpstr>Arial</vt:lpstr>
      <vt:lpstr>Arial Black</vt:lpstr>
      <vt:lpstr>Tahoma</vt:lpstr>
      <vt:lpstr>Times New Roman</vt:lpstr>
      <vt:lpstr>Wingdings</vt:lpstr>
      <vt:lpstr>2_Blends</vt:lpstr>
      <vt:lpstr>1.6 Performance</vt:lpstr>
      <vt:lpstr>PowerPoint Presentation</vt:lpstr>
      <vt:lpstr>Relative Performance</vt:lpstr>
      <vt:lpstr>Execution Time</vt:lpstr>
      <vt:lpstr>CPU Time</vt:lpstr>
      <vt:lpstr>Example</vt:lpstr>
      <vt:lpstr>Example: solution</vt:lpstr>
      <vt:lpstr>Instruction Count and CPI</vt:lpstr>
      <vt:lpstr># of Instructions Example</vt:lpstr>
      <vt:lpstr>CPI Example</vt:lpstr>
      <vt:lpstr>CPI in More Detail</vt:lpstr>
      <vt:lpstr>CPI Example</vt:lpstr>
      <vt:lpstr>CPI Example</vt:lpstr>
      <vt:lpstr>Amdahl's Law</vt:lpstr>
      <vt:lpstr>Performance Summary</vt:lpstr>
      <vt:lpstr>Effect of Compiler 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cp:lastModifiedBy>(소프트웨어전공)임은진</cp:lastModifiedBy>
  <cp:revision>4</cp:revision>
  <dcterms:modified xsi:type="dcterms:W3CDTF">2019-11-13T12:12:21Z</dcterms:modified>
</cp:coreProperties>
</file>