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3" r:id="rId12"/>
    <p:sldId id="277" r:id="rId13"/>
    <p:sldId id="278" r:id="rId14"/>
    <p:sldId id="283" r:id="rId15"/>
    <p:sldId id="284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ECCCA"/>
          </a:solidFill>
        </a:fill>
      </a:tcStyle>
    </a:wholeTbl>
    <a:band2H>
      <a:tcTxStyle/>
      <a:tcStyle>
        <a:tcBdr/>
        <a:fill>
          <a:solidFill>
            <a:srgbClr val="E8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3820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6515100" y="152400"/>
            <a:ext cx="2095500" cy="5105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52400"/>
            <a:ext cx="61341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47"/>
          <p:cNvSpPr/>
          <p:nvPr/>
        </p:nvSpPr>
        <p:spPr>
          <a:xfrm>
            <a:off x="1619250" y="1125537"/>
            <a:ext cx="28575" cy="5732463"/>
          </a:xfrm>
          <a:prstGeom prst="rect">
            <a:avLst/>
          </a:prstGeom>
          <a:solidFill>
            <a:srgbClr val="0039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sp>
        <p:nvSpPr>
          <p:cNvPr id="112" name="Rectangle 36"/>
          <p:cNvSpPr/>
          <p:nvPr/>
        </p:nvSpPr>
        <p:spPr>
          <a:xfrm>
            <a:off x="1981200" y="1987550"/>
            <a:ext cx="36513" cy="3816350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sp>
        <p:nvSpPr>
          <p:cNvPr id="113" name="Rectangle 37"/>
          <p:cNvSpPr/>
          <p:nvPr/>
        </p:nvSpPr>
        <p:spPr>
          <a:xfrm>
            <a:off x="1763713" y="2708275"/>
            <a:ext cx="7380287" cy="73025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sp>
        <p:nvSpPr>
          <p:cNvPr id="114" name="Rectangle 38"/>
          <p:cNvSpPr/>
          <p:nvPr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sp>
        <p:nvSpPr>
          <p:cNvPr id="115" name="Rectangle 46"/>
          <p:cNvSpPr/>
          <p:nvPr/>
        </p:nvSpPr>
        <p:spPr>
          <a:xfrm>
            <a:off x="0" y="1125537"/>
            <a:ext cx="9144000" cy="17463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sp>
        <p:nvSpPr>
          <p:cNvPr id="116" name="Rectangle 48"/>
          <p:cNvSpPr/>
          <p:nvPr/>
        </p:nvSpPr>
        <p:spPr>
          <a:xfrm>
            <a:off x="1619250" y="549275"/>
            <a:ext cx="28575" cy="5762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pic>
        <p:nvPicPr>
          <p:cNvPr id="11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261938"/>
            <a:ext cx="1155700" cy="647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0" name="Group 13"/>
          <p:cNvGrpSpPr/>
          <p:nvPr/>
        </p:nvGrpSpPr>
        <p:grpSpPr>
          <a:xfrm>
            <a:off x="1233600" y="104774"/>
            <a:ext cx="7167338" cy="843545"/>
            <a:chOff x="0" y="0"/>
            <a:chExt cx="7167336" cy="843543"/>
          </a:xfrm>
        </p:grpSpPr>
        <p:sp>
          <p:nvSpPr>
            <p:cNvPr id="118" name="TextBox 11"/>
            <p:cNvSpPr txBox="1"/>
            <p:nvPr/>
          </p:nvSpPr>
          <p:spPr>
            <a:xfrm>
              <a:off x="0" y="0"/>
              <a:ext cx="7167337" cy="469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b="1">
                  <a:solidFill>
                    <a:schemeClr val="accent3">
                      <a:lumOff val="44000"/>
                    </a:schemeClr>
                  </a:solidFill>
                  <a:latin typeface="Corbel"/>
                  <a:ea typeface="Corbel"/>
                  <a:cs typeface="Corbel"/>
                  <a:sym typeface="Corbel"/>
                </a:defRPr>
              </a:lvl1pPr>
            </a:lstStyle>
            <a:p>
              <a:r>
                <a:t>COMPUTER ORGANIZATION AND DESIGN</a:t>
              </a:r>
            </a:p>
          </p:txBody>
        </p:sp>
        <p:sp>
          <p:nvSpPr>
            <p:cNvPr id="119" name="TextBox 12"/>
            <p:cNvSpPr txBox="1"/>
            <p:nvPr/>
          </p:nvSpPr>
          <p:spPr>
            <a:xfrm>
              <a:off x="1667363" y="468312"/>
              <a:ext cx="3845308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t>The Hardware/Software Interface</a:t>
              </a:r>
            </a:p>
          </p:txBody>
        </p:sp>
      </p:grpSp>
      <p:grpSp>
        <p:nvGrpSpPr>
          <p:cNvPr id="124" name="Group 16"/>
          <p:cNvGrpSpPr/>
          <p:nvPr/>
        </p:nvGrpSpPr>
        <p:grpSpPr>
          <a:xfrm>
            <a:off x="8004175" y="93663"/>
            <a:ext cx="935038" cy="948691"/>
            <a:chOff x="0" y="0"/>
            <a:chExt cx="935037" cy="948690"/>
          </a:xfrm>
        </p:grpSpPr>
        <p:sp>
          <p:nvSpPr>
            <p:cNvPr id="121" name="32-Point Star 18"/>
            <p:cNvSpPr/>
            <p:nvPr/>
          </p:nvSpPr>
          <p:spPr>
            <a:xfrm>
              <a:off x="0" y="0"/>
              <a:ext cx="935038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22" name="TextBox 15"/>
            <p:cNvSpPr txBox="1"/>
            <p:nvPr/>
          </p:nvSpPr>
          <p:spPr>
            <a:xfrm>
              <a:off x="155574" y="146050"/>
              <a:ext cx="64135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>
                  <a:solidFill>
                    <a:schemeClr val="accent3">
                      <a:lumOff val="44000"/>
                    </a:schemeClr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pPr>
              <a:r>
                <a:t>5</a:t>
              </a:r>
              <a:r>
                <a:rPr baseline="30000"/>
                <a:t>th</a:t>
              </a:r>
            </a:p>
          </p:txBody>
        </p:sp>
        <p:sp>
          <p:nvSpPr>
            <p:cNvPr id="123" name="TextBox 16"/>
            <p:cNvSpPr txBox="1"/>
            <p:nvPr/>
          </p:nvSpPr>
          <p:spPr>
            <a:xfrm>
              <a:off x="107949" y="400050"/>
              <a:ext cx="731838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t>Edition</a:t>
              </a:r>
            </a:p>
          </p:txBody>
        </p:sp>
      </p:grpSp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</p:spPr>
        <p:txBody>
          <a:bodyPr lIns="45719" tIns="45719" rIns="45719" bIns="45719" anchor="t"/>
          <a:lstStyle>
            <a:lvl1pPr>
              <a:defRPr sz="4400" b="0">
                <a:solidFill>
                  <a:srgbClr val="0039A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09825" y="2924175"/>
            <a:ext cx="5832475" cy="579438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>
              <a:buSzTx/>
              <a:buNone/>
              <a:defRPr b="0">
                <a:latin typeface="Arial Black"/>
                <a:ea typeface="Arial Black"/>
                <a:cs typeface="Arial Black"/>
                <a:sym typeface="Arial Black"/>
              </a:defRPr>
            </a:lvl1pPr>
            <a:lvl2pPr>
              <a:buSzPct val="55000"/>
              <a:buChar char="■"/>
              <a:defRPr b="0">
                <a:latin typeface="Arial Black"/>
                <a:ea typeface="Arial Black"/>
                <a:cs typeface="Arial Black"/>
                <a:sym typeface="Arial Black"/>
              </a:defRPr>
            </a:lvl2pPr>
            <a:lvl3pPr>
              <a:buSzPct val="50000"/>
              <a:buChar char="■"/>
              <a:defRPr b="0">
                <a:latin typeface="Arial Black"/>
                <a:ea typeface="Arial Black"/>
                <a:cs typeface="Arial Black"/>
                <a:sym typeface="Arial Black"/>
              </a:defRPr>
            </a:lvl3pPr>
            <a:lvl4pPr>
              <a:buSzPct val="55000"/>
              <a:buChar char="■"/>
              <a:defRPr b="0">
                <a:latin typeface="Arial Black"/>
                <a:ea typeface="Arial Black"/>
                <a:cs typeface="Arial Black"/>
                <a:sym typeface="Arial Black"/>
              </a:defRPr>
            </a:lvl4pPr>
            <a:lvl5pPr>
              <a:buSzPct val="50000"/>
              <a:buChar char="■"/>
              <a:defRPr b="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26"/>
          <p:cNvSpPr/>
          <p:nvPr/>
        </p:nvSpPr>
        <p:spPr>
          <a:xfrm>
            <a:off x="468312" y="260350"/>
            <a:ext cx="36513" cy="3816350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sp>
        <p:nvSpPr>
          <p:cNvPr id="135" name="Rectangle 25"/>
          <p:cNvSpPr/>
          <p:nvPr/>
        </p:nvSpPr>
        <p:spPr>
          <a:xfrm>
            <a:off x="250825" y="981075"/>
            <a:ext cx="8569325" cy="71439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pic>
        <p:nvPicPr>
          <p:cNvPr id="136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itle Text"/>
          <p:cNvSpPr txBox="1">
            <a:spLocks noGrp="1"/>
          </p:cNvSpPr>
          <p:nvPr>
            <p:ph type="title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4400">
                <a:solidFill>
                  <a:srgbClr val="0039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Body Level One…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>
              <a:buClr>
                <a:srgbClr val="ECEAAC"/>
              </a:buClr>
              <a:buSzPct val="60000"/>
              <a:buChar char="■"/>
              <a:defRPr b="0"/>
            </a:lvl1pPr>
            <a:lvl2pPr>
              <a:buClr>
                <a:srgbClr val="ECEAAC"/>
              </a:buClr>
              <a:buSzPct val="55000"/>
              <a:buChar char="■"/>
              <a:defRPr b="0"/>
            </a:lvl2pPr>
            <a:lvl3pPr>
              <a:buClr>
                <a:srgbClr val="ECEAAC"/>
              </a:buClr>
              <a:buSzPct val="50000"/>
              <a:buChar char="■"/>
              <a:defRPr b="0"/>
            </a:lvl3pPr>
            <a:lvl4pPr>
              <a:buClr>
                <a:srgbClr val="ECEAAC"/>
              </a:buClr>
              <a:buSzPct val="55000"/>
              <a:buChar char="■"/>
              <a:defRPr b="0"/>
            </a:lvl4pPr>
            <a:lvl5pPr>
              <a:buClr>
                <a:srgbClr val="ECEAAC"/>
              </a:buClr>
              <a:buSzPct val="50000"/>
              <a:buChar char="■"/>
              <a:defRPr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26"/>
          <p:cNvSpPr/>
          <p:nvPr/>
        </p:nvSpPr>
        <p:spPr>
          <a:xfrm>
            <a:off x="468312" y="260350"/>
            <a:ext cx="36513" cy="3816350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sp>
        <p:nvSpPr>
          <p:cNvPr id="147" name="Rectangle 25"/>
          <p:cNvSpPr/>
          <p:nvPr/>
        </p:nvSpPr>
        <p:spPr>
          <a:xfrm>
            <a:off x="250825" y="981075"/>
            <a:ext cx="8569325" cy="71439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pic>
        <p:nvPicPr>
          <p:cNvPr id="14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lIns="45719" tIns="45719" rIns="45719" bIns="45719" anchor="t"/>
          <a:lstStyle>
            <a:lvl1pPr>
              <a:defRPr sz="4000" cap="all">
                <a:solidFill>
                  <a:srgbClr val="0039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 b="0"/>
            </a:lvl1pPr>
            <a:lvl2pPr marL="0" indent="457200">
              <a:spcBef>
                <a:spcPts val="400"/>
              </a:spcBef>
              <a:buSzTx/>
              <a:buNone/>
              <a:defRPr sz="2000" b="0"/>
            </a:lvl2pPr>
            <a:lvl3pPr marL="0" indent="914400">
              <a:spcBef>
                <a:spcPts val="400"/>
              </a:spcBef>
              <a:buSzTx/>
              <a:buNone/>
              <a:defRPr sz="2000" b="0"/>
            </a:lvl3pPr>
            <a:lvl4pPr marL="0" indent="1371600">
              <a:spcBef>
                <a:spcPts val="400"/>
              </a:spcBef>
              <a:buSzTx/>
              <a:buNone/>
              <a:defRPr sz="2000" b="0"/>
            </a:lvl4pPr>
            <a:lvl5pPr marL="0" indent="1828800">
              <a:spcBef>
                <a:spcPts val="400"/>
              </a:spcBef>
              <a:buSzTx/>
              <a:buNone/>
              <a:defRPr sz="20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26"/>
          <p:cNvSpPr/>
          <p:nvPr/>
        </p:nvSpPr>
        <p:spPr>
          <a:xfrm>
            <a:off x="468312" y="260350"/>
            <a:ext cx="36513" cy="3816350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sp>
        <p:nvSpPr>
          <p:cNvPr id="159" name="Rectangle 25"/>
          <p:cNvSpPr/>
          <p:nvPr/>
        </p:nvSpPr>
        <p:spPr>
          <a:xfrm>
            <a:off x="250825" y="981075"/>
            <a:ext cx="8569325" cy="71439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pic>
        <p:nvPicPr>
          <p:cNvPr id="16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itle Text"/>
          <p:cNvSpPr txBox="1">
            <a:spLocks noGrp="1"/>
          </p:cNvSpPr>
          <p:nvPr>
            <p:ph type="title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4400">
                <a:solidFill>
                  <a:srgbClr val="0039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84212" y="1125537"/>
            <a:ext cx="4059239" cy="5111751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>
              <a:spcBef>
                <a:spcPts val="600"/>
              </a:spcBef>
              <a:buClr>
                <a:srgbClr val="ECEAAC"/>
              </a:buClr>
              <a:buSzPct val="60000"/>
              <a:buChar char="■"/>
              <a:defRPr sz="2800" b="0"/>
            </a:lvl1pPr>
            <a:lvl2pPr marL="790575" indent="-333375">
              <a:spcBef>
                <a:spcPts val="600"/>
              </a:spcBef>
              <a:buClr>
                <a:srgbClr val="ECEAAC"/>
              </a:buClr>
              <a:buSzPct val="55000"/>
              <a:buChar char="■"/>
              <a:defRPr sz="2800" b="0"/>
            </a:lvl2pPr>
            <a:lvl3pPr marL="1234439" indent="-320039">
              <a:spcBef>
                <a:spcPts val="600"/>
              </a:spcBef>
              <a:buClr>
                <a:srgbClr val="ECEAAC"/>
              </a:buClr>
              <a:buSzPct val="50000"/>
              <a:buChar char="■"/>
              <a:defRPr sz="2800" b="0"/>
            </a:lvl3pPr>
            <a:lvl4pPr marL="1727200" indent="-355600">
              <a:spcBef>
                <a:spcPts val="600"/>
              </a:spcBef>
              <a:buClr>
                <a:srgbClr val="ECEAAC"/>
              </a:buClr>
              <a:buSzPct val="55000"/>
              <a:buChar char="■"/>
              <a:defRPr sz="2800" b="0"/>
            </a:lvl4pPr>
            <a:lvl5pPr marL="2184400" indent="-355600">
              <a:spcBef>
                <a:spcPts val="600"/>
              </a:spcBef>
              <a:buClr>
                <a:srgbClr val="ECEAAC"/>
              </a:buClr>
              <a:buSzPct val="50000"/>
              <a:buChar char="■"/>
              <a:defRPr sz="2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26"/>
          <p:cNvSpPr/>
          <p:nvPr/>
        </p:nvSpPr>
        <p:spPr>
          <a:xfrm>
            <a:off x="468312" y="260350"/>
            <a:ext cx="36513" cy="3816350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sp>
        <p:nvSpPr>
          <p:cNvPr id="171" name="Rectangle 25"/>
          <p:cNvSpPr/>
          <p:nvPr/>
        </p:nvSpPr>
        <p:spPr>
          <a:xfrm>
            <a:off x="250825" y="981075"/>
            <a:ext cx="8569325" cy="71439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pic>
        <p:nvPicPr>
          <p:cNvPr id="17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4400">
                <a:solidFill>
                  <a:srgbClr val="0039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/>
            </a:pPr>
            <a:endParaRPr/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26"/>
          <p:cNvSpPr/>
          <p:nvPr/>
        </p:nvSpPr>
        <p:spPr>
          <a:xfrm>
            <a:off x="468312" y="260350"/>
            <a:ext cx="36513" cy="3816350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sp>
        <p:nvSpPr>
          <p:cNvPr id="184" name="Rectangle 25"/>
          <p:cNvSpPr/>
          <p:nvPr/>
        </p:nvSpPr>
        <p:spPr>
          <a:xfrm>
            <a:off x="250825" y="981075"/>
            <a:ext cx="8569325" cy="71439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pic>
        <p:nvPicPr>
          <p:cNvPr id="1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4400">
                <a:solidFill>
                  <a:srgbClr val="0039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26"/>
          <p:cNvSpPr/>
          <p:nvPr/>
        </p:nvSpPr>
        <p:spPr>
          <a:xfrm>
            <a:off x="468312" y="260350"/>
            <a:ext cx="36513" cy="3816350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sp>
        <p:nvSpPr>
          <p:cNvPr id="195" name="Rectangle 25"/>
          <p:cNvSpPr/>
          <p:nvPr/>
        </p:nvSpPr>
        <p:spPr>
          <a:xfrm>
            <a:off x="250825" y="981075"/>
            <a:ext cx="8569325" cy="71439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pic>
        <p:nvPicPr>
          <p:cNvPr id="196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6"/>
          <p:cNvSpPr/>
          <p:nvPr/>
        </p:nvSpPr>
        <p:spPr>
          <a:xfrm>
            <a:off x="468312" y="260350"/>
            <a:ext cx="36513" cy="3816350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sp>
        <p:nvSpPr>
          <p:cNvPr id="205" name="Rectangle 25"/>
          <p:cNvSpPr/>
          <p:nvPr/>
        </p:nvSpPr>
        <p:spPr>
          <a:xfrm>
            <a:off x="250825" y="981075"/>
            <a:ext cx="8569325" cy="71439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pic>
        <p:nvPicPr>
          <p:cNvPr id="206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2000">
                <a:solidFill>
                  <a:srgbClr val="0039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8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>
              <a:buClr>
                <a:srgbClr val="ECEAAC"/>
              </a:buClr>
              <a:buSzPct val="60000"/>
              <a:buChar char="■"/>
              <a:defRPr b="0"/>
            </a:lvl1pPr>
            <a:lvl2pPr>
              <a:buClr>
                <a:srgbClr val="ECEAAC"/>
              </a:buClr>
              <a:buSzPct val="55000"/>
              <a:buChar char="■"/>
              <a:defRPr b="0"/>
            </a:lvl2pPr>
            <a:lvl3pPr>
              <a:buClr>
                <a:srgbClr val="ECEAAC"/>
              </a:buClr>
              <a:buSzPct val="50000"/>
              <a:buChar char="■"/>
              <a:defRPr b="0"/>
            </a:lvl3pPr>
            <a:lvl4pPr>
              <a:buClr>
                <a:srgbClr val="ECEAAC"/>
              </a:buClr>
              <a:buSzPct val="55000"/>
              <a:buChar char="■"/>
              <a:defRPr b="0"/>
            </a:lvl4pPr>
            <a:lvl5pPr>
              <a:buClr>
                <a:srgbClr val="ECEAAC"/>
              </a:buClr>
              <a:buSzPct val="50000"/>
              <a:buChar char="■"/>
              <a:defRPr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 b="0"/>
            </a:pPr>
            <a:endParaRPr/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3820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6"/>
          <p:cNvSpPr/>
          <p:nvPr/>
        </p:nvSpPr>
        <p:spPr>
          <a:xfrm>
            <a:off x="468312" y="260350"/>
            <a:ext cx="36513" cy="3816350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sp>
        <p:nvSpPr>
          <p:cNvPr id="218" name="Rectangle 25"/>
          <p:cNvSpPr/>
          <p:nvPr/>
        </p:nvSpPr>
        <p:spPr>
          <a:xfrm>
            <a:off x="250825" y="981075"/>
            <a:ext cx="8569325" cy="71439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pic>
        <p:nvPicPr>
          <p:cNvPr id="21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2000">
                <a:solidFill>
                  <a:srgbClr val="0039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 b="0"/>
            </a:lvl1pPr>
            <a:lvl2pPr marL="0" indent="457200">
              <a:spcBef>
                <a:spcPts val="300"/>
              </a:spcBef>
              <a:buSzTx/>
              <a:buNone/>
              <a:defRPr sz="1400" b="0"/>
            </a:lvl2pPr>
            <a:lvl3pPr marL="0" indent="914400">
              <a:spcBef>
                <a:spcPts val="300"/>
              </a:spcBef>
              <a:buSzTx/>
              <a:buNone/>
              <a:defRPr sz="1400" b="0"/>
            </a:lvl3pPr>
            <a:lvl4pPr marL="0" indent="1371600">
              <a:spcBef>
                <a:spcPts val="300"/>
              </a:spcBef>
              <a:buSzTx/>
              <a:buNone/>
              <a:defRPr sz="1400" b="0"/>
            </a:lvl4pPr>
            <a:lvl5pPr marL="0" indent="1828800">
              <a:spcBef>
                <a:spcPts val="300"/>
              </a:spcBef>
              <a:buSzTx/>
              <a:buNone/>
              <a:defRPr sz="14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6"/>
          <p:cNvSpPr/>
          <p:nvPr/>
        </p:nvSpPr>
        <p:spPr>
          <a:xfrm>
            <a:off x="468312" y="260350"/>
            <a:ext cx="36513" cy="3816350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sp>
        <p:nvSpPr>
          <p:cNvPr id="231" name="Rectangle 25"/>
          <p:cNvSpPr/>
          <p:nvPr/>
        </p:nvSpPr>
        <p:spPr>
          <a:xfrm>
            <a:off x="250825" y="981075"/>
            <a:ext cx="8569325" cy="71439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pic>
        <p:nvPicPr>
          <p:cNvPr id="23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itle Text"/>
          <p:cNvSpPr txBox="1">
            <a:spLocks noGrp="1"/>
          </p:cNvSpPr>
          <p:nvPr>
            <p:ph type="title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4400">
                <a:solidFill>
                  <a:srgbClr val="0039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34" name="Body Level One…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>
              <a:buClr>
                <a:srgbClr val="ECEAAC"/>
              </a:buClr>
              <a:buSzPct val="60000"/>
              <a:buChar char="■"/>
              <a:defRPr b="0"/>
            </a:lvl1pPr>
            <a:lvl2pPr>
              <a:buClr>
                <a:srgbClr val="ECEAAC"/>
              </a:buClr>
              <a:buSzPct val="55000"/>
              <a:buChar char="■"/>
              <a:defRPr b="0"/>
            </a:lvl2pPr>
            <a:lvl3pPr>
              <a:buClr>
                <a:srgbClr val="ECEAAC"/>
              </a:buClr>
              <a:buSzPct val="50000"/>
              <a:buChar char="■"/>
              <a:defRPr b="0"/>
            </a:lvl3pPr>
            <a:lvl4pPr>
              <a:buClr>
                <a:srgbClr val="ECEAAC"/>
              </a:buClr>
              <a:buSzPct val="55000"/>
              <a:buChar char="■"/>
              <a:defRPr b="0"/>
            </a:lvl4pPr>
            <a:lvl5pPr>
              <a:buClr>
                <a:srgbClr val="ECEAAC"/>
              </a:buClr>
              <a:buSzPct val="50000"/>
              <a:buChar char="■"/>
              <a:defRPr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6"/>
          <p:cNvSpPr/>
          <p:nvPr/>
        </p:nvSpPr>
        <p:spPr>
          <a:xfrm>
            <a:off x="468312" y="260350"/>
            <a:ext cx="36513" cy="3816350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sp>
        <p:nvSpPr>
          <p:cNvPr id="243" name="Rectangle 25"/>
          <p:cNvSpPr/>
          <p:nvPr/>
        </p:nvSpPr>
        <p:spPr>
          <a:xfrm>
            <a:off x="250825" y="981075"/>
            <a:ext cx="8569325" cy="71439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pic>
        <p:nvPicPr>
          <p:cNvPr id="24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Title Text"/>
          <p:cNvSpPr txBox="1">
            <a:spLocks noGrp="1"/>
          </p:cNvSpPr>
          <p:nvPr>
            <p:ph type="title"/>
          </p:nvPr>
        </p:nvSpPr>
        <p:spPr>
          <a:xfrm>
            <a:off x="6888163" y="146050"/>
            <a:ext cx="2066926" cy="6091238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4400">
                <a:solidFill>
                  <a:srgbClr val="0039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46" name="Body Level One…"/>
          <p:cNvSpPr txBox="1">
            <a:spLocks noGrp="1"/>
          </p:cNvSpPr>
          <p:nvPr>
            <p:ph type="body" idx="1"/>
          </p:nvPr>
        </p:nvSpPr>
        <p:spPr>
          <a:xfrm>
            <a:off x="684212" y="146050"/>
            <a:ext cx="6051551" cy="6091238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>
              <a:buClr>
                <a:srgbClr val="ECEAAC"/>
              </a:buClr>
              <a:buSzPct val="60000"/>
              <a:buChar char="■"/>
              <a:defRPr b="0"/>
            </a:lvl1pPr>
            <a:lvl2pPr>
              <a:buClr>
                <a:srgbClr val="ECEAAC"/>
              </a:buClr>
              <a:buSzPct val="55000"/>
              <a:buChar char="■"/>
              <a:defRPr b="0"/>
            </a:lvl2pPr>
            <a:lvl3pPr>
              <a:buClr>
                <a:srgbClr val="ECEAAC"/>
              </a:buClr>
              <a:buSzPct val="50000"/>
              <a:buChar char="■"/>
              <a:defRPr b="0"/>
            </a:lvl3pPr>
            <a:lvl4pPr>
              <a:buClr>
                <a:srgbClr val="ECEAAC"/>
              </a:buClr>
              <a:buSzPct val="55000"/>
              <a:buChar char="■"/>
              <a:defRPr b="0"/>
            </a:lvl4pPr>
            <a:lvl5pPr>
              <a:buClr>
                <a:srgbClr val="ECEAAC"/>
              </a:buClr>
              <a:buSzPct val="50000"/>
              <a:buChar char="■"/>
              <a:defRPr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68421" y="1558508"/>
            <a:ext cx="3994984" cy="59297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67214" y="1545115"/>
            <a:ext cx="2788285" cy="44710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5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/>
          <p:nvPr/>
        </p:nvSpPr>
        <p:spPr>
          <a:xfrm>
            <a:off x="344488" y="838200"/>
            <a:ext cx="8456612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406401" cy="418853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450" tIns="44450" rIns="44450" bIns="4445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450" tIns="44450" rIns="44450" bIns="4445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57" name="Rectangle 2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 defTabSz="768095">
              <a:defRPr sz="3696"/>
            </a:pPr>
            <a:r>
              <a:t>ILP</a:t>
            </a:r>
            <a:br/>
            <a:r>
              <a:t>(section 4.10)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Footer Placeholder 2"/>
          <p:cNvSpPr txBox="1"/>
          <p:nvPr/>
        </p:nvSpPr>
        <p:spPr>
          <a:xfrm>
            <a:off x="1692274" y="6451701"/>
            <a:ext cx="72723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400" b="1"/>
            </a:lvl1pPr>
          </a:lstStyle>
          <a:p>
            <a:r>
              <a:t>Chapter 4 — The Processor — 14</a:t>
            </a:r>
          </a:p>
        </p:txBody>
      </p:sp>
      <p:sp>
        <p:nvSpPr>
          <p:cNvPr id="322" name="Freeform 9"/>
          <p:cNvSpPr/>
          <p:nvPr/>
        </p:nvSpPr>
        <p:spPr>
          <a:xfrm>
            <a:off x="5295900" y="3194050"/>
            <a:ext cx="1021258" cy="1362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09" h="21600" extrusionOk="0">
                <a:moveTo>
                  <a:pt x="0" y="21600"/>
                </a:moveTo>
                <a:cubicBezTo>
                  <a:pt x="3058" y="21097"/>
                  <a:pt x="15097" y="21399"/>
                  <a:pt x="18349" y="18579"/>
                </a:cubicBezTo>
                <a:cubicBezTo>
                  <a:pt x="21600" y="15759"/>
                  <a:pt x="20988" y="7779"/>
                  <a:pt x="19508" y="4683"/>
                </a:cubicBezTo>
                <a:cubicBezTo>
                  <a:pt x="18027" y="1586"/>
                  <a:pt x="11556" y="982"/>
                  <a:pt x="9464" y="0"/>
                </a:cubicBezTo>
              </a:path>
            </a:pathLst>
          </a:custGeom>
          <a:ln w="28575">
            <a:solidFill>
              <a:srgbClr val="91AFBF"/>
            </a:solidFill>
            <a:tailEnd type="triangle"/>
          </a:ln>
        </p:spPr>
        <p:txBody>
          <a:bodyPr lIns="45719" rIns="45719"/>
          <a:lstStyle/>
          <a:p>
            <a:pPr algn="ctr">
              <a:defRPr sz="1600"/>
            </a:pPr>
            <a:endParaRPr/>
          </a:p>
        </p:txBody>
      </p:sp>
      <p:sp>
        <p:nvSpPr>
          <p:cNvPr id="323" name="Freeform 13"/>
          <p:cNvSpPr/>
          <p:nvPr/>
        </p:nvSpPr>
        <p:spPr>
          <a:xfrm>
            <a:off x="4257675" y="3041650"/>
            <a:ext cx="2335499" cy="2152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5" h="21600" extrusionOk="0">
                <a:moveTo>
                  <a:pt x="0" y="21600"/>
                </a:moveTo>
                <a:cubicBezTo>
                  <a:pt x="3054" y="20676"/>
                  <a:pt x="15046" y="19083"/>
                  <a:pt x="18323" y="16057"/>
                </a:cubicBezTo>
                <a:cubicBezTo>
                  <a:pt x="21600" y="13030"/>
                  <a:pt x="20443" y="6117"/>
                  <a:pt x="19662" y="3441"/>
                </a:cubicBezTo>
                <a:cubicBezTo>
                  <a:pt x="18881" y="765"/>
                  <a:pt x="14893" y="717"/>
                  <a:pt x="13638" y="0"/>
                </a:cubicBezTo>
              </a:path>
            </a:pathLst>
          </a:custGeom>
          <a:ln w="28575">
            <a:solidFill>
              <a:srgbClr val="91AFBF"/>
            </a:solidFill>
            <a:tailEnd type="triangle"/>
          </a:ln>
        </p:spPr>
        <p:txBody>
          <a:bodyPr lIns="45719" rIns="45719"/>
          <a:lstStyle/>
          <a:p>
            <a:pPr algn="ctr">
              <a:defRPr sz="1600"/>
            </a:pPr>
            <a:endParaRPr/>
          </a:p>
        </p:txBody>
      </p:sp>
      <p:sp>
        <p:nvSpPr>
          <p:cNvPr id="324" name="Rectangle 14"/>
          <p:cNvSpPr/>
          <p:nvPr/>
        </p:nvSpPr>
        <p:spPr>
          <a:xfrm>
            <a:off x="5580062" y="3717925"/>
            <a:ext cx="1512888" cy="28733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/>
            </a:pPr>
            <a:endParaRPr/>
          </a:p>
        </p:txBody>
      </p:sp>
      <p:sp>
        <p:nvSpPr>
          <p:cNvPr id="325" name="Rectangle 2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/>
          <a:p>
            <a:r>
              <a:t>Dynamically Scheduled CPU</a:t>
            </a:r>
          </a:p>
        </p:txBody>
      </p:sp>
      <p:pic>
        <p:nvPicPr>
          <p:cNvPr id="32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412875"/>
            <a:ext cx="6550026" cy="42687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0" name="AutoShape 11"/>
          <p:cNvGrpSpPr/>
          <p:nvPr/>
        </p:nvGrpSpPr>
        <p:grpSpPr>
          <a:xfrm>
            <a:off x="6283309" y="4292600"/>
            <a:ext cx="2679717" cy="936625"/>
            <a:chOff x="0" y="0"/>
            <a:chExt cx="2679716" cy="936625"/>
          </a:xfrm>
        </p:grpSpPr>
        <p:sp>
          <p:nvSpPr>
            <p:cNvPr id="327" name="Rectangle"/>
            <p:cNvSpPr/>
            <p:nvPr/>
          </p:nvSpPr>
          <p:spPr>
            <a:xfrm>
              <a:off x="952515" y="0"/>
              <a:ext cx="1727201" cy="936625"/>
            </a:xfrm>
            <a:prstGeom prst="rect">
              <a:avLst/>
            </a:prstGeom>
            <a:solidFill>
              <a:srgbClr val="9FCAD3"/>
            </a:solidFill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28" name="Line"/>
            <p:cNvSpPr/>
            <p:nvPr/>
          </p:nvSpPr>
          <p:spPr>
            <a:xfrm flipH="1" flipV="1">
              <a:off x="-1" y="58754"/>
              <a:ext cx="876313" cy="5555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9" name="Results also sent to any waiting reservation stations"/>
            <p:cNvSpPr txBox="1"/>
            <p:nvPr/>
          </p:nvSpPr>
          <p:spPr>
            <a:xfrm>
              <a:off x="952515" y="120700"/>
              <a:ext cx="1727201" cy="695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t>Results also sent to any waiting reservation stations</a:t>
              </a:r>
            </a:p>
          </p:txBody>
        </p:sp>
      </p:grpSp>
      <p:grpSp>
        <p:nvGrpSpPr>
          <p:cNvPr id="334" name="AutoShape 12"/>
          <p:cNvGrpSpPr/>
          <p:nvPr/>
        </p:nvGrpSpPr>
        <p:grpSpPr>
          <a:xfrm>
            <a:off x="323850" y="5229225"/>
            <a:ext cx="2232010" cy="649289"/>
            <a:chOff x="0" y="0"/>
            <a:chExt cx="2232009" cy="649288"/>
          </a:xfrm>
        </p:grpSpPr>
        <p:sp>
          <p:nvSpPr>
            <p:cNvPr id="331" name="Rectangle"/>
            <p:cNvSpPr/>
            <p:nvPr/>
          </p:nvSpPr>
          <p:spPr>
            <a:xfrm>
              <a:off x="0" y="0"/>
              <a:ext cx="1692275" cy="649289"/>
            </a:xfrm>
            <a:prstGeom prst="rect">
              <a:avLst/>
            </a:prstGeom>
            <a:solidFill>
              <a:srgbClr val="9FCAD3"/>
            </a:solidFill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32" name="Line"/>
            <p:cNvSpPr/>
            <p:nvPr/>
          </p:nvSpPr>
          <p:spPr>
            <a:xfrm flipV="1">
              <a:off x="1768512" y="84135"/>
              <a:ext cx="463498" cy="301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Reorders buffer for register writes"/>
            <p:cNvSpPr txBox="1"/>
            <p:nvPr/>
          </p:nvSpPr>
          <p:spPr>
            <a:xfrm>
              <a:off x="0" y="78632"/>
              <a:ext cx="1692275" cy="4920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t>Reorders buffer for register writes</a:t>
              </a:r>
            </a:p>
          </p:txBody>
        </p:sp>
      </p:grpSp>
      <p:grpSp>
        <p:nvGrpSpPr>
          <p:cNvPr id="338" name="AutoShape 15"/>
          <p:cNvGrpSpPr/>
          <p:nvPr/>
        </p:nvGrpSpPr>
        <p:grpSpPr>
          <a:xfrm>
            <a:off x="4391061" y="5230802"/>
            <a:ext cx="2305015" cy="1150949"/>
            <a:chOff x="0" y="0"/>
            <a:chExt cx="2305013" cy="1150948"/>
          </a:xfrm>
        </p:grpSpPr>
        <p:sp>
          <p:nvSpPr>
            <p:cNvPr id="335" name="Rectangle"/>
            <p:cNvSpPr/>
            <p:nvPr/>
          </p:nvSpPr>
          <p:spPr>
            <a:xfrm>
              <a:off x="612739" y="358785"/>
              <a:ext cx="1692276" cy="792164"/>
            </a:xfrm>
            <a:prstGeom prst="rect">
              <a:avLst/>
            </a:prstGeom>
            <a:solidFill>
              <a:srgbClr val="9FCAD3"/>
            </a:solidFill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36" name="Line"/>
            <p:cNvSpPr/>
            <p:nvPr/>
          </p:nvSpPr>
          <p:spPr>
            <a:xfrm flipH="1" flipV="1">
              <a:off x="0" y="-1"/>
              <a:ext cx="536503" cy="4731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7" name="Can supply operands for issued instructions"/>
            <p:cNvSpPr txBox="1"/>
            <p:nvPr/>
          </p:nvSpPr>
          <p:spPr>
            <a:xfrm>
              <a:off x="612739" y="407255"/>
              <a:ext cx="1692276" cy="6952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t>Can supply operands for issued instructions</a:t>
              </a:r>
            </a:p>
          </p:txBody>
        </p:sp>
      </p:grpSp>
      <p:grpSp>
        <p:nvGrpSpPr>
          <p:cNvPr id="342" name="AutoShape 16"/>
          <p:cNvGrpSpPr/>
          <p:nvPr/>
        </p:nvGrpSpPr>
        <p:grpSpPr>
          <a:xfrm>
            <a:off x="6591310" y="1268412"/>
            <a:ext cx="2049454" cy="649288"/>
            <a:chOff x="0" y="0"/>
            <a:chExt cx="2049453" cy="649287"/>
          </a:xfrm>
        </p:grpSpPr>
        <p:sp>
          <p:nvSpPr>
            <p:cNvPr id="339" name="Rectangle"/>
            <p:cNvSpPr/>
            <p:nvPr/>
          </p:nvSpPr>
          <p:spPr>
            <a:xfrm>
              <a:off x="644515" y="0"/>
              <a:ext cx="1404939" cy="649288"/>
            </a:xfrm>
            <a:prstGeom prst="rect">
              <a:avLst/>
            </a:prstGeom>
            <a:solidFill>
              <a:srgbClr val="9FCAD3"/>
            </a:solidFill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40" name="Line"/>
            <p:cNvSpPr/>
            <p:nvPr/>
          </p:nvSpPr>
          <p:spPr>
            <a:xfrm flipH="1">
              <a:off x="-1" y="114287"/>
              <a:ext cx="568285" cy="3127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1" name="Preserves dependencies"/>
            <p:cNvSpPr txBox="1"/>
            <p:nvPr/>
          </p:nvSpPr>
          <p:spPr>
            <a:xfrm>
              <a:off x="644515" y="78631"/>
              <a:ext cx="1404939" cy="492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t>Preserves dependencies</a:t>
              </a:r>
            </a:p>
          </p:txBody>
        </p:sp>
      </p:grpSp>
      <p:grpSp>
        <p:nvGrpSpPr>
          <p:cNvPr id="346" name="AutoShape 17"/>
          <p:cNvGrpSpPr/>
          <p:nvPr/>
        </p:nvGrpSpPr>
        <p:grpSpPr>
          <a:xfrm>
            <a:off x="5821390" y="2565400"/>
            <a:ext cx="2819374" cy="649289"/>
            <a:chOff x="0" y="0"/>
            <a:chExt cx="2819373" cy="649288"/>
          </a:xfrm>
        </p:grpSpPr>
        <p:sp>
          <p:nvSpPr>
            <p:cNvPr id="343" name="Rectangle"/>
            <p:cNvSpPr/>
            <p:nvPr/>
          </p:nvSpPr>
          <p:spPr>
            <a:xfrm>
              <a:off x="1414435" y="0"/>
              <a:ext cx="1404939" cy="649289"/>
            </a:xfrm>
            <a:prstGeom prst="rect">
              <a:avLst/>
            </a:prstGeom>
            <a:solidFill>
              <a:srgbClr val="9FCAD3"/>
            </a:solidFill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44" name="Line"/>
            <p:cNvSpPr/>
            <p:nvPr/>
          </p:nvSpPr>
          <p:spPr>
            <a:xfrm flipH="1">
              <a:off x="-1" y="114288"/>
              <a:ext cx="1338204" cy="3333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5" name="Hold pending operands"/>
            <p:cNvSpPr txBox="1"/>
            <p:nvPr/>
          </p:nvSpPr>
          <p:spPr>
            <a:xfrm>
              <a:off x="1414435" y="78632"/>
              <a:ext cx="1404939" cy="4920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t>Hold pending operands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Footer Placeholder 3"/>
          <p:cNvSpPr txBox="1"/>
          <p:nvPr/>
        </p:nvSpPr>
        <p:spPr>
          <a:xfrm>
            <a:off x="1692274" y="6451701"/>
            <a:ext cx="72723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400" b="1"/>
            </a:lvl1pPr>
          </a:lstStyle>
          <a:p>
            <a:r>
              <a:t>Chapter 4 — The Processor — 16</a:t>
            </a:r>
          </a:p>
        </p:txBody>
      </p:sp>
      <p:sp>
        <p:nvSpPr>
          <p:cNvPr id="353" name="Rectangle 2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/>
          <a:p>
            <a:r>
              <a:t>Speculation</a:t>
            </a:r>
          </a:p>
        </p:txBody>
      </p:sp>
      <p:sp>
        <p:nvSpPr>
          <p:cNvPr id="354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“Guess” what to do with an instruction</a:t>
            </a:r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Start operation as soon as possible</a:t>
            </a:r>
            <a:endParaRPr sz="2800"/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Check whether guess was right</a:t>
            </a:r>
            <a:endParaRPr sz="2800"/>
          </a:p>
          <a:p>
            <a:pPr marL="1143000" lvl="2" indent="-228600">
              <a:spcBef>
                <a:spcPts val="400"/>
              </a:spcBef>
              <a:defRPr sz="2000"/>
            </a:pPr>
            <a:r>
              <a:t>If so, complete the operation</a:t>
            </a:r>
            <a:endParaRPr sz="2400"/>
          </a:p>
          <a:p>
            <a:pPr marL="1143000" lvl="2" indent="-228600">
              <a:spcBef>
                <a:spcPts val="400"/>
              </a:spcBef>
              <a:defRPr sz="2000"/>
            </a:pPr>
            <a:r>
              <a:t>If not, roll-back and do the right thing</a:t>
            </a:r>
            <a:endParaRPr sz="2400"/>
          </a:p>
          <a:p>
            <a:pPr>
              <a:spcBef>
                <a:spcPts val="600"/>
              </a:spcBef>
              <a:defRPr sz="2800"/>
            </a:pPr>
            <a:r>
              <a:t>Common to static and dynamic multiple issue</a:t>
            </a:r>
          </a:p>
          <a:p>
            <a:pPr>
              <a:spcBef>
                <a:spcPts val="600"/>
              </a:spcBef>
              <a:defRPr sz="2800"/>
            </a:pPr>
            <a:r>
              <a:t>Examples</a:t>
            </a:r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Speculate on branch outcome</a:t>
            </a:r>
            <a:endParaRPr sz="2800"/>
          </a:p>
          <a:p>
            <a:pPr marL="1143000" lvl="2" indent="-228600">
              <a:spcBef>
                <a:spcPts val="400"/>
              </a:spcBef>
              <a:defRPr sz="2000"/>
            </a:pPr>
            <a:r>
              <a:t>Roll back if path taken is different</a:t>
            </a:r>
            <a:endParaRPr sz="2400"/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Speculate on load</a:t>
            </a:r>
            <a:endParaRPr sz="2800"/>
          </a:p>
          <a:p>
            <a:pPr marL="1143000" lvl="2" indent="-228600">
              <a:spcBef>
                <a:spcPts val="400"/>
              </a:spcBef>
              <a:defRPr sz="2000"/>
            </a:pPr>
            <a:r>
              <a:t>Roll back if location is updated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Footer Placeholder 3"/>
          <p:cNvSpPr txBox="1"/>
          <p:nvPr/>
        </p:nvSpPr>
        <p:spPr>
          <a:xfrm>
            <a:off x="1692274" y="6451701"/>
            <a:ext cx="72723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400" b="1"/>
            </a:lvl1pPr>
          </a:lstStyle>
          <a:p>
            <a:r>
              <a:t>Chapter 4 — The Processor — 20</a:t>
            </a:r>
          </a:p>
        </p:txBody>
      </p:sp>
      <p:sp>
        <p:nvSpPr>
          <p:cNvPr id="370" name="Rectangle 2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/>
          <a:p>
            <a:r>
              <a:t>Power Efficiency</a:t>
            </a:r>
          </a:p>
        </p:txBody>
      </p:sp>
      <p:sp>
        <p:nvSpPr>
          <p:cNvPr id="371" name="Rectangle 3"/>
          <p:cNvSpPr txBox="1">
            <a:spLocks noGrp="1"/>
          </p:cNvSpPr>
          <p:nvPr>
            <p:ph type="body" sz="half" idx="1"/>
          </p:nvPr>
        </p:nvSpPr>
        <p:spPr>
          <a:xfrm>
            <a:off x="684212" y="1125537"/>
            <a:ext cx="8270876" cy="1727201"/>
          </a:xfrm>
          <a:prstGeom prst="rect">
            <a:avLst/>
          </a:prstGeom>
        </p:spPr>
        <p:txBody>
          <a:bodyPr/>
          <a:lstStyle/>
          <a:p>
            <a:r>
              <a:t>Complexity of dynamic scheduling and speculations requires power</a:t>
            </a:r>
          </a:p>
          <a:p>
            <a:r>
              <a:t>Multiple simpler cores may be better</a:t>
            </a:r>
          </a:p>
        </p:txBody>
      </p:sp>
      <p:graphicFrame>
        <p:nvGraphicFramePr>
          <p:cNvPr id="372" name="Group 151"/>
          <p:cNvGraphicFramePr/>
          <p:nvPr/>
        </p:nvGraphicFramePr>
        <p:xfrm>
          <a:off x="684212" y="2924175"/>
          <a:ext cx="8208962" cy="310991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3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Microprocessor</a:t>
                      </a:r>
                    </a:p>
                  </a:txBody>
                  <a:tcPr marL="45710" marR="45710" marT="45710" marB="4571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Year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Clock Rate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Pipeline Stages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Issue width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Out-of-order/ Speculation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Cores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Power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61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i486</a:t>
                      </a:r>
                    </a:p>
                  </a:txBody>
                  <a:tcPr marL="45710" marR="45710" marT="45710" marB="4571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1989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25MHz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5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No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5W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Pentium</a:t>
                      </a:r>
                    </a:p>
                  </a:txBody>
                  <a:tcPr marL="45710" marR="45710" marT="45710" marB="4571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1993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66MHz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5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2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No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10W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361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Pentium Pro</a:t>
                      </a:r>
                    </a:p>
                  </a:txBody>
                  <a:tcPr marL="45710" marR="45710" marT="45710" marB="4571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1997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200MHz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10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3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Yes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29W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87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P4 Willamette</a:t>
                      </a:r>
                    </a:p>
                  </a:txBody>
                  <a:tcPr marL="45710" marR="45710" marT="45710" marB="4571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2001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2000MHz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22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3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Yes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75W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P4 Prescott</a:t>
                      </a:r>
                    </a:p>
                  </a:txBody>
                  <a:tcPr marL="45710" marR="45710" marT="45710" marB="4571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2004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3600MHz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31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3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Yes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103W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Core</a:t>
                      </a:r>
                    </a:p>
                  </a:txBody>
                  <a:tcPr marL="45710" marR="45710" marT="45710" marB="4571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2006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2930MHz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14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4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Yes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2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75W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UltraSparc III</a:t>
                      </a:r>
                    </a:p>
                  </a:txBody>
                  <a:tcPr marL="45710" marR="45710" marT="45710" marB="4571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2003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1950MHz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14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4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No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90W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UltraSparc T1</a:t>
                      </a:r>
                    </a:p>
                  </a:txBody>
                  <a:tcPr marL="45710" marR="45710" marT="45710" marB="4571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2005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1200MHz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6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1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No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8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70W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ooter Placeholder 3"/>
          <p:cNvSpPr txBox="1"/>
          <p:nvPr/>
        </p:nvSpPr>
        <p:spPr>
          <a:xfrm>
            <a:off x="1692274" y="6451701"/>
            <a:ext cx="72723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400" b="1"/>
            </a:lvl1pPr>
          </a:lstStyle>
          <a:p>
            <a:r>
              <a:t>Chapter 4 — The Processor — 21</a:t>
            </a:r>
          </a:p>
        </p:txBody>
      </p:sp>
      <p:sp>
        <p:nvSpPr>
          <p:cNvPr id="375" name="Title 1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/>
          <a:p>
            <a:r>
              <a:t>Cortex A8 and Intel i7</a:t>
            </a:r>
          </a:p>
        </p:txBody>
      </p:sp>
      <p:graphicFrame>
        <p:nvGraphicFramePr>
          <p:cNvPr id="376" name="Content Placeholder 5"/>
          <p:cNvGraphicFramePr/>
          <p:nvPr/>
        </p:nvGraphicFramePr>
        <p:xfrm>
          <a:off x="684212" y="1125537"/>
          <a:ext cx="7527926" cy="497363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2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chemeClr val="accent3">
                              <a:lumOff val="44000"/>
                            </a:schemeClr>
                          </a:solidFill>
                          <a:sym typeface="Arial"/>
                        </a:rPr>
                        <a:t>Processor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chemeClr val="accent3">
                              <a:lumOff val="44000"/>
                            </a:schemeClr>
                          </a:solidFill>
                          <a:sym typeface="Arial"/>
                        </a:rPr>
                        <a:t>ARM A8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chemeClr val="accent3">
                              <a:lumOff val="44000"/>
                            </a:schemeClr>
                          </a:solidFill>
                          <a:sym typeface="Arial"/>
                        </a:rPr>
                        <a:t>Intel Core i7 920</a:t>
                      </a:r>
                    </a:p>
                  </a:txBody>
                  <a:tcPr marL="45715" marR="45715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Market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Personal Mobile Device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Server, cloud</a:t>
                      </a:r>
                    </a:p>
                  </a:txBody>
                  <a:tcPr marL="45715" marR="45715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Thermal design power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2 Watts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130 Watts</a:t>
                      </a:r>
                    </a:p>
                  </a:txBody>
                  <a:tcPr marL="45715" marR="45715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Clock rate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1 GHz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2.66 GHz</a:t>
                      </a:r>
                    </a:p>
                  </a:txBody>
                  <a:tcPr marL="45715" marR="45715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Cores/Chip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1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4</a:t>
                      </a:r>
                    </a:p>
                  </a:txBody>
                  <a:tcPr marL="45715" marR="45715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Floating point?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No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Yes</a:t>
                      </a:r>
                    </a:p>
                  </a:txBody>
                  <a:tcPr marL="45715" marR="45715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Multiple issue?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Dynamic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Dynamic</a:t>
                      </a:r>
                    </a:p>
                  </a:txBody>
                  <a:tcPr marL="45715" marR="45715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Peak instructions/clock cycle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2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4</a:t>
                      </a:r>
                    </a:p>
                  </a:txBody>
                  <a:tcPr marL="45715" marR="45715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Pipeline stages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14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14</a:t>
                      </a:r>
                    </a:p>
                  </a:txBody>
                  <a:tcPr marL="45715" marR="45715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18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Pipeline schedule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Static in-order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Dynamic out-of-order with speculation</a:t>
                      </a:r>
                    </a:p>
                  </a:txBody>
                  <a:tcPr marL="45715" marR="45715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Branch prediction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2-level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2-level</a:t>
                      </a:r>
                    </a:p>
                  </a:txBody>
                  <a:tcPr marL="45715" marR="45715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>
                        <a:defRPr sz="1600">
                          <a:sym typeface="Arial"/>
                        </a:defRPr>
                      </a:pPr>
                      <a:r>
                        <a:t>1</a:t>
                      </a:r>
                      <a:r>
                        <a:rPr baseline="30000"/>
                        <a:t>st</a:t>
                      </a:r>
                      <a:r>
                        <a:t> level caches/core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32 KiB I, 32 KiB D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32 KiB I, 32 KiB D</a:t>
                      </a:r>
                    </a:p>
                  </a:txBody>
                  <a:tcPr marL="45715" marR="45715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>
                        <a:defRPr sz="1600">
                          <a:sym typeface="Arial"/>
                        </a:defRPr>
                      </a:pPr>
                      <a:r>
                        <a:t>2</a:t>
                      </a:r>
                      <a:r>
                        <a:rPr baseline="30000"/>
                        <a:t>nd</a:t>
                      </a:r>
                      <a:r>
                        <a:t> level caches/core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128-1024 KiB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256 KiB</a:t>
                      </a:r>
                    </a:p>
                  </a:txBody>
                  <a:tcPr marL="45715" marR="45715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>
                        <a:defRPr sz="1600">
                          <a:sym typeface="Arial"/>
                        </a:defRPr>
                      </a:pPr>
                      <a:r>
                        <a:t>3</a:t>
                      </a:r>
                      <a:r>
                        <a:rPr baseline="30000"/>
                        <a:t>rd</a:t>
                      </a:r>
                      <a:r>
                        <a:t> level caches (shared)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-</a:t>
                      </a:r>
                    </a:p>
                  </a:txBody>
                  <a:tcPr marL="45715" marR="45715" marT="45715" marB="45715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Arial"/>
                        </a:rPr>
                        <a:t>2- 8 MB</a:t>
                      </a:r>
                    </a:p>
                  </a:txBody>
                  <a:tcPr marL="45715" marR="45715"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77" name="Text Box 3"/>
          <p:cNvSpPr txBox="1"/>
          <p:nvPr/>
        </p:nvSpPr>
        <p:spPr>
          <a:xfrm rot="5400000">
            <a:off x="5658851" y="3132900"/>
            <a:ext cx="6622813" cy="350662"/>
          </a:xfrm>
          <a:prstGeom prst="rect">
            <a:avLst/>
          </a:prstGeom>
          <a:solidFill>
            <a:srgbClr val="9FCAD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ECEAAC"/>
                </a:solidFill>
              </a:defRPr>
            </a:lvl1pPr>
          </a:lstStyle>
          <a:p>
            <a:r>
              <a:t>§4.11 Real Stuff: The ARM Cortex-A8 and Intel Core i7 Pipelines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Footer Placeholder 3"/>
          <p:cNvSpPr txBox="1"/>
          <p:nvPr/>
        </p:nvSpPr>
        <p:spPr>
          <a:xfrm>
            <a:off x="1692274" y="6451701"/>
            <a:ext cx="72723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400" b="1"/>
            </a:lvl1pPr>
          </a:lstStyle>
          <a:p>
            <a:r>
              <a:t>Chapter 4 — The Processor — 26</a:t>
            </a:r>
          </a:p>
        </p:txBody>
      </p:sp>
      <p:sp>
        <p:nvSpPr>
          <p:cNvPr id="397" name="Rectangle 2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/>
          <a:p>
            <a:r>
              <a:t>Concluding Remarks</a:t>
            </a:r>
          </a:p>
        </p:txBody>
      </p:sp>
      <p:sp>
        <p:nvSpPr>
          <p:cNvPr id="398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ISA influences design of datapath and control</a:t>
            </a:r>
          </a:p>
          <a:p>
            <a:pPr>
              <a:spcBef>
                <a:spcPts val="600"/>
              </a:spcBef>
              <a:defRPr sz="2800"/>
            </a:pPr>
            <a:r>
              <a:t>Datapath and control influence design of ISA</a:t>
            </a:r>
          </a:p>
          <a:p>
            <a:pPr>
              <a:spcBef>
                <a:spcPts val="600"/>
              </a:spcBef>
              <a:defRPr sz="2800"/>
            </a:pPr>
            <a:r>
              <a:t>Pipelining improves instruction throughput</a:t>
            </a:r>
            <a:br/>
            <a:r>
              <a:t>using parallelism</a:t>
            </a:r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More instructions completed per second</a:t>
            </a:r>
            <a:endParaRPr sz="2800"/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Latency for each instruction not reduced</a:t>
            </a:r>
            <a:endParaRPr sz="2800"/>
          </a:p>
          <a:p>
            <a:pPr>
              <a:spcBef>
                <a:spcPts val="600"/>
              </a:spcBef>
              <a:defRPr sz="2800"/>
            </a:pPr>
            <a:r>
              <a:t>Hazards: structural, data, control</a:t>
            </a:r>
          </a:p>
          <a:p>
            <a:pPr>
              <a:spcBef>
                <a:spcPts val="600"/>
              </a:spcBef>
              <a:defRPr sz="2800"/>
            </a:pPr>
            <a:r>
              <a:t>Multiple issue and dynamic scheduling (ILP)</a:t>
            </a:r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Dependencies limit achievable parallelism</a:t>
            </a:r>
            <a:endParaRPr sz="2800"/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Complexity leads to the power wall</a:t>
            </a:r>
          </a:p>
        </p:txBody>
      </p:sp>
      <p:sp>
        <p:nvSpPr>
          <p:cNvPr id="399" name="Text Box 4"/>
          <p:cNvSpPr txBox="1"/>
          <p:nvPr/>
        </p:nvSpPr>
        <p:spPr>
          <a:xfrm rot="5400000">
            <a:off x="7537911" y="1255427"/>
            <a:ext cx="2861517" cy="350662"/>
          </a:xfrm>
          <a:prstGeom prst="rect">
            <a:avLst/>
          </a:prstGeom>
          <a:solidFill>
            <a:srgbClr val="9FCAD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ECEAAC"/>
                </a:solidFill>
              </a:defRPr>
            </a:lvl1pPr>
          </a:lstStyle>
          <a:p>
            <a:r>
              <a:t>§4.14 Concluding Remarks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Rectangle 2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402" name="AutoShap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Pipelining does not improve latency, but does improve throughput</a:t>
            </a:r>
          </a:p>
        </p:txBody>
      </p:sp>
      <p:pic>
        <p:nvPicPr>
          <p:cNvPr id="403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989138"/>
            <a:ext cx="5761038" cy="468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ooter Placeholder 3"/>
          <p:cNvSpPr txBox="1"/>
          <p:nvPr/>
        </p:nvSpPr>
        <p:spPr>
          <a:xfrm>
            <a:off x="1692274" y="6451701"/>
            <a:ext cx="72723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400" b="1"/>
            </a:lvl1pPr>
          </a:lstStyle>
          <a:p>
            <a:r>
              <a:t>Chapter 4 — The Processor — 2</a:t>
            </a:r>
          </a:p>
        </p:txBody>
      </p:sp>
      <p:sp>
        <p:nvSpPr>
          <p:cNvPr id="260" name="Rectangle 2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Instruction-Level Parallelism (ILP)</a:t>
            </a:r>
          </a:p>
        </p:txBody>
      </p:sp>
      <p:sp>
        <p:nvSpPr>
          <p:cNvPr id="261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Pipelining: executing multiple instructions in parallel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To increase ILP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Clr>
                <a:srgbClr val="91AFBF"/>
              </a:buClr>
              <a:defRPr sz="2400"/>
            </a:pPr>
            <a:r>
              <a:t>Deeper pipeline</a:t>
            </a:r>
            <a:endParaRPr sz="2800"/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t>Less work per stage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shorter clock cycle</a:t>
            </a:r>
            <a:endParaRPr sz="24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Clr>
                <a:srgbClr val="91AFBF"/>
              </a:buClr>
              <a:defRPr sz="2400"/>
            </a:pPr>
            <a:r>
              <a:t>Multiple issue</a:t>
            </a:r>
            <a:endParaRPr sz="2800"/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t>Replicate pipeline stages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multiple pipelines</a:t>
            </a:r>
            <a:endParaRPr sz="2400"/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t>Start multiple instructions per clock cycle</a:t>
            </a:r>
            <a:endParaRPr sz="2400"/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t>CPI &lt; 1, so use Instructions Per Cycle (IPC)</a:t>
            </a:r>
            <a:endParaRPr sz="2400"/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t>E.g., 4GHz 4-way multiple-issue</a:t>
            </a:r>
            <a:endParaRPr sz="2400"/>
          </a:p>
          <a:p>
            <a:pPr marL="1600200" lvl="3" indent="-228600">
              <a:lnSpc>
                <a:spcPct val="90000"/>
              </a:lnSpc>
              <a:spcBef>
                <a:spcPts val="400"/>
              </a:spcBef>
              <a:buClr>
                <a:srgbClr val="C0C0C0"/>
              </a:buClr>
              <a:defRPr sz="1800"/>
            </a:pPr>
            <a:r>
              <a:t>16 BIPS, peak CPI = 0.25, peak IPC = 4</a:t>
            </a:r>
            <a:endParaRPr sz="2000"/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t>But dependencies reduce this in practice</a:t>
            </a:r>
          </a:p>
        </p:txBody>
      </p:sp>
      <p:sp>
        <p:nvSpPr>
          <p:cNvPr id="262" name="Text Box 4"/>
          <p:cNvSpPr txBox="1"/>
          <p:nvPr/>
        </p:nvSpPr>
        <p:spPr>
          <a:xfrm rot="5400000">
            <a:off x="7247387" y="1547539"/>
            <a:ext cx="3445741" cy="350663"/>
          </a:xfrm>
          <a:prstGeom prst="rect">
            <a:avLst/>
          </a:prstGeom>
          <a:solidFill>
            <a:srgbClr val="9FCAD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ECEAAC"/>
                </a:solidFill>
              </a:defRPr>
            </a:pPr>
            <a:r>
              <a:t>§4.10 Parallelism via Instructions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Footer Placeholder 3"/>
          <p:cNvSpPr txBox="1"/>
          <p:nvPr/>
        </p:nvSpPr>
        <p:spPr>
          <a:xfrm>
            <a:off x="1692274" y="6451701"/>
            <a:ext cx="72723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400" b="1"/>
            </a:lvl1pPr>
          </a:lstStyle>
          <a:p>
            <a:r>
              <a:t>Chapter 4 — The Processor — 3</a:t>
            </a:r>
          </a:p>
        </p:txBody>
      </p:sp>
      <p:sp>
        <p:nvSpPr>
          <p:cNvPr id="265" name="Rectangle 2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/>
          <a:p>
            <a:r>
              <a:t>Multiple Issue</a:t>
            </a:r>
          </a:p>
        </p:txBody>
      </p:sp>
      <p:sp>
        <p:nvSpPr>
          <p:cNvPr id="266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Static multiple issue</a:t>
            </a:r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Compiler groups instructions to be issued together</a:t>
            </a:r>
            <a:endParaRPr sz="2800"/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Packages them into “issue slots”</a:t>
            </a:r>
            <a:endParaRPr sz="2800"/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Compiler detects and avoids hazards</a:t>
            </a:r>
            <a:endParaRPr sz="2800"/>
          </a:p>
          <a:p>
            <a:pPr>
              <a:spcBef>
                <a:spcPts val="600"/>
              </a:spcBef>
              <a:defRPr sz="2800"/>
            </a:pPr>
            <a:r>
              <a:t>Dynamic multiple issue</a:t>
            </a:r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CPU examines instruction stream and chooses instructions to issue each cycle</a:t>
            </a:r>
            <a:endParaRPr sz="2800"/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Compiler can help by reordering instructions</a:t>
            </a:r>
            <a:endParaRPr sz="2800"/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CPU resolves hazards using advanced techniques at runtime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ooter Placeholder 3"/>
          <p:cNvSpPr txBox="1"/>
          <p:nvPr/>
        </p:nvSpPr>
        <p:spPr>
          <a:xfrm>
            <a:off x="1692274" y="6451701"/>
            <a:ext cx="72723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400" b="1"/>
            </a:lvl1pPr>
          </a:lstStyle>
          <a:p>
            <a:r>
              <a:t>Chapter 4 — The Processor — 4</a:t>
            </a:r>
          </a:p>
        </p:txBody>
      </p:sp>
      <p:sp>
        <p:nvSpPr>
          <p:cNvPr id="269" name="Rectangle 2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/>
          <a:p>
            <a:r>
              <a:t>Static Multiple Issue</a:t>
            </a:r>
          </a:p>
        </p:txBody>
      </p:sp>
      <p:sp>
        <p:nvSpPr>
          <p:cNvPr id="270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Compiler groups instructions into “issue packets”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defRPr sz="2800"/>
            </a:pPr>
            <a:r>
              <a:t>Group of instructions that can be issued on a single cycle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defRPr sz="2800"/>
            </a:pPr>
            <a:r>
              <a:t>Determined by pipeline resources required</a:t>
            </a:r>
          </a:p>
          <a:p>
            <a:r>
              <a:t>Think of an issue packet as a very long instruction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defRPr sz="2800"/>
            </a:pPr>
            <a:r>
              <a:t>Specifies multiple concurrent operations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defRPr sz="28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Very Long Instruction Word (VLIW)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Footer Placeholder 3"/>
          <p:cNvSpPr txBox="1"/>
          <p:nvPr/>
        </p:nvSpPr>
        <p:spPr>
          <a:xfrm>
            <a:off x="1692274" y="6451701"/>
            <a:ext cx="72723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400" b="1"/>
            </a:lvl1pPr>
          </a:lstStyle>
          <a:p>
            <a:r>
              <a:t>Chapter 4 — The Processor — 5</a:t>
            </a:r>
          </a:p>
        </p:txBody>
      </p:sp>
      <p:sp>
        <p:nvSpPr>
          <p:cNvPr id="273" name="Rectangle 2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Scheduling Static Multiple Issue</a:t>
            </a:r>
          </a:p>
        </p:txBody>
      </p:sp>
      <p:sp>
        <p:nvSpPr>
          <p:cNvPr id="274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Compiler must remove some/all hazards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defRPr sz="2800"/>
            </a:pPr>
            <a:r>
              <a:t>Reorder instructions into issue packets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defRPr sz="2800"/>
            </a:pPr>
            <a:r>
              <a:t>No dependencies with a packet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defRPr sz="2800"/>
            </a:pPr>
            <a:r>
              <a:t>Possibly some dependencies between packets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Varies between ISAs; compiler must know!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defRPr sz="2800"/>
            </a:pPr>
            <a:r>
              <a:t>Pad with nop if necessary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Footer Placeholder 3"/>
          <p:cNvSpPr txBox="1"/>
          <p:nvPr/>
        </p:nvSpPr>
        <p:spPr>
          <a:xfrm>
            <a:off x="1692274" y="6451701"/>
            <a:ext cx="72723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400" b="1"/>
            </a:lvl1pPr>
          </a:lstStyle>
          <a:p>
            <a:r>
              <a:t>Chapter 4 — The Processor — 6</a:t>
            </a:r>
          </a:p>
        </p:txBody>
      </p:sp>
      <p:sp>
        <p:nvSpPr>
          <p:cNvPr id="277" name="Rectangle 2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/>
          <a:p>
            <a:r>
              <a:t>MIPS with Static Dual Issue</a:t>
            </a:r>
          </a:p>
        </p:txBody>
      </p:sp>
      <p:sp>
        <p:nvSpPr>
          <p:cNvPr id="278" name="Rectangle 3"/>
          <p:cNvSpPr txBox="1">
            <a:spLocks noGrp="1"/>
          </p:cNvSpPr>
          <p:nvPr>
            <p:ph type="body" sz="half" idx="1"/>
          </p:nvPr>
        </p:nvSpPr>
        <p:spPr>
          <a:xfrm>
            <a:off x="684212" y="1125537"/>
            <a:ext cx="8270876" cy="276542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Two-issue packets</a:t>
            </a:r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One ALU/branch instruction</a:t>
            </a:r>
            <a:endParaRPr sz="2800"/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One load/store instruction</a:t>
            </a:r>
            <a:endParaRPr sz="2800"/>
          </a:p>
          <a:p>
            <a:pPr marL="742950" lvl="1" indent="-285750">
              <a:spcBef>
                <a:spcPts val="500"/>
              </a:spcBef>
              <a:buClr>
                <a:srgbClr val="91AFBF"/>
              </a:buClr>
              <a:defRPr sz="2400"/>
            </a:pPr>
            <a:r>
              <a:t>64-bit aligned</a:t>
            </a:r>
            <a:endParaRPr sz="2800"/>
          </a:p>
          <a:p>
            <a:pPr marL="1143000" lvl="2" indent="-228600">
              <a:spcBef>
                <a:spcPts val="400"/>
              </a:spcBef>
              <a:defRPr sz="2000"/>
            </a:pPr>
            <a:r>
              <a:t>ALU/branch, then load/store</a:t>
            </a:r>
            <a:endParaRPr sz="2400"/>
          </a:p>
          <a:p>
            <a:pPr marL="1143000" lvl="2" indent="-228600">
              <a:spcBef>
                <a:spcPts val="400"/>
              </a:spcBef>
              <a:defRPr sz="2000"/>
            </a:pPr>
            <a:r>
              <a:t>Pad an unused instruction with nop</a:t>
            </a:r>
          </a:p>
        </p:txBody>
      </p:sp>
      <p:graphicFrame>
        <p:nvGraphicFramePr>
          <p:cNvPr id="279" name="Group 88"/>
          <p:cNvGraphicFramePr/>
          <p:nvPr/>
        </p:nvGraphicFramePr>
        <p:xfrm>
          <a:off x="1258887" y="4005262"/>
          <a:ext cx="7231062" cy="2133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Address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Instruction type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Pipeline Stages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n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ALU/branch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IF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EX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MEM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WB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n + 4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Load/store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IF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EX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MEM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WB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n + 8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ALU/branch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IF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EX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MEM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WB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n + 12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Load/store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IF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EX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MEM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WB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n + 16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ALU/branch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IF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EX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MEM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WB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n + 20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Load/store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IF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EX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MEM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400">
                          <a:sym typeface="Arial"/>
                        </a:rPr>
                        <a:t>WB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Footer Placeholder 2"/>
          <p:cNvSpPr txBox="1"/>
          <p:nvPr/>
        </p:nvSpPr>
        <p:spPr>
          <a:xfrm>
            <a:off x="1692274" y="6451701"/>
            <a:ext cx="72723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400" b="1"/>
            </a:lvl1pPr>
          </a:lstStyle>
          <a:p>
            <a:r>
              <a:t>Chapter 4 — The Processor — 7</a:t>
            </a:r>
          </a:p>
        </p:txBody>
      </p:sp>
      <p:pic>
        <p:nvPicPr>
          <p:cNvPr id="282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" y="1341437"/>
            <a:ext cx="8001001" cy="4902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Rectangle 2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/>
          <a:p>
            <a:r>
              <a:t>MIPS with Static Dual Issue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Footer Placeholder 3"/>
          <p:cNvSpPr txBox="1"/>
          <p:nvPr/>
        </p:nvSpPr>
        <p:spPr>
          <a:xfrm>
            <a:off x="1692274" y="6451701"/>
            <a:ext cx="72723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400" b="1"/>
            </a:lvl1pPr>
          </a:lstStyle>
          <a:p>
            <a:r>
              <a:t>Chapter 4 — The Processor — 12</a:t>
            </a:r>
          </a:p>
        </p:txBody>
      </p:sp>
      <p:sp>
        <p:nvSpPr>
          <p:cNvPr id="314" name="Rectangle 2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/>
          <a:p>
            <a:r>
              <a:t>Dynamic Multiple Issue</a:t>
            </a:r>
          </a:p>
        </p:txBody>
      </p:sp>
      <p:sp>
        <p:nvSpPr>
          <p:cNvPr id="315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“Superscalar” processors</a:t>
            </a:r>
          </a:p>
          <a:p>
            <a:r>
              <a:t>CPU decides whether to issue 0, 1, 2, … each cycle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defRPr sz="2800"/>
            </a:pPr>
            <a:r>
              <a:t>Avoiding structural and data hazards</a:t>
            </a:r>
          </a:p>
          <a:p>
            <a:r>
              <a:t>Avoids the need for compiler scheduling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defRPr sz="2800"/>
            </a:pPr>
            <a:r>
              <a:t>Though it may still help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defRPr sz="2800"/>
            </a:pPr>
            <a:r>
              <a:t>Code semantics ensured by the CPU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Footer Placeholder 3"/>
          <p:cNvSpPr txBox="1"/>
          <p:nvPr/>
        </p:nvSpPr>
        <p:spPr>
          <a:xfrm>
            <a:off x="1692274" y="6451701"/>
            <a:ext cx="72723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400" b="1"/>
            </a:lvl1pPr>
          </a:lstStyle>
          <a:p>
            <a:r>
              <a:t>Chapter 4 — The Processor — 13</a:t>
            </a:r>
          </a:p>
        </p:txBody>
      </p:sp>
      <p:sp>
        <p:nvSpPr>
          <p:cNvPr id="318" name="Rectangle 2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/>
          <a:p>
            <a:r>
              <a:t>Dynamic Pipeline Scheduling</a:t>
            </a:r>
          </a:p>
        </p:txBody>
      </p:sp>
      <p:sp>
        <p:nvSpPr>
          <p:cNvPr id="319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Allow the CPU to execute instructions </a:t>
            </a:r>
            <a:r>
              <a:rPr dirty="0">
                <a:solidFill>
                  <a:srgbClr val="FF2600"/>
                </a:solidFill>
              </a:rPr>
              <a:t>out of order</a:t>
            </a:r>
            <a:r>
              <a:rPr dirty="0"/>
              <a:t> to avoid stalls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defRPr sz="2800"/>
            </a:pPr>
            <a:r>
              <a:rPr dirty="0"/>
              <a:t>But commit result to registers in order</a:t>
            </a:r>
          </a:p>
          <a:p>
            <a:r>
              <a:rPr dirty="0"/>
              <a:t>Example</a:t>
            </a:r>
          </a:p>
          <a:p>
            <a:pPr marL="285750" lvl="1" indent="171450">
              <a:spcBef>
                <a:spcPts val="600"/>
              </a:spcBef>
              <a:buSzTx/>
              <a:buFont typeface="Wingdings"/>
              <a:buNone/>
              <a:defRPr sz="2800"/>
            </a:pPr>
            <a:r>
              <a:rPr dirty="0" err="1">
                <a:latin typeface="Lucida Console"/>
                <a:ea typeface="Lucida Console"/>
                <a:cs typeface="Lucida Console"/>
                <a:sym typeface="Lucida Console"/>
              </a:rPr>
              <a:t>lw</a:t>
            </a: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    </a:t>
            </a:r>
            <a:r>
              <a:rPr dirty="0">
                <a:solidFill>
                  <a:srgbClr val="91AFBF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$t0</a:t>
            </a: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, 20($s2)</a:t>
            </a:r>
            <a:br>
              <a:rPr dirty="0"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dirty="0" err="1">
                <a:latin typeface="Lucida Console"/>
                <a:ea typeface="Lucida Console"/>
                <a:cs typeface="Lucida Console"/>
                <a:sym typeface="Lucida Console"/>
              </a:rPr>
              <a:t>addu</a:t>
            </a: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  $t1, </a:t>
            </a:r>
            <a:r>
              <a:rPr dirty="0">
                <a:solidFill>
                  <a:srgbClr val="91AFBF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$t0</a:t>
            </a: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, $t2</a:t>
            </a:r>
            <a:br>
              <a:rPr dirty="0"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sub   $s4, $s4, $t3</a:t>
            </a:r>
            <a:br>
              <a:rPr dirty="0">
                <a:latin typeface="Lucida Console"/>
                <a:ea typeface="Lucida Console"/>
                <a:cs typeface="Lucida Console"/>
                <a:sym typeface="Lucida Console"/>
              </a:rPr>
            </a:br>
            <a:r>
              <a:rPr dirty="0" err="1">
                <a:latin typeface="Lucida Console"/>
                <a:ea typeface="Lucida Console"/>
                <a:cs typeface="Lucida Console"/>
                <a:sym typeface="Lucida Console"/>
              </a:rPr>
              <a:t>slti</a:t>
            </a: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  $t5, $s4, 20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defRPr sz="2800"/>
            </a:pPr>
            <a:r>
              <a:rPr dirty="0"/>
              <a:t>Can start </a:t>
            </a: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sub</a:t>
            </a:r>
            <a:r>
              <a:rPr dirty="0"/>
              <a:t> while </a:t>
            </a:r>
            <a:r>
              <a:rPr dirty="0" err="1">
                <a:latin typeface="Lucida Console"/>
                <a:ea typeface="Lucida Console"/>
                <a:cs typeface="Lucida Console"/>
                <a:sym typeface="Lucida Console"/>
              </a:rPr>
              <a:t>addu</a:t>
            </a:r>
            <a:r>
              <a:rPr dirty="0"/>
              <a:t> is waiting for </a:t>
            </a:r>
            <a:r>
              <a:rPr dirty="0" err="1"/>
              <a:t>lw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S3339">
  <a:themeElements>
    <a:clrScheme name="CS333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553E00"/>
      </a:accent2>
      <a:accent3>
        <a:srgbClr val="8F8F8F"/>
      </a:accent3>
      <a:accent4>
        <a:srgbClr val="919191"/>
      </a:accent4>
      <a:accent5>
        <a:srgbClr val="AAAAAA"/>
      </a:accent5>
      <a:accent6>
        <a:srgbClr val="4C3700"/>
      </a:accent6>
      <a:hlink>
        <a:srgbClr val="0000FF"/>
      </a:hlink>
      <a:folHlink>
        <a:srgbClr val="FF00FF"/>
      </a:folHlink>
    </a:clrScheme>
    <a:fontScheme name="CS3339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CS333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S3339">
  <a:themeElements>
    <a:clrScheme name="CS333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553E00"/>
      </a:accent2>
      <a:accent3>
        <a:srgbClr val="8F8F8F"/>
      </a:accent3>
      <a:accent4>
        <a:srgbClr val="919191"/>
      </a:accent4>
      <a:accent5>
        <a:srgbClr val="AAAAAA"/>
      </a:accent5>
      <a:accent6>
        <a:srgbClr val="4C3700"/>
      </a:accent6>
      <a:hlink>
        <a:srgbClr val="0000FF"/>
      </a:hlink>
      <a:folHlink>
        <a:srgbClr val="FF00FF"/>
      </a:folHlink>
    </a:clrScheme>
    <a:fontScheme name="CS3339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CS333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922</Words>
  <Application>Microsoft Macintosh PowerPoint</Application>
  <PresentationFormat>On-screen Show (4:3)</PresentationFormat>
  <Paragraphs>267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Corbel</vt:lpstr>
      <vt:lpstr>Lucida Console</vt:lpstr>
      <vt:lpstr>Symbol</vt:lpstr>
      <vt:lpstr>Times New Roman</vt:lpstr>
      <vt:lpstr>Wingdings</vt:lpstr>
      <vt:lpstr>CS3339</vt:lpstr>
      <vt:lpstr>ILP (section 4.10)</vt:lpstr>
      <vt:lpstr>Instruction-Level Parallelism (ILP)</vt:lpstr>
      <vt:lpstr>Multiple Issue</vt:lpstr>
      <vt:lpstr>Static Multiple Issue</vt:lpstr>
      <vt:lpstr>Scheduling Static Multiple Issue</vt:lpstr>
      <vt:lpstr>MIPS with Static Dual Issue</vt:lpstr>
      <vt:lpstr>MIPS with Static Dual Issue</vt:lpstr>
      <vt:lpstr>Dynamic Multiple Issue</vt:lpstr>
      <vt:lpstr>Dynamic Pipeline Scheduling</vt:lpstr>
      <vt:lpstr>Dynamically Scheduled CPU</vt:lpstr>
      <vt:lpstr>Speculation</vt:lpstr>
      <vt:lpstr>Power Efficiency</vt:lpstr>
      <vt:lpstr>Cortex A8 and Intel i7</vt:lpstr>
      <vt:lpstr>Concluding Remarks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ILP (section 4.10)</dc:title>
  <cp:lastModifiedBy>(소프트웨어전공)임은진</cp:lastModifiedBy>
  <cp:revision>2</cp:revision>
  <dcterms:modified xsi:type="dcterms:W3CDTF">2019-11-18T15:26:38Z</dcterms:modified>
</cp:coreProperties>
</file>