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91" r:id="rId2"/>
    <p:sldId id="39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CEF"/>
          </a:solidFill>
        </a:fill>
      </a:tcStyle>
    </a:wholeTbl>
    <a:band2H>
      <a:tcTxStyle/>
      <a:tcStyle>
        <a:tcBdr/>
        <a:fill>
          <a:solidFill>
            <a:srgbClr val="EFF5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"/>
          <p:cNvSpPr/>
          <p:nvPr/>
        </p:nvSpPr>
        <p:spPr>
          <a:xfrm>
            <a:off x="1619250" y="1125537"/>
            <a:ext cx="28575" cy="5732463"/>
          </a:xfrm>
          <a:prstGeom prst="rect">
            <a:avLst/>
          </a:prstGeom>
          <a:solidFill>
            <a:srgbClr val="0039A6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Rectangle"/>
          <p:cNvSpPr/>
          <p:nvPr/>
        </p:nvSpPr>
        <p:spPr>
          <a:xfrm>
            <a:off x="1981200" y="1987550"/>
            <a:ext cx="36513" cy="3816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1763712" y="2708275"/>
            <a:ext cx="7380288" cy="7302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Rectangle"/>
          <p:cNvSpPr/>
          <p:nvPr/>
        </p:nvSpPr>
        <p:spPr>
          <a:xfrm>
            <a:off x="-1" y="0"/>
            <a:ext cx="9144002" cy="1125538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-1" y="1125537"/>
            <a:ext cx="9144002" cy="17463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Rectangle"/>
          <p:cNvSpPr/>
          <p:nvPr/>
        </p:nvSpPr>
        <p:spPr>
          <a:xfrm>
            <a:off x="1619250" y="549275"/>
            <a:ext cx="28575" cy="576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7" name="MK Logo (2).png" descr="MK Logo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261937"/>
            <a:ext cx="1155700" cy="647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" name="Group"/>
          <p:cNvGrpSpPr/>
          <p:nvPr/>
        </p:nvGrpSpPr>
        <p:grpSpPr>
          <a:xfrm>
            <a:off x="1774824" y="104774"/>
            <a:ext cx="7167338" cy="843545"/>
            <a:chOff x="0" y="0"/>
            <a:chExt cx="7167336" cy="843543"/>
          </a:xfrm>
        </p:grpSpPr>
        <p:sp>
          <p:nvSpPr>
            <p:cNvPr id="28" name="COMPUTER ORGANIZATION AND DESIGN"/>
            <p:cNvSpPr txBox="1"/>
            <p:nvPr/>
          </p:nvSpPr>
          <p:spPr>
            <a:xfrm>
              <a:off x="0" y="0"/>
              <a:ext cx="7167337" cy="469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 b="1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defRPr>
              </a:lvl1pPr>
            </a:lstStyle>
            <a:p>
              <a:r>
                <a:t>COMPUTER ORGANIZATION AND DESIGN</a:t>
              </a:r>
            </a:p>
          </p:txBody>
        </p:sp>
        <p:sp>
          <p:nvSpPr>
            <p:cNvPr id="29" name="The Hardware/Software Interface"/>
            <p:cNvSpPr txBox="1"/>
            <p:nvPr/>
          </p:nvSpPr>
          <p:spPr>
            <a:xfrm>
              <a:off x="1069974" y="468312"/>
              <a:ext cx="3845308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The Hardware/Software Interface</a:t>
              </a:r>
            </a:p>
          </p:txBody>
        </p:sp>
      </p:grpSp>
      <p:grpSp>
        <p:nvGrpSpPr>
          <p:cNvPr id="34" name="Group"/>
          <p:cNvGrpSpPr/>
          <p:nvPr/>
        </p:nvGrpSpPr>
        <p:grpSpPr>
          <a:xfrm>
            <a:off x="8004175" y="93662"/>
            <a:ext cx="935038" cy="948691"/>
            <a:chOff x="0" y="0"/>
            <a:chExt cx="935037" cy="948690"/>
          </a:xfrm>
        </p:grpSpPr>
        <p:sp>
          <p:nvSpPr>
            <p:cNvPr id="31" name="Star"/>
            <p:cNvSpPr/>
            <p:nvPr/>
          </p:nvSpPr>
          <p:spPr>
            <a:xfrm>
              <a:off x="0" y="0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5th"/>
            <p:cNvSpPr txBox="1"/>
            <p:nvPr/>
          </p:nvSpPr>
          <p:spPr>
            <a:xfrm>
              <a:off x="155574" y="146050"/>
              <a:ext cx="64135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pPr>
              <a:r>
                <a:t>5</a:t>
              </a:r>
              <a:r>
                <a:rPr baseline="30000"/>
                <a:t>th</a:t>
              </a:r>
            </a:p>
          </p:txBody>
        </p:sp>
        <p:sp>
          <p:nvSpPr>
            <p:cNvPr id="33" name="Edition"/>
            <p:cNvSpPr txBox="1"/>
            <p:nvPr/>
          </p:nvSpPr>
          <p:spPr>
            <a:xfrm>
              <a:off x="107949" y="400050"/>
              <a:ext cx="731839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Edition</a:t>
              </a:r>
            </a:p>
          </p:txBody>
        </p:sp>
      </p:grp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"/>
          <p:cNvSpPr/>
          <p:nvPr/>
        </p:nvSpPr>
        <p:spPr>
          <a:xfrm>
            <a:off x="344488" y="838200"/>
            <a:ext cx="8456612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45719" rIns="45719"/>
          <a:lstStyle/>
          <a:p>
            <a:pPr algn="ctr">
              <a:defRPr sz="2400"/>
            </a:pPr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  <a:prstGeom prst="rect">
            <a:avLst/>
          </a:prstGeom>
        </p:spPr>
        <p:txBody>
          <a:bodyPr lIns="44450" tIns="44450" rIns="44450" bIns="44450" anchor="ctr">
            <a:norm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41148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>
              <a:buClrTx/>
              <a:buSzPct val="100000"/>
              <a:buChar char="•"/>
              <a:defRPr b="1"/>
            </a:lvl1pPr>
            <a:lvl2pPr>
              <a:buClrTx/>
              <a:buSzPct val="100000"/>
              <a:buChar char="–"/>
              <a:defRPr b="1"/>
            </a:lvl2pPr>
            <a:lvl3pPr>
              <a:buClrTx/>
              <a:buSzPct val="100000"/>
              <a:buChar char="•"/>
              <a:defRPr b="1"/>
            </a:lvl3pPr>
            <a:lvl4pPr>
              <a:buClrTx/>
              <a:buSzPct val="100000"/>
              <a:buChar char="–"/>
              <a:defRPr b="1"/>
            </a:lvl4pPr>
            <a:lvl5pPr marL="2194560" indent="-365760">
              <a:buClrTx/>
              <a:buSzPct val="100000"/>
              <a:buChar char="•"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78" b="1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8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579957" y="12474241"/>
            <a:ext cx="418127" cy="243656"/>
          </a:xfrm>
        </p:spPr>
        <p:txBody>
          <a:bodyPr lIns="0" tIns="0" rIns="0" bIns="0"/>
          <a:lstStyle>
            <a:lvl1pPr>
              <a:defRPr sz="1784" b="0" i="0">
                <a:solidFill>
                  <a:srgbClr val="214796"/>
                </a:solidFill>
                <a:latin typeface="Arial"/>
                <a:cs typeface="Arial"/>
              </a:defRPr>
            </a:lvl1pPr>
          </a:lstStyle>
          <a:p>
            <a:pPr marL="166106">
              <a:lnSpc>
                <a:spcPts val="1893"/>
              </a:lnSpc>
            </a:pPr>
            <a:fld id="{81D60167-4931-47E6-BA6A-407CBD079E47}" type="slidenum">
              <a:rPr lang="en-US" spc="-79" smtClean="0"/>
              <a:pPr marL="166106">
                <a:lnSpc>
                  <a:spcPts val="1893"/>
                </a:lnSpc>
              </a:pPr>
              <a:t>‹#›</a:t>
            </a:fld>
            <a:endParaRPr lang="en-US" spc="-79" dirty="0"/>
          </a:p>
        </p:txBody>
      </p:sp>
    </p:spTree>
    <p:extLst>
      <p:ext uri="{BB962C8B-B14F-4D97-AF65-F5344CB8AC3E}">
        <p14:creationId xmlns:p14="http://schemas.microsoft.com/office/powerpoint/2010/main" val="193237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468312" y="260350"/>
            <a:ext cx="36514" cy="38163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250825" y="981075"/>
            <a:ext cx="8569325" cy="714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39A6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" name="MK Logo.jpg" descr="MK Logo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70625"/>
            <a:ext cx="1619250" cy="59055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39A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6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5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Tx/>
        <a:buChar char="■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ECEAAC"/>
        </a:buClr>
        <a:buSzPct val="50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hapter 3"/>
          <p:cNvSpPr txBox="1">
            <a:spLocks noGrp="1"/>
          </p:cNvSpPr>
          <p:nvPr>
            <p:ph type="title" idx="4294967295"/>
          </p:nvPr>
        </p:nvSpPr>
        <p:spPr>
          <a:xfrm>
            <a:off x="1229711" y="1844675"/>
            <a:ext cx="7012590" cy="762000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defTabSz="777240">
              <a:defRPr sz="3740" b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3</a:t>
            </a:r>
            <a:r>
              <a:rPr lang="en-US" altLang="ko-KR" dirty="0"/>
              <a:t>.5</a:t>
            </a:r>
            <a:r>
              <a:rPr lang="ko-KR" altLang="en-US" dirty="0"/>
              <a:t> </a:t>
            </a:r>
            <a:r>
              <a:rPr lang="en-US" altLang="ko-KR" dirty="0"/>
              <a:t>Floating Point Numbers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0845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01" name="Floating-Point Exampl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Floating-Point Example</a:t>
            </a:r>
          </a:p>
        </p:txBody>
      </p:sp>
      <p:sp>
        <p:nvSpPr>
          <p:cNvPr id="102" name="What number is represented by the single-precision float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What number is represented by the single-precision float</a:t>
            </a:r>
          </a:p>
          <a:p>
            <a:pPr>
              <a:lnSpc>
                <a:spcPct val="90000"/>
              </a:lnSpc>
              <a:buSzTx/>
              <a:buFont typeface="Wingdings"/>
              <a:buNone/>
              <a:defRPr>
                <a:solidFill>
                  <a:srgbClr val="91AFBF"/>
                </a:solidFill>
              </a:defRPr>
            </a:pPr>
            <a:r>
              <a:rPr dirty="0"/>
              <a:t>	1</a:t>
            </a:r>
            <a:r>
              <a:rPr dirty="0">
                <a:solidFill>
                  <a:srgbClr val="008000"/>
                </a:solidFill>
              </a:rPr>
              <a:t>10000001</a:t>
            </a:r>
            <a:r>
              <a:rPr dirty="0">
                <a:solidFill>
                  <a:srgbClr val="0039A6"/>
                </a:solidFill>
              </a:rPr>
              <a:t>01000…00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S = </a:t>
            </a:r>
            <a:r>
              <a:rPr dirty="0">
                <a:solidFill>
                  <a:srgbClr val="91AFBF"/>
                </a:solidFill>
              </a:rPr>
              <a:t>1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Fraction = </a:t>
            </a:r>
            <a:r>
              <a:rPr dirty="0">
                <a:solidFill>
                  <a:srgbClr val="0039A6"/>
                </a:solidFill>
              </a:rPr>
              <a:t>01000…00</a:t>
            </a:r>
            <a:r>
              <a:rPr baseline="-25000" dirty="0"/>
              <a:t>2</a:t>
            </a:r>
            <a:endParaRPr dirty="0">
              <a:solidFill>
                <a:srgbClr val="ECEAAC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Exponent = </a:t>
            </a:r>
            <a:r>
              <a:rPr dirty="0">
                <a:solidFill>
                  <a:srgbClr val="008000"/>
                </a:solidFill>
              </a:rPr>
              <a:t>10000001</a:t>
            </a:r>
            <a:r>
              <a:rPr baseline="-25000" dirty="0"/>
              <a:t>2</a:t>
            </a:r>
            <a:r>
              <a:rPr dirty="0"/>
              <a:t> = 129</a:t>
            </a:r>
          </a:p>
          <a:p>
            <a:pPr>
              <a:lnSpc>
                <a:spcPct val="90000"/>
              </a:lnSpc>
            </a:pPr>
            <a:r>
              <a:rPr dirty="0"/>
              <a:t>x = (–1)</a:t>
            </a:r>
            <a:r>
              <a:rPr baseline="30000" dirty="0"/>
              <a:t>1</a:t>
            </a:r>
            <a:r>
              <a:rPr dirty="0"/>
              <a:t> × (1 + 01</a:t>
            </a:r>
            <a:r>
              <a:rPr baseline="-25000" dirty="0"/>
              <a:t>2</a:t>
            </a:r>
            <a:r>
              <a:rPr dirty="0"/>
              <a:t>) × 2</a:t>
            </a:r>
            <a:r>
              <a:rPr baseline="30000" dirty="0"/>
              <a:t>(129 – 127)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Wingdings"/>
              <a:buNone/>
              <a:defRPr sz="2800"/>
            </a:pPr>
            <a:r>
              <a:rPr dirty="0"/>
              <a:t>	= (–1) × 1.</a:t>
            </a:r>
            <a:r>
              <a:rPr lang="en-US" dirty="0"/>
              <a:t>01</a:t>
            </a:r>
            <a:r>
              <a:rPr dirty="0"/>
              <a:t> × 2</a:t>
            </a:r>
            <a:r>
              <a:rPr baseline="30000" dirty="0"/>
              <a:t>2</a:t>
            </a: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Wingdings"/>
              <a:buNone/>
              <a:defRPr sz="2800"/>
            </a:pPr>
            <a:r>
              <a:rPr dirty="0"/>
              <a:t>	= –5.0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mparison of floating point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Comparison of floating point numbers</a:t>
            </a:r>
          </a:p>
        </p:txBody>
      </p:sp>
      <p:sp>
        <p:nvSpPr>
          <p:cNvPr id="105" name="Comparison of floating point numbers:…"/>
          <p:cNvSpPr txBox="1">
            <a:spLocks noGrp="1"/>
          </p:cNvSpPr>
          <p:nvPr>
            <p:ph type="body" idx="1"/>
          </p:nvPr>
        </p:nvSpPr>
        <p:spPr>
          <a:xfrm>
            <a:off x="379078" y="1293478"/>
            <a:ext cx="8081044" cy="38138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  <a:defRPr sz="1600"/>
            </a:pPr>
            <a:endParaRPr dirty="0"/>
          </a:p>
          <a:p>
            <a:pPr>
              <a:lnSpc>
                <a:spcPct val="90000"/>
              </a:lnSpc>
              <a:spcBef>
                <a:spcPts val="300"/>
              </a:spcBef>
              <a:defRPr sz="1600"/>
            </a:pPr>
            <a:r>
              <a:rPr sz="2400" dirty="0"/>
              <a:t>Comparison of floating point numbers:</a:t>
            </a:r>
            <a:br>
              <a:rPr sz="2400" dirty="0"/>
            </a:br>
            <a:endParaRPr sz="2400" baseline="30000" dirty="0"/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AutoNum type="arabicPeriod"/>
              <a:defRPr sz="1600"/>
            </a:pPr>
            <a:r>
              <a:rPr sz="2400" dirty="0"/>
              <a:t>Compare signs</a:t>
            </a: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AutoNum type="arabicPeriod"/>
              <a:defRPr sz="1600"/>
            </a:pPr>
            <a:r>
              <a:rPr sz="2400" dirty="0"/>
              <a:t>Compare remaining part as an</a:t>
            </a:r>
            <a:r>
              <a:rPr lang="en-US" sz="2400" dirty="0"/>
              <a:t> unsigned</a:t>
            </a:r>
            <a:r>
              <a:rPr sz="2400" dirty="0"/>
              <a:t> integer</a:t>
            </a: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Example : 0.75 vs. 3.45</a:t>
            </a:r>
            <a:endParaRPr lang="en-US" sz="2400" dirty="0"/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sz="2400" dirty="0"/>
          </a:p>
          <a:p>
            <a:pPr marL="457200" lvl="1" indent="0">
              <a:lnSpc>
                <a:spcPct val="90000"/>
              </a:lnSpc>
              <a:spcBef>
                <a:spcPts val="300"/>
              </a:spcBef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400" dirty="0"/>
              <a:t>(How do we compare unsigned integers?)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Example : Decimal  Bin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: Decimal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Binary</a:t>
            </a:r>
          </a:p>
        </p:txBody>
      </p:sp>
      <p:sp>
        <p:nvSpPr>
          <p:cNvPr id="108" name="0.75…"/>
          <p:cNvSpPr txBox="1">
            <a:spLocks noGrp="1"/>
          </p:cNvSpPr>
          <p:nvPr>
            <p:ph type="body" idx="1"/>
          </p:nvPr>
        </p:nvSpPr>
        <p:spPr>
          <a:xfrm>
            <a:off x="379078" y="1293477"/>
            <a:ext cx="8081044" cy="478459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400"/>
              </a:spcBef>
              <a:defRPr sz="1800"/>
            </a:pPr>
            <a:r>
              <a:rPr sz="2000" dirty="0"/>
              <a:t>0.75 </a:t>
            </a:r>
          </a:p>
          <a:p>
            <a:pPr marL="742950" lvl="1" indent="-285750">
              <a:spcBef>
                <a:spcPts val="400"/>
              </a:spcBef>
              <a:defRPr sz="1800"/>
            </a:pPr>
            <a:r>
              <a:rPr sz="2000" dirty="0"/>
              <a:t>decimal:  .75 = -3/4 = -3/2</a:t>
            </a:r>
            <a:r>
              <a:rPr sz="2000" baseline="30000" dirty="0"/>
              <a:t>2</a:t>
            </a:r>
          </a:p>
          <a:p>
            <a:pPr marL="742950" lvl="1" indent="-285750">
              <a:spcBef>
                <a:spcPts val="400"/>
              </a:spcBef>
              <a:defRPr sz="1800"/>
            </a:pPr>
            <a:r>
              <a:rPr sz="2000" dirty="0"/>
              <a:t>binary:  .11 = -1.1 x 2</a:t>
            </a:r>
            <a:r>
              <a:rPr sz="2000" baseline="30000" dirty="0"/>
              <a:t>-1</a:t>
            </a:r>
            <a:endParaRPr sz="2000" dirty="0"/>
          </a:p>
          <a:p>
            <a:pPr marL="742950" lvl="1" indent="-285750">
              <a:spcBef>
                <a:spcPts val="400"/>
              </a:spcBef>
              <a:defRPr sz="1800"/>
            </a:pPr>
            <a:r>
              <a:rPr sz="2000" dirty="0"/>
              <a:t>floating point:  exponent = 126 = 01111110</a:t>
            </a:r>
            <a:br>
              <a:rPr sz="2000" dirty="0"/>
            </a:br>
            <a:endParaRPr sz="2000" dirty="0"/>
          </a:p>
          <a:p>
            <a:pPr marL="742950" lvl="1" indent="-285750">
              <a:spcBef>
                <a:spcPts val="400"/>
              </a:spcBef>
              <a:defRPr sz="1800"/>
            </a:pPr>
            <a:r>
              <a:rPr sz="2000" dirty="0"/>
              <a:t>IEEE single precision:  </a:t>
            </a:r>
          </a:p>
          <a:p>
            <a:pPr marL="285750" lvl="1" indent="171450"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     0 01111110 100 0000 0000 0000 0000 0000</a:t>
            </a:r>
          </a:p>
          <a:p>
            <a:pPr marL="742950" lvl="1" indent="-285750">
              <a:spcBef>
                <a:spcPts val="6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endParaRPr sz="2000" dirty="0"/>
          </a:p>
          <a:p>
            <a:pPr>
              <a:lnSpc>
                <a:spcPct val="110000"/>
              </a:lnSpc>
              <a:spcBef>
                <a:spcPts val="600"/>
              </a:spcBef>
              <a:defRPr sz="1800"/>
            </a:pPr>
            <a:r>
              <a:rPr sz="2000" dirty="0"/>
              <a:t>3.45</a:t>
            </a:r>
          </a:p>
          <a:p>
            <a:pPr>
              <a:lnSpc>
                <a:spcPct val="110000"/>
              </a:lnSpc>
              <a:spcBef>
                <a:spcPts val="600"/>
              </a:spcBef>
              <a:buSzTx/>
              <a:buNone/>
              <a:defRPr sz="1800"/>
            </a:pPr>
            <a:r>
              <a:rPr sz="2000" dirty="0"/>
              <a:t>= (-1)</a:t>
            </a:r>
            <a:r>
              <a:rPr sz="2000" baseline="30000" dirty="0"/>
              <a:t>0</a:t>
            </a:r>
            <a:r>
              <a:rPr sz="2000" dirty="0"/>
              <a:t>x(1.101110011001100</a:t>
            </a:r>
            <a:r>
              <a:rPr sz="2000" dirty="0">
                <a:latin typeface="+mn-lt"/>
                <a:ea typeface="+mn-ea"/>
                <a:cs typeface="+mn-cs"/>
                <a:sym typeface="Times New Roman"/>
              </a:rPr>
              <a:t>…</a:t>
            </a:r>
            <a:r>
              <a:rPr sz="2000" dirty="0"/>
              <a:t>)x2</a:t>
            </a:r>
            <a:r>
              <a:rPr sz="2000" baseline="30000" dirty="0"/>
              <a:t>1</a:t>
            </a:r>
          </a:p>
          <a:p>
            <a:pPr>
              <a:lnSpc>
                <a:spcPct val="110000"/>
              </a:lnSpc>
              <a:spcBef>
                <a:spcPts val="6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0 10000000 101 1100 1100 1100 1100 1101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72514" y="6451701"/>
            <a:ext cx="29209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1" name="Denormal Number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Denormal Numbers</a:t>
            </a:r>
          </a:p>
        </p:txBody>
      </p:sp>
      <p:sp>
        <p:nvSpPr>
          <p:cNvPr id="112" name="Exponent = 000...0 ⇒ hidden bit is 0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Exponent = 000...0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hidden bit is 0</a:t>
            </a:r>
          </a:p>
        </p:txBody>
      </p:sp>
      <p:sp>
        <p:nvSpPr>
          <p:cNvPr id="113" name="Smaller than normal numbers…"/>
          <p:cNvSpPr txBox="1"/>
          <p:nvPr/>
        </p:nvSpPr>
        <p:spPr>
          <a:xfrm>
            <a:off x="684212" y="2565400"/>
            <a:ext cx="7772401" cy="2159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buClr>
                <a:srgbClr val="ECEAAC"/>
              </a:buClr>
              <a:buSzPct val="60000"/>
              <a:buChar char="■"/>
              <a:defRPr sz="3200"/>
            </a:pPr>
            <a:r>
              <a:t>Smaller than normal numbers</a:t>
            </a:r>
          </a:p>
          <a:p>
            <a:pPr marL="742950" lvl="1" indent="-285750">
              <a:spcBef>
                <a:spcPts val="600"/>
              </a:spcBef>
              <a:buClr>
                <a:srgbClr val="91AFBF"/>
              </a:buClr>
              <a:buSzPct val="55000"/>
              <a:buChar char="■"/>
              <a:defRPr sz="2800"/>
            </a:pPr>
            <a:r>
              <a:t>allow for gradual underflow, with diminishing precision</a:t>
            </a:r>
          </a:p>
          <a:p>
            <a:pPr marL="342900" indent="-342900">
              <a:spcBef>
                <a:spcPts val="1900"/>
              </a:spcBef>
              <a:buClr>
                <a:srgbClr val="ECEAAC"/>
              </a:buClr>
              <a:buSzPct val="60000"/>
              <a:buChar char="■"/>
              <a:defRPr sz="3200"/>
            </a:pPr>
            <a:r>
              <a:t>Denormal with fraction = 000...0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3132137" y="5418127"/>
            <a:ext cx="2819453" cy="819161"/>
            <a:chOff x="0" y="0"/>
            <a:chExt cx="2819451" cy="819160"/>
          </a:xfrm>
        </p:grpSpPr>
        <p:sp>
          <p:nvSpPr>
            <p:cNvPr id="114" name="Rectangle"/>
            <p:cNvSpPr/>
            <p:nvPr/>
          </p:nvSpPr>
          <p:spPr>
            <a:xfrm>
              <a:off x="0" y="171460"/>
              <a:ext cx="2287588" cy="647701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5" name="Line"/>
            <p:cNvSpPr/>
            <p:nvPr/>
          </p:nvSpPr>
          <p:spPr>
            <a:xfrm flipH="1">
              <a:off x="2363840" y="-1"/>
              <a:ext cx="455612" cy="2857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Two representations of 0.0!"/>
            <p:cNvSpPr txBox="1"/>
            <p:nvPr/>
          </p:nvSpPr>
          <p:spPr>
            <a:xfrm>
              <a:off x="0" y="171460"/>
              <a:ext cx="2287588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Two representations of 0.0!</a:t>
              </a:r>
            </a:p>
          </p:txBody>
        </p:sp>
      </p:grpSp>
      <p:grpSp>
        <p:nvGrpSpPr>
          <p:cNvPr id="120" name="Group"/>
          <p:cNvGrpSpPr/>
          <p:nvPr/>
        </p:nvGrpSpPr>
        <p:grpSpPr>
          <a:xfrm>
            <a:off x="1835150" y="1916112"/>
            <a:ext cx="4864100" cy="546101"/>
            <a:chOff x="0" y="0"/>
            <a:chExt cx="4864100" cy="546100"/>
          </a:xfrm>
        </p:grpSpPr>
        <p:sp>
          <p:nvSpPr>
            <p:cNvPr id="118" name="Rectangle"/>
            <p:cNvSpPr/>
            <p:nvPr/>
          </p:nvSpPr>
          <p:spPr>
            <a:xfrm>
              <a:off x="0" y="0"/>
              <a:ext cx="4864100" cy="546100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19" name="image.pdf" descr="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864100" cy="54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3" name="Group"/>
          <p:cNvGrpSpPr/>
          <p:nvPr/>
        </p:nvGrpSpPr>
        <p:grpSpPr>
          <a:xfrm>
            <a:off x="1835150" y="4868862"/>
            <a:ext cx="4833938" cy="546101"/>
            <a:chOff x="0" y="0"/>
            <a:chExt cx="4833937" cy="546100"/>
          </a:xfrm>
        </p:grpSpPr>
        <p:sp>
          <p:nvSpPr>
            <p:cNvPr id="121" name="Rectangle"/>
            <p:cNvSpPr/>
            <p:nvPr/>
          </p:nvSpPr>
          <p:spPr>
            <a:xfrm>
              <a:off x="0" y="0"/>
              <a:ext cx="4833938" cy="546100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22" name="image.pdf" descr="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833938" cy="54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6" name="Infinities and NaN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Infinities and NaNs</a:t>
            </a:r>
          </a:p>
        </p:txBody>
      </p:sp>
      <p:sp>
        <p:nvSpPr>
          <p:cNvPr id="127" name="Exponent = 111...1, Fraction = 000...0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Exponent = 111...1, Fraction = 000...0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±Infinity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Can be used in subsequent calculations, avoiding need for overflow check</a:t>
            </a:r>
          </a:p>
          <a:p>
            <a:r>
              <a:t>Exponent = 111...1, Fraction ≠ 000...0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Not-a-Number (NaN)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Indicates illegal or undefined result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e.g., 0.0 / 0.0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Can be used in subsequent calculations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30" name="Floating-Point Addi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Floating-Point Addition</a:t>
            </a:r>
          </a:p>
        </p:txBody>
      </p:sp>
      <p:sp>
        <p:nvSpPr>
          <p:cNvPr id="131" name="Consider a 4-digit decimal example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Consider a 4-digit decimal example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9.999 × 10</a:t>
            </a:r>
            <a:r>
              <a:rPr baseline="30000"/>
              <a:t>1</a:t>
            </a:r>
            <a:r>
              <a:t> + 1.610 × 10</a:t>
            </a:r>
            <a:r>
              <a:rPr baseline="30000"/>
              <a:t>–1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1. Align decimal points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Shift number with smaller exponent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9.999 × 10</a:t>
            </a:r>
            <a:r>
              <a:rPr baseline="30000"/>
              <a:t>1</a:t>
            </a:r>
            <a:r>
              <a:t> + 0.016 × 10</a:t>
            </a:r>
            <a:r>
              <a:rPr baseline="30000"/>
              <a:t>1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2. Add significands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9.999 × 10</a:t>
            </a:r>
            <a:r>
              <a:rPr baseline="30000"/>
              <a:t>1</a:t>
            </a:r>
            <a:r>
              <a:t> + 0.016 × 10</a:t>
            </a:r>
            <a:r>
              <a:rPr baseline="30000"/>
              <a:t>1</a:t>
            </a:r>
            <a:r>
              <a:t> = 10.015 × 10</a:t>
            </a:r>
            <a:r>
              <a:rPr baseline="30000"/>
              <a:t>1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3. Normalize result &amp; check for over/underflow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1.0015 × 10</a:t>
            </a:r>
            <a:r>
              <a:rPr baseline="30000"/>
              <a:t>2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4. Round and renormalize if necessary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1.002 × 10</a:t>
            </a:r>
            <a:r>
              <a:rPr baseline="30000"/>
              <a:t>2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34" name="Floating-Point Addi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Floating-Point Addition</a:t>
            </a:r>
          </a:p>
        </p:txBody>
      </p:sp>
      <p:sp>
        <p:nvSpPr>
          <p:cNvPr id="135" name="Now consider a 4-digit binary example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Now consider a 4-digit binary example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1.000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–1</a:t>
            </a:r>
            <a:r>
              <a:t> + –1.110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–2</a:t>
            </a:r>
            <a:r>
              <a:t> (0.5 + –0.4375)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1. Align binary points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Shift number with smaller exponent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1.000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–1</a:t>
            </a:r>
            <a:r>
              <a:t> + –0.111</a:t>
            </a:r>
            <a:r>
              <a:rPr baseline="-25000"/>
              <a:t>2</a:t>
            </a:r>
            <a:r>
              <a:t> × 2</a:t>
            </a:r>
            <a:r>
              <a:rPr baseline="30000"/>
              <a:t>–1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2. Add significands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1.000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–1</a:t>
            </a:r>
            <a:r>
              <a:t> + –0.111</a:t>
            </a:r>
            <a:r>
              <a:rPr baseline="-25000"/>
              <a:t>2</a:t>
            </a:r>
            <a:r>
              <a:t> × 2</a:t>
            </a:r>
            <a:r>
              <a:rPr baseline="30000"/>
              <a:t>–</a:t>
            </a:r>
            <a:r>
              <a:t>1 = 0.001</a:t>
            </a:r>
            <a:r>
              <a:rPr baseline="-25000"/>
              <a:t>2</a:t>
            </a:r>
            <a:r>
              <a:t> × 2</a:t>
            </a:r>
            <a:r>
              <a:rPr baseline="30000"/>
              <a:t>–1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3. Normalize result &amp; check for over/underflow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1.000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–4</a:t>
            </a:r>
            <a:r>
              <a:t>, with no over/underflow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4. Round and renormalize if necessary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1.000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–4</a:t>
            </a:r>
            <a:r>
              <a:t> (no change)  = 0.0625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38" name="FP Adder Hardwar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FP Adder Hardware</a:t>
            </a:r>
          </a:p>
        </p:txBody>
      </p:sp>
      <p:sp>
        <p:nvSpPr>
          <p:cNvPr id="139" name="Much more complex than integer adder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Much more complex than integer adder</a:t>
            </a:r>
          </a:p>
          <a:p>
            <a:r>
              <a:t>Doing it in one clock cycle would take too long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Much longer than integer operations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Slower clock would penalize all instructions</a:t>
            </a:r>
          </a:p>
          <a:p>
            <a:r>
              <a:t>FP adder usually takes several cycles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Can be pipelined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142" name="f03-16-P374493" descr="f03-16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2" y="1268412"/>
            <a:ext cx="5214938" cy="505142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FP Adder Hardwar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FP Adder Hardware</a:t>
            </a:r>
          </a:p>
        </p:txBody>
      </p:sp>
      <p:sp>
        <p:nvSpPr>
          <p:cNvPr id="144" name="Line"/>
          <p:cNvSpPr/>
          <p:nvPr/>
        </p:nvSpPr>
        <p:spPr>
          <a:xfrm>
            <a:off x="6588125" y="1844675"/>
            <a:ext cx="144463" cy="1800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5" name="Line"/>
          <p:cNvSpPr/>
          <p:nvPr/>
        </p:nvSpPr>
        <p:spPr>
          <a:xfrm>
            <a:off x="6588125" y="3716337"/>
            <a:ext cx="144463" cy="792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6" name="Line"/>
          <p:cNvSpPr/>
          <p:nvPr/>
        </p:nvSpPr>
        <p:spPr>
          <a:xfrm>
            <a:off x="6588125" y="4795837"/>
            <a:ext cx="144463" cy="576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7" name="Line"/>
          <p:cNvSpPr/>
          <p:nvPr/>
        </p:nvSpPr>
        <p:spPr>
          <a:xfrm>
            <a:off x="6588125" y="5445125"/>
            <a:ext cx="144463" cy="576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Step 1"/>
          <p:cNvSpPr txBox="1"/>
          <p:nvPr/>
        </p:nvSpPr>
        <p:spPr>
          <a:xfrm>
            <a:off x="6877050" y="2568575"/>
            <a:ext cx="701140" cy="32291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Step 1</a:t>
            </a:r>
          </a:p>
        </p:txBody>
      </p:sp>
      <p:sp>
        <p:nvSpPr>
          <p:cNvPr id="149" name="Step 2"/>
          <p:cNvSpPr txBox="1"/>
          <p:nvPr/>
        </p:nvSpPr>
        <p:spPr>
          <a:xfrm>
            <a:off x="6877050" y="3937000"/>
            <a:ext cx="701140" cy="32291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Step 2</a:t>
            </a:r>
          </a:p>
        </p:txBody>
      </p:sp>
      <p:sp>
        <p:nvSpPr>
          <p:cNvPr id="150" name="Step 3"/>
          <p:cNvSpPr txBox="1"/>
          <p:nvPr/>
        </p:nvSpPr>
        <p:spPr>
          <a:xfrm>
            <a:off x="6877050" y="4873625"/>
            <a:ext cx="701140" cy="32291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Step 3</a:t>
            </a:r>
          </a:p>
        </p:txBody>
      </p:sp>
      <p:sp>
        <p:nvSpPr>
          <p:cNvPr id="151" name="Step 4"/>
          <p:cNvSpPr txBox="1"/>
          <p:nvPr/>
        </p:nvSpPr>
        <p:spPr>
          <a:xfrm>
            <a:off x="6877050" y="5521325"/>
            <a:ext cx="701140" cy="32291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Step 4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7740649" y="4956143"/>
            <a:ext cx="289255" cy="776320"/>
            <a:chOff x="0" y="0"/>
            <a:chExt cx="289253" cy="776319"/>
          </a:xfrm>
        </p:grpSpPr>
        <p:sp>
          <p:nvSpPr>
            <p:cNvPr id="152" name="Shape"/>
            <p:cNvSpPr/>
            <p:nvPr/>
          </p:nvSpPr>
          <p:spPr>
            <a:xfrm rot="10800000">
              <a:off x="-1" y="0"/>
              <a:ext cx="288926" cy="776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3454"/>
                    <a:pt x="0" y="7714"/>
                  </a:cubicBezTo>
                  <a:lnTo>
                    <a:pt x="0" y="12122"/>
                  </a:lnTo>
                  <a:cubicBezTo>
                    <a:pt x="0" y="15392"/>
                    <a:pt x="5770" y="18306"/>
                    <a:pt x="14400" y="19396"/>
                  </a:cubicBezTo>
                  <a:lnTo>
                    <a:pt x="14400" y="21600"/>
                  </a:lnTo>
                  <a:lnTo>
                    <a:pt x="21600" y="17633"/>
                  </a:lnTo>
                  <a:lnTo>
                    <a:pt x="14400" y="12784"/>
                  </a:lnTo>
                  <a:lnTo>
                    <a:pt x="14400" y="14987"/>
                  </a:lnTo>
                  <a:cubicBezTo>
                    <a:pt x="7890" y="14165"/>
                    <a:pt x="2873" y="12282"/>
                    <a:pt x="900" y="9918"/>
                  </a:cubicBezTo>
                  <a:lnTo>
                    <a:pt x="900" y="9918"/>
                  </a:lnTo>
                  <a:cubicBezTo>
                    <a:pt x="3630" y="6649"/>
                    <a:pt x="12048" y="4408"/>
                    <a:pt x="21600" y="44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3" name="Shape"/>
            <p:cNvSpPr/>
            <p:nvPr/>
          </p:nvSpPr>
          <p:spPr>
            <a:xfrm rot="10800000">
              <a:off x="-1" y="419844"/>
              <a:ext cx="288926" cy="356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1" y="0"/>
                    <a:pt x="0" y="7522"/>
                    <a:pt x="0" y="16800"/>
                  </a:cubicBezTo>
                  <a:cubicBezTo>
                    <a:pt x="0" y="18425"/>
                    <a:pt x="303" y="20042"/>
                    <a:pt x="900" y="21600"/>
                  </a:cubicBezTo>
                  <a:lnTo>
                    <a:pt x="900" y="21600"/>
                  </a:lnTo>
                  <a:cubicBezTo>
                    <a:pt x="3630" y="14480"/>
                    <a:pt x="12048" y="9600"/>
                    <a:pt x="21600" y="9600"/>
                  </a:cubicBezTo>
                  <a:close/>
                </a:path>
              </a:pathLst>
            </a:custGeom>
            <a:solidFill>
              <a:schemeClr val="accent1">
                <a:satOff val="-17703"/>
                <a:lumOff val="-145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4" name="Line"/>
            <p:cNvSpPr/>
            <p:nvPr/>
          </p:nvSpPr>
          <p:spPr>
            <a:xfrm rot="10800000">
              <a:off x="276553" y="419847"/>
              <a:ext cx="12701" cy="7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315"/>
                    <a:pt x="7276" y="1459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58" name="Floating-Point Multiplica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Floating-Point Multiplication</a:t>
            </a:r>
          </a:p>
        </p:txBody>
      </p:sp>
      <p:sp>
        <p:nvSpPr>
          <p:cNvPr id="159" name="Consider a 4-digit decimal example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Consider a 4-digit decimal example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1.110 × 10</a:t>
            </a:r>
            <a:r>
              <a:rPr baseline="30000"/>
              <a:t>10</a:t>
            </a:r>
            <a:r>
              <a:t> × 9.200 × 10</a:t>
            </a:r>
            <a:r>
              <a:rPr baseline="30000"/>
              <a:t>–5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1. Add exponents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For biased exponents, subtract bias from sum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New exponent = 10 + –5 = 5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2. Multiply significands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1.110 × 9.200 = 10.212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 </a:t>
            </a:r>
            <a:r>
              <a:t>10.212 × 10</a:t>
            </a:r>
            <a:r>
              <a:rPr baseline="30000"/>
              <a:t>5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3. Normalize result &amp; check for over/underflow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1.0212 × 10</a:t>
            </a:r>
            <a:r>
              <a:rPr baseline="30000"/>
              <a:t>6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4. Round and renormalize if necessary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1.021 × 10</a:t>
            </a:r>
            <a:r>
              <a:rPr baseline="30000"/>
              <a:t>6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5. Determine sign of result from signs of operands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+1.021 × 10</a:t>
            </a:r>
            <a:r>
              <a:rPr baseline="30000"/>
              <a:t>6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6BC0-F332-254B-8B51-0965B3B9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258" y="426929"/>
            <a:ext cx="2929485" cy="365944"/>
          </a:xfrm>
        </p:spPr>
        <p:txBody>
          <a:bodyPr/>
          <a:lstStyle/>
          <a:p>
            <a:r>
              <a:rPr lang="ko-KR" altLang="en-US" dirty="0"/>
              <a:t>기말고사 일정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2720-C13B-FE40-B01A-FB6855B6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672" y="1786977"/>
            <a:ext cx="7326653" cy="335448"/>
          </a:xfrm>
        </p:spPr>
        <p:txBody>
          <a:bodyPr/>
          <a:lstStyle/>
          <a:p>
            <a:r>
              <a:rPr lang="en-US" altLang="ko-KR" dirty="0"/>
              <a:t>12/10,12,17,19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0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2" name="Floating-Point Multiplicat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Floating-Point Multiplication</a:t>
            </a:r>
          </a:p>
        </p:txBody>
      </p:sp>
      <p:sp>
        <p:nvSpPr>
          <p:cNvPr id="163" name="Now consider a 4-digit binary example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Now consider a 4-digit binary example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1.000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–1</a:t>
            </a:r>
            <a:r>
              <a:t> × –1.110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–2</a:t>
            </a:r>
            <a:r>
              <a:t> (0.5 × –0.4375)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1. Add exponents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Unbiased: –1 + –2 = –3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Biased: (–1 + 127) + (–2 + 127) = –3 + 254 – 127 = –3 + 127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2. Multiply significands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1.000</a:t>
            </a:r>
            <a:r>
              <a:rPr baseline="-25000"/>
              <a:t>2</a:t>
            </a:r>
            <a:r>
              <a:t> × 1.110</a:t>
            </a:r>
            <a:r>
              <a:rPr baseline="-25000"/>
              <a:t>2</a:t>
            </a:r>
            <a:r>
              <a:t> = 1.110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 </a:t>
            </a:r>
            <a:r>
              <a:t>1.110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–3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3. Normalize result &amp; check for over/underflow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1.110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–3</a:t>
            </a:r>
            <a:r>
              <a:t> (no change) with no over/underflow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4. Round and renormalize if necessary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1.110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–3</a:t>
            </a:r>
            <a:r>
              <a:t> (no change)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t>5. Determine sign: +ve × –ve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–ve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–1.110</a:t>
            </a:r>
            <a:r>
              <a:rPr baseline="-25000"/>
              <a:t>2</a:t>
            </a:r>
            <a:r>
              <a:t> × 2</a:t>
            </a:r>
            <a:r>
              <a:rPr baseline="30000"/>
              <a:t>–3</a:t>
            </a:r>
            <a:r>
              <a:t>  = –0.21875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6" name="FP Arithmetic Hardwar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FP Arithmetic Hardware</a:t>
            </a:r>
          </a:p>
        </p:txBody>
      </p:sp>
      <p:sp>
        <p:nvSpPr>
          <p:cNvPr id="167" name="FP multiplier is of similar complexity to FP adder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FP multiplier is of similar complexity to FP adder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But uses a multiplier for significands instead of an adder</a:t>
            </a:r>
          </a:p>
          <a:p>
            <a:pPr>
              <a:lnSpc>
                <a:spcPct val="90000"/>
              </a:lnSpc>
            </a:pPr>
            <a:r>
              <a:t>FP arithmetic hardware usually does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Addition, subtraction, multiplication, division, reciprocal, square-root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FP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« </a:t>
            </a:r>
            <a:r>
              <a:t>integer conversion</a:t>
            </a:r>
          </a:p>
          <a:p>
            <a:pPr>
              <a:lnSpc>
                <a:spcPct val="90000"/>
              </a:lnSpc>
            </a:pPr>
            <a:r>
              <a:t>Operations usually takes several cycles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800"/>
            </a:pPr>
            <a:r>
              <a:t>Can be pipelined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70" name="FP Instructions in MIP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FP Instructions in MIPS</a:t>
            </a:r>
          </a:p>
        </p:txBody>
      </p:sp>
      <p:sp>
        <p:nvSpPr>
          <p:cNvPr id="171" name="FP hardware is coprocessor 1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FP hardware is coprocessor 1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Adjunct processor that extends the ISA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Separate FP registers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32 single-precision: $f0, $f1, … $f31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Paired for double-precision: $f0/$f1, $f2/$f3, …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t>Release 2 of MIPs ISA supports 32 × 64-bit FP reg’s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FP instructions operate only on FP registers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Programs generally don’t do integer ops on FP data, or vice versa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More registers with minimal code-size impact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FP load and store instructions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lwc1</a:t>
            </a:r>
            <a:r>
              <a:rPr>
                <a:latin typeface="Arial"/>
                <a:ea typeface="Arial"/>
                <a:cs typeface="Arial"/>
                <a:sym typeface="Arial"/>
              </a:rPr>
              <a:t>, </a:t>
            </a:r>
            <a:r>
              <a:t>ldc1</a:t>
            </a:r>
            <a:r>
              <a:rPr>
                <a:latin typeface="Arial"/>
                <a:ea typeface="Arial"/>
                <a:cs typeface="Arial"/>
                <a:sym typeface="Arial"/>
              </a:rPr>
              <a:t>, </a:t>
            </a:r>
            <a:r>
              <a:t>swc1</a:t>
            </a:r>
            <a:r>
              <a:rPr>
                <a:latin typeface="Arial"/>
                <a:ea typeface="Arial"/>
                <a:cs typeface="Arial"/>
                <a:sym typeface="Arial"/>
              </a:rPr>
              <a:t>, </a:t>
            </a:r>
            <a:r>
              <a:t>sdc1 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(pseudoinstructions l.s, l.d, s.s, s.d)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t>e.g., 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ldc1 $f8, 32($sp)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74" name="FP Instructions in MIPS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FP Instructions in MIPS</a:t>
            </a:r>
          </a:p>
        </p:txBody>
      </p:sp>
      <p:sp>
        <p:nvSpPr>
          <p:cNvPr id="175" name="Single-precision arithmetic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Single-precision arithmetic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add.s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 err="1"/>
              <a:t>sub.s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 err="1"/>
              <a:t>mul.s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div.s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rPr dirty="0"/>
              <a:t>e.g., </a:t>
            </a: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add.s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 $f0, $f1, $f6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Double-precision arithmetic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add.d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 err="1"/>
              <a:t>sub.d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 err="1"/>
              <a:t>mul.d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 err="1"/>
              <a:t>div.d</a:t>
            </a:r>
            <a:endParaRPr dirty="0"/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rPr dirty="0"/>
              <a:t>e.g., </a:t>
            </a: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mul.d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 $f4, $f4, $f6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Single- and double-precision comparison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 err="1"/>
              <a:t>c.xx.s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 err="1"/>
              <a:t>c.xx.d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dirty="0">
                <a:latin typeface="Arial"/>
                <a:ea typeface="Arial"/>
                <a:cs typeface="Arial"/>
                <a:sym typeface="Arial"/>
              </a:rPr>
              <a:t>xx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dirty="0" err="1"/>
              <a:t>eq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 err="1"/>
              <a:t>lt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/>
              <a:t>le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rPr dirty="0"/>
              <a:t>Sets or clears FP condition bit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rPr dirty="0"/>
              <a:t>e.g. </a:t>
            </a: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c.lt.s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 $f3, $f4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rPr dirty="0"/>
              <a:t>Branch on FP condition code true or false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rPr dirty="0"/>
              <a:t>bc1t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dirty="0"/>
              <a:t>bc1f</a:t>
            </a:r>
          </a:p>
          <a:p>
            <a:pPr marL="1143000" lvl="2" indent="-228600">
              <a:lnSpc>
                <a:spcPct val="80000"/>
              </a:lnSpc>
              <a:spcBef>
                <a:spcPts val="0"/>
              </a:spcBef>
              <a:defRPr sz="2000"/>
            </a:pPr>
            <a:r>
              <a:rPr dirty="0"/>
              <a:t>e.g., 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bc1t </a:t>
            </a:r>
            <a:r>
              <a:rPr dirty="0" err="1">
                <a:latin typeface="Lucida Console"/>
                <a:ea typeface="Lucida Console"/>
                <a:cs typeface="Lucida Console"/>
                <a:sym typeface="Lucida Console"/>
              </a:rPr>
              <a:t>TargetLabel</a:t>
            </a:r>
            <a:endParaRPr dirty="0">
              <a:latin typeface="Lucida Console"/>
              <a:ea typeface="Lucida Console"/>
              <a:cs typeface="Lucida Console"/>
              <a:sym typeface="Lucida Console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8" name="FP Example: °F to °C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FP Example: °F to °C</a:t>
            </a:r>
          </a:p>
        </p:txBody>
      </p:sp>
      <p:sp>
        <p:nvSpPr>
          <p:cNvPr id="179" name="C code:…"/>
          <p:cNvSpPr txBox="1">
            <a:spLocks noGrp="1"/>
          </p:cNvSpPr>
          <p:nvPr>
            <p:ph type="body" idx="4294967295"/>
          </p:nvPr>
        </p:nvSpPr>
        <p:spPr>
          <a:xfrm>
            <a:off x="678656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C code: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float f2c (float fahr) {</a:t>
            </a:r>
            <a:br/>
            <a:r>
              <a:t>  return ((5.0/9.0)*(fahr - 32.0));</a:t>
            </a:r>
            <a:br/>
            <a:r>
              <a:t>}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fahr</a:t>
            </a:r>
            <a:r>
              <a:rPr>
                <a:latin typeface="Arial"/>
                <a:ea typeface="Arial"/>
                <a:cs typeface="Arial"/>
                <a:sym typeface="Arial"/>
              </a:rPr>
              <a:t> in $f12, result in $f0, literals in global memory space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Compiled MIPS code: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f2c: lwc1  $f16, 0($gp)</a:t>
            </a:r>
            <a:br/>
            <a:r>
              <a:t>     lwc2  $f17, 4($gp)</a:t>
            </a:r>
            <a:br/>
            <a:r>
              <a:t>     div.s $f16, $f16, $f17</a:t>
            </a:r>
            <a:br/>
            <a:r>
              <a:t>     lwc1  $f17, 8($gp)</a:t>
            </a:r>
            <a:br/>
            <a:r>
              <a:t>     sub.s $f17, $f12, $f17</a:t>
            </a:r>
            <a:br/>
            <a:r>
              <a:t>     mul.s $f0,  $f16, $f17</a:t>
            </a:r>
            <a:br/>
            <a:r>
              <a:t>     jr    $ra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.data 0x10008000…"/>
          <p:cNvSpPr txBox="1"/>
          <p:nvPr/>
        </p:nvSpPr>
        <p:spPr>
          <a:xfrm>
            <a:off x="874217" y="269169"/>
            <a:ext cx="3050702" cy="5771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.data 0x10008000</a:t>
            </a:r>
          </a:p>
          <a:p>
            <a:pPr>
              <a:defRPr sz="2400"/>
            </a:pPr>
            <a:r>
              <a:t>f5: .float 5.0</a:t>
            </a:r>
          </a:p>
          <a:p>
            <a:pPr>
              <a:defRPr sz="2400"/>
            </a:pPr>
            <a:r>
              <a:t>     .float 9.0</a:t>
            </a:r>
          </a:p>
          <a:p>
            <a:pPr>
              <a:defRPr sz="2400"/>
            </a:pPr>
            <a:r>
              <a:t>     .float 32.0</a:t>
            </a:r>
          </a:p>
          <a:p>
            <a:pPr>
              <a:defRPr sz="2400"/>
            </a:pPr>
            <a:r>
              <a:t>     .float 70.0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.text</a:t>
            </a:r>
          </a:p>
          <a:p>
            <a:pPr>
              <a:defRPr sz="2400"/>
            </a:pPr>
            <a:r>
              <a:t>.globl main</a:t>
            </a:r>
          </a:p>
          <a:p>
            <a:pPr>
              <a:defRPr sz="2400"/>
            </a:pPr>
            <a:r>
              <a:t>main:</a:t>
            </a:r>
          </a:p>
          <a:p>
            <a:pPr>
              <a:defRPr sz="2400"/>
            </a:pPr>
            <a:r>
              <a:t>   addi $sp, $sp, -4</a:t>
            </a:r>
          </a:p>
          <a:p>
            <a:pPr>
              <a:defRPr sz="2400"/>
            </a:pPr>
            <a:r>
              <a:t>   sw $ra, 0($sp)</a:t>
            </a:r>
          </a:p>
          <a:p>
            <a:pPr>
              <a:defRPr sz="2400"/>
            </a:pPr>
            <a:r>
              <a:t>   lwc1 $f12, 12($gp)</a:t>
            </a:r>
          </a:p>
          <a:p>
            <a:pPr>
              <a:defRPr sz="2400"/>
            </a:pPr>
            <a:r>
              <a:t>   jal f2c</a:t>
            </a:r>
          </a:p>
          <a:p>
            <a:pPr>
              <a:defRPr sz="2400"/>
            </a:pPr>
            <a:r>
              <a:t>   lw $ra, 0($sp)</a:t>
            </a:r>
          </a:p>
          <a:p>
            <a:pPr>
              <a:defRPr sz="2400"/>
            </a:pPr>
            <a:r>
              <a:t>   addi $sp, $sp, 4</a:t>
            </a:r>
          </a:p>
          <a:p>
            <a:pPr>
              <a:defRPr sz="2400"/>
            </a:pPr>
            <a:r>
              <a:t>   jr $ra</a:t>
            </a:r>
          </a:p>
        </p:txBody>
      </p:sp>
      <p:sp>
        <p:nvSpPr>
          <p:cNvPr id="182" name="f2c:…"/>
          <p:cNvSpPr txBox="1"/>
          <p:nvPr/>
        </p:nvSpPr>
        <p:spPr>
          <a:xfrm>
            <a:off x="4938217" y="3113969"/>
            <a:ext cx="4101851" cy="328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f2c:</a:t>
            </a:r>
          </a:p>
          <a:p>
            <a:pPr>
              <a:defRPr sz="2400"/>
            </a:pPr>
            <a:r>
              <a:t>   lwc1 $f16, 0($gp)</a:t>
            </a:r>
          </a:p>
          <a:p>
            <a:pPr>
              <a:defRPr sz="2400"/>
            </a:pPr>
            <a:r>
              <a:t>   lwc1 $f17, 4($gp)</a:t>
            </a:r>
          </a:p>
          <a:p>
            <a:pPr>
              <a:defRPr sz="2400"/>
            </a:pPr>
            <a:r>
              <a:t>   div.s  $f16, $f16, $f17</a:t>
            </a:r>
          </a:p>
          <a:p>
            <a:pPr>
              <a:defRPr sz="2400"/>
            </a:pPr>
            <a:r>
              <a:t>   lwc1 $f17, 8($gp)</a:t>
            </a:r>
          </a:p>
          <a:p>
            <a:pPr>
              <a:defRPr sz="2400"/>
            </a:pPr>
            <a:r>
              <a:t>   sub.s $f17, $f12, $f17</a:t>
            </a:r>
          </a:p>
          <a:p>
            <a:pPr>
              <a:defRPr sz="2400"/>
            </a:pPr>
            <a:r>
              <a:t>   mul.s $f0, $f16, $f17</a:t>
            </a:r>
          </a:p>
          <a:p>
            <a:pPr>
              <a:defRPr sz="2400"/>
            </a:pPr>
            <a:r>
              <a:t>   jr $ra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85" name="Accurate Arithmetic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Accurate Arithmetic</a:t>
            </a:r>
          </a:p>
        </p:txBody>
      </p:sp>
      <p:sp>
        <p:nvSpPr>
          <p:cNvPr id="186" name="IEEE Std 754 specifies additional rounding control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IEEE Std 754 specifies additional rounding control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Extra bits of precision (guard, round, sticky)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Choice of rounding modes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Allows programmer to fine-tune numerical behavior of a computation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Not all FP units implement all options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buClr>
                <a:srgbClr val="91AFBF"/>
              </a:buClr>
              <a:defRPr sz="2400"/>
            </a:pPr>
            <a:r>
              <a:t>Most programming languages and FP libraries just use defaults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Trade-off between hardware complexity, performance, and market requirements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662704" y="6451701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9" name="Associativity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Associativity</a:t>
            </a:r>
          </a:p>
        </p:txBody>
      </p:sp>
      <p:sp>
        <p:nvSpPr>
          <p:cNvPr id="190" name="Parallel programs may interleave operations in unexpected orders…"/>
          <p:cNvSpPr txBox="1">
            <a:spLocks noGrp="1"/>
          </p:cNvSpPr>
          <p:nvPr>
            <p:ph type="body" sz="half" idx="4294967295"/>
          </p:nvPr>
        </p:nvSpPr>
        <p:spPr>
          <a:xfrm>
            <a:off x="684212" y="1125537"/>
            <a:ext cx="8270876" cy="1636713"/>
          </a:xfrm>
          <a:prstGeom prst="rect">
            <a:avLst/>
          </a:prstGeom>
        </p:spPr>
        <p:txBody>
          <a:bodyPr>
            <a:normAutofit/>
          </a:bodyPr>
          <a:lstStyle>
            <a:lvl2pPr marL="742950" indent="-285750">
              <a:spcBef>
                <a:spcPts val="0"/>
              </a:spcBef>
              <a:buClr>
                <a:srgbClr val="91AFBF"/>
              </a:buClr>
              <a:defRPr sz="2800"/>
            </a:lvl2pPr>
          </a:lstStyle>
          <a:p>
            <a:r>
              <a:t>Parallel programs may interleave operations in unexpected orders</a:t>
            </a:r>
          </a:p>
          <a:p>
            <a:pPr lvl="1"/>
            <a:r>
              <a:t>Assumptions of associativity may fail</a:t>
            </a:r>
          </a:p>
        </p:txBody>
      </p:sp>
      <p:pic>
        <p:nvPicPr>
          <p:cNvPr id="191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876550"/>
            <a:ext cx="5238750" cy="191452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Need to validate parallel programs under varying degrees of parallelism"/>
          <p:cNvSpPr txBox="1"/>
          <p:nvPr/>
        </p:nvSpPr>
        <p:spPr>
          <a:xfrm>
            <a:off x="684212" y="4972050"/>
            <a:ext cx="8270876" cy="101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spcBef>
                <a:spcPts val="700"/>
              </a:spcBef>
              <a:buClr>
                <a:srgbClr val="ECEAAC"/>
              </a:buClr>
              <a:buSzPct val="60000"/>
              <a:buChar char="■"/>
              <a:defRPr sz="3200"/>
            </a:lvl1pPr>
          </a:lstStyle>
          <a:p>
            <a:r>
              <a:t>Need to validate parallel programs under varying degrees of parallelism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5" name="Floating Point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Floating Point</a:t>
            </a:r>
            <a:r>
              <a:rPr lang="en-US" dirty="0"/>
              <a:t> Numbers</a:t>
            </a:r>
            <a:endParaRPr dirty="0"/>
          </a:p>
        </p:txBody>
      </p:sp>
      <p:sp>
        <p:nvSpPr>
          <p:cNvPr id="56" name="Representation for non-integral numbers…"/>
          <p:cNvSpPr txBox="1">
            <a:spLocks noGrp="1"/>
          </p:cNvSpPr>
          <p:nvPr>
            <p:ph type="body" idx="4294967295"/>
          </p:nvPr>
        </p:nvSpPr>
        <p:spPr>
          <a:xfrm>
            <a:off x="688517" y="14430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Representation for non-integral numbers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Including very small and very large numbers</a:t>
            </a:r>
          </a:p>
          <a:p>
            <a:r>
              <a:rPr lang="en-US" dirty="0"/>
              <a:t>S</a:t>
            </a:r>
            <a:r>
              <a:rPr dirty="0"/>
              <a:t>cientific notation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–2.34 × 10</a:t>
            </a:r>
            <a:r>
              <a:rPr baseline="30000" dirty="0"/>
              <a:t>56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+0.002 × 10</a:t>
            </a:r>
            <a:r>
              <a:rPr baseline="30000" dirty="0"/>
              <a:t>–4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+987.02 × 10</a:t>
            </a:r>
            <a:r>
              <a:rPr baseline="30000" dirty="0"/>
              <a:t>9</a:t>
            </a:r>
          </a:p>
          <a:p>
            <a:r>
              <a:rPr dirty="0"/>
              <a:t>In binary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rPr dirty="0"/>
              <a:t>±1.</a:t>
            </a:r>
            <a:r>
              <a:rPr i="1" dirty="0"/>
              <a:t>xxxxxxx</a:t>
            </a:r>
            <a:r>
              <a:rPr baseline="-25000" dirty="0"/>
              <a:t>2</a:t>
            </a:r>
            <a:r>
              <a:rPr dirty="0"/>
              <a:t> × 2</a:t>
            </a:r>
            <a:r>
              <a:rPr i="1" baseline="30000" dirty="0"/>
              <a:t>yyyy</a:t>
            </a:r>
          </a:p>
          <a:p>
            <a:r>
              <a:rPr dirty="0"/>
              <a:t>Types 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float</a:t>
            </a:r>
            <a:r>
              <a:rPr dirty="0"/>
              <a:t> and </a:t>
            </a:r>
            <a:r>
              <a:rPr dirty="0">
                <a:latin typeface="Lucida Console"/>
                <a:ea typeface="Lucida Console"/>
                <a:cs typeface="Lucida Console"/>
                <a:sym typeface="Lucida Console"/>
              </a:rPr>
              <a:t>double</a:t>
            </a:r>
            <a:r>
              <a:rPr dirty="0"/>
              <a:t> in C</a:t>
            </a:r>
          </a:p>
        </p:txBody>
      </p:sp>
      <p:grpSp>
        <p:nvGrpSpPr>
          <p:cNvPr id="60" name="Group"/>
          <p:cNvGrpSpPr/>
          <p:nvPr/>
        </p:nvGrpSpPr>
        <p:grpSpPr>
          <a:xfrm>
            <a:off x="3846538" y="2924174"/>
            <a:ext cx="2881287" cy="401639"/>
            <a:chOff x="0" y="0"/>
            <a:chExt cx="2881286" cy="401637"/>
          </a:xfrm>
        </p:grpSpPr>
        <p:sp>
          <p:nvSpPr>
            <p:cNvPr id="57" name="Rectangle"/>
            <p:cNvSpPr/>
            <p:nvPr/>
          </p:nvSpPr>
          <p:spPr>
            <a:xfrm>
              <a:off x="1373161" y="0"/>
              <a:ext cx="1508126" cy="40163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8" name="Line"/>
            <p:cNvSpPr/>
            <p:nvPr/>
          </p:nvSpPr>
          <p:spPr>
            <a:xfrm>
              <a:off x="0" y="114299"/>
              <a:ext cx="1296988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normalized"/>
            <p:cNvSpPr txBox="1"/>
            <p:nvPr/>
          </p:nvSpPr>
          <p:spPr>
            <a:xfrm>
              <a:off x="1373161" y="0"/>
              <a:ext cx="150812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normalized</a:t>
              </a:r>
            </a:p>
          </p:txBody>
        </p:sp>
      </p:grpSp>
      <p:grpSp>
        <p:nvGrpSpPr>
          <p:cNvPr id="64" name="Group"/>
          <p:cNvGrpSpPr/>
          <p:nvPr/>
        </p:nvGrpSpPr>
        <p:grpSpPr>
          <a:xfrm>
            <a:off x="3954490" y="3563942"/>
            <a:ext cx="3641698" cy="411158"/>
            <a:chOff x="0" y="0"/>
            <a:chExt cx="3641697" cy="411157"/>
          </a:xfrm>
        </p:grpSpPr>
        <p:sp>
          <p:nvSpPr>
            <p:cNvPr id="61" name="Rectangle"/>
            <p:cNvSpPr/>
            <p:nvPr/>
          </p:nvSpPr>
          <p:spPr>
            <a:xfrm>
              <a:off x="1697009" y="9520"/>
              <a:ext cx="1944689" cy="40163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2" name="Line"/>
            <p:cNvSpPr/>
            <p:nvPr/>
          </p:nvSpPr>
          <p:spPr>
            <a:xfrm>
              <a:off x="0" y="-1"/>
              <a:ext cx="1620843" cy="12382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not normalized"/>
            <p:cNvSpPr txBox="1"/>
            <p:nvPr/>
          </p:nvSpPr>
          <p:spPr>
            <a:xfrm>
              <a:off x="1697009" y="9520"/>
              <a:ext cx="194468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r>
                <a:t>not normalized</a:t>
              </a:r>
            </a:p>
          </p:txBody>
        </p:sp>
      </p:grpSp>
      <p:sp>
        <p:nvSpPr>
          <p:cNvPr id="65" name="Line"/>
          <p:cNvSpPr/>
          <p:nvPr/>
        </p:nvSpPr>
        <p:spPr>
          <a:xfrm flipH="1">
            <a:off x="4067174" y="3790949"/>
            <a:ext cx="1512889" cy="2159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§3.5 Floating Point"/>
          <p:cNvSpPr txBox="1"/>
          <p:nvPr/>
        </p:nvSpPr>
        <p:spPr>
          <a:xfrm rot="5400000">
            <a:off x="7963466" y="829871"/>
            <a:ext cx="2010406" cy="3506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CEAAC"/>
                </a:solidFill>
              </a:defRPr>
            </a:lvl1pPr>
          </a:lstStyle>
          <a:p>
            <a:r>
              <a:t>§3.5 Floating Point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9" name="Floating Point Standard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Floating Point Standard</a:t>
            </a:r>
          </a:p>
        </p:txBody>
      </p:sp>
      <p:sp>
        <p:nvSpPr>
          <p:cNvPr id="70" name="Defined by IEEE Std 754-1985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Defined by IEEE Std 754-1985</a:t>
            </a:r>
          </a:p>
          <a:p>
            <a:r>
              <a:t>Developed in response to divergence of representations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Portability issues for scientific code</a:t>
            </a:r>
          </a:p>
          <a:p>
            <a:r>
              <a:t>Now almost universally adopted</a:t>
            </a:r>
          </a:p>
          <a:p>
            <a:r>
              <a:t>Two representations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Single precision (32-bit)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Double precision (64-bit)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3" name="IEEE Floating-Point Format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IEEE Floating-Point Format</a:t>
            </a:r>
          </a:p>
        </p:txBody>
      </p:sp>
      <p:sp>
        <p:nvSpPr>
          <p:cNvPr id="74" name="S: sign bit (0 ⇒ non-negative, 1 ⇒ negative)…"/>
          <p:cNvSpPr txBox="1">
            <a:spLocks noGrp="1"/>
          </p:cNvSpPr>
          <p:nvPr>
            <p:ph type="body" sz="half" idx="4294967295"/>
          </p:nvPr>
        </p:nvSpPr>
        <p:spPr>
          <a:xfrm>
            <a:off x="684212" y="3573462"/>
            <a:ext cx="8270876" cy="26638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S: sign bit (0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non-negative, 1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negative)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Normalize significand: 1.0 ≤ |significand| &lt; 2.0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Always has a leading pre-binary-point 1 bit, so no need to represent it explicitly (hidden bit)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Significand is Fraction with the “1.” restored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Exponent: excess representation: actual exponent + Bias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Ensures exponent is unsigned</a:t>
            </a:r>
          </a:p>
          <a:p>
            <a:pPr marL="742950" lvl="1" indent="-285750">
              <a:lnSpc>
                <a:spcPct val="80000"/>
              </a:lnSpc>
              <a:spcBef>
                <a:spcPts val="0"/>
              </a:spcBef>
              <a:buClr>
                <a:srgbClr val="91AFBF"/>
              </a:buClr>
              <a:defRPr sz="2000"/>
            </a:pPr>
            <a:r>
              <a:t>Single: Bias = 127; Double: Bias = 1023</a:t>
            </a:r>
          </a:p>
        </p:txBody>
      </p:sp>
      <p:sp>
        <p:nvSpPr>
          <p:cNvPr id="75" name="S"/>
          <p:cNvSpPr txBox="1"/>
          <p:nvPr/>
        </p:nvSpPr>
        <p:spPr>
          <a:xfrm>
            <a:off x="1549400" y="1917700"/>
            <a:ext cx="358775" cy="44976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/>
            </a:lvl1pPr>
          </a:lstStyle>
          <a:p>
            <a:r>
              <a:t>S</a:t>
            </a:r>
          </a:p>
        </p:txBody>
      </p:sp>
      <p:sp>
        <p:nvSpPr>
          <p:cNvPr id="76" name="Exponent"/>
          <p:cNvSpPr txBox="1"/>
          <p:nvPr/>
        </p:nvSpPr>
        <p:spPr>
          <a:xfrm>
            <a:off x="1908175" y="1917700"/>
            <a:ext cx="1584325" cy="44976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/>
            </a:lvl1pPr>
          </a:lstStyle>
          <a:p>
            <a:r>
              <a:t>Exponent</a:t>
            </a:r>
          </a:p>
        </p:txBody>
      </p:sp>
      <p:sp>
        <p:nvSpPr>
          <p:cNvPr id="77" name="Fraction"/>
          <p:cNvSpPr txBox="1"/>
          <p:nvPr/>
        </p:nvSpPr>
        <p:spPr>
          <a:xfrm>
            <a:off x="3494087" y="1917700"/>
            <a:ext cx="3671888" cy="44976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 sz="2400"/>
            </a:lvl1pPr>
          </a:lstStyle>
          <a:p>
            <a:r>
              <a:t>Fraction</a:t>
            </a:r>
          </a:p>
        </p:txBody>
      </p:sp>
      <p:sp>
        <p:nvSpPr>
          <p:cNvPr id="78" name="single: 8 bits double: 11 bits"/>
          <p:cNvSpPr txBox="1"/>
          <p:nvPr/>
        </p:nvSpPr>
        <p:spPr>
          <a:xfrm>
            <a:off x="1836737" y="1196975"/>
            <a:ext cx="1779326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single: 8 bits</a:t>
            </a:r>
            <a:br/>
            <a:r>
              <a:t>double: 11 bits</a:t>
            </a:r>
          </a:p>
        </p:txBody>
      </p:sp>
      <p:sp>
        <p:nvSpPr>
          <p:cNvPr id="79" name="single: 23 bits double: 52 bits"/>
          <p:cNvSpPr txBox="1"/>
          <p:nvPr/>
        </p:nvSpPr>
        <p:spPr>
          <a:xfrm>
            <a:off x="4427537" y="1196975"/>
            <a:ext cx="1779326" cy="701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single: 23 bits</a:t>
            </a:r>
            <a:br/>
            <a:r>
              <a:t>double: 52 bits</a:t>
            </a:r>
          </a:p>
        </p:txBody>
      </p:sp>
      <p:grpSp>
        <p:nvGrpSpPr>
          <p:cNvPr id="82" name="Group"/>
          <p:cNvGrpSpPr/>
          <p:nvPr/>
        </p:nvGrpSpPr>
        <p:grpSpPr>
          <a:xfrm>
            <a:off x="1476375" y="2667000"/>
            <a:ext cx="5867400" cy="546100"/>
            <a:chOff x="0" y="0"/>
            <a:chExt cx="5867400" cy="546100"/>
          </a:xfrm>
        </p:grpSpPr>
        <p:sp>
          <p:nvSpPr>
            <p:cNvPr id="80" name="Rectangle"/>
            <p:cNvSpPr/>
            <p:nvPr/>
          </p:nvSpPr>
          <p:spPr>
            <a:xfrm>
              <a:off x="0" y="0"/>
              <a:ext cx="5867400" cy="546100"/>
            </a:xfrm>
            <a:prstGeom prst="rect">
              <a:avLst/>
            </a:prstGeom>
            <a:solidFill>
              <a:srgbClr val="ECEA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81" name="image.pdf" descr="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867400" cy="546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5" name="Single-Precision Rang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Single-Precision Range</a:t>
            </a:r>
          </a:p>
        </p:txBody>
      </p:sp>
      <p:sp>
        <p:nvSpPr>
          <p:cNvPr id="86" name="Exponents 00000000 and 11111111 reserved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800"/>
            </a:pPr>
            <a:r>
              <a:t>Exponents 00000000 and 11111111 reserved</a:t>
            </a:r>
          </a:p>
          <a:p>
            <a:pPr>
              <a:spcBef>
                <a:spcPts val="600"/>
              </a:spcBef>
              <a:defRPr sz="2800"/>
            </a:pPr>
            <a:r>
              <a:t>Smallest value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Exponent: 00000001</a:t>
            </a:r>
            <a:br/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actual exponent = 1 – 127 = –126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Fraction: 000…00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significand = 1.0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±1.0 × 2</a:t>
            </a:r>
            <a:r>
              <a:rPr baseline="30000"/>
              <a:t>–126</a:t>
            </a:r>
            <a:r>
              <a:t> ≈ ±1.2 × 10</a:t>
            </a:r>
            <a:r>
              <a:rPr baseline="30000"/>
              <a:t>–38</a:t>
            </a:r>
          </a:p>
          <a:p>
            <a:pPr>
              <a:spcBef>
                <a:spcPts val="600"/>
              </a:spcBef>
              <a:defRPr sz="2800"/>
            </a:pPr>
            <a:r>
              <a:t>Largest value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exponent: 11111110</a:t>
            </a:r>
            <a:br/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actual exponent = 254 – 127 = +127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Fraction: 111…11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significand ≈ 2.0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±2.0 × 2</a:t>
            </a:r>
            <a:r>
              <a:rPr baseline="30000"/>
              <a:t>+127</a:t>
            </a:r>
            <a:r>
              <a:t> ≈ ±3.4 × 10</a:t>
            </a:r>
            <a:r>
              <a:rPr baseline="30000"/>
              <a:t>+38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9" name="Double-Precision Rang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Double-Precision Range</a:t>
            </a:r>
          </a:p>
        </p:txBody>
      </p:sp>
      <p:sp>
        <p:nvSpPr>
          <p:cNvPr id="90" name="Exponents 0000…00 and 1111…11 reserved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800"/>
            </a:pPr>
            <a:r>
              <a:t>Exponents 0000…00 and 1111…11 reserved</a:t>
            </a:r>
          </a:p>
          <a:p>
            <a:pPr>
              <a:spcBef>
                <a:spcPts val="600"/>
              </a:spcBef>
              <a:defRPr sz="2800"/>
            </a:pPr>
            <a:r>
              <a:t>Smallest value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Exponent: 00000000001</a:t>
            </a:r>
            <a:br/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actual exponent = 1 – 1023 = –1022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Fraction: 000…00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significand = 1.0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±1.0 × 2</a:t>
            </a:r>
            <a:r>
              <a:rPr baseline="30000"/>
              <a:t>–1022</a:t>
            </a:r>
            <a:r>
              <a:t> ≈ ±2.2 × 10</a:t>
            </a:r>
            <a:r>
              <a:rPr baseline="30000"/>
              <a:t>–308</a:t>
            </a:r>
          </a:p>
          <a:p>
            <a:pPr>
              <a:spcBef>
                <a:spcPts val="600"/>
              </a:spcBef>
              <a:defRPr sz="2800"/>
            </a:pPr>
            <a:r>
              <a:t>Largest value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Exponent: 11111111110</a:t>
            </a:r>
            <a:br/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actual exponent = 2046 – 1023 = +1023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Fraction: 111…11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significand ≈ 2.0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400"/>
            </a:pPr>
            <a:r>
              <a:t>±2.0 × 2</a:t>
            </a:r>
            <a:r>
              <a:rPr baseline="30000"/>
              <a:t>+1023</a:t>
            </a:r>
            <a:r>
              <a:t> ≈ ±1.8 × 10</a:t>
            </a:r>
            <a:r>
              <a:rPr baseline="30000"/>
              <a:t>+308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3" name="Floating-Point Precision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Floating-Point Precision</a:t>
            </a:r>
          </a:p>
        </p:txBody>
      </p:sp>
      <p:sp>
        <p:nvSpPr>
          <p:cNvPr id="94" name="Relative precision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Relative precision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all fraction bits are significant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Single: approx 2</a:t>
            </a:r>
            <a:r>
              <a:rPr baseline="30000"/>
              <a:t>–23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Equivalent to 23 × log</a:t>
            </a:r>
            <a:r>
              <a:rPr baseline="-25000"/>
              <a:t>10</a:t>
            </a:r>
            <a:r>
              <a:t>2 ≈ 23 × 0.3 ≈ 6 decimal digits of precision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Double: approx 2</a:t>
            </a:r>
            <a:r>
              <a:rPr baseline="30000"/>
              <a:t>–52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Equivalent to 52 × log</a:t>
            </a:r>
            <a:r>
              <a:rPr baseline="-25000"/>
              <a:t>10</a:t>
            </a:r>
            <a:r>
              <a:t>2 ≈ 52 × 0.3 ≈ 16 decimal digits of precision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61588" y="6451701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>
            <a:lvl1pPr>
              <a:defRPr sz="1400" b="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7" name="Floating-Point Example"/>
          <p:cNvSpPr txBox="1">
            <a:spLocks noGrp="1"/>
          </p:cNvSpPr>
          <p:nvPr>
            <p:ph type="title" idx="4294967295"/>
          </p:nvPr>
        </p:nvSpPr>
        <p:spPr>
          <a:xfrm>
            <a:off x="684212" y="146050"/>
            <a:ext cx="8259763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Floating-Point Example</a:t>
            </a:r>
          </a:p>
        </p:txBody>
      </p:sp>
      <p:sp>
        <p:nvSpPr>
          <p:cNvPr id="98" name="Represent –0.75…"/>
          <p:cNvSpPr txBox="1">
            <a:spLocks noGrp="1"/>
          </p:cNvSpPr>
          <p:nvPr>
            <p:ph type="body" idx="4294967295"/>
          </p:nvPr>
        </p:nvSpPr>
        <p:spPr>
          <a:xfrm>
            <a:off x="684212" y="1125537"/>
            <a:ext cx="8270876" cy="5111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Represent –0.75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–0.75 = (–1)</a:t>
            </a:r>
            <a:r>
              <a:rPr baseline="30000"/>
              <a:t>1</a:t>
            </a:r>
            <a:r>
              <a:t> × 1.1</a:t>
            </a:r>
            <a:r>
              <a:rPr baseline="-25000"/>
              <a:t>2</a:t>
            </a:r>
            <a:r>
              <a:t> × 2</a:t>
            </a:r>
            <a:r>
              <a:rPr baseline="30000"/>
              <a:t>–1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S = </a:t>
            </a:r>
            <a:r>
              <a:rPr>
                <a:solidFill>
                  <a:srgbClr val="91AFBF"/>
                </a:solidFill>
              </a:rPr>
              <a:t>1</a:t>
            </a: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Fraction = </a:t>
            </a:r>
            <a:r>
              <a:rPr>
                <a:solidFill>
                  <a:srgbClr val="0039A6"/>
                </a:solidFill>
              </a:rPr>
              <a:t>1000…00</a:t>
            </a:r>
            <a:r>
              <a:rPr baseline="-25000"/>
              <a:t>2</a:t>
            </a:r>
            <a:endParaRPr>
              <a:solidFill>
                <a:srgbClr val="ECEAAC"/>
              </a:solidFill>
            </a:endParaRPr>
          </a:p>
          <a:p>
            <a:pPr marL="742950" lvl="1" indent="-285750">
              <a:spcBef>
                <a:spcPts val="0"/>
              </a:spcBef>
              <a:buClr>
                <a:srgbClr val="91AFBF"/>
              </a:buClr>
              <a:defRPr sz="2800"/>
            </a:pPr>
            <a:r>
              <a:t>Exponent = –1 + Bias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Single: –1 + 127 = 126 = </a:t>
            </a:r>
            <a:r>
              <a:rPr>
                <a:solidFill>
                  <a:srgbClr val="008000"/>
                </a:solidFill>
              </a:rPr>
              <a:t>01111110</a:t>
            </a:r>
            <a:r>
              <a:rPr baseline="-25000"/>
              <a:t>2</a:t>
            </a:r>
          </a:p>
          <a:p>
            <a:pPr marL="1143000" lvl="2" indent="-228600">
              <a:spcBef>
                <a:spcPts val="0"/>
              </a:spcBef>
              <a:defRPr sz="2400"/>
            </a:pPr>
            <a:r>
              <a:t>Double: –1 + 1023 = 1022 = </a:t>
            </a:r>
            <a:r>
              <a:rPr>
                <a:solidFill>
                  <a:srgbClr val="008000"/>
                </a:solidFill>
              </a:rPr>
              <a:t>01111111110</a:t>
            </a:r>
            <a:r>
              <a:rPr baseline="-25000"/>
              <a:t>2</a:t>
            </a:r>
          </a:p>
          <a:p>
            <a:r>
              <a:t>Single: </a:t>
            </a:r>
            <a:r>
              <a:rPr>
                <a:solidFill>
                  <a:srgbClr val="91AFBF"/>
                </a:solidFill>
              </a:rPr>
              <a:t>1</a:t>
            </a:r>
            <a:r>
              <a:rPr>
                <a:solidFill>
                  <a:srgbClr val="008000"/>
                </a:solidFill>
              </a:rPr>
              <a:t>01111110</a:t>
            </a:r>
            <a:r>
              <a:rPr>
                <a:solidFill>
                  <a:srgbClr val="0039A6"/>
                </a:solidFill>
              </a:rPr>
              <a:t>1000…00</a:t>
            </a:r>
          </a:p>
          <a:p>
            <a:r>
              <a:t>Double: </a:t>
            </a:r>
            <a:r>
              <a:rPr>
                <a:solidFill>
                  <a:srgbClr val="91AFBF"/>
                </a:solidFill>
              </a:rPr>
              <a:t>1</a:t>
            </a:r>
            <a:r>
              <a:rPr>
                <a:solidFill>
                  <a:srgbClr val="008000"/>
                </a:solidFill>
              </a:rPr>
              <a:t>01111111110</a:t>
            </a:r>
            <a:r>
              <a:rPr>
                <a:solidFill>
                  <a:srgbClr val="0039A6"/>
                </a:solidFill>
              </a:rPr>
              <a:t>1000…00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d4e">
  <a:themeElements>
    <a:clrScheme name="cod4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CAD3"/>
      </a:accent1>
      <a:accent2>
        <a:srgbClr val="C0C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od4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od4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1788</Words>
  <Application>Microsoft Macintosh PowerPoint</Application>
  <PresentationFormat>On-screen Show (4:3)</PresentationFormat>
  <Paragraphs>281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Corbel</vt:lpstr>
      <vt:lpstr>Courier New</vt:lpstr>
      <vt:lpstr>Lucida Console</vt:lpstr>
      <vt:lpstr>Symbol</vt:lpstr>
      <vt:lpstr>Tahoma</vt:lpstr>
      <vt:lpstr>Times New Roman</vt:lpstr>
      <vt:lpstr>Wingdings</vt:lpstr>
      <vt:lpstr>cod4e</vt:lpstr>
      <vt:lpstr>3.5 Floating Point Numbers </vt:lpstr>
      <vt:lpstr>기말고사 일정 </vt:lpstr>
      <vt:lpstr>Floating Point Numbers</vt:lpstr>
      <vt:lpstr>Floating 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Comparison of floating point numbers</vt:lpstr>
      <vt:lpstr>Example : Decimal  Binary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MIPS</vt:lpstr>
      <vt:lpstr>FP Instructions in MIPS</vt:lpstr>
      <vt:lpstr>FP Example: °F to °C</vt:lpstr>
      <vt:lpstr>PowerPoint Presentation</vt:lpstr>
      <vt:lpstr>Accurate Arithmetic</vt:lpstr>
      <vt:lpstr>Associativity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cp:lastModifiedBy>(소프트웨어전공)임은진</cp:lastModifiedBy>
  <cp:revision>9</cp:revision>
  <dcterms:modified xsi:type="dcterms:W3CDTF">2019-11-20T15:07:22Z</dcterms:modified>
</cp:coreProperties>
</file>