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79" r:id="rId7"/>
    <p:sldId id="261" r:id="rId8"/>
    <p:sldId id="262" r:id="rId9"/>
    <p:sldId id="263" r:id="rId10"/>
    <p:sldId id="280" r:id="rId11"/>
    <p:sldId id="281" r:id="rId12"/>
    <p:sldId id="264" r:id="rId13"/>
    <p:sldId id="265" r:id="rId14"/>
    <p:sldId id="282" r:id="rId15"/>
    <p:sldId id="268" r:id="rId16"/>
    <p:sldId id="266" r:id="rId17"/>
    <p:sldId id="267" r:id="rId18"/>
    <p:sldId id="269" r:id="rId19"/>
    <p:sldId id="270" r:id="rId20"/>
    <p:sldId id="271" r:id="rId21"/>
    <p:sldId id="272" r:id="rId22"/>
    <p:sldId id="273" r:id="rId23"/>
    <p:sldId id="274" r:id="rId24"/>
    <p:sldId id="275" r:id="rId25"/>
    <p:sldId id="277" r:id="rId26"/>
    <p:sldId id="278" r:id="rId2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ECCCA"/>
          </a:solidFill>
        </a:fill>
      </a:tcStyle>
    </a:wholeTbl>
    <a:band2H>
      <a:tcTxStyle/>
      <a:tcStyle>
        <a:tcBdr/>
        <a:fill>
          <a:solidFill>
            <a:srgbClr val="E8E7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Ex: Accessing 0x40 and 0x48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0,8,0,8…</a:t>
            </a:r>
          </a:p>
          <a:p>
            <a:r>
              <a:t>0,4,8,0,4,8…</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r>
              <a:t>0xc, 0x80c,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1+4*(15+1)=65 vs. 1+15+1=17 vs. 1+15+4=20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4" name="Body Level One…"/>
          <p:cNvSpPr txBox="1">
            <a:spLocks noGrp="1"/>
          </p:cNvSpPr>
          <p:nvPr>
            <p:ph type="body" sz="quarter" idx="1"/>
          </p:nvPr>
        </p:nvSpPr>
        <p:spPr>
          <a:xfrm>
            <a:off x="1371600" y="3886200"/>
            <a:ext cx="6400800" cy="1752600"/>
          </a:xfrm>
          <a:prstGeom prst="rect">
            <a:avLst/>
          </a:prstGeom>
        </p:spPr>
        <p:txBody>
          <a:bodyPr>
            <a:normAutofit/>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제목 및 세로 텍스트">
    <p:spTree>
      <p:nvGrpSpPr>
        <p:cNvPr id="1" name=""/>
        <p:cNvGrpSpPr/>
        <p:nvPr/>
      </p:nvGrpSpPr>
      <p:grpSpPr>
        <a:xfrm>
          <a:off x="0" y="0"/>
          <a:ext cx="0" cy="0"/>
          <a:chOff x="0" y="0"/>
          <a:chExt cx="0" cy="0"/>
        </a:xfrm>
      </p:grpSpPr>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4" name="Title Text"/>
          <p:cNvSpPr txBox="1">
            <a:spLocks noGrp="1"/>
          </p:cNvSpPr>
          <p:nvPr>
            <p:ph type="title"/>
          </p:nvPr>
        </p:nvSpPr>
        <p:spPr>
          <a:prstGeom prst="rect">
            <a:avLst/>
          </a:prstGeom>
        </p:spPr>
        <p:txBody>
          <a:bodyPr/>
          <a:lstStyle/>
          <a:p>
            <a:r>
              <a:t>Title Text</a:t>
            </a:r>
          </a:p>
        </p:txBody>
      </p:sp>
      <p:sp>
        <p:nvSpPr>
          <p:cNvPr id="95" name="Body Level One…"/>
          <p:cNvSpPr txBox="1">
            <a:spLocks noGrp="1"/>
          </p:cNvSpPr>
          <p:nvPr>
            <p:ph type="body" idx="1"/>
          </p:nvPr>
        </p:nvSpPr>
        <p:spPr>
          <a:xfrm>
            <a:off x="228600" y="1143000"/>
            <a:ext cx="8382000" cy="4114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세로 제목 및 텍스트">
    <p:spTree>
      <p:nvGrpSpPr>
        <p:cNvPr id="1" name=""/>
        <p:cNvGrpSpPr/>
        <p:nvPr/>
      </p:nvGrpSpPr>
      <p:grpSpPr>
        <a:xfrm>
          <a:off x="0" y="0"/>
          <a:ext cx="0" cy="0"/>
          <a:chOff x="0" y="0"/>
          <a:chExt cx="0" cy="0"/>
        </a:xfrm>
      </p:grpSpPr>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3" name="Title Text"/>
          <p:cNvSpPr txBox="1">
            <a:spLocks noGrp="1"/>
          </p:cNvSpPr>
          <p:nvPr>
            <p:ph type="title"/>
          </p:nvPr>
        </p:nvSpPr>
        <p:spPr>
          <a:xfrm>
            <a:off x="6515100" y="152400"/>
            <a:ext cx="2095500" cy="5105400"/>
          </a:xfrm>
          <a:prstGeom prst="rect">
            <a:avLst/>
          </a:prstGeom>
        </p:spPr>
        <p:txBody>
          <a:bodyPr/>
          <a:lstStyle/>
          <a:p>
            <a:r>
              <a:t>Title Text</a:t>
            </a:r>
          </a:p>
        </p:txBody>
      </p:sp>
      <p:sp>
        <p:nvSpPr>
          <p:cNvPr id="104" name="Body Level One…"/>
          <p:cNvSpPr txBox="1">
            <a:spLocks noGrp="1"/>
          </p:cNvSpPr>
          <p:nvPr>
            <p:ph type="body" idx="1"/>
          </p:nvPr>
        </p:nvSpPr>
        <p:spPr>
          <a:xfrm>
            <a:off x="228600" y="152400"/>
            <a:ext cx="6134100" cy="51054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제목 및 표">
    <p:spTree>
      <p:nvGrpSpPr>
        <p:cNvPr id="1" name=""/>
        <p:cNvGrpSpPr/>
        <p:nvPr/>
      </p:nvGrpSpPr>
      <p:grpSpPr>
        <a:xfrm>
          <a:off x="0" y="0"/>
          <a:ext cx="0" cy="0"/>
          <a:chOff x="0" y="0"/>
          <a:chExt cx="0" cy="0"/>
        </a:xfrm>
      </p:grpSpPr>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2"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제목 및 내용">
    <p:spTree>
      <p:nvGrpSpPr>
        <p:cNvPr id="1" name=""/>
        <p:cNvGrpSpPr/>
        <p:nvPr/>
      </p:nvGrpSpPr>
      <p:grpSpPr>
        <a:xfrm>
          <a:off x="0" y="0"/>
          <a:ext cx="0" cy="0"/>
          <a:chOff x="0" y="0"/>
          <a:chExt cx="0" cy="0"/>
        </a:xfrm>
      </p:grpSpPr>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xfrm>
            <a:off x="228600" y="1143000"/>
            <a:ext cx="8382000" cy="4114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구역 머리글">
    <p:spTree>
      <p:nvGrpSpPr>
        <p:cNvPr id="1" name=""/>
        <p:cNvGrpSpPr/>
        <p:nvPr/>
      </p:nvGrpSpPr>
      <p:grpSpPr>
        <a:xfrm>
          <a:off x="0" y="0"/>
          <a:ext cx="0" cy="0"/>
          <a:chOff x="0" y="0"/>
          <a:chExt cx="0" cy="0"/>
        </a:xfrm>
      </p:grpSpPr>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1" name="Title Text"/>
          <p:cNvSpPr txBox="1">
            <a:spLocks noGrp="1"/>
          </p:cNvSpPr>
          <p:nvPr>
            <p:ph type="title"/>
          </p:nvPr>
        </p:nvSpPr>
        <p:spPr>
          <a:xfrm>
            <a:off x="722312" y="4406900"/>
            <a:ext cx="7772401" cy="1362075"/>
          </a:xfrm>
          <a:prstGeom prst="rect">
            <a:avLst/>
          </a:prstGeom>
        </p:spPr>
        <p:txBody>
          <a:bodyPr anchor="t"/>
          <a:lstStyle>
            <a:lvl1pPr>
              <a:defRPr sz="4000" cap="all"/>
            </a:lvl1pPr>
          </a:lstStyle>
          <a:p>
            <a:r>
              <a:t>Title Text</a:t>
            </a:r>
          </a:p>
        </p:txBody>
      </p:sp>
      <p:sp>
        <p:nvSpPr>
          <p:cNvPr id="32" name="Body Level One…"/>
          <p:cNvSpPr txBox="1">
            <a:spLocks noGrp="1"/>
          </p:cNvSpPr>
          <p:nvPr>
            <p:ph type="body" sz="quarter" idx="1"/>
          </p:nvPr>
        </p:nvSpPr>
        <p:spPr>
          <a:xfrm>
            <a:off x="722312" y="2906713"/>
            <a:ext cx="7772401" cy="1500188"/>
          </a:xfrm>
          <a:prstGeom prst="rect">
            <a:avLst/>
          </a:prstGeom>
        </p:spPr>
        <p:txBody>
          <a:bodyPr anchor="b">
            <a:normAutofit/>
          </a:bodyPr>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콘텐츠 2개">
    <p:spTree>
      <p:nvGrpSpPr>
        <p:cNvPr id="1" name=""/>
        <p:cNvGrpSpPr/>
        <p:nvPr/>
      </p:nvGrpSpPr>
      <p:grpSpPr>
        <a:xfrm>
          <a:off x="0" y="0"/>
          <a:ext cx="0" cy="0"/>
          <a:chOff x="0" y="0"/>
          <a:chExt cx="0" cy="0"/>
        </a:xfrm>
      </p:grpSpPr>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228600" y="1143000"/>
            <a:ext cx="4114800" cy="4114800"/>
          </a:xfrm>
          <a:prstGeom prst="rect">
            <a:avLst/>
          </a:prstGeom>
        </p:spPr>
        <p:txBody>
          <a:bodyPr>
            <a:normAutofit/>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비교">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9"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50" name="Body Level One…"/>
          <p:cNvSpPr txBox="1">
            <a:spLocks noGrp="1"/>
          </p:cNvSpPr>
          <p:nvPr>
            <p:ph type="body" sz="quarter" idx="1"/>
          </p:nvPr>
        </p:nvSpPr>
        <p:spPr>
          <a:xfrm>
            <a:off x="457200" y="1535112"/>
            <a:ext cx="4040188" cy="639763"/>
          </a:xfrm>
          <a:prstGeom prst="rect">
            <a:avLst/>
          </a:prstGeom>
        </p:spPr>
        <p:txBody>
          <a:bodyPr anchor="b">
            <a:normAutofit/>
          </a:bodyPr>
          <a:lstStyle>
            <a:lvl1pPr marL="0" indent="0">
              <a:spcBef>
                <a:spcPts val="500"/>
              </a:spcBef>
              <a:buSzTx/>
              <a:buNone/>
              <a:defRPr sz="2400"/>
            </a:lvl1pPr>
            <a:lvl2pPr marL="0" indent="457200">
              <a:spcBef>
                <a:spcPts val="500"/>
              </a:spcBef>
              <a:buSzTx/>
              <a:buNone/>
              <a:defRPr sz="2400"/>
            </a:lvl2pPr>
            <a:lvl3pPr marL="0" indent="914400">
              <a:spcBef>
                <a:spcPts val="500"/>
              </a:spcBef>
              <a:buSzTx/>
              <a:buNone/>
              <a:defRPr sz="2400"/>
            </a:lvl3pPr>
            <a:lvl4pPr marL="0" indent="1371600">
              <a:spcBef>
                <a:spcPts val="500"/>
              </a:spcBef>
              <a:buSzTx/>
              <a:buNone/>
              <a:defRPr sz="2400"/>
            </a:lvl4pPr>
            <a:lvl5pPr marL="0" indent="1828800">
              <a:spcBef>
                <a:spcPts val="50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51" name="텍스트 개체 틀 4"/>
          <p:cNvSpPr>
            <a:spLocks noGrp="1"/>
          </p:cNvSpPr>
          <p:nvPr>
            <p:ph type="body" sz="quarter" idx="13"/>
          </p:nvPr>
        </p:nvSpPr>
        <p:spPr>
          <a:xfrm>
            <a:off x="4668404" y="1558491"/>
            <a:ext cx="3995018" cy="593006"/>
          </a:xfrm>
          <a:prstGeom prst="rect">
            <a:avLst/>
          </a:prstGeom>
        </p:spPr>
        <p:txBody>
          <a:bodyPr anchor="b">
            <a:normAutofit/>
          </a:bodyPr>
          <a:lstStyle/>
          <a:p>
            <a:pPr marL="0" indent="0">
              <a:spcBef>
                <a:spcPts val="500"/>
              </a:spcBef>
              <a:buSzTx/>
              <a:buNone/>
              <a:defRPr sz="2400"/>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제목만">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9"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빈 화면">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캡션 있는 콘텐츠">
    <p:spTree>
      <p:nvGrpSpPr>
        <p:cNvPr id="1" name=""/>
        <p:cNvGrpSpPr/>
        <p:nvPr/>
      </p:nvGrpSpPr>
      <p:grpSpPr>
        <a:xfrm>
          <a:off x="0" y="0"/>
          <a:ext cx="0" cy="0"/>
          <a:chOff x="0" y="0"/>
          <a:chExt cx="0" cy="0"/>
        </a:xfrm>
      </p:grpSpPr>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4" name="Title Text"/>
          <p:cNvSpPr txBox="1">
            <a:spLocks noGrp="1"/>
          </p:cNvSpPr>
          <p:nvPr>
            <p:ph type="title"/>
          </p:nvPr>
        </p:nvSpPr>
        <p:spPr>
          <a:xfrm>
            <a:off x="457200" y="273050"/>
            <a:ext cx="3008314" cy="1162050"/>
          </a:xfrm>
          <a:prstGeom prst="rect">
            <a:avLst/>
          </a:prstGeom>
        </p:spPr>
        <p:txBody>
          <a:bodyPr anchor="b"/>
          <a:lstStyle>
            <a:lvl1pPr>
              <a:defRPr sz="2000"/>
            </a:lvl1pPr>
          </a:lstStyle>
          <a:p>
            <a:r>
              <a:t>Title Text</a:t>
            </a:r>
          </a:p>
        </p:txBody>
      </p:sp>
      <p:sp>
        <p:nvSpPr>
          <p:cNvPr id="75" name="Body Level One…"/>
          <p:cNvSpPr txBox="1">
            <a:spLocks noGrp="1"/>
          </p:cNvSpPr>
          <p:nvPr>
            <p:ph type="body" idx="1"/>
          </p:nvPr>
        </p:nvSpPr>
        <p:spPr>
          <a:xfrm>
            <a:off x="3575050" y="273050"/>
            <a:ext cx="5111750" cy="585311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텍스트 개체 틀 3"/>
          <p:cNvSpPr>
            <a:spLocks noGrp="1"/>
          </p:cNvSpPr>
          <p:nvPr>
            <p:ph type="body" sz="quarter" idx="13"/>
          </p:nvPr>
        </p:nvSpPr>
        <p:spPr>
          <a:xfrm>
            <a:off x="567135" y="1545035"/>
            <a:ext cx="2788443" cy="4471194"/>
          </a:xfrm>
          <a:prstGeom prst="rect">
            <a:avLst/>
          </a:prstGeom>
        </p:spPr>
        <p:txBody>
          <a:bodyPr>
            <a:normAutofit/>
          </a:bodyPr>
          <a:lstStyle/>
          <a:p>
            <a:pPr marL="0" indent="0">
              <a:spcBef>
                <a:spcPts val="300"/>
              </a:spcBef>
              <a:buSzTx/>
              <a:buNone/>
              <a:defRPr sz="1400"/>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캡션 있는 그림">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4" name="Title Text"/>
          <p:cNvSpPr txBox="1">
            <a:spLocks noGrp="1"/>
          </p:cNvSpPr>
          <p:nvPr>
            <p:ph type="title"/>
          </p:nvPr>
        </p:nvSpPr>
        <p:spPr>
          <a:xfrm>
            <a:off x="1792288" y="4800600"/>
            <a:ext cx="5486401" cy="566738"/>
          </a:xfrm>
          <a:prstGeom prst="rect">
            <a:avLst/>
          </a:prstGeom>
        </p:spPr>
        <p:txBody>
          <a:bodyPr anchor="b"/>
          <a:lstStyle>
            <a:lvl1pPr>
              <a:defRPr sz="2000"/>
            </a:lvl1pPr>
          </a:lstStyle>
          <a:p>
            <a:r>
              <a:t>Title Text</a:t>
            </a:r>
          </a:p>
        </p:txBody>
      </p:sp>
      <p:sp>
        <p:nvSpPr>
          <p:cNvPr id="85" name="그림 개체 틀 2"/>
          <p:cNvSpPr>
            <a:spLocks noGrp="1"/>
          </p:cNvSpPr>
          <p:nvPr>
            <p:ph type="pic" sz="half" idx="13"/>
          </p:nvPr>
        </p:nvSpPr>
        <p:spPr>
          <a:xfrm>
            <a:off x="1792288" y="612775"/>
            <a:ext cx="5486401" cy="4114800"/>
          </a:xfrm>
          <a:prstGeom prst="rect">
            <a:avLst/>
          </a:prstGeom>
        </p:spPr>
        <p:txBody>
          <a:bodyPr lIns="91439" tIns="45719" rIns="91439" bIns="45719"/>
          <a:lstStyle/>
          <a:p>
            <a:endParaRPr/>
          </a:p>
        </p:txBody>
      </p:sp>
      <p:sp>
        <p:nvSpPr>
          <p:cNvPr id="86" name="Body Level One…"/>
          <p:cNvSpPr txBox="1">
            <a:spLocks noGrp="1"/>
          </p:cNvSpPr>
          <p:nvPr>
            <p:ph type="body" sz="quarter" idx="1"/>
          </p:nvPr>
        </p:nvSpPr>
        <p:spPr>
          <a:xfrm>
            <a:off x="1792288" y="5367337"/>
            <a:ext cx="5486401" cy="804863"/>
          </a:xfrm>
          <a:prstGeom prst="rect">
            <a:avLst/>
          </a:prstGeom>
        </p:spPr>
        <p:txBody>
          <a:bodyPr>
            <a:normAutofit/>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3" name="Slide Number"/>
          <p:cNvSpPr txBox="1">
            <a:spLocks noGrp="1"/>
          </p:cNvSpPr>
          <p:nvPr>
            <p:ph type="sldNum" sz="quarter" idx="2"/>
          </p:nvPr>
        </p:nvSpPr>
        <p:spPr>
          <a:xfrm>
            <a:off x="8520113" y="6310312"/>
            <a:ext cx="406401" cy="418853"/>
          </a:xfrm>
          <a:prstGeom prst="rect">
            <a:avLst/>
          </a:prstGeom>
          <a:ln w="12700">
            <a:miter lim="400000"/>
          </a:ln>
        </p:spPr>
        <p:txBody>
          <a:bodyPr wrap="none" lIns="44450" tIns="44450" rIns="44450" bIns="44450">
            <a:spAutoFit/>
          </a:bodyPr>
          <a:lstStyle>
            <a:lvl1pPr>
              <a:defRPr>
                <a:latin typeface="+mn-lt"/>
                <a:ea typeface="+mn-ea"/>
                <a:cs typeface="+mn-cs"/>
                <a:sym typeface="Times New Roman"/>
              </a:defRPr>
            </a:lvl1pPr>
          </a:lstStyle>
          <a:p>
            <a:fld id="{86CB4B4D-7CA3-9044-876B-883B54F8677D}" type="slidenum">
              <a:t>‹#›</a:t>
            </a:fld>
            <a:endParaRPr/>
          </a:p>
        </p:txBody>
      </p:sp>
      <p:sp>
        <p:nvSpPr>
          <p:cNvPr id="4" name="Title Text"/>
          <p:cNvSpPr txBox="1">
            <a:spLocks noGrp="1"/>
          </p:cNvSpPr>
          <p:nvPr>
            <p:ph type="title"/>
          </p:nvPr>
        </p:nvSpPr>
        <p:spPr>
          <a:xfrm>
            <a:off x="228600" y="152400"/>
            <a:ext cx="7620000"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450" tIns="44450" rIns="44450" bIns="44450" anchor="ctr">
            <a:normAutofit/>
          </a:bodyPr>
          <a:lstStyle/>
          <a:p>
            <a:r>
              <a:t>Title Text</a:t>
            </a:r>
          </a:p>
        </p:txBody>
      </p:sp>
      <p:sp>
        <p:nvSpPr>
          <p:cNvPr id="5"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450" tIns="44450" rIns="44450" bIns="4445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1pPr>
      <a:lvl2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2pPr>
      <a:lvl3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3pPr>
      <a:lvl4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4pPr>
      <a:lvl5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5pPr>
      <a:lvl6pPr marL="0" marR="0" indent="22860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6pPr>
      <a:lvl7pPr marL="0" marR="0" indent="27432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7pPr>
      <a:lvl8pPr marL="0" marR="0" indent="32004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8pPr>
      <a:lvl9pPr marL="0" marR="0" indent="36576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122" name="Rectangle 2"/>
          <p:cNvSpPr txBox="1">
            <a:spLocks noGrp="1"/>
          </p:cNvSpPr>
          <p:nvPr>
            <p:ph type="ctrTitle"/>
          </p:nvPr>
        </p:nvSpPr>
        <p:spPr>
          <a:xfrm>
            <a:off x="685800" y="2286000"/>
            <a:ext cx="7772400" cy="2466182"/>
          </a:xfrm>
          <a:prstGeom prst="rect">
            <a:avLst/>
          </a:prstGeom>
        </p:spPr>
        <p:txBody>
          <a:bodyPr>
            <a:normAutofit fontScale="90000"/>
          </a:bodyPr>
          <a:lstStyle/>
          <a:p>
            <a:pPr algn="ctr" defTabSz="859536">
              <a:defRPr sz="4136"/>
            </a:pPr>
            <a:r>
              <a:t>Large and Fast : </a:t>
            </a:r>
            <a:br/>
            <a:r>
              <a:t>Exploiting </a:t>
            </a:r>
            <a:br/>
            <a:r>
              <a:t>Memory Hierarchy</a:t>
            </a:r>
            <a:br/>
            <a:r>
              <a:t>(Chapter 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57" name="Rectangle 2"/>
          <p:cNvSpPr txBox="1">
            <a:spLocks noGrp="1"/>
          </p:cNvSpPr>
          <p:nvPr>
            <p:ph type="title"/>
          </p:nvPr>
        </p:nvSpPr>
        <p:spPr>
          <a:xfrm>
            <a:off x="228600" y="152400"/>
            <a:ext cx="8915400" cy="609600"/>
          </a:xfrm>
          <a:prstGeom prst="rect">
            <a:avLst/>
          </a:prstGeom>
        </p:spPr>
        <p:txBody>
          <a:bodyPr/>
          <a:lstStyle>
            <a:lvl1pPr>
              <a:defRPr sz="2400"/>
            </a:lvl1pPr>
          </a:lstStyle>
          <a:p>
            <a:r>
              <a:t>Direct Mapped Cache : An example (word addressing)</a:t>
            </a:r>
          </a:p>
        </p:txBody>
      </p:sp>
      <p:pic>
        <p:nvPicPr>
          <p:cNvPr id="3" name="Picture 2" descr="A screenshot of a cell phone&#10;&#10;Description automatically generated">
            <a:extLst>
              <a:ext uri="{FF2B5EF4-FFF2-40B4-BE49-F238E27FC236}">
                <a16:creationId xmlns:a16="http://schemas.microsoft.com/office/drawing/2014/main" id="{BE5363F2-CD51-FC41-8E52-6EF37F84C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88" y="697277"/>
            <a:ext cx="6813112" cy="2731723"/>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124EE55E-7FFC-814F-BC32-6FB4DB45E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189"/>
            <a:ext cx="9144000" cy="2537123"/>
          </a:xfrm>
          <a:prstGeom prst="rect">
            <a:avLst/>
          </a:prstGeom>
        </p:spPr>
      </p:pic>
    </p:spTree>
    <p:extLst>
      <p:ext uri="{BB962C8B-B14F-4D97-AF65-F5344CB8AC3E}">
        <p14:creationId xmlns:p14="http://schemas.microsoft.com/office/powerpoint/2010/main" val="22780644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157" name="Rectangle 2"/>
          <p:cNvSpPr txBox="1">
            <a:spLocks noGrp="1"/>
          </p:cNvSpPr>
          <p:nvPr>
            <p:ph type="title"/>
          </p:nvPr>
        </p:nvSpPr>
        <p:spPr>
          <a:xfrm>
            <a:off x="228600" y="152400"/>
            <a:ext cx="8915400" cy="609600"/>
          </a:xfrm>
          <a:prstGeom prst="rect">
            <a:avLst/>
          </a:prstGeom>
        </p:spPr>
        <p:txBody>
          <a:bodyPr/>
          <a:lstStyle>
            <a:lvl1pPr>
              <a:defRPr sz="2400"/>
            </a:lvl1pPr>
          </a:lstStyle>
          <a:p>
            <a:r>
              <a:t>Direct Mapped Cache : An example (word addressing)</a:t>
            </a:r>
          </a:p>
        </p:txBody>
      </p:sp>
      <p:sp>
        <p:nvSpPr>
          <p:cNvPr id="158" name="Rectangle 3"/>
          <p:cNvSpPr txBox="1">
            <a:spLocks noGrp="1"/>
          </p:cNvSpPr>
          <p:nvPr>
            <p:ph type="body" idx="1"/>
          </p:nvPr>
        </p:nvSpPr>
        <p:spPr>
          <a:xfrm>
            <a:off x="228600" y="5889897"/>
            <a:ext cx="8081258" cy="968103"/>
          </a:xfrm>
          <a:prstGeom prst="rect">
            <a:avLst/>
          </a:prstGeom>
        </p:spPr>
        <p:txBody>
          <a:bodyPr>
            <a:normAutofit lnSpcReduction="10000"/>
          </a:bodyPr>
          <a:lstStyle/>
          <a:p>
            <a:pPr marL="325754" indent="-325754" defTabSz="868680">
              <a:spcBef>
                <a:spcPts val="400"/>
              </a:spcBef>
              <a:buSzTx/>
              <a:buNone/>
              <a:defRPr sz="1710"/>
            </a:pPr>
            <a:r>
              <a:rPr dirty="0"/>
              <a:t>Cache conflict at 18 (f)</a:t>
            </a:r>
          </a:p>
          <a:p>
            <a:pPr marL="325754" indent="-325754" defTabSz="868680">
              <a:spcBef>
                <a:spcPts val="400"/>
              </a:spcBef>
              <a:buSzTx/>
              <a:buNone/>
              <a:defRPr sz="1710"/>
            </a:pPr>
            <a:r>
              <a:rPr dirty="0"/>
              <a:t>Compulsory misses at 22,26,16,3 and 18</a:t>
            </a:r>
          </a:p>
          <a:p>
            <a:pPr marL="325754" indent="-325754" defTabSz="868680">
              <a:spcBef>
                <a:spcPts val="400"/>
              </a:spcBef>
              <a:buSzTx/>
              <a:buNone/>
              <a:defRPr sz="1710"/>
            </a:pPr>
            <a:r>
              <a:rPr dirty="0"/>
              <a:t>Conflict miss at 26 in the future reference</a:t>
            </a:r>
          </a:p>
        </p:txBody>
      </p:sp>
      <p:pic>
        <p:nvPicPr>
          <p:cNvPr id="3" name="Picture 2" descr="A screenshot of a cell phone&#10;&#10;Description automatically generated">
            <a:extLst>
              <a:ext uri="{FF2B5EF4-FFF2-40B4-BE49-F238E27FC236}">
                <a16:creationId xmlns:a16="http://schemas.microsoft.com/office/drawing/2014/main" id="{BE5363F2-CD51-FC41-8E52-6EF37F84C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88" y="697277"/>
            <a:ext cx="6813112" cy="273172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907ED29-D1BF-F144-BDC7-5155B0CF0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3429000"/>
            <a:ext cx="9144000" cy="2537123"/>
          </a:xfrm>
          <a:prstGeom prst="rect">
            <a:avLst/>
          </a:prstGeom>
        </p:spPr>
      </p:pic>
      <p:sp>
        <p:nvSpPr>
          <p:cNvPr id="6" name="Rectangle 5">
            <a:extLst>
              <a:ext uri="{FF2B5EF4-FFF2-40B4-BE49-F238E27FC236}">
                <a16:creationId xmlns:a16="http://schemas.microsoft.com/office/drawing/2014/main" id="{A19E5460-7859-8A4B-A4C3-BE5CB599AC98}"/>
              </a:ext>
            </a:extLst>
          </p:cNvPr>
          <p:cNvSpPr/>
          <p:nvPr/>
        </p:nvSpPr>
        <p:spPr>
          <a:xfrm>
            <a:off x="0" y="4235669"/>
            <a:ext cx="3962400" cy="252248"/>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
        <p:nvSpPr>
          <p:cNvPr id="10" name="Rectangle 9">
            <a:extLst>
              <a:ext uri="{FF2B5EF4-FFF2-40B4-BE49-F238E27FC236}">
                <a16:creationId xmlns:a16="http://schemas.microsoft.com/office/drawing/2014/main" id="{C524EC6C-4D2E-C641-AF3E-9340B88530AC}"/>
              </a:ext>
            </a:extLst>
          </p:cNvPr>
          <p:cNvSpPr/>
          <p:nvPr/>
        </p:nvSpPr>
        <p:spPr>
          <a:xfrm>
            <a:off x="5295900" y="4235669"/>
            <a:ext cx="3962400" cy="252248"/>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68941127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164" name="Rectangle 4"/>
          <p:cNvSpPr txBox="1">
            <a:spLocks noGrp="1"/>
          </p:cNvSpPr>
          <p:nvPr>
            <p:ph type="title"/>
          </p:nvPr>
        </p:nvSpPr>
        <p:spPr>
          <a:xfrm>
            <a:off x="220005" y="287064"/>
            <a:ext cx="8703989" cy="609600"/>
          </a:xfrm>
          <a:prstGeom prst="rect">
            <a:avLst/>
          </a:prstGeom>
        </p:spPr>
        <p:txBody>
          <a:bodyPr>
            <a:noAutofit/>
          </a:bodyPr>
          <a:lstStyle/>
          <a:p>
            <a:pPr defTabSz="594359">
              <a:defRPr sz="1819"/>
            </a:pPr>
            <a:r>
              <a:rPr sz="2400" dirty="0"/>
              <a:t>Direct Mapped Cache (</a:t>
            </a:r>
            <a:r>
              <a:rPr sz="2400" dirty="0">
                <a:solidFill>
                  <a:srgbClr val="FF0000"/>
                </a:solidFill>
              </a:rPr>
              <a:t>byte addressing</a:t>
            </a:r>
            <a:r>
              <a:rPr sz="2400" dirty="0"/>
              <a:t>, 1 word/block)</a:t>
            </a:r>
          </a:p>
        </p:txBody>
      </p:sp>
      <p:pic>
        <p:nvPicPr>
          <p:cNvPr id="165" name="Picture 4" descr="Picture 4"/>
          <p:cNvPicPr>
            <a:picLocks noChangeAspect="1"/>
          </p:cNvPicPr>
          <p:nvPr/>
        </p:nvPicPr>
        <p:blipFill>
          <a:blip r:embed="rId2"/>
          <a:stretch>
            <a:fillRect/>
          </a:stretch>
        </p:blipFill>
        <p:spPr>
          <a:xfrm>
            <a:off x="3466626" y="1066770"/>
            <a:ext cx="5307488" cy="5073435"/>
          </a:xfrm>
          <a:prstGeom prst="rect">
            <a:avLst/>
          </a:prstGeom>
          <a:ln w="12700">
            <a:miter lim="400000"/>
          </a:ln>
        </p:spPr>
      </p:pic>
      <p:cxnSp>
        <p:nvCxnSpPr>
          <p:cNvPr id="3" name="Straight Arrow Connector 2">
            <a:extLst>
              <a:ext uri="{FF2B5EF4-FFF2-40B4-BE49-F238E27FC236}">
                <a16:creationId xmlns:a16="http://schemas.microsoft.com/office/drawing/2014/main" id="{E90D34F5-7B18-EF40-8DD7-3E59ACF8E794}"/>
              </a:ext>
            </a:extLst>
          </p:cNvPr>
          <p:cNvCxnSpPr>
            <a:cxnSpLocks/>
          </p:cNvCxnSpPr>
          <p:nvPr/>
        </p:nvCxnSpPr>
        <p:spPr>
          <a:xfrm>
            <a:off x="6957849" y="725214"/>
            <a:ext cx="210206" cy="83495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3" name="AutoShape 3"/>
          <p:cNvSpPr txBox="1">
            <a:spLocks noGrp="1"/>
          </p:cNvSpPr>
          <p:nvPr>
            <p:ph type="body" idx="1"/>
          </p:nvPr>
        </p:nvSpPr>
        <p:spPr>
          <a:xfrm>
            <a:off x="369886" y="922143"/>
            <a:ext cx="8081258" cy="5611977"/>
          </a:xfrm>
          <a:prstGeom prst="rect">
            <a:avLst/>
          </a:prstGeom>
        </p:spPr>
        <p:txBody>
          <a:bodyPr>
            <a:normAutofit fontScale="92500" lnSpcReduction="10000"/>
          </a:bodyPr>
          <a:lstStyle/>
          <a:p>
            <a:pPr marL="0" indent="0" defTabSz="749808">
              <a:spcBef>
                <a:spcPts val="300"/>
              </a:spcBef>
              <a:buNone/>
              <a:defRPr sz="1476"/>
            </a:pPr>
            <a:r>
              <a:rPr lang="en-US" dirty="0"/>
              <a:t>0001 0000 0000 0000 0000 </a:t>
            </a:r>
            <a:r>
              <a:rPr lang="en-US" dirty="0">
                <a:solidFill>
                  <a:srgbClr val="0070C0"/>
                </a:solidFill>
              </a:rPr>
              <a:t>0000 0001 00 </a:t>
            </a:r>
            <a:r>
              <a:rPr lang="en-US" dirty="0"/>
              <a:t>00</a:t>
            </a:r>
            <a:br>
              <a:rPr dirty="0"/>
            </a:br>
            <a:r>
              <a:rPr lang="en-US" dirty="0"/>
              <a:t>0001 0000 0000 0000 0000 </a:t>
            </a:r>
            <a:r>
              <a:rPr lang="en-US" dirty="0">
                <a:solidFill>
                  <a:srgbClr val="0070C0"/>
                </a:solidFill>
              </a:rPr>
              <a:t>0000 0001 00 </a:t>
            </a:r>
            <a:r>
              <a:rPr lang="en-US" dirty="0"/>
              <a:t>01</a:t>
            </a:r>
          </a:p>
          <a:p>
            <a:pPr marL="0" indent="0" defTabSz="749808">
              <a:spcBef>
                <a:spcPts val="300"/>
              </a:spcBef>
              <a:buNone/>
              <a:defRPr sz="1476"/>
            </a:pPr>
            <a:r>
              <a:rPr lang="en-US" dirty="0"/>
              <a:t>0001 0000 0000 0000 0000 </a:t>
            </a:r>
            <a:r>
              <a:rPr lang="en-US" dirty="0">
                <a:solidFill>
                  <a:srgbClr val="0070C0"/>
                </a:solidFill>
              </a:rPr>
              <a:t>0000 0001 00 </a:t>
            </a:r>
            <a:r>
              <a:rPr lang="en-US" dirty="0"/>
              <a:t>10</a:t>
            </a:r>
          </a:p>
          <a:p>
            <a:pPr marL="0" indent="0" defTabSz="749808">
              <a:spcBef>
                <a:spcPts val="300"/>
              </a:spcBef>
              <a:buNone/>
              <a:defRPr sz="1476"/>
            </a:pPr>
            <a:r>
              <a:rPr lang="en-US" dirty="0"/>
              <a:t>0001 0000 0000 0000 0000 </a:t>
            </a:r>
            <a:r>
              <a:rPr lang="en-US" dirty="0">
                <a:solidFill>
                  <a:srgbClr val="0070C0"/>
                </a:solidFill>
              </a:rPr>
              <a:t>0000 0001 00 </a:t>
            </a:r>
            <a:r>
              <a:rPr lang="en-US" dirty="0"/>
              <a:t>11</a:t>
            </a:r>
          </a:p>
          <a:p>
            <a:pPr marL="0" indent="0" defTabSz="749808">
              <a:spcBef>
                <a:spcPts val="300"/>
              </a:spcBef>
              <a:buNone/>
              <a:defRPr sz="1476"/>
            </a:pPr>
            <a:r>
              <a:rPr lang="en-US" altLang="ko-KR" dirty="0"/>
              <a:t>[</a:t>
            </a:r>
            <a:r>
              <a:rPr lang="ko-KR" altLang="en-US" dirty="0"/>
              <a:t>메모리 주소</a:t>
            </a:r>
            <a:r>
              <a:rPr lang="en-US" altLang="ko-KR" dirty="0"/>
              <a:t>]</a:t>
            </a:r>
            <a:endParaRPr lang="en-US" dirty="0"/>
          </a:p>
          <a:p>
            <a:pPr marL="0" indent="0" defTabSz="749808">
              <a:spcBef>
                <a:spcPts val="300"/>
              </a:spcBef>
              <a:buNone/>
              <a:defRPr sz="1476"/>
            </a:pPr>
            <a:endParaRPr dirty="0"/>
          </a:p>
          <a:p>
            <a:pPr marL="281177" indent="-281177" defTabSz="749808">
              <a:spcBef>
                <a:spcPts val="600"/>
              </a:spcBef>
              <a:buSzTx/>
              <a:buNone/>
              <a:defRPr sz="1476"/>
            </a:pPr>
            <a:endParaRPr dirty="0"/>
          </a:p>
          <a:p>
            <a:pPr marL="281177" indent="-281177" defTabSz="749808">
              <a:spcBef>
                <a:spcPts val="300"/>
              </a:spcBef>
              <a:buSzTx/>
              <a:buNone/>
              <a:defRPr sz="1476"/>
            </a:pPr>
            <a:br>
              <a:rPr dirty="0"/>
            </a:br>
            <a:br>
              <a:rPr dirty="0"/>
            </a:br>
            <a:br>
              <a:rPr dirty="0"/>
            </a:br>
            <a:br>
              <a:rPr dirty="0"/>
            </a:br>
            <a:br>
              <a:rPr dirty="0"/>
            </a:br>
            <a:br>
              <a:rPr dirty="0"/>
            </a:br>
            <a:br>
              <a:rPr dirty="0"/>
            </a:br>
            <a:br>
              <a:rPr dirty="0"/>
            </a:br>
            <a:br>
              <a:rPr dirty="0"/>
            </a:br>
            <a:br>
              <a:rPr dirty="0"/>
            </a:br>
            <a:endParaRPr lang="en-US" dirty="0"/>
          </a:p>
          <a:p>
            <a:pPr marL="281177" indent="-281177" defTabSz="749808">
              <a:spcBef>
                <a:spcPts val="300"/>
              </a:spcBef>
              <a:buSzTx/>
              <a:buNone/>
              <a:defRPr sz="1476"/>
            </a:pPr>
            <a:endParaRPr lang="en-US" dirty="0"/>
          </a:p>
          <a:p>
            <a:pPr marL="281177" indent="-281177" defTabSz="749808">
              <a:spcBef>
                <a:spcPts val="300"/>
              </a:spcBef>
              <a:buSzTx/>
              <a:buNone/>
              <a:defRPr sz="1476"/>
            </a:pPr>
            <a:endParaRPr lang="en-US" dirty="0"/>
          </a:p>
          <a:p>
            <a:pPr marL="281177" indent="-281177" defTabSz="749808">
              <a:spcBef>
                <a:spcPts val="300"/>
              </a:spcBef>
              <a:buSzTx/>
              <a:buNone/>
              <a:defRPr sz="1476"/>
            </a:pPr>
            <a:endParaRPr lang="en-US" dirty="0"/>
          </a:p>
          <a:p>
            <a:pPr marL="281177" indent="-281177" defTabSz="749808">
              <a:spcBef>
                <a:spcPts val="300"/>
              </a:spcBef>
              <a:buSzTx/>
              <a:buNone/>
              <a:defRPr sz="1476"/>
            </a:pPr>
            <a:endParaRPr lang="en-US" dirty="0"/>
          </a:p>
          <a:p>
            <a:pPr marL="281177" indent="-281177" defTabSz="749808">
              <a:spcBef>
                <a:spcPts val="300"/>
              </a:spcBef>
              <a:buSzTx/>
              <a:buNone/>
              <a:defRPr sz="1476"/>
            </a:pPr>
            <a:endParaRPr lang="en-US" dirty="0"/>
          </a:p>
          <a:p>
            <a:pPr marL="281177" indent="-281177" defTabSz="749808">
              <a:spcBef>
                <a:spcPts val="300"/>
              </a:spcBef>
              <a:buSzTx/>
              <a:buNone/>
              <a:defRPr sz="1476"/>
            </a:pPr>
            <a:br>
              <a:rPr dirty="0"/>
            </a:br>
            <a:br>
              <a:rPr dirty="0"/>
            </a:br>
            <a:r>
              <a:rPr i="1" dirty="0">
                <a:latin typeface="+mn-lt"/>
                <a:ea typeface="+mn-ea"/>
                <a:cs typeface="+mn-cs"/>
                <a:sym typeface="Times New Roman"/>
              </a:rPr>
              <a:t>What kind of locality are we taking advantage of?</a:t>
            </a:r>
          </a:p>
        </p:txBody>
      </p:sp>
      <p:cxnSp>
        <p:nvCxnSpPr>
          <p:cNvPr id="6" name="Straight Arrow Connector 5">
            <a:extLst>
              <a:ext uri="{FF2B5EF4-FFF2-40B4-BE49-F238E27FC236}">
                <a16:creationId xmlns:a16="http://schemas.microsoft.com/office/drawing/2014/main" id="{C1FF87B0-D12E-834A-9F20-F7AA31EDD719}"/>
              </a:ext>
            </a:extLst>
          </p:cNvPr>
          <p:cNvCxnSpPr>
            <a:cxnSpLocks/>
          </p:cNvCxnSpPr>
          <p:nvPr/>
        </p:nvCxnSpPr>
        <p:spPr>
          <a:xfrm>
            <a:off x="3962400" y="1066770"/>
            <a:ext cx="2448910" cy="2653892"/>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74235847-C540-CE45-A581-1F0B28108611}"/>
              </a:ext>
            </a:extLst>
          </p:cNvPr>
          <p:cNvCxnSpPr>
            <a:cxnSpLocks/>
          </p:cNvCxnSpPr>
          <p:nvPr/>
        </p:nvCxnSpPr>
        <p:spPr>
          <a:xfrm>
            <a:off x="3962400" y="1271752"/>
            <a:ext cx="2722593" cy="2456379"/>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58BB9EE0-62B6-8A4C-84C4-7F8F8727348D}"/>
              </a:ext>
            </a:extLst>
          </p:cNvPr>
          <p:cNvCxnSpPr>
            <a:cxnSpLocks/>
          </p:cNvCxnSpPr>
          <p:nvPr/>
        </p:nvCxnSpPr>
        <p:spPr>
          <a:xfrm>
            <a:off x="3962400" y="1560167"/>
            <a:ext cx="2995449" cy="2185974"/>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F2BAEFA4-112C-9C47-AFC8-7582F28F9422}"/>
              </a:ext>
            </a:extLst>
          </p:cNvPr>
          <p:cNvCxnSpPr>
            <a:cxnSpLocks/>
          </p:cNvCxnSpPr>
          <p:nvPr/>
        </p:nvCxnSpPr>
        <p:spPr>
          <a:xfrm>
            <a:off x="3962400" y="1723697"/>
            <a:ext cx="3252353" cy="2029913"/>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7A840BB4-D1AE-AE43-ABA7-200AF632C90F}"/>
              </a:ext>
            </a:extLst>
          </p:cNvPr>
          <p:cNvSpPr txBox="1"/>
          <p:nvPr/>
        </p:nvSpPr>
        <p:spPr>
          <a:xfrm>
            <a:off x="5588935" y="2483878"/>
            <a:ext cx="273888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ko-KR" altLang="en-US" sz="1600" b="0" i="0" u="none" strike="noStrike" cap="none" spc="0" normalizeH="0" baseline="0" dirty="0">
                <a:ln>
                  <a:noFill/>
                </a:ln>
                <a:solidFill>
                  <a:srgbClr val="0070C0"/>
                </a:solidFill>
                <a:effectLst/>
                <a:uFillTx/>
                <a:latin typeface="Arial"/>
                <a:ea typeface="Arial"/>
                <a:cs typeface="Arial"/>
                <a:sym typeface="Arial"/>
              </a:rPr>
              <a:t>이 주소에 저장된</a:t>
            </a:r>
            <a:r>
              <a:rPr kumimoji="0" lang="en-US" altLang="ko-KR" sz="1600" b="0" i="0" u="none" strike="noStrike" cap="none" spc="0" normalizeH="0" baseline="0" dirty="0">
                <a:ln>
                  <a:noFill/>
                </a:ln>
                <a:solidFill>
                  <a:srgbClr val="0070C0"/>
                </a:solidFill>
                <a:effectLst/>
                <a:uFillTx/>
                <a:latin typeface="Arial"/>
                <a:ea typeface="Arial"/>
                <a:cs typeface="Arial"/>
                <a:sym typeface="Arial"/>
              </a:rPr>
              <a:t> 8 bit value</a:t>
            </a:r>
            <a:endParaRPr kumimoji="0" lang="en-US" sz="1600" b="0" i="0" u="none" strike="noStrike" cap="none" spc="0" normalizeH="0" baseline="0" dirty="0">
              <a:ln>
                <a:noFill/>
              </a:ln>
              <a:solidFill>
                <a:srgbClr val="0070C0"/>
              </a:solidFill>
              <a:effectLst/>
              <a:uFillTx/>
              <a:latin typeface="Arial"/>
              <a:ea typeface="Arial"/>
              <a:cs typeface="Arial"/>
              <a:sym typeface="Aria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168" name="AutoShape 3"/>
          <p:cNvSpPr txBox="1">
            <a:spLocks noGrp="1"/>
          </p:cNvSpPr>
          <p:nvPr>
            <p:ph type="body" idx="1"/>
          </p:nvPr>
        </p:nvSpPr>
        <p:spPr>
          <a:xfrm>
            <a:off x="46390" y="1049728"/>
            <a:ext cx="8081258" cy="3814058"/>
          </a:xfrm>
          <a:prstGeom prst="rect">
            <a:avLst/>
          </a:prstGeom>
        </p:spPr>
        <p:txBody>
          <a:bodyPr/>
          <a:lstStyle/>
          <a:p>
            <a:pPr>
              <a:spcBef>
                <a:spcPts val="400"/>
              </a:spcBef>
              <a:defRPr sz="1800"/>
            </a:pPr>
            <a:r>
              <a:rPr dirty="0"/>
              <a:t>Taking advantage of </a:t>
            </a:r>
            <a:r>
              <a:rPr dirty="0">
                <a:solidFill>
                  <a:srgbClr val="FF0000"/>
                </a:solidFill>
              </a:rPr>
              <a:t>spatial locality</a:t>
            </a:r>
            <a:r>
              <a:rPr dirty="0"/>
              <a:t>:</a:t>
            </a:r>
            <a:br>
              <a:rPr dirty="0"/>
            </a:br>
            <a:br>
              <a:rPr dirty="0"/>
            </a:br>
            <a:br>
              <a:rPr dirty="0"/>
            </a:br>
            <a:br>
              <a:rPr dirty="0"/>
            </a:br>
            <a:endParaRPr dirty="0"/>
          </a:p>
        </p:txBody>
      </p:sp>
      <p:sp>
        <p:nvSpPr>
          <p:cNvPr id="169" name="Rectangle 4"/>
          <p:cNvSpPr txBox="1">
            <a:spLocks noGrp="1"/>
          </p:cNvSpPr>
          <p:nvPr>
            <p:ph type="title"/>
          </p:nvPr>
        </p:nvSpPr>
        <p:spPr>
          <a:prstGeom prst="rect">
            <a:avLst/>
          </a:prstGeom>
        </p:spPr>
        <p:txBody>
          <a:bodyPr>
            <a:normAutofit fontScale="90000"/>
          </a:bodyPr>
          <a:lstStyle>
            <a:lvl1pPr defTabSz="731520">
              <a:defRPr sz="2240"/>
            </a:lvl1pPr>
          </a:lstStyle>
          <a:p>
            <a:r>
              <a:rPr dirty="0"/>
              <a:t>Direct Mapped Cache </a:t>
            </a:r>
            <a:br>
              <a:rPr lang="en-US" dirty="0"/>
            </a:br>
            <a:r>
              <a:rPr dirty="0"/>
              <a:t>(byte addressing, </a:t>
            </a:r>
            <a:r>
              <a:rPr dirty="0">
                <a:solidFill>
                  <a:srgbClr val="FF0000"/>
                </a:solidFill>
              </a:rPr>
              <a:t>16</a:t>
            </a:r>
            <a:r>
              <a:rPr lang="ko-KR" altLang="en-US" dirty="0">
                <a:solidFill>
                  <a:srgbClr val="FF0000"/>
                </a:solidFill>
              </a:rPr>
              <a:t> </a:t>
            </a:r>
            <a:r>
              <a:rPr dirty="0">
                <a:solidFill>
                  <a:srgbClr val="FF0000"/>
                </a:solidFill>
              </a:rPr>
              <a:t>words/block</a:t>
            </a:r>
            <a:r>
              <a:rPr dirty="0"/>
              <a:t>)</a:t>
            </a:r>
          </a:p>
        </p:txBody>
      </p:sp>
      <p:pic>
        <p:nvPicPr>
          <p:cNvPr id="170" name="Picture 4" descr="Picture 4"/>
          <p:cNvPicPr>
            <a:picLocks noChangeAspect="1"/>
          </p:cNvPicPr>
          <p:nvPr/>
        </p:nvPicPr>
        <p:blipFill>
          <a:blip r:embed="rId3"/>
          <a:stretch>
            <a:fillRect/>
          </a:stretch>
        </p:blipFill>
        <p:spPr>
          <a:xfrm>
            <a:off x="0" y="1711325"/>
            <a:ext cx="8174039" cy="5146675"/>
          </a:xfrm>
          <a:prstGeom prst="rect">
            <a:avLst/>
          </a:prstGeom>
          <a:ln w="12700">
            <a:miter lim="400000"/>
          </a:ln>
        </p:spPr>
      </p:pic>
      <p:sp>
        <p:nvSpPr>
          <p:cNvPr id="2" name="TextBox 1">
            <a:extLst>
              <a:ext uri="{FF2B5EF4-FFF2-40B4-BE49-F238E27FC236}">
                <a16:creationId xmlns:a16="http://schemas.microsoft.com/office/drawing/2014/main" id="{FF91BE2B-A1C6-C344-94F4-75D09E996CE0}"/>
              </a:ext>
            </a:extLst>
          </p:cNvPr>
          <p:cNvSpPr txBox="1"/>
          <p:nvPr/>
        </p:nvSpPr>
        <p:spPr>
          <a:xfrm>
            <a:off x="6224494" y="0"/>
            <a:ext cx="2702020" cy="28238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749808">
              <a:spcBef>
                <a:spcPts val="300"/>
              </a:spcBef>
              <a:defRPr sz="1476"/>
            </a:pP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00 00 </a:t>
            </a:r>
            <a:r>
              <a:rPr lang="en-US" altLang="ko-KR" sz="1000" dirty="0"/>
              <a:t>00</a:t>
            </a:r>
            <a:br>
              <a:rPr lang="ko-KR" altLang="en-US" sz="1000" dirty="0"/>
            </a:b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00 00 </a:t>
            </a:r>
            <a:r>
              <a:rPr lang="en-US" altLang="ko-KR" sz="1000" dirty="0"/>
              <a:t>01</a:t>
            </a:r>
          </a:p>
          <a:p>
            <a:pPr defTabSz="749808">
              <a:spcBef>
                <a:spcPts val="300"/>
              </a:spcBef>
              <a:defRPr sz="1476"/>
            </a:pP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00 00 </a:t>
            </a:r>
            <a:r>
              <a:rPr lang="en-US" altLang="ko-KR" sz="1000" dirty="0"/>
              <a:t>10</a:t>
            </a:r>
          </a:p>
          <a:p>
            <a:pPr defTabSz="749808">
              <a:spcBef>
                <a:spcPts val="300"/>
              </a:spcBef>
              <a:defRPr sz="1476"/>
            </a:pP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00 00 </a:t>
            </a:r>
            <a:r>
              <a:rPr lang="en-US" altLang="ko-KR" sz="1000" dirty="0"/>
              <a:t>11</a:t>
            </a:r>
          </a:p>
          <a:p>
            <a:pPr defTabSz="749808">
              <a:spcBef>
                <a:spcPts val="300"/>
              </a:spcBef>
              <a:defRPr sz="1476"/>
            </a:pPr>
            <a:r>
              <a:rPr lang="ko-KR" altLang="en-US" sz="1000" dirty="0"/>
              <a:t>            </a:t>
            </a:r>
            <a:r>
              <a:rPr lang="en-US" altLang="ko-KR" sz="1000" dirty="0"/>
              <a:t>......</a:t>
            </a:r>
          </a:p>
          <a:p>
            <a:pPr defTabSz="749808">
              <a:spcBef>
                <a:spcPts val="300"/>
              </a:spcBef>
              <a:defRPr sz="1476"/>
            </a:pP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01 00 </a:t>
            </a:r>
            <a:r>
              <a:rPr lang="en-US" altLang="ko-KR" sz="1000" dirty="0"/>
              <a:t>00</a:t>
            </a:r>
            <a:br>
              <a:rPr lang="ko-KR" altLang="en-US" sz="1000" dirty="0"/>
            </a:b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01 00 </a:t>
            </a:r>
            <a:r>
              <a:rPr lang="en-US" altLang="ko-KR" sz="1000" dirty="0"/>
              <a:t>01</a:t>
            </a:r>
          </a:p>
          <a:p>
            <a:pPr defTabSz="749808">
              <a:spcBef>
                <a:spcPts val="300"/>
              </a:spcBef>
              <a:defRPr sz="1476"/>
            </a:pP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01 00 </a:t>
            </a:r>
            <a:r>
              <a:rPr lang="en-US" altLang="ko-KR" sz="1000" dirty="0"/>
              <a:t>10</a:t>
            </a:r>
          </a:p>
          <a:p>
            <a:pPr defTabSz="749808">
              <a:spcBef>
                <a:spcPts val="300"/>
              </a:spcBef>
              <a:defRPr sz="1476"/>
            </a:pP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01 00 </a:t>
            </a:r>
            <a:r>
              <a:rPr lang="en-US" altLang="ko-KR" sz="1000" dirty="0"/>
              <a:t>11</a:t>
            </a:r>
          </a:p>
          <a:p>
            <a:pPr defTabSz="749808">
              <a:spcBef>
                <a:spcPts val="300"/>
              </a:spcBef>
              <a:defRPr sz="1476"/>
            </a:pPr>
            <a:r>
              <a:rPr lang="ko-KR" altLang="en-US" sz="1000" dirty="0"/>
              <a:t>           </a:t>
            </a:r>
            <a:r>
              <a:rPr lang="en-US" altLang="ko-KR" sz="1000" dirty="0"/>
              <a:t>......</a:t>
            </a:r>
          </a:p>
          <a:p>
            <a:pPr defTabSz="749808">
              <a:spcBef>
                <a:spcPts val="300"/>
              </a:spcBef>
              <a:defRPr sz="1476"/>
            </a:pP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11 11 </a:t>
            </a:r>
            <a:r>
              <a:rPr lang="en-US" altLang="ko-KR" sz="1000" dirty="0"/>
              <a:t>00</a:t>
            </a:r>
            <a:br>
              <a:rPr lang="ko-KR" altLang="en-US" sz="1000" dirty="0"/>
            </a:b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11 11 </a:t>
            </a:r>
            <a:r>
              <a:rPr lang="en-US" altLang="ko-KR" sz="1000" dirty="0"/>
              <a:t>01</a:t>
            </a:r>
          </a:p>
          <a:p>
            <a:pPr defTabSz="749808">
              <a:spcBef>
                <a:spcPts val="300"/>
              </a:spcBef>
              <a:defRPr sz="1476"/>
            </a:pP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11 11 </a:t>
            </a:r>
            <a:r>
              <a:rPr lang="en-US" altLang="ko-KR" sz="1000" dirty="0"/>
              <a:t>10</a:t>
            </a:r>
          </a:p>
          <a:p>
            <a:pPr defTabSz="749808">
              <a:spcBef>
                <a:spcPts val="300"/>
              </a:spcBef>
              <a:defRPr sz="1476"/>
            </a:pPr>
            <a:r>
              <a:rPr lang="en-US" altLang="ko-KR" sz="1000" dirty="0"/>
              <a:t>0001 0000 0000 0000 00</a:t>
            </a:r>
            <a:r>
              <a:rPr lang="ko-KR" altLang="en-US" sz="1000" dirty="0"/>
              <a:t> </a:t>
            </a:r>
            <a:r>
              <a:rPr lang="en-US" altLang="ko-KR" sz="1000" dirty="0">
                <a:solidFill>
                  <a:srgbClr val="0070C0"/>
                </a:solidFill>
              </a:rPr>
              <a:t>00 0001 00</a:t>
            </a:r>
            <a:r>
              <a:rPr lang="ko-KR" altLang="en-US" sz="1000" dirty="0">
                <a:solidFill>
                  <a:srgbClr val="0070C0"/>
                </a:solidFill>
              </a:rPr>
              <a:t> </a:t>
            </a:r>
            <a:r>
              <a:rPr lang="en-US" altLang="ko-KR" sz="1000" dirty="0">
                <a:solidFill>
                  <a:srgbClr val="00B050"/>
                </a:solidFill>
              </a:rPr>
              <a:t>11 11 </a:t>
            </a:r>
            <a:r>
              <a:rPr lang="en-US" altLang="ko-KR" sz="1000" dirty="0"/>
              <a:t>11</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Arial"/>
              <a:ea typeface="Arial"/>
              <a:cs typeface="Arial"/>
              <a:sym typeface="Arial"/>
            </a:endParaRPr>
          </a:p>
        </p:txBody>
      </p:sp>
      <p:cxnSp>
        <p:nvCxnSpPr>
          <p:cNvPr id="4" name="Straight Arrow Connector 3">
            <a:extLst>
              <a:ext uri="{FF2B5EF4-FFF2-40B4-BE49-F238E27FC236}">
                <a16:creationId xmlns:a16="http://schemas.microsoft.com/office/drawing/2014/main" id="{00CE199B-267B-CA4D-A2E7-6FEAB1A78486}"/>
              </a:ext>
            </a:extLst>
          </p:cNvPr>
          <p:cNvCxnSpPr>
            <a:cxnSpLocks/>
          </p:cNvCxnSpPr>
          <p:nvPr/>
        </p:nvCxnSpPr>
        <p:spPr>
          <a:xfrm>
            <a:off x="2606566" y="672662"/>
            <a:ext cx="1671145" cy="1460938"/>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26021090-8CDA-A943-925C-153A356E01ED}"/>
              </a:ext>
            </a:extLst>
          </p:cNvPr>
          <p:cNvCxnSpPr>
            <a:cxnSpLocks/>
          </p:cNvCxnSpPr>
          <p:nvPr/>
        </p:nvCxnSpPr>
        <p:spPr>
          <a:xfrm>
            <a:off x="3184634" y="692429"/>
            <a:ext cx="1387367" cy="142261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F0B67F93-CAFB-CB4D-BCF1-084595312659}"/>
              </a:ext>
            </a:extLst>
          </p:cNvPr>
          <p:cNvCxnSpPr/>
          <p:nvPr/>
        </p:nvCxnSpPr>
        <p:spPr>
          <a:xfrm flipH="1" flipV="1">
            <a:off x="3815256" y="2639924"/>
            <a:ext cx="3405422" cy="157815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5DE1CE07-924E-9442-8104-8ECB10AE5D9F}"/>
              </a:ext>
            </a:extLst>
          </p:cNvPr>
          <p:cNvCxnSpPr>
            <a:cxnSpLocks/>
          </p:cNvCxnSpPr>
          <p:nvPr/>
        </p:nvCxnSpPr>
        <p:spPr>
          <a:xfrm flipH="1">
            <a:off x="2260493" y="404019"/>
            <a:ext cx="3775853" cy="4016067"/>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Left Brace 12">
            <a:extLst>
              <a:ext uri="{FF2B5EF4-FFF2-40B4-BE49-F238E27FC236}">
                <a16:creationId xmlns:a16="http://schemas.microsoft.com/office/drawing/2014/main" id="{0645B372-D79E-C741-91E4-4677BFD25F8D}"/>
              </a:ext>
            </a:extLst>
          </p:cNvPr>
          <p:cNvSpPr/>
          <p:nvPr/>
        </p:nvSpPr>
        <p:spPr>
          <a:xfrm>
            <a:off x="6082737" y="99219"/>
            <a:ext cx="141757" cy="609600"/>
          </a:xfrm>
          <a:prstGeom prst="leftBrace">
            <a:avLst/>
          </a:prstGeom>
          <a:noFill/>
          <a:ln w="25400" cap="flat">
            <a:solidFill>
              <a:srgbClr val="0070C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0" name="Left Brace 19">
            <a:extLst>
              <a:ext uri="{FF2B5EF4-FFF2-40B4-BE49-F238E27FC236}">
                <a16:creationId xmlns:a16="http://schemas.microsoft.com/office/drawing/2014/main" id="{4131549B-7BF4-4B49-92D1-4C3DAE177761}"/>
              </a:ext>
            </a:extLst>
          </p:cNvPr>
          <p:cNvSpPr/>
          <p:nvPr/>
        </p:nvSpPr>
        <p:spPr>
          <a:xfrm>
            <a:off x="6133057" y="1946402"/>
            <a:ext cx="141757" cy="609600"/>
          </a:xfrm>
          <a:prstGeom prst="leftBrace">
            <a:avLst/>
          </a:prstGeom>
          <a:noFill/>
          <a:ln w="25400" cap="flat">
            <a:solidFill>
              <a:srgbClr val="0070C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1" name="Left Brace 20">
            <a:extLst>
              <a:ext uri="{FF2B5EF4-FFF2-40B4-BE49-F238E27FC236}">
                <a16:creationId xmlns:a16="http://schemas.microsoft.com/office/drawing/2014/main" id="{755200CA-630C-FC4E-B22C-DA9633B2CFFE}"/>
              </a:ext>
            </a:extLst>
          </p:cNvPr>
          <p:cNvSpPr/>
          <p:nvPr/>
        </p:nvSpPr>
        <p:spPr>
          <a:xfrm>
            <a:off x="6107224" y="1027818"/>
            <a:ext cx="141757" cy="609600"/>
          </a:xfrm>
          <a:prstGeom prst="leftBrace">
            <a:avLst/>
          </a:prstGeom>
          <a:noFill/>
          <a:ln w="25400" cap="flat">
            <a:solidFill>
              <a:srgbClr val="0070C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cxnSp>
        <p:nvCxnSpPr>
          <p:cNvPr id="17" name="Straight Arrow Connector 16">
            <a:extLst>
              <a:ext uri="{FF2B5EF4-FFF2-40B4-BE49-F238E27FC236}">
                <a16:creationId xmlns:a16="http://schemas.microsoft.com/office/drawing/2014/main" id="{3266C715-A338-4741-B18B-FC98EB0D799B}"/>
              </a:ext>
            </a:extLst>
          </p:cNvPr>
          <p:cNvCxnSpPr>
            <a:stCxn id="21" idx="1"/>
          </p:cNvCxnSpPr>
          <p:nvPr/>
        </p:nvCxnSpPr>
        <p:spPr>
          <a:xfrm flipH="1">
            <a:off x="4855779" y="1332618"/>
            <a:ext cx="1251445" cy="3087468"/>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D0EB8C25-E69C-7744-8F56-EFF2D16E5862}"/>
              </a:ext>
            </a:extLst>
          </p:cNvPr>
          <p:cNvCxnSpPr>
            <a:stCxn id="20" idx="1"/>
          </p:cNvCxnSpPr>
          <p:nvPr/>
        </p:nvCxnSpPr>
        <p:spPr>
          <a:xfrm>
            <a:off x="6133057" y="2251202"/>
            <a:ext cx="283514" cy="2232693"/>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2" name="TextBox 21">
            <a:extLst>
              <a:ext uri="{FF2B5EF4-FFF2-40B4-BE49-F238E27FC236}">
                <a16:creationId xmlns:a16="http://schemas.microsoft.com/office/drawing/2014/main" id="{30073ACA-CF02-CA4E-B5DE-2768B112365A}"/>
              </a:ext>
            </a:extLst>
          </p:cNvPr>
          <p:cNvSpPr txBox="1"/>
          <p:nvPr/>
        </p:nvSpPr>
        <p:spPr>
          <a:xfrm>
            <a:off x="5230678" y="1264346"/>
            <a:ext cx="80566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200" b="0" i="0" u="none" strike="noStrike" cap="none" spc="0" normalizeH="0" baseline="0" dirty="0">
                <a:ln>
                  <a:noFill/>
                </a:ln>
                <a:solidFill>
                  <a:srgbClr val="00B050"/>
                </a:solidFill>
                <a:effectLst/>
                <a:uFillTx/>
                <a:latin typeface="Arial"/>
                <a:ea typeface="Arial"/>
                <a:cs typeface="Arial"/>
                <a:sym typeface="Arial"/>
              </a:rPr>
              <a:t>16</a:t>
            </a:r>
            <a:r>
              <a:rPr lang="ko-KR" altLang="en-US" sz="1200" dirty="0">
                <a:solidFill>
                  <a:srgbClr val="00B050"/>
                </a:solidFill>
              </a:rPr>
              <a:t> </a:t>
            </a:r>
            <a:r>
              <a:rPr lang="en-US" altLang="ko-KR" sz="1200" dirty="0">
                <a:solidFill>
                  <a:srgbClr val="00B050"/>
                </a:solidFill>
              </a:rPr>
              <a:t>words </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B050"/>
                </a:solidFill>
                <a:effectLst/>
                <a:uFillTx/>
                <a:latin typeface="Arial"/>
                <a:ea typeface="Arial"/>
                <a:cs typeface="Arial"/>
                <a:sym typeface="Arial"/>
              </a:rPr>
              <a:t>= 64 bytes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AE98-D8EF-4E47-A1CF-22FF8E6CA769}"/>
              </a:ext>
            </a:extLst>
          </p:cNvPr>
          <p:cNvSpPr>
            <a:spLocks noGrp="1"/>
          </p:cNvSpPr>
          <p:nvPr>
            <p:ph type="title"/>
          </p:nvPr>
        </p:nvSpPr>
        <p:spPr/>
        <p:txBody>
          <a:bodyPr>
            <a:normAutofit fontScale="90000"/>
          </a:bodyPr>
          <a:lstStyle/>
          <a:p>
            <a:r>
              <a:rPr lang="ko-KR" altLang="en-US" dirty="0"/>
              <a:t>앞의 </a:t>
            </a:r>
            <a:r>
              <a:rPr lang="en-US" altLang="ko-KR" dirty="0"/>
              <a:t>cache </a:t>
            </a:r>
            <a:r>
              <a:rPr lang="ko-KR" altLang="en-US" dirty="0"/>
              <a:t>에서 </a:t>
            </a:r>
            <a:r>
              <a:rPr lang="en-US" dirty="0"/>
              <a:t>Byte addressing </a:t>
            </a:r>
            <a:r>
              <a:rPr lang="ko-KR" altLang="en-US" dirty="0"/>
              <a:t>이라고 가정하면 </a:t>
            </a:r>
            <a:endParaRPr lang="en-US" dirty="0"/>
          </a:p>
        </p:txBody>
      </p:sp>
      <p:sp>
        <p:nvSpPr>
          <p:cNvPr id="3" name="Text Placeholder 2">
            <a:extLst>
              <a:ext uri="{FF2B5EF4-FFF2-40B4-BE49-F238E27FC236}">
                <a16:creationId xmlns:a16="http://schemas.microsoft.com/office/drawing/2014/main" id="{0F1C9153-4A18-EF48-9581-2522AD3074DE}"/>
              </a:ext>
            </a:extLst>
          </p:cNvPr>
          <p:cNvSpPr>
            <a:spLocks noGrp="1"/>
          </p:cNvSpPr>
          <p:nvPr>
            <p:ph type="body" idx="1"/>
          </p:nvPr>
        </p:nvSpPr>
        <p:spPr/>
        <p:txBody>
          <a:bodyPr>
            <a:normAutofit/>
          </a:bodyPr>
          <a:lstStyle/>
          <a:p>
            <a:pPr marL="0" indent="0">
              <a:buNone/>
            </a:pPr>
            <a:r>
              <a:rPr lang="en-US" altLang="ko-KR" sz="1800" dirty="0"/>
              <a:t>22</a:t>
            </a:r>
            <a:r>
              <a:rPr lang="ko-KR" altLang="en-US" sz="1800" dirty="0"/>
              <a:t>  </a:t>
            </a:r>
            <a:r>
              <a:rPr lang="en-US" altLang="ko-KR" sz="1800" dirty="0"/>
              <a:t>=</a:t>
            </a:r>
            <a:r>
              <a:rPr lang="ko-KR" altLang="en-US" sz="1800" dirty="0"/>
              <a:t> </a:t>
            </a:r>
            <a:r>
              <a:rPr lang="en-US" altLang="ko-KR" sz="1800" dirty="0"/>
              <a:t>0000 0000 0000 0000 00</a:t>
            </a:r>
            <a:r>
              <a:rPr lang="ko-KR" altLang="en-US" sz="1800" dirty="0"/>
              <a:t> </a:t>
            </a:r>
            <a:r>
              <a:rPr lang="en-US" altLang="ko-KR" sz="1800" dirty="0">
                <a:solidFill>
                  <a:srgbClr val="0070C0"/>
                </a:solidFill>
              </a:rPr>
              <a:t>00 0000 00</a:t>
            </a:r>
            <a:r>
              <a:rPr lang="ko-KR" altLang="en-US" sz="1800" dirty="0">
                <a:solidFill>
                  <a:srgbClr val="0070C0"/>
                </a:solidFill>
              </a:rPr>
              <a:t> </a:t>
            </a:r>
            <a:r>
              <a:rPr lang="en-US" altLang="ko-KR" sz="1800" dirty="0">
                <a:solidFill>
                  <a:srgbClr val="00B050"/>
                </a:solidFill>
              </a:rPr>
              <a:t>01 01 </a:t>
            </a:r>
            <a:r>
              <a:rPr lang="en-US" altLang="ko-KR" sz="1800" dirty="0"/>
              <a:t>10</a:t>
            </a:r>
          </a:p>
          <a:p>
            <a:pPr marL="0" indent="0">
              <a:buNone/>
            </a:pPr>
            <a:r>
              <a:rPr lang="en-US" altLang="ko-KR" sz="1800" dirty="0"/>
              <a:t>26</a:t>
            </a:r>
            <a:r>
              <a:rPr lang="ko-KR" altLang="en-US" sz="1800" dirty="0"/>
              <a:t>  </a:t>
            </a:r>
            <a:r>
              <a:rPr lang="en-US" altLang="ko-KR" sz="1800" dirty="0"/>
              <a:t>=</a:t>
            </a:r>
            <a:r>
              <a:rPr lang="ko-KR" altLang="en-US" sz="1800" dirty="0"/>
              <a:t> </a:t>
            </a:r>
            <a:r>
              <a:rPr lang="en-US" altLang="ko-KR" sz="1800" dirty="0"/>
              <a:t>0000 0000 0000 0000 00</a:t>
            </a:r>
            <a:r>
              <a:rPr lang="ko-KR" altLang="en-US" sz="1800" dirty="0"/>
              <a:t> </a:t>
            </a:r>
            <a:r>
              <a:rPr lang="en-US" altLang="ko-KR" sz="1800" dirty="0">
                <a:solidFill>
                  <a:srgbClr val="0070C0"/>
                </a:solidFill>
              </a:rPr>
              <a:t>00 0000 00</a:t>
            </a:r>
            <a:r>
              <a:rPr lang="ko-KR" altLang="en-US" sz="1800" dirty="0">
                <a:solidFill>
                  <a:srgbClr val="0070C0"/>
                </a:solidFill>
              </a:rPr>
              <a:t> </a:t>
            </a:r>
            <a:r>
              <a:rPr lang="en-US" altLang="ko-KR" sz="1800" dirty="0">
                <a:solidFill>
                  <a:srgbClr val="00B050"/>
                </a:solidFill>
              </a:rPr>
              <a:t>01 10 </a:t>
            </a:r>
            <a:r>
              <a:rPr lang="en-US" altLang="ko-KR" sz="1800" dirty="0"/>
              <a:t>10</a:t>
            </a:r>
          </a:p>
          <a:p>
            <a:pPr marL="0" indent="0">
              <a:buNone/>
            </a:pPr>
            <a:r>
              <a:rPr lang="en-US" altLang="ko-KR" sz="1800" dirty="0"/>
              <a:t>16</a:t>
            </a:r>
            <a:r>
              <a:rPr lang="ko-KR" altLang="en-US" sz="1800" dirty="0"/>
              <a:t>  </a:t>
            </a:r>
            <a:r>
              <a:rPr lang="en-US" altLang="ko-KR" sz="1800" dirty="0"/>
              <a:t>=</a:t>
            </a:r>
            <a:r>
              <a:rPr lang="ko-KR" altLang="en-US" sz="1800" dirty="0"/>
              <a:t> </a:t>
            </a:r>
            <a:r>
              <a:rPr lang="en-US" altLang="ko-KR" sz="1800" dirty="0"/>
              <a:t>0000 0000 0000 0000 00</a:t>
            </a:r>
            <a:r>
              <a:rPr lang="ko-KR" altLang="en-US" sz="1800" dirty="0"/>
              <a:t> </a:t>
            </a:r>
            <a:r>
              <a:rPr lang="en-US" altLang="ko-KR" sz="1800" dirty="0">
                <a:solidFill>
                  <a:srgbClr val="0070C0"/>
                </a:solidFill>
              </a:rPr>
              <a:t>00 0000 00</a:t>
            </a:r>
            <a:r>
              <a:rPr lang="ko-KR" altLang="en-US" sz="1800" dirty="0">
                <a:solidFill>
                  <a:srgbClr val="0070C0"/>
                </a:solidFill>
              </a:rPr>
              <a:t> </a:t>
            </a:r>
            <a:r>
              <a:rPr lang="en-US" altLang="ko-KR" sz="1800" dirty="0">
                <a:solidFill>
                  <a:srgbClr val="00B050"/>
                </a:solidFill>
              </a:rPr>
              <a:t>01 00 </a:t>
            </a:r>
            <a:r>
              <a:rPr lang="en-US" altLang="ko-KR" sz="1800" dirty="0"/>
              <a:t>00</a:t>
            </a:r>
          </a:p>
          <a:p>
            <a:pPr marL="0" indent="0">
              <a:buNone/>
            </a:pPr>
            <a:r>
              <a:rPr lang="ko-KR" altLang="en-US" sz="1800" dirty="0"/>
              <a:t>  </a:t>
            </a:r>
            <a:r>
              <a:rPr lang="en-US" altLang="ko-KR" sz="1800" dirty="0"/>
              <a:t>3</a:t>
            </a:r>
            <a:r>
              <a:rPr lang="ko-KR" altLang="en-US" sz="1800" dirty="0"/>
              <a:t>  </a:t>
            </a:r>
            <a:r>
              <a:rPr lang="en-US" altLang="ko-KR" sz="1800" dirty="0"/>
              <a:t>=</a:t>
            </a:r>
            <a:r>
              <a:rPr lang="ko-KR" altLang="en-US" sz="1800" dirty="0"/>
              <a:t> </a:t>
            </a:r>
            <a:r>
              <a:rPr lang="en-US" altLang="ko-KR" sz="1800" dirty="0"/>
              <a:t>0000 0000 0000 0000 00</a:t>
            </a:r>
            <a:r>
              <a:rPr lang="ko-KR" altLang="en-US" sz="1800" dirty="0"/>
              <a:t> </a:t>
            </a:r>
            <a:r>
              <a:rPr lang="en-US" altLang="ko-KR" sz="1800" dirty="0">
                <a:solidFill>
                  <a:srgbClr val="0070C0"/>
                </a:solidFill>
              </a:rPr>
              <a:t>00 0000 00</a:t>
            </a:r>
            <a:r>
              <a:rPr lang="ko-KR" altLang="en-US" sz="1800" dirty="0">
                <a:solidFill>
                  <a:srgbClr val="0070C0"/>
                </a:solidFill>
              </a:rPr>
              <a:t> </a:t>
            </a:r>
            <a:r>
              <a:rPr lang="en-US" altLang="ko-KR" sz="1800" dirty="0">
                <a:solidFill>
                  <a:srgbClr val="00B050"/>
                </a:solidFill>
              </a:rPr>
              <a:t>00 00 </a:t>
            </a:r>
            <a:r>
              <a:rPr lang="en-US" altLang="ko-KR" sz="1800" dirty="0"/>
              <a:t>11</a:t>
            </a:r>
            <a:endParaRPr lang="en-US" sz="1800" dirty="0"/>
          </a:p>
          <a:p>
            <a:pPr marL="0" indent="0">
              <a:buNone/>
            </a:pPr>
            <a:r>
              <a:rPr lang="en-US" altLang="ko-KR" sz="1800" dirty="0"/>
              <a:t>18</a:t>
            </a:r>
            <a:r>
              <a:rPr lang="ko-KR" altLang="en-US" sz="1800" dirty="0"/>
              <a:t>  </a:t>
            </a:r>
            <a:r>
              <a:rPr lang="en-US" altLang="ko-KR" sz="1800" dirty="0"/>
              <a:t>=</a:t>
            </a:r>
            <a:r>
              <a:rPr lang="ko-KR" altLang="en-US" sz="1800" dirty="0"/>
              <a:t> </a:t>
            </a:r>
            <a:r>
              <a:rPr lang="en-US" altLang="ko-KR" sz="1800" dirty="0"/>
              <a:t>0000 0000 0000 0000 00</a:t>
            </a:r>
            <a:r>
              <a:rPr lang="ko-KR" altLang="en-US" sz="1800" dirty="0"/>
              <a:t> </a:t>
            </a:r>
            <a:r>
              <a:rPr lang="en-US" altLang="ko-KR" sz="1800" dirty="0">
                <a:solidFill>
                  <a:srgbClr val="0070C0"/>
                </a:solidFill>
              </a:rPr>
              <a:t>00 0000 00</a:t>
            </a:r>
            <a:r>
              <a:rPr lang="ko-KR" altLang="en-US" sz="1800" dirty="0">
                <a:solidFill>
                  <a:srgbClr val="0070C0"/>
                </a:solidFill>
              </a:rPr>
              <a:t> </a:t>
            </a:r>
            <a:r>
              <a:rPr lang="en-US" altLang="ko-KR" sz="1800" dirty="0">
                <a:solidFill>
                  <a:srgbClr val="00B050"/>
                </a:solidFill>
              </a:rPr>
              <a:t>01 00 1</a:t>
            </a:r>
            <a:r>
              <a:rPr lang="en-US" altLang="ko-KR" sz="1800" dirty="0"/>
              <a:t>0</a:t>
            </a:r>
          </a:p>
          <a:p>
            <a:pPr marL="0" indent="0">
              <a:buNone/>
            </a:pPr>
            <a:endParaRPr lang="en-US" sz="1800" dirty="0"/>
          </a:p>
          <a:p>
            <a:pPr marL="0" indent="0">
              <a:buNone/>
            </a:pPr>
            <a:endParaRPr lang="en-US" sz="1800" dirty="0"/>
          </a:p>
          <a:p>
            <a:endParaRPr lang="en-US" sz="1800" dirty="0"/>
          </a:p>
        </p:txBody>
      </p:sp>
      <p:pic>
        <p:nvPicPr>
          <p:cNvPr id="6" name="Picture 5" descr="A screenshot of a cell phone&#10;&#10;Description automatically generated">
            <a:extLst>
              <a:ext uri="{FF2B5EF4-FFF2-40B4-BE49-F238E27FC236}">
                <a16:creationId xmlns:a16="http://schemas.microsoft.com/office/drawing/2014/main" id="{24C3BA5F-3EA4-F148-BA8E-C9876A43D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450" y="3095953"/>
            <a:ext cx="5499100" cy="3314700"/>
          </a:xfrm>
          <a:prstGeom prst="rect">
            <a:avLst/>
          </a:prstGeom>
        </p:spPr>
      </p:pic>
      <p:sp>
        <p:nvSpPr>
          <p:cNvPr id="7" name="TextBox 6">
            <a:extLst>
              <a:ext uri="{FF2B5EF4-FFF2-40B4-BE49-F238E27FC236}">
                <a16:creationId xmlns:a16="http://schemas.microsoft.com/office/drawing/2014/main" id="{66483292-47EF-2446-81C1-F4615A4054E2}"/>
              </a:ext>
            </a:extLst>
          </p:cNvPr>
          <p:cNvSpPr txBox="1"/>
          <p:nvPr/>
        </p:nvSpPr>
        <p:spPr>
          <a:xfrm>
            <a:off x="6032937" y="3756082"/>
            <a:ext cx="1061545" cy="265457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spcBef>
                <a:spcPts val="0"/>
              </a:spcBef>
              <a:spcAft>
                <a:spcPts val="300"/>
              </a:spcAft>
              <a:buClrTx/>
              <a:buSzTx/>
              <a:buFontTx/>
              <a:buNone/>
              <a:tabLst/>
            </a:pPr>
            <a:r>
              <a:rPr lang="en-US" sz="1600" dirty="0"/>
              <a:t>miss </a:t>
            </a:r>
          </a:p>
          <a:p>
            <a:pPr marL="0" marR="0" indent="0" algn="l" defTabSz="914400" rtl="0" fontAlgn="auto" latinLnBrk="0" hangingPunct="0">
              <a:spcBef>
                <a:spcPts val="0"/>
              </a:spcBef>
              <a:spcAft>
                <a:spcPts val="30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hit</a:t>
            </a:r>
          </a:p>
          <a:p>
            <a:pPr>
              <a:spcAft>
                <a:spcPts val="300"/>
              </a:spcAft>
            </a:pPr>
            <a:r>
              <a:rPr lang="en-US" sz="1600" dirty="0"/>
              <a:t>hit</a:t>
            </a:r>
          </a:p>
          <a:p>
            <a:pPr>
              <a:spcAft>
                <a:spcPts val="300"/>
              </a:spcAft>
            </a:pPr>
            <a:r>
              <a:rPr lang="en-US" sz="1600" dirty="0"/>
              <a:t>hit</a:t>
            </a:r>
          </a:p>
          <a:p>
            <a:pPr>
              <a:spcAft>
                <a:spcPts val="300"/>
              </a:spcAft>
            </a:pPr>
            <a:r>
              <a:rPr lang="en-US" sz="1600" dirty="0"/>
              <a:t>hit</a:t>
            </a:r>
          </a:p>
          <a:p>
            <a:pPr>
              <a:spcAft>
                <a:spcPts val="300"/>
              </a:spcAft>
            </a:pPr>
            <a:r>
              <a:rPr lang="en-US" sz="1600" dirty="0"/>
              <a:t>hit</a:t>
            </a:r>
          </a:p>
          <a:p>
            <a:pPr>
              <a:spcAft>
                <a:spcPts val="300"/>
              </a:spcAft>
            </a:pPr>
            <a:r>
              <a:rPr lang="en-US" sz="1600" dirty="0"/>
              <a:t>hit</a:t>
            </a:r>
          </a:p>
          <a:p>
            <a:pPr>
              <a:spcAft>
                <a:spcPts val="300"/>
              </a:spcAft>
            </a:pPr>
            <a:r>
              <a:rPr lang="en-US" sz="1600" dirty="0"/>
              <a:t>hit</a:t>
            </a:r>
          </a:p>
          <a:p>
            <a:pPr>
              <a:spcAft>
                <a:spcPts val="300"/>
              </a:spcAft>
            </a:pPr>
            <a:r>
              <a:rPr lang="en-US" sz="1600" dirty="0"/>
              <a:t>hit</a:t>
            </a:r>
          </a:p>
        </p:txBody>
      </p:sp>
      <p:sp>
        <p:nvSpPr>
          <p:cNvPr id="4" name="Rectangle 3">
            <a:extLst>
              <a:ext uri="{FF2B5EF4-FFF2-40B4-BE49-F238E27FC236}">
                <a16:creationId xmlns:a16="http://schemas.microsoft.com/office/drawing/2014/main" id="{F3DE7F38-F48F-2A45-8319-F44CE6B73EB1}"/>
              </a:ext>
            </a:extLst>
          </p:cNvPr>
          <p:cNvSpPr/>
          <p:nvPr/>
        </p:nvSpPr>
        <p:spPr>
          <a:xfrm>
            <a:off x="777766" y="1061545"/>
            <a:ext cx="3878317" cy="1923393"/>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57931066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pic>
        <p:nvPicPr>
          <p:cNvPr id="183" name="Picture 4" descr="Picture 4"/>
          <p:cNvPicPr>
            <a:picLocks noChangeAspect="1"/>
          </p:cNvPicPr>
          <p:nvPr/>
        </p:nvPicPr>
        <p:blipFill>
          <a:blip r:embed="rId2"/>
          <a:stretch>
            <a:fillRect/>
          </a:stretch>
        </p:blipFill>
        <p:spPr>
          <a:xfrm>
            <a:off x="1060450" y="1628775"/>
            <a:ext cx="5599113" cy="2952750"/>
          </a:xfrm>
          <a:prstGeom prst="rect">
            <a:avLst/>
          </a:prstGeom>
          <a:ln w="12700">
            <a:miter lim="400000"/>
          </a:ln>
        </p:spPr>
      </p:pic>
      <p:sp>
        <p:nvSpPr>
          <p:cNvPr id="184" name="AutoShape 3"/>
          <p:cNvSpPr txBox="1">
            <a:spLocks noGrp="1"/>
          </p:cNvSpPr>
          <p:nvPr>
            <p:ph type="body" idx="1"/>
          </p:nvPr>
        </p:nvSpPr>
        <p:spPr>
          <a:xfrm>
            <a:off x="378971" y="1293371"/>
            <a:ext cx="8081258" cy="4098436"/>
          </a:xfrm>
          <a:prstGeom prst="rect">
            <a:avLst/>
          </a:prstGeom>
        </p:spPr>
        <p:txBody>
          <a:bodyPr/>
          <a:lstStyle/>
          <a:p>
            <a:pPr marL="325754" indent="-325754" defTabSz="868680">
              <a:lnSpc>
                <a:spcPct val="90000"/>
              </a:lnSpc>
              <a:spcBef>
                <a:spcPts val="400"/>
              </a:spcBef>
              <a:defRPr sz="1710"/>
            </a:pPr>
            <a:r>
              <a:rPr dirty="0"/>
              <a:t>Increasing the block size tends to decrease miss rate:</a:t>
            </a:r>
            <a:br>
              <a:rPr dirty="0"/>
            </a:br>
            <a:br>
              <a:rPr dirty="0"/>
            </a:br>
            <a:endParaRPr dirty="0"/>
          </a:p>
          <a:p>
            <a:pPr marL="325754" indent="-325754" defTabSz="868680">
              <a:lnSpc>
                <a:spcPct val="90000"/>
              </a:lnSpc>
              <a:spcBef>
                <a:spcPts val="400"/>
              </a:spcBef>
              <a:defRPr sz="1710"/>
            </a:pPr>
            <a:br>
              <a:rPr dirty="0"/>
            </a:br>
            <a:br>
              <a:rPr dirty="0"/>
            </a:br>
            <a:br>
              <a:rPr dirty="0"/>
            </a:br>
            <a:br>
              <a:rPr dirty="0"/>
            </a:br>
            <a:br>
              <a:rPr dirty="0"/>
            </a:br>
            <a:br>
              <a:rPr dirty="0"/>
            </a:br>
            <a:br>
              <a:rPr dirty="0"/>
            </a:br>
            <a:br>
              <a:rPr dirty="0"/>
            </a:br>
            <a:br>
              <a:rPr dirty="0"/>
            </a:br>
            <a:endParaRPr lang="en-US" dirty="0"/>
          </a:p>
          <a:p>
            <a:pPr marL="325754" indent="-325754" defTabSz="868680">
              <a:lnSpc>
                <a:spcPct val="90000"/>
              </a:lnSpc>
              <a:spcBef>
                <a:spcPts val="400"/>
              </a:spcBef>
              <a:defRPr sz="1710"/>
            </a:pPr>
            <a:endParaRPr dirty="0"/>
          </a:p>
          <a:p>
            <a:pPr marL="325754" indent="-325754" defTabSz="868680">
              <a:lnSpc>
                <a:spcPct val="90000"/>
              </a:lnSpc>
              <a:spcBef>
                <a:spcPts val="400"/>
              </a:spcBef>
              <a:defRPr sz="1710"/>
            </a:pPr>
            <a:r>
              <a:rPr dirty="0"/>
              <a:t>Use split caches because there is more spatial locality in code:</a:t>
            </a:r>
            <a:br>
              <a:rPr dirty="0"/>
            </a:br>
            <a:endParaRPr dirty="0"/>
          </a:p>
        </p:txBody>
      </p:sp>
      <p:sp>
        <p:nvSpPr>
          <p:cNvPr id="185" name="Rectangle 4"/>
          <p:cNvSpPr txBox="1">
            <a:spLocks noGrp="1"/>
          </p:cNvSpPr>
          <p:nvPr>
            <p:ph type="title"/>
          </p:nvPr>
        </p:nvSpPr>
        <p:spPr>
          <a:prstGeom prst="rect">
            <a:avLst/>
          </a:prstGeom>
        </p:spPr>
        <p:txBody>
          <a:bodyPr/>
          <a:lstStyle/>
          <a:p>
            <a:r>
              <a:rPr lang="en-US" dirty="0"/>
              <a:t>miss rate vs. block size</a:t>
            </a:r>
            <a:endParaRPr dirty="0"/>
          </a:p>
        </p:txBody>
      </p:sp>
      <p:pic>
        <p:nvPicPr>
          <p:cNvPr id="186" name="Object 2" descr="Object 2"/>
          <p:cNvPicPr>
            <a:picLocks noChangeAspect="1"/>
          </p:cNvPicPr>
          <p:nvPr/>
        </p:nvPicPr>
        <p:blipFill>
          <a:blip r:embed="rId3"/>
          <a:stretch>
            <a:fillRect/>
          </a:stretch>
        </p:blipFill>
        <p:spPr>
          <a:xfrm>
            <a:off x="1066800" y="5029200"/>
            <a:ext cx="7037389" cy="1433513"/>
          </a:xfrm>
          <a:prstGeom prst="rect">
            <a:avLst/>
          </a:prstGeom>
          <a:ln w="12700">
            <a:miter lim="400000"/>
          </a:ln>
        </p:spPr>
      </p:pic>
      <p:sp>
        <p:nvSpPr>
          <p:cNvPr id="187" name="Text Box 7"/>
          <p:cNvSpPr txBox="1"/>
          <p:nvPr/>
        </p:nvSpPr>
        <p:spPr>
          <a:xfrm>
            <a:off x="7000875" y="2441575"/>
            <a:ext cx="1804799" cy="764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latin typeface="+mn-lt"/>
                <a:ea typeface="+mn-ea"/>
                <a:cs typeface="+mn-cs"/>
                <a:sym typeface="Times New Roman"/>
              </a:defRPr>
            </a:pPr>
            <a:r>
              <a:t>Increased</a:t>
            </a:r>
            <a:endParaRPr sz="3200" b="1">
              <a:latin typeface="Arial"/>
              <a:ea typeface="Arial"/>
              <a:cs typeface="Arial"/>
              <a:sym typeface="Arial"/>
            </a:endParaRPr>
          </a:p>
          <a:p>
            <a:pPr>
              <a:defRPr>
                <a:latin typeface="+mn-lt"/>
                <a:ea typeface="+mn-ea"/>
                <a:cs typeface="+mn-cs"/>
                <a:sym typeface="Times New Roman"/>
              </a:defRPr>
            </a:pPr>
            <a:r>
              <a:t>cache conflict</a:t>
            </a:r>
          </a:p>
        </p:txBody>
      </p:sp>
      <p:sp>
        <p:nvSpPr>
          <p:cNvPr id="188" name="Line 8"/>
          <p:cNvSpPr/>
          <p:nvPr/>
        </p:nvSpPr>
        <p:spPr>
          <a:xfrm flipH="1" flipV="1">
            <a:off x="6372225" y="2492374"/>
            <a:ext cx="431800" cy="144464"/>
          </a:xfrm>
          <a:prstGeom prst="line">
            <a:avLst/>
          </a:prstGeom>
          <a:ln w="12700">
            <a:solidFill>
              <a:srgbClr val="000000"/>
            </a:solidFill>
            <a:tailEnd type="triangle"/>
          </a:ln>
        </p:spPr>
        <p:txBody>
          <a:bodyPr lIns="45719" rIns="45719"/>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5"/>
          <p:cNvSpPr txBox="1">
            <a:spLocks noGrp="1"/>
          </p:cNvSpPr>
          <p:nvPr>
            <p:ph type="sldNum" sz="quarter" idx="2"/>
          </p:nvPr>
        </p:nvSpPr>
        <p:spPr>
          <a:xfrm>
            <a:off x="8520113" y="6310312"/>
            <a:ext cx="395090"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175" name="AutoShape 3"/>
          <p:cNvSpPr txBox="1">
            <a:spLocks noGrp="1"/>
          </p:cNvSpPr>
          <p:nvPr>
            <p:ph type="body" idx="1"/>
          </p:nvPr>
        </p:nvSpPr>
        <p:spPr>
          <a:xfrm>
            <a:off x="378971" y="1293371"/>
            <a:ext cx="8081258" cy="3814058"/>
          </a:xfrm>
          <a:prstGeom prst="rect">
            <a:avLst/>
          </a:prstGeom>
        </p:spPr>
        <p:txBody>
          <a:bodyPr/>
          <a:lstStyle/>
          <a:p>
            <a:pPr>
              <a:spcBef>
                <a:spcPts val="400"/>
              </a:spcBef>
              <a:defRPr sz="1800"/>
            </a:pPr>
            <a:r>
              <a:t>Read hits</a:t>
            </a:r>
          </a:p>
          <a:p>
            <a:pPr marL="742950" lvl="1" indent="-285750">
              <a:spcBef>
                <a:spcPts val="400"/>
              </a:spcBef>
              <a:defRPr sz="1800"/>
            </a:pPr>
            <a:r>
              <a:t>this is what we want!</a:t>
            </a:r>
            <a:br/>
            <a:endParaRPr/>
          </a:p>
          <a:p>
            <a:pPr>
              <a:spcBef>
                <a:spcPts val="400"/>
              </a:spcBef>
              <a:defRPr sz="1800"/>
            </a:pPr>
            <a:r>
              <a:t>Read misses</a:t>
            </a:r>
          </a:p>
          <a:p>
            <a:pPr marL="742950" lvl="1" indent="-285750">
              <a:spcBef>
                <a:spcPts val="400"/>
              </a:spcBef>
              <a:defRPr sz="1800"/>
            </a:pPr>
            <a:r>
              <a:t>stall the CPU, fetch block from memory, deliver to cache, restart </a:t>
            </a:r>
            <a:br/>
            <a:endParaRPr/>
          </a:p>
          <a:p>
            <a:pPr>
              <a:spcBef>
                <a:spcPts val="400"/>
              </a:spcBef>
              <a:defRPr sz="1800"/>
            </a:pPr>
            <a:r>
              <a:t>Write hits: -&gt; cache consistency problem</a:t>
            </a:r>
          </a:p>
          <a:p>
            <a:pPr marL="742950" lvl="1" indent="-285750">
              <a:spcBef>
                <a:spcPts val="400"/>
              </a:spcBef>
              <a:defRPr sz="1800"/>
            </a:pPr>
            <a:r>
              <a:t>can replace data in cache and memory (write-through)</a:t>
            </a:r>
            <a:endParaRPr sz="2800"/>
          </a:p>
          <a:p>
            <a:pPr marL="742950" lvl="1" indent="-285750">
              <a:spcBef>
                <a:spcPts val="400"/>
              </a:spcBef>
              <a:defRPr sz="1800"/>
            </a:pPr>
            <a:r>
              <a:t>write the data only into the cache (write-back the cache later)</a:t>
            </a:r>
            <a:br/>
            <a:endParaRPr/>
          </a:p>
          <a:p>
            <a:pPr>
              <a:spcBef>
                <a:spcPts val="400"/>
              </a:spcBef>
              <a:defRPr sz="1800"/>
            </a:pPr>
            <a:r>
              <a:t>Write misses:</a:t>
            </a:r>
          </a:p>
          <a:p>
            <a:pPr marL="742950" lvl="1" indent="-285750">
              <a:spcBef>
                <a:spcPts val="400"/>
              </a:spcBef>
              <a:defRPr sz="1800"/>
            </a:pPr>
            <a:r>
              <a:t>read the entire block into the cache, then write the word</a:t>
            </a:r>
          </a:p>
        </p:txBody>
      </p:sp>
      <p:sp>
        <p:nvSpPr>
          <p:cNvPr id="176" name="Rectangle 4"/>
          <p:cNvSpPr txBox="1">
            <a:spLocks noGrp="1"/>
          </p:cNvSpPr>
          <p:nvPr>
            <p:ph type="title"/>
          </p:nvPr>
        </p:nvSpPr>
        <p:spPr>
          <a:prstGeom prst="rect">
            <a:avLst/>
          </a:prstGeom>
        </p:spPr>
        <p:txBody>
          <a:bodyPr/>
          <a:lstStyle/>
          <a:p>
            <a:r>
              <a:t>Hits vs. Misses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179" name="Rectangle 2"/>
          <p:cNvSpPr txBox="1">
            <a:spLocks noGrp="1"/>
          </p:cNvSpPr>
          <p:nvPr>
            <p:ph type="title"/>
          </p:nvPr>
        </p:nvSpPr>
        <p:spPr>
          <a:prstGeom prst="rect">
            <a:avLst/>
          </a:prstGeom>
        </p:spPr>
        <p:txBody>
          <a:bodyPr/>
          <a:lstStyle/>
          <a:p>
            <a:r>
              <a:t>Performance</a:t>
            </a:r>
          </a:p>
        </p:txBody>
      </p:sp>
      <p:sp>
        <p:nvSpPr>
          <p:cNvPr id="180" name="AutoShape 3"/>
          <p:cNvSpPr txBox="1">
            <a:spLocks noGrp="1"/>
          </p:cNvSpPr>
          <p:nvPr>
            <p:ph type="body" idx="1"/>
          </p:nvPr>
        </p:nvSpPr>
        <p:spPr>
          <a:xfrm>
            <a:off x="531371" y="1521971"/>
            <a:ext cx="8081258" cy="3814058"/>
          </a:xfrm>
          <a:prstGeom prst="rect">
            <a:avLst/>
          </a:prstGeom>
        </p:spPr>
        <p:txBody>
          <a:bodyPr/>
          <a:lstStyle/>
          <a:p>
            <a:pPr>
              <a:spcBef>
                <a:spcPts val="400"/>
              </a:spcBef>
              <a:defRPr sz="1800"/>
            </a:pPr>
            <a:r>
              <a:rPr dirty="0"/>
              <a:t>Simplified model:</a:t>
            </a:r>
            <a:br>
              <a:rPr dirty="0"/>
            </a:br>
            <a:br>
              <a:rPr dirty="0"/>
            </a:br>
            <a:r>
              <a:rPr dirty="0"/>
              <a:t>	execution time = (execution cycles + stall cycles) </a:t>
            </a:r>
            <a:r>
              <a:rPr b="0" dirty="0">
                <a:latin typeface="Symbol"/>
                <a:ea typeface="Symbol"/>
                <a:cs typeface="Symbol"/>
                <a:sym typeface="Symbol"/>
              </a:rPr>
              <a:t>´</a:t>
            </a:r>
            <a:r>
              <a:rPr dirty="0"/>
              <a:t> cycle time</a:t>
            </a:r>
            <a:br>
              <a:rPr dirty="0"/>
            </a:br>
            <a:br>
              <a:rPr dirty="0"/>
            </a:br>
            <a:r>
              <a:rPr dirty="0"/>
              <a:t>	stall cycles = # of instructions </a:t>
            </a:r>
            <a:r>
              <a:rPr b="0" dirty="0">
                <a:latin typeface="Symbol"/>
                <a:ea typeface="Symbol"/>
                <a:cs typeface="Symbol"/>
                <a:sym typeface="Symbol"/>
              </a:rPr>
              <a:t>´</a:t>
            </a:r>
            <a:r>
              <a:rPr dirty="0"/>
              <a:t> miss ratio </a:t>
            </a:r>
            <a:r>
              <a:rPr b="0" dirty="0">
                <a:latin typeface="Symbol"/>
                <a:ea typeface="Symbol"/>
                <a:cs typeface="Symbol"/>
                <a:sym typeface="Symbol"/>
              </a:rPr>
              <a:t>´</a:t>
            </a:r>
            <a:r>
              <a:rPr dirty="0"/>
              <a:t> miss penalty</a:t>
            </a:r>
            <a:br>
              <a:rPr dirty="0"/>
            </a:br>
            <a:endParaRPr dirty="0"/>
          </a:p>
          <a:p>
            <a:pPr>
              <a:spcBef>
                <a:spcPts val="400"/>
              </a:spcBef>
              <a:defRPr sz="1800"/>
            </a:pPr>
            <a:r>
              <a:rPr dirty="0"/>
              <a:t>Two ways of improving performance:</a:t>
            </a:r>
          </a:p>
          <a:p>
            <a:pPr marL="742950" lvl="1" indent="-285750">
              <a:spcBef>
                <a:spcPts val="400"/>
              </a:spcBef>
              <a:defRPr sz="1800"/>
            </a:pPr>
            <a:r>
              <a:rPr dirty="0"/>
              <a:t>decreasing the miss ratio</a:t>
            </a:r>
            <a:endParaRPr sz="2800" dirty="0"/>
          </a:p>
          <a:p>
            <a:pPr marL="742950" lvl="1" indent="-285750">
              <a:spcBef>
                <a:spcPts val="400"/>
              </a:spcBef>
              <a:defRPr sz="1800"/>
            </a:pPr>
            <a:r>
              <a:rPr dirty="0"/>
              <a:t>decreasing the miss penalty</a:t>
            </a:r>
            <a:br>
              <a:rPr dirty="0"/>
            </a:br>
            <a:br>
              <a:rPr dirty="0"/>
            </a:br>
            <a:endParaRPr dirty="0"/>
          </a:p>
          <a:p>
            <a:pPr>
              <a:spcBef>
                <a:spcPts val="400"/>
              </a:spcBef>
              <a:buSzTx/>
              <a:buNone/>
              <a:defRPr sz="1800" i="1">
                <a:latin typeface="+mn-lt"/>
                <a:ea typeface="+mn-ea"/>
                <a:cs typeface="+mn-cs"/>
                <a:sym typeface="Times New Roman"/>
              </a:defRPr>
            </a:pPr>
            <a:r>
              <a:rPr dirty="0"/>
              <a:t>What happens if we increase block size?</a:t>
            </a:r>
          </a:p>
        </p:txBody>
      </p:sp>
      <p:pic>
        <p:nvPicPr>
          <p:cNvPr id="3" name="Picture 2" descr="A picture containing table&#10;&#10;Description automatically generated">
            <a:extLst>
              <a:ext uri="{FF2B5EF4-FFF2-40B4-BE49-F238E27FC236}">
                <a16:creationId xmlns:a16="http://schemas.microsoft.com/office/drawing/2014/main" id="{2559DDB7-27F2-5C4C-9F8D-56493C7F5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890" y="199774"/>
            <a:ext cx="6106510" cy="1124451"/>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191" name="AutoShape 3"/>
          <p:cNvSpPr txBox="1">
            <a:spLocks noGrp="1"/>
          </p:cNvSpPr>
          <p:nvPr>
            <p:ph type="body" idx="1"/>
          </p:nvPr>
        </p:nvSpPr>
        <p:spPr>
          <a:xfrm>
            <a:off x="431879" y="1117678"/>
            <a:ext cx="7975442" cy="5156044"/>
          </a:xfrm>
          <a:prstGeom prst="rect">
            <a:avLst/>
          </a:prstGeom>
        </p:spPr>
        <p:txBody>
          <a:bodyPr/>
          <a:lstStyle>
            <a:lvl1pPr>
              <a:spcBef>
                <a:spcPts val="400"/>
              </a:spcBef>
              <a:buSzTx/>
              <a:buNone/>
              <a:defRPr sz="1800"/>
            </a:lvl1pPr>
          </a:lstStyle>
          <a:p>
            <a:r>
              <a:rPr dirty="0"/>
              <a:t>1 word/ block, word addressing</a:t>
            </a:r>
          </a:p>
        </p:txBody>
      </p:sp>
      <p:sp>
        <p:nvSpPr>
          <p:cNvPr id="192" name="Rectangle 4"/>
          <p:cNvSpPr txBox="1">
            <a:spLocks noGrp="1"/>
          </p:cNvSpPr>
          <p:nvPr>
            <p:ph type="title"/>
          </p:nvPr>
        </p:nvSpPr>
        <p:spPr>
          <a:prstGeom prst="rect">
            <a:avLst/>
          </a:prstGeom>
        </p:spPr>
        <p:txBody>
          <a:bodyPr/>
          <a:lstStyle/>
          <a:p>
            <a:r>
              <a:t>Decreasing miss ratio with associativity</a:t>
            </a:r>
          </a:p>
        </p:txBody>
      </p:sp>
      <p:pic>
        <p:nvPicPr>
          <p:cNvPr id="193" name="Picture 4" descr="Picture 4"/>
          <p:cNvPicPr>
            <a:picLocks noChangeAspect="1"/>
          </p:cNvPicPr>
          <p:nvPr/>
        </p:nvPicPr>
        <p:blipFill>
          <a:blip r:embed="rId2"/>
          <a:stretch>
            <a:fillRect/>
          </a:stretch>
        </p:blipFill>
        <p:spPr>
          <a:xfrm>
            <a:off x="161925" y="1700213"/>
            <a:ext cx="8858250" cy="3673476"/>
          </a:xfrm>
          <a:prstGeom prst="rect">
            <a:avLst/>
          </a:prstGeom>
          <a:ln w="12700">
            <a:miter lim="400000"/>
          </a:ln>
        </p:spPr>
      </p:pic>
      <p:sp>
        <p:nvSpPr>
          <p:cNvPr id="2" name="TextBox 1">
            <a:extLst>
              <a:ext uri="{FF2B5EF4-FFF2-40B4-BE49-F238E27FC236}">
                <a16:creationId xmlns:a16="http://schemas.microsoft.com/office/drawing/2014/main" id="{09E99E9F-EF11-084A-80A2-9CBCC7BE296D}"/>
              </a:ext>
            </a:extLst>
          </p:cNvPr>
          <p:cNvSpPr txBox="1"/>
          <p:nvPr/>
        </p:nvSpPr>
        <p:spPr>
          <a:xfrm>
            <a:off x="431879" y="5784946"/>
            <a:ext cx="2606940" cy="461663"/>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a:ea typeface="Arial"/>
                <a:cs typeface="Arial"/>
                <a:sym typeface="Arial"/>
              </a:rPr>
              <a:t>main memory</a:t>
            </a:r>
          </a:p>
        </p:txBody>
      </p:sp>
      <p:sp>
        <p:nvSpPr>
          <p:cNvPr id="7" name="TextBox 6">
            <a:extLst>
              <a:ext uri="{FF2B5EF4-FFF2-40B4-BE49-F238E27FC236}">
                <a16:creationId xmlns:a16="http://schemas.microsoft.com/office/drawing/2014/main" id="{9A8B4F5B-4E1E-F04E-9B93-0ED12AC3C2B5}"/>
              </a:ext>
            </a:extLst>
          </p:cNvPr>
          <p:cNvSpPr txBox="1"/>
          <p:nvPr/>
        </p:nvSpPr>
        <p:spPr>
          <a:xfrm>
            <a:off x="3605362" y="5792351"/>
            <a:ext cx="2606940" cy="461663"/>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a:ea typeface="Arial"/>
                <a:cs typeface="Arial"/>
                <a:sym typeface="Arial"/>
              </a:rPr>
              <a:t>main memory</a:t>
            </a:r>
          </a:p>
        </p:txBody>
      </p:sp>
      <p:sp>
        <p:nvSpPr>
          <p:cNvPr id="8" name="TextBox 7">
            <a:extLst>
              <a:ext uri="{FF2B5EF4-FFF2-40B4-BE49-F238E27FC236}">
                <a16:creationId xmlns:a16="http://schemas.microsoft.com/office/drawing/2014/main" id="{169FAA12-00F5-654B-90D9-F420C899021E}"/>
              </a:ext>
            </a:extLst>
          </p:cNvPr>
          <p:cNvSpPr txBox="1"/>
          <p:nvPr/>
        </p:nvSpPr>
        <p:spPr>
          <a:xfrm>
            <a:off x="6825156" y="5795936"/>
            <a:ext cx="2550072" cy="461663"/>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a:ea typeface="Arial"/>
                <a:cs typeface="Arial"/>
                <a:sym typeface="Arial"/>
              </a:rPr>
              <a:t>main memory</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196" name="Rectangle 2"/>
          <p:cNvSpPr txBox="1">
            <a:spLocks noGrp="1"/>
          </p:cNvSpPr>
          <p:nvPr>
            <p:ph type="title"/>
          </p:nvPr>
        </p:nvSpPr>
        <p:spPr>
          <a:prstGeom prst="rect">
            <a:avLst/>
          </a:prstGeom>
        </p:spPr>
        <p:txBody>
          <a:bodyPr/>
          <a:lstStyle/>
          <a:p>
            <a:r>
              <a:t>Cache behavior example</a:t>
            </a:r>
          </a:p>
        </p:txBody>
      </p:sp>
      <p:sp>
        <p:nvSpPr>
          <p:cNvPr id="197" name="AutoShape 3"/>
          <p:cNvSpPr txBox="1">
            <a:spLocks noGrp="1"/>
          </p:cNvSpPr>
          <p:nvPr>
            <p:ph type="body" idx="1"/>
          </p:nvPr>
        </p:nvSpPr>
        <p:spPr>
          <a:xfrm>
            <a:off x="150371" y="1057725"/>
            <a:ext cx="8081258" cy="4754496"/>
          </a:xfrm>
          <a:prstGeom prst="rect">
            <a:avLst/>
          </a:prstGeom>
        </p:spPr>
        <p:txBody>
          <a:bodyPr>
            <a:normAutofit/>
          </a:bodyPr>
          <a:lstStyle/>
          <a:p>
            <a:pPr marL="325754" indent="-325754" defTabSz="868680">
              <a:lnSpc>
                <a:spcPct val="90000"/>
              </a:lnSpc>
              <a:spcBef>
                <a:spcPts val="400"/>
              </a:spcBef>
              <a:defRPr sz="1710"/>
            </a:pPr>
            <a:r>
              <a:rPr dirty="0"/>
              <a:t>Access sequence 0,8,0,6,8</a:t>
            </a:r>
          </a:p>
          <a:p>
            <a:pPr marL="0" indent="0" defTabSz="868680">
              <a:lnSpc>
                <a:spcPct val="90000"/>
              </a:lnSpc>
              <a:buNone/>
              <a:defRPr sz="1710"/>
            </a:pPr>
            <a:endParaRPr dirty="0"/>
          </a:p>
          <a:p>
            <a:pPr marL="325754" indent="-325754" defTabSz="868680">
              <a:lnSpc>
                <a:spcPct val="90000"/>
              </a:lnSpc>
              <a:spcBef>
                <a:spcPts val="400"/>
              </a:spcBef>
              <a:defRPr sz="1710"/>
            </a:pPr>
            <a:r>
              <a:rPr dirty="0"/>
              <a:t>Direct mapped cache</a:t>
            </a:r>
          </a:p>
          <a:p>
            <a:pPr marL="325754" indent="-325754" defTabSz="868680">
              <a:lnSpc>
                <a:spcPct val="90000"/>
              </a:lnSpc>
              <a:defRPr sz="1710"/>
            </a:pPr>
            <a:endParaRPr lang="en-US" dirty="0"/>
          </a:p>
          <a:p>
            <a:pPr marL="325754" indent="-325754" defTabSz="868680">
              <a:lnSpc>
                <a:spcPct val="90000"/>
              </a:lnSpc>
              <a:defRPr sz="1710"/>
            </a:pPr>
            <a:endParaRPr dirty="0"/>
          </a:p>
          <a:p>
            <a:pPr marL="325754" indent="-325754" defTabSz="868680">
              <a:lnSpc>
                <a:spcPct val="90000"/>
              </a:lnSpc>
              <a:defRPr sz="1710"/>
            </a:pPr>
            <a:endParaRPr dirty="0"/>
          </a:p>
          <a:p>
            <a:pPr marL="325754" indent="-325754" defTabSz="868680">
              <a:lnSpc>
                <a:spcPct val="90000"/>
              </a:lnSpc>
              <a:spcBef>
                <a:spcPts val="400"/>
              </a:spcBef>
              <a:defRPr sz="1710"/>
            </a:pPr>
            <a:endParaRPr lang="en-US" dirty="0"/>
          </a:p>
          <a:p>
            <a:pPr marL="325754" indent="-325754" defTabSz="868680">
              <a:lnSpc>
                <a:spcPct val="90000"/>
              </a:lnSpc>
              <a:spcBef>
                <a:spcPts val="400"/>
              </a:spcBef>
              <a:defRPr sz="1710"/>
            </a:pPr>
            <a:r>
              <a:rPr dirty="0"/>
              <a:t>2-way set associative cache</a:t>
            </a:r>
          </a:p>
          <a:p>
            <a:pPr marL="325754" indent="-325754" defTabSz="868680">
              <a:lnSpc>
                <a:spcPct val="90000"/>
              </a:lnSpc>
              <a:defRPr sz="1710"/>
            </a:pPr>
            <a:endParaRPr dirty="0"/>
          </a:p>
          <a:p>
            <a:pPr marL="325754" indent="-325754" defTabSz="868680">
              <a:lnSpc>
                <a:spcPct val="90000"/>
              </a:lnSpc>
              <a:defRPr sz="1710"/>
            </a:pPr>
            <a:endParaRPr dirty="0"/>
          </a:p>
          <a:p>
            <a:pPr marL="325754" indent="-325754" defTabSz="868680">
              <a:lnSpc>
                <a:spcPct val="90000"/>
              </a:lnSpc>
              <a:defRPr sz="1710"/>
            </a:pPr>
            <a:endParaRPr dirty="0"/>
          </a:p>
          <a:p>
            <a:pPr marL="325754" indent="-325754" defTabSz="868680">
              <a:lnSpc>
                <a:spcPct val="90000"/>
              </a:lnSpc>
              <a:defRPr sz="1710"/>
            </a:pPr>
            <a:endParaRPr lang="en-US" dirty="0"/>
          </a:p>
          <a:p>
            <a:pPr marL="325754" indent="-325754" defTabSz="868680">
              <a:lnSpc>
                <a:spcPct val="90000"/>
              </a:lnSpc>
              <a:defRPr sz="1710"/>
            </a:pPr>
            <a:endParaRPr dirty="0"/>
          </a:p>
          <a:p>
            <a:pPr marL="325754" indent="-325754" defTabSz="868680">
              <a:lnSpc>
                <a:spcPct val="90000"/>
              </a:lnSpc>
              <a:spcBef>
                <a:spcPts val="400"/>
              </a:spcBef>
              <a:defRPr sz="1710"/>
            </a:pPr>
            <a:r>
              <a:rPr dirty="0"/>
              <a:t>Fully associative cache</a:t>
            </a:r>
          </a:p>
        </p:txBody>
      </p:sp>
      <p:pic>
        <p:nvPicPr>
          <p:cNvPr id="3" name="Picture 2" descr="A screenshot of a cell phone&#10;&#10;Description automatically generated">
            <a:extLst>
              <a:ext uri="{FF2B5EF4-FFF2-40B4-BE49-F238E27FC236}">
                <a16:creationId xmlns:a16="http://schemas.microsoft.com/office/drawing/2014/main" id="{5FAD14DA-B874-6249-ADF6-F76AA8A56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71" y="2081153"/>
            <a:ext cx="2931070" cy="97702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A1FD761-DA6B-2E43-BEC9-D4D97A06F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71" y="3578281"/>
            <a:ext cx="2931072" cy="9770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B29B370-F041-6E44-8CB1-CF14C985E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2606" y="1607919"/>
            <a:ext cx="5480707" cy="153769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FA79919-7D0E-B142-BEAF-776C0D2B02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2603" y="3506636"/>
            <a:ext cx="5480704" cy="1537690"/>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F532DC9A-4560-ED4A-AD58-3204C6BCE3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9542" y="5215043"/>
            <a:ext cx="5543765" cy="1555383"/>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25" name="AutoShape 3"/>
          <p:cNvSpPr txBox="1">
            <a:spLocks noGrp="1"/>
          </p:cNvSpPr>
          <p:nvPr>
            <p:ph type="body" idx="1"/>
          </p:nvPr>
        </p:nvSpPr>
        <p:spPr>
          <a:xfrm>
            <a:off x="378971" y="1293371"/>
            <a:ext cx="8081258" cy="3814058"/>
          </a:xfrm>
          <a:prstGeom prst="rect">
            <a:avLst/>
          </a:prstGeom>
        </p:spPr>
        <p:txBody>
          <a:bodyPr/>
          <a:lstStyle/>
          <a:p>
            <a:pPr>
              <a:spcBef>
                <a:spcPts val="400"/>
              </a:spcBef>
              <a:defRPr sz="1800"/>
            </a:pPr>
            <a:r>
              <a:t>SRAM:</a:t>
            </a:r>
          </a:p>
          <a:p>
            <a:pPr marL="742950" lvl="1" indent="-285750">
              <a:spcBef>
                <a:spcPts val="400"/>
              </a:spcBef>
              <a:defRPr sz="1800"/>
            </a:pPr>
            <a:r>
              <a:t>value is stored  on a pair of inverting gates</a:t>
            </a:r>
            <a:endParaRPr sz="2800"/>
          </a:p>
          <a:p>
            <a:pPr marL="742950" lvl="1" indent="-285750">
              <a:spcBef>
                <a:spcPts val="400"/>
              </a:spcBef>
              <a:defRPr sz="1800"/>
            </a:pPr>
            <a:r>
              <a:t>very fast but takes up more space than DRAM (4 to 6 transistors)</a:t>
            </a:r>
            <a:br/>
            <a:endParaRPr/>
          </a:p>
          <a:p>
            <a:pPr>
              <a:spcBef>
                <a:spcPts val="400"/>
              </a:spcBef>
              <a:defRPr sz="1800"/>
            </a:pPr>
            <a:r>
              <a:t>DRAM:</a:t>
            </a:r>
          </a:p>
          <a:p>
            <a:pPr marL="742950" lvl="1" indent="-285750">
              <a:spcBef>
                <a:spcPts val="400"/>
              </a:spcBef>
              <a:defRPr sz="1800"/>
            </a:pPr>
            <a:r>
              <a:t>value is stored as a charge on capacitor (must be refreshed)</a:t>
            </a:r>
            <a:endParaRPr sz="2800"/>
          </a:p>
          <a:p>
            <a:pPr marL="742950" lvl="1" indent="-285750">
              <a:spcBef>
                <a:spcPts val="400"/>
              </a:spcBef>
              <a:defRPr sz="1800"/>
            </a:pPr>
            <a:r>
              <a:t>very small but slower than SRAM (factor of 5 to 10)</a:t>
            </a:r>
          </a:p>
        </p:txBody>
      </p:sp>
      <p:sp>
        <p:nvSpPr>
          <p:cNvPr id="126" name="Rectangle 4"/>
          <p:cNvSpPr txBox="1">
            <a:spLocks noGrp="1"/>
          </p:cNvSpPr>
          <p:nvPr>
            <p:ph type="title"/>
          </p:nvPr>
        </p:nvSpPr>
        <p:spPr>
          <a:prstGeom prst="rect">
            <a:avLst/>
          </a:prstGeom>
        </p:spPr>
        <p:txBody>
          <a:bodyPr/>
          <a:lstStyle/>
          <a:p>
            <a:r>
              <a:rPr dirty="0"/>
              <a:t>Memor</a:t>
            </a:r>
            <a:r>
              <a:rPr lang="en-US" dirty="0"/>
              <a:t>y Technology</a:t>
            </a:r>
            <a:endParaRPr dirty="0"/>
          </a:p>
        </p:txBody>
      </p:sp>
      <p:pic>
        <p:nvPicPr>
          <p:cNvPr id="127" name="Picture 5" descr="Picture 5"/>
          <p:cNvPicPr>
            <a:picLocks noChangeAspect="1"/>
          </p:cNvPicPr>
          <p:nvPr/>
        </p:nvPicPr>
        <p:blipFill>
          <a:blip r:embed="rId2"/>
          <a:stretch>
            <a:fillRect/>
          </a:stretch>
        </p:blipFill>
        <p:spPr>
          <a:xfrm>
            <a:off x="923925" y="4324350"/>
            <a:ext cx="3051175" cy="360364"/>
          </a:xfrm>
          <a:prstGeom prst="rect">
            <a:avLst/>
          </a:prstGeom>
          <a:ln w="12700">
            <a:miter lim="400000"/>
          </a:ln>
        </p:spPr>
      </p:pic>
      <p:pic>
        <p:nvPicPr>
          <p:cNvPr id="128" name="Picture 6" descr="Picture 6"/>
          <p:cNvPicPr>
            <a:picLocks noChangeAspect="1"/>
          </p:cNvPicPr>
          <p:nvPr/>
        </p:nvPicPr>
        <p:blipFill>
          <a:blip r:embed="rId3"/>
          <a:stretch>
            <a:fillRect/>
          </a:stretch>
        </p:blipFill>
        <p:spPr>
          <a:xfrm>
            <a:off x="4886325" y="4029075"/>
            <a:ext cx="3192464" cy="1098550"/>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03" name="Rectangle 2"/>
          <p:cNvSpPr txBox="1">
            <a:spLocks noGrp="1"/>
          </p:cNvSpPr>
          <p:nvPr>
            <p:ph type="title"/>
          </p:nvPr>
        </p:nvSpPr>
        <p:spPr>
          <a:prstGeom prst="rect">
            <a:avLst/>
          </a:prstGeom>
        </p:spPr>
        <p:txBody>
          <a:bodyPr/>
          <a:lstStyle/>
          <a:p>
            <a:r>
              <a:t>Set associativity</a:t>
            </a:r>
          </a:p>
        </p:txBody>
      </p:sp>
      <p:sp>
        <p:nvSpPr>
          <p:cNvPr id="204" name="AutoShape 3"/>
          <p:cNvSpPr txBox="1">
            <a:spLocks noGrp="1"/>
          </p:cNvSpPr>
          <p:nvPr>
            <p:ph type="body" idx="1"/>
          </p:nvPr>
        </p:nvSpPr>
        <p:spPr>
          <a:xfrm>
            <a:off x="557437" y="2095723"/>
            <a:ext cx="7962676" cy="4762277"/>
          </a:xfrm>
          <a:prstGeom prst="rect">
            <a:avLst/>
          </a:prstGeom>
        </p:spPr>
        <p:txBody>
          <a:bodyPr>
            <a:normAutofit/>
          </a:bodyPr>
          <a:lstStyle/>
          <a:p>
            <a:pPr marL="318897" indent="-318897" defTabSz="850391">
              <a:lnSpc>
                <a:spcPct val="90000"/>
              </a:lnSpc>
              <a:spcBef>
                <a:spcPts val="300"/>
              </a:spcBef>
              <a:buSzTx/>
              <a:buNone/>
              <a:defRPr sz="1488"/>
            </a:pPr>
            <a:br>
              <a:rPr dirty="0"/>
            </a:br>
            <a:br>
              <a:rPr dirty="0"/>
            </a:br>
            <a:br>
              <a:rPr dirty="0"/>
            </a:br>
            <a:br>
              <a:rPr dirty="0"/>
            </a:br>
            <a:br>
              <a:rPr dirty="0"/>
            </a:br>
            <a:br>
              <a:rPr dirty="0"/>
            </a:br>
            <a:br>
              <a:rPr dirty="0"/>
            </a:br>
            <a:br>
              <a:rPr dirty="0"/>
            </a:br>
            <a:br>
              <a:rPr dirty="0"/>
            </a:br>
            <a:br>
              <a:rPr dirty="0"/>
            </a:br>
            <a:br>
              <a:rPr dirty="0"/>
            </a:br>
            <a:br>
              <a:rPr dirty="0"/>
            </a:br>
            <a:br>
              <a:rPr dirty="0"/>
            </a:br>
            <a:endParaRPr dirty="0"/>
          </a:p>
          <a:p>
            <a:pPr marL="318897" indent="-318897" defTabSz="850391">
              <a:lnSpc>
                <a:spcPct val="90000"/>
              </a:lnSpc>
              <a:buSzTx/>
              <a:buNone/>
              <a:defRPr sz="1674" i="1">
                <a:latin typeface="+mn-lt"/>
                <a:ea typeface="+mn-ea"/>
                <a:cs typeface="+mn-cs"/>
                <a:sym typeface="Times New Roman"/>
              </a:defRPr>
            </a:pPr>
            <a:endParaRPr dirty="0"/>
          </a:p>
          <a:p>
            <a:pPr marL="318897" indent="-318897" defTabSz="850391">
              <a:lnSpc>
                <a:spcPct val="90000"/>
              </a:lnSpc>
              <a:buSzTx/>
              <a:buNone/>
              <a:defRPr sz="1674" i="1">
                <a:latin typeface="+mn-lt"/>
                <a:ea typeface="+mn-ea"/>
                <a:cs typeface="+mn-cs"/>
                <a:sym typeface="Times New Roman"/>
              </a:defRPr>
            </a:pPr>
            <a:endParaRPr dirty="0"/>
          </a:p>
          <a:p>
            <a:pPr marL="318897" indent="-318897" defTabSz="850391">
              <a:lnSpc>
                <a:spcPct val="90000"/>
              </a:lnSpc>
              <a:spcBef>
                <a:spcPts val="400"/>
              </a:spcBef>
              <a:buSzTx/>
              <a:buNone/>
              <a:defRPr sz="1674" i="1">
                <a:latin typeface="+mn-lt"/>
                <a:ea typeface="+mn-ea"/>
                <a:cs typeface="+mn-cs"/>
                <a:sym typeface="Times New Roman"/>
              </a:defRPr>
            </a:pPr>
            <a:r>
              <a:rPr dirty="0"/>
              <a:t>least recently used (LRU) replacement strategy</a:t>
            </a:r>
            <a:r>
              <a:rPr i="0" dirty="0">
                <a:latin typeface="Arial"/>
                <a:ea typeface="Arial"/>
                <a:cs typeface="Arial"/>
                <a:sym typeface="Arial"/>
              </a:rPr>
              <a:t>	</a:t>
            </a:r>
            <a:br>
              <a:rPr i="0" dirty="0">
                <a:latin typeface="Arial"/>
                <a:ea typeface="Arial"/>
                <a:cs typeface="Arial"/>
                <a:sym typeface="Arial"/>
              </a:rPr>
            </a:br>
            <a:r>
              <a:rPr sz="1488" i="0" dirty="0">
                <a:latin typeface="Arial"/>
                <a:ea typeface="Arial"/>
                <a:cs typeface="Arial"/>
                <a:sym typeface="Arial"/>
              </a:rPr>
              <a:t>	</a:t>
            </a:r>
          </a:p>
        </p:txBody>
      </p:sp>
      <p:pic>
        <p:nvPicPr>
          <p:cNvPr id="205" name="Picture 4" descr="Picture 4"/>
          <p:cNvPicPr>
            <a:picLocks noChangeAspect="1"/>
          </p:cNvPicPr>
          <p:nvPr/>
        </p:nvPicPr>
        <p:blipFill>
          <a:blip r:embed="rId3"/>
          <a:stretch>
            <a:fillRect/>
          </a:stretch>
        </p:blipFill>
        <p:spPr>
          <a:xfrm>
            <a:off x="2124075" y="981075"/>
            <a:ext cx="5307013" cy="4087813"/>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10" name="Text Box 2"/>
          <p:cNvSpPr txBox="1"/>
          <p:nvPr/>
        </p:nvSpPr>
        <p:spPr>
          <a:xfrm>
            <a:off x="395288" y="5199062"/>
            <a:ext cx="8353426" cy="656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b="1">
                <a:latin typeface="+mn-lt"/>
                <a:ea typeface="+mn-ea"/>
                <a:cs typeface="+mn-cs"/>
                <a:sym typeface="Times New Roman"/>
              </a:defRPr>
            </a:pPr>
            <a:r>
              <a:t>FIGURE 5.16 The three portions of an address in a set-associative or direct-mapped cache.</a:t>
            </a:r>
            <a:r>
              <a:rPr b="0"/>
              <a:t> The index is used to select the set, then the tag is used to choose the block by comparison with the blocks in the selected set. The block offset is the address of the desired data within the block. Copyright © 2009 Elsevier, Inc. All rights reserved.</a:t>
            </a:r>
          </a:p>
        </p:txBody>
      </p:sp>
      <p:pic>
        <p:nvPicPr>
          <p:cNvPr id="211" name="Picture 4" descr="Picture 4"/>
          <p:cNvPicPr>
            <a:picLocks noChangeAspect="1"/>
          </p:cNvPicPr>
          <p:nvPr/>
        </p:nvPicPr>
        <p:blipFill>
          <a:blip r:embed="rId2"/>
          <a:stretch>
            <a:fillRect/>
          </a:stretch>
        </p:blipFill>
        <p:spPr>
          <a:xfrm>
            <a:off x="1187450" y="3128963"/>
            <a:ext cx="6697664" cy="554038"/>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214" name="Rectangle 2"/>
          <p:cNvSpPr txBox="1">
            <a:spLocks noGrp="1"/>
          </p:cNvSpPr>
          <p:nvPr>
            <p:ph type="title"/>
          </p:nvPr>
        </p:nvSpPr>
        <p:spPr>
          <a:xfrm>
            <a:off x="228599" y="152400"/>
            <a:ext cx="8736015" cy="609600"/>
          </a:xfrm>
          <a:prstGeom prst="rect">
            <a:avLst/>
          </a:prstGeom>
        </p:spPr>
        <p:txBody>
          <a:bodyPr/>
          <a:lstStyle/>
          <a:p>
            <a:r>
              <a:t>An implementation of 4-way set associative cache</a:t>
            </a:r>
          </a:p>
        </p:txBody>
      </p:sp>
      <p:sp>
        <p:nvSpPr>
          <p:cNvPr id="215" name="Text Box 4"/>
          <p:cNvSpPr txBox="1"/>
          <p:nvPr/>
        </p:nvSpPr>
        <p:spPr>
          <a:xfrm>
            <a:off x="663575" y="1001712"/>
            <a:ext cx="3777963" cy="421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mn-lt"/>
                <a:ea typeface="+mn-ea"/>
                <a:cs typeface="+mn-cs"/>
                <a:sym typeface="Times New Roman"/>
              </a:defRPr>
            </a:lvl1pPr>
          </a:lstStyle>
          <a:p>
            <a:r>
              <a:t>1 word/block, byte addressing</a:t>
            </a:r>
          </a:p>
        </p:txBody>
      </p:sp>
      <p:pic>
        <p:nvPicPr>
          <p:cNvPr id="216" name="Picture 4" descr="Picture 4"/>
          <p:cNvPicPr>
            <a:picLocks noChangeAspect="1"/>
          </p:cNvPicPr>
          <p:nvPr/>
        </p:nvPicPr>
        <p:blipFill>
          <a:blip r:embed="rId3"/>
          <a:stretch>
            <a:fillRect/>
          </a:stretch>
        </p:blipFill>
        <p:spPr>
          <a:xfrm>
            <a:off x="46381" y="1758702"/>
            <a:ext cx="6049963" cy="4970463"/>
          </a:xfrm>
          <a:prstGeom prst="rect">
            <a:avLst/>
          </a:prstGeom>
          <a:ln w="12700">
            <a:miter lim="400000"/>
          </a:ln>
        </p:spPr>
      </p:pic>
      <p:sp>
        <p:nvSpPr>
          <p:cNvPr id="6" name="TextBox 5">
            <a:extLst>
              <a:ext uri="{FF2B5EF4-FFF2-40B4-BE49-F238E27FC236}">
                <a16:creationId xmlns:a16="http://schemas.microsoft.com/office/drawing/2014/main" id="{4269F2AE-1003-B64C-BD87-A2EAD3593FBD}"/>
              </a:ext>
            </a:extLst>
          </p:cNvPr>
          <p:cNvSpPr txBox="1"/>
          <p:nvPr/>
        </p:nvSpPr>
        <p:spPr>
          <a:xfrm>
            <a:off x="6262593" y="1212408"/>
            <a:ext cx="2666754" cy="36702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749808">
              <a:spcBef>
                <a:spcPts val="300"/>
              </a:spcBef>
              <a:defRPr sz="1476"/>
            </a:pPr>
            <a:r>
              <a:rPr lang="en-US" altLang="ko-KR" sz="1000" dirty="0"/>
              <a:t>0001 0000 0000 0000 </a:t>
            </a:r>
            <a:r>
              <a:rPr lang="en-US" altLang="ko-KR" sz="1000" dirty="0">
                <a:solidFill>
                  <a:schemeClr val="tx1"/>
                </a:solidFill>
              </a:rPr>
              <a:t>0000 00</a:t>
            </a:r>
            <a:r>
              <a:rPr lang="ko-KR" altLang="en-US" sz="1000" dirty="0">
                <a:solidFill>
                  <a:schemeClr val="tx1"/>
                </a:solidFill>
              </a:rPr>
              <a:t> </a:t>
            </a:r>
            <a:r>
              <a:rPr lang="en-US" altLang="ko-KR" sz="1000" dirty="0">
                <a:solidFill>
                  <a:srgbClr val="0070C0"/>
                </a:solidFill>
              </a:rPr>
              <a:t>00 0000 11 </a:t>
            </a:r>
            <a:r>
              <a:rPr lang="en-US" altLang="ko-KR" sz="1000" dirty="0"/>
              <a:t>00</a:t>
            </a:r>
            <a:br>
              <a:rPr lang="ko-KR" altLang="en-US" sz="1000" dirty="0"/>
            </a:br>
            <a:r>
              <a:rPr lang="en-US" altLang="ko-KR" sz="1000" dirty="0"/>
              <a:t>0001 0000 0000 0000 </a:t>
            </a:r>
            <a:r>
              <a:rPr lang="en-US" altLang="ko-KR" sz="1000" dirty="0">
                <a:solidFill>
                  <a:schemeClr val="tx1"/>
                </a:solidFill>
              </a:rPr>
              <a:t>0000 00</a:t>
            </a:r>
            <a:r>
              <a:rPr lang="ko-KR" altLang="en-US" sz="1000" dirty="0">
                <a:solidFill>
                  <a:schemeClr val="tx1"/>
                </a:solidFill>
              </a:rPr>
              <a:t> </a:t>
            </a:r>
            <a:r>
              <a:rPr lang="en-US" altLang="ko-KR" sz="1000" dirty="0">
                <a:solidFill>
                  <a:srgbClr val="0070C0"/>
                </a:solidFill>
              </a:rPr>
              <a:t>00 0000 11 </a:t>
            </a:r>
            <a:r>
              <a:rPr lang="en-US" altLang="ko-KR" sz="1000" dirty="0"/>
              <a:t>01</a:t>
            </a:r>
          </a:p>
          <a:p>
            <a:pPr defTabSz="749808">
              <a:spcBef>
                <a:spcPts val="300"/>
              </a:spcBef>
              <a:defRPr sz="1476"/>
            </a:pPr>
            <a:r>
              <a:rPr lang="en-US" altLang="ko-KR" sz="1000" dirty="0"/>
              <a:t>0001 0000 0000 0000 </a:t>
            </a:r>
            <a:r>
              <a:rPr lang="en-US" altLang="ko-KR" sz="1000" dirty="0">
                <a:solidFill>
                  <a:schemeClr val="tx1"/>
                </a:solidFill>
              </a:rPr>
              <a:t>0000 00</a:t>
            </a:r>
            <a:r>
              <a:rPr lang="ko-KR" altLang="en-US" sz="1000" dirty="0">
                <a:solidFill>
                  <a:schemeClr val="tx1"/>
                </a:solidFill>
              </a:rPr>
              <a:t> </a:t>
            </a:r>
            <a:r>
              <a:rPr lang="en-US" altLang="ko-KR" sz="1000" dirty="0">
                <a:solidFill>
                  <a:srgbClr val="0070C0"/>
                </a:solidFill>
              </a:rPr>
              <a:t>00 0000 11 </a:t>
            </a:r>
            <a:r>
              <a:rPr lang="en-US" altLang="ko-KR" sz="1000" dirty="0"/>
              <a:t>10</a:t>
            </a:r>
          </a:p>
          <a:p>
            <a:pPr defTabSz="749808">
              <a:spcBef>
                <a:spcPts val="300"/>
              </a:spcBef>
              <a:defRPr sz="1476"/>
            </a:pPr>
            <a:r>
              <a:rPr lang="en-US" altLang="ko-KR" sz="1000" dirty="0"/>
              <a:t>0001 0000 0000 0000 </a:t>
            </a:r>
            <a:r>
              <a:rPr lang="en-US" altLang="ko-KR" sz="1000" dirty="0">
                <a:solidFill>
                  <a:schemeClr val="tx1"/>
                </a:solidFill>
              </a:rPr>
              <a:t>0000 00</a:t>
            </a:r>
            <a:r>
              <a:rPr lang="ko-KR" altLang="en-US" sz="1000" dirty="0">
                <a:solidFill>
                  <a:schemeClr val="tx1"/>
                </a:solidFill>
              </a:rPr>
              <a:t> </a:t>
            </a:r>
            <a:r>
              <a:rPr lang="en-US" altLang="ko-KR" sz="1000" dirty="0">
                <a:solidFill>
                  <a:srgbClr val="0070C0"/>
                </a:solidFill>
              </a:rPr>
              <a:t>00 0000 11 </a:t>
            </a:r>
            <a:r>
              <a:rPr lang="en-US" altLang="ko-KR" sz="1000" dirty="0"/>
              <a:t>11</a:t>
            </a:r>
          </a:p>
          <a:p>
            <a:pPr defTabSz="749808">
              <a:spcBef>
                <a:spcPts val="300"/>
              </a:spcBef>
              <a:defRPr sz="1476"/>
            </a:pPr>
            <a:r>
              <a:rPr lang="ko-KR" altLang="en-US" sz="1000" dirty="0"/>
              <a:t>            </a:t>
            </a:r>
            <a:endParaRPr lang="en-US" altLang="ko-KR" sz="1000" dirty="0"/>
          </a:p>
          <a:p>
            <a:pPr defTabSz="749808">
              <a:spcBef>
                <a:spcPts val="300"/>
              </a:spcBef>
              <a:defRPr sz="1476"/>
            </a:pPr>
            <a:r>
              <a:rPr lang="en-US" altLang="ko-KR" sz="1000" dirty="0"/>
              <a:t>0010 0000 0000 0010 </a:t>
            </a:r>
            <a:r>
              <a:rPr lang="en-US" altLang="ko-KR" sz="1000" dirty="0">
                <a:solidFill>
                  <a:schemeClr val="tx1"/>
                </a:solidFill>
              </a:rPr>
              <a:t>0000 11</a:t>
            </a:r>
            <a:r>
              <a:rPr lang="ko-KR" altLang="en-US" sz="1000" dirty="0">
                <a:solidFill>
                  <a:schemeClr val="tx1"/>
                </a:solidFill>
              </a:rPr>
              <a:t> </a:t>
            </a:r>
            <a:r>
              <a:rPr lang="en-US" altLang="ko-KR" sz="1000" dirty="0">
                <a:solidFill>
                  <a:srgbClr val="0070C0"/>
                </a:solidFill>
              </a:rPr>
              <a:t>00 0000 11 </a:t>
            </a:r>
            <a:r>
              <a:rPr lang="en-US" altLang="ko-KR" sz="1000" dirty="0"/>
              <a:t>00</a:t>
            </a:r>
            <a:br>
              <a:rPr lang="ko-KR" altLang="en-US" sz="1000" dirty="0"/>
            </a:br>
            <a:r>
              <a:rPr lang="en-US" altLang="ko-KR" sz="1000" dirty="0"/>
              <a:t>0010 0000 0000 0010 </a:t>
            </a:r>
            <a:r>
              <a:rPr lang="en-US" altLang="ko-KR" sz="1000" dirty="0">
                <a:solidFill>
                  <a:schemeClr val="tx1"/>
                </a:solidFill>
              </a:rPr>
              <a:t>0000 11</a:t>
            </a:r>
            <a:r>
              <a:rPr lang="ko-KR" altLang="en-US" sz="1000" dirty="0">
                <a:solidFill>
                  <a:schemeClr val="tx1"/>
                </a:solidFill>
              </a:rPr>
              <a:t> </a:t>
            </a:r>
            <a:r>
              <a:rPr lang="en-US" altLang="ko-KR" sz="1000" dirty="0">
                <a:solidFill>
                  <a:srgbClr val="0070C0"/>
                </a:solidFill>
              </a:rPr>
              <a:t>00 0000 11 </a:t>
            </a:r>
            <a:r>
              <a:rPr lang="en-US" altLang="ko-KR" sz="1000" dirty="0"/>
              <a:t>01</a:t>
            </a:r>
          </a:p>
          <a:p>
            <a:pPr defTabSz="749808">
              <a:spcBef>
                <a:spcPts val="300"/>
              </a:spcBef>
              <a:defRPr sz="1476"/>
            </a:pPr>
            <a:r>
              <a:rPr lang="en-US" altLang="ko-KR" sz="1000" dirty="0"/>
              <a:t>0010 0000 0000 0010 </a:t>
            </a:r>
            <a:r>
              <a:rPr lang="en-US" altLang="ko-KR" sz="1000" dirty="0">
                <a:solidFill>
                  <a:schemeClr val="tx1"/>
                </a:solidFill>
              </a:rPr>
              <a:t>0000 11</a:t>
            </a:r>
            <a:r>
              <a:rPr lang="ko-KR" altLang="en-US" sz="1000" dirty="0">
                <a:solidFill>
                  <a:schemeClr val="tx1"/>
                </a:solidFill>
              </a:rPr>
              <a:t> </a:t>
            </a:r>
            <a:r>
              <a:rPr lang="en-US" altLang="ko-KR" sz="1000" dirty="0">
                <a:solidFill>
                  <a:srgbClr val="0070C0"/>
                </a:solidFill>
              </a:rPr>
              <a:t>00 0000 11 </a:t>
            </a:r>
            <a:r>
              <a:rPr lang="en-US" altLang="ko-KR" sz="1000" dirty="0"/>
              <a:t>10</a:t>
            </a:r>
          </a:p>
          <a:p>
            <a:pPr defTabSz="749808">
              <a:spcBef>
                <a:spcPts val="300"/>
              </a:spcBef>
              <a:defRPr sz="1476"/>
            </a:pPr>
            <a:r>
              <a:rPr lang="en-US" altLang="ko-KR" sz="1000" dirty="0"/>
              <a:t>0010 0000 0000 0010 </a:t>
            </a:r>
            <a:r>
              <a:rPr lang="en-US" altLang="ko-KR" sz="1000" dirty="0">
                <a:solidFill>
                  <a:schemeClr val="tx1"/>
                </a:solidFill>
              </a:rPr>
              <a:t>0000 11</a:t>
            </a:r>
            <a:r>
              <a:rPr lang="ko-KR" altLang="en-US" sz="1000" dirty="0">
                <a:solidFill>
                  <a:schemeClr val="tx1"/>
                </a:solidFill>
              </a:rPr>
              <a:t> </a:t>
            </a:r>
            <a:r>
              <a:rPr lang="en-US" altLang="ko-KR" sz="1000" dirty="0">
                <a:solidFill>
                  <a:srgbClr val="0070C0"/>
                </a:solidFill>
              </a:rPr>
              <a:t>00 0000 11 </a:t>
            </a:r>
            <a:r>
              <a:rPr lang="en-US" altLang="ko-KR" sz="1000" dirty="0"/>
              <a:t>11</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Arial"/>
              <a:ea typeface="Arial"/>
              <a:cs typeface="Arial"/>
              <a:sym typeface="Arial"/>
            </a:endParaRPr>
          </a:p>
          <a:p>
            <a:pPr defTabSz="749808">
              <a:spcBef>
                <a:spcPts val="300"/>
              </a:spcBef>
              <a:defRPr sz="1476"/>
            </a:pPr>
            <a:r>
              <a:rPr lang="en-US" altLang="ko-KR" sz="1000" dirty="0"/>
              <a:t>0100 0000 0100 0000 </a:t>
            </a:r>
            <a:r>
              <a:rPr lang="en-US" altLang="ko-KR" sz="1000" dirty="0">
                <a:solidFill>
                  <a:schemeClr val="tx1"/>
                </a:solidFill>
              </a:rPr>
              <a:t>0000 00</a:t>
            </a:r>
            <a:r>
              <a:rPr lang="ko-KR" altLang="en-US" sz="1000" dirty="0">
                <a:solidFill>
                  <a:schemeClr val="tx1"/>
                </a:solidFill>
              </a:rPr>
              <a:t> </a:t>
            </a:r>
            <a:r>
              <a:rPr lang="en-US" altLang="ko-KR" sz="1000" dirty="0">
                <a:solidFill>
                  <a:srgbClr val="0070C0"/>
                </a:solidFill>
              </a:rPr>
              <a:t>00 0000 11 </a:t>
            </a:r>
            <a:r>
              <a:rPr lang="en-US" altLang="ko-KR" sz="1000" dirty="0"/>
              <a:t>00</a:t>
            </a:r>
            <a:br>
              <a:rPr lang="ko-KR" altLang="en-US" sz="1000" dirty="0"/>
            </a:br>
            <a:r>
              <a:rPr lang="en-US" altLang="ko-KR" sz="1000" dirty="0"/>
              <a:t>0100 0000 0100 0000 </a:t>
            </a:r>
            <a:r>
              <a:rPr lang="en-US" altLang="ko-KR" sz="1000" dirty="0">
                <a:solidFill>
                  <a:schemeClr val="tx1"/>
                </a:solidFill>
              </a:rPr>
              <a:t>0000 00</a:t>
            </a:r>
            <a:r>
              <a:rPr lang="ko-KR" altLang="en-US" sz="1000" dirty="0">
                <a:solidFill>
                  <a:schemeClr val="tx1"/>
                </a:solidFill>
              </a:rPr>
              <a:t> </a:t>
            </a:r>
            <a:r>
              <a:rPr lang="en-US" altLang="ko-KR" sz="1000" dirty="0">
                <a:solidFill>
                  <a:srgbClr val="0070C0"/>
                </a:solidFill>
              </a:rPr>
              <a:t>00 0000 11 </a:t>
            </a:r>
            <a:r>
              <a:rPr lang="en-US" altLang="ko-KR" sz="1000" dirty="0"/>
              <a:t>01</a:t>
            </a:r>
          </a:p>
          <a:p>
            <a:pPr defTabSz="749808">
              <a:spcBef>
                <a:spcPts val="300"/>
              </a:spcBef>
              <a:defRPr sz="1476"/>
            </a:pPr>
            <a:r>
              <a:rPr lang="en-US" altLang="ko-KR" sz="1000" dirty="0"/>
              <a:t>0100 0000 0100 0000 </a:t>
            </a:r>
            <a:r>
              <a:rPr lang="en-US" altLang="ko-KR" sz="1000" dirty="0">
                <a:solidFill>
                  <a:schemeClr val="tx1"/>
                </a:solidFill>
              </a:rPr>
              <a:t>0000 00</a:t>
            </a:r>
            <a:r>
              <a:rPr lang="ko-KR" altLang="en-US" sz="1000" dirty="0">
                <a:solidFill>
                  <a:schemeClr val="tx1"/>
                </a:solidFill>
              </a:rPr>
              <a:t> </a:t>
            </a:r>
            <a:r>
              <a:rPr lang="en-US" altLang="ko-KR" sz="1000" dirty="0">
                <a:solidFill>
                  <a:srgbClr val="0070C0"/>
                </a:solidFill>
              </a:rPr>
              <a:t>00 0000 11 </a:t>
            </a:r>
            <a:r>
              <a:rPr lang="en-US" altLang="ko-KR" sz="1000" dirty="0"/>
              <a:t>10</a:t>
            </a:r>
          </a:p>
          <a:p>
            <a:pPr defTabSz="749808">
              <a:spcBef>
                <a:spcPts val="300"/>
              </a:spcBef>
              <a:defRPr sz="1476"/>
            </a:pPr>
            <a:r>
              <a:rPr lang="en-US" altLang="ko-KR" sz="1000" dirty="0"/>
              <a:t>0100 0000 0100 0000 </a:t>
            </a:r>
            <a:r>
              <a:rPr lang="en-US" altLang="ko-KR" sz="1000" dirty="0">
                <a:solidFill>
                  <a:schemeClr val="tx1"/>
                </a:solidFill>
              </a:rPr>
              <a:t>0000 00</a:t>
            </a:r>
            <a:r>
              <a:rPr lang="ko-KR" altLang="en-US" sz="1000" dirty="0">
                <a:solidFill>
                  <a:schemeClr val="tx1"/>
                </a:solidFill>
              </a:rPr>
              <a:t> </a:t>
            </a:r>
            <a:r>
              <a:rPr lang="en-US" altLang="ko-KR" sz="1000" dirty="0">
                <a:solidFill>
                  <a:srgbClr val="0070C0"/>
                </a:solidFill>
              </a:rPr>
              <a:t>00 0000 11 </a:t>
            </a:r>
            <a:r>
              <a:rPr lang="en-US" altLang="ko-KR" sz="1000" dirty="0"/>
              <a:t>11</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Arial"/>
              <a:ea typeface="Arial"/>
              <a:cs typeface="Arial"/>
              <a:sym typeface="Arial"/>
            </a:endParaRPr>
          </a:p>
          <a:p>
            <a:pPr defTabSz="749808">
              <a:spcBef>
                <a:spcPts val="300"/>
              </a:spcBef>
              <a:defRPr sz="1476"/>
            </a:pPr>
            <a:r>
              <a:rPr lang="en-US" altLang="ko-KR" sz="1000" dirty="0"/>
              <a:t>1001 0000 1000 0000 </a:t>
            </a:r>
            <a:r>
              <a:rPr lang="en-US" altLang="ko-KR" sz="1000" dirty="0">
                <a:solidFill>
                  <a:schemeClr val="tx1"/>
                </a:solidFill>
              </a:rPr>
              <a:t>0000 10</a:t>
            </a:r>
            <a:r>
              <a:rPr lang="ko-KR" altLang="en-US" sz="1000" dirty="0">
                <a:solidFill>
                  <a:schemeClr val="tx1"/>
                </a:solidFill>
              </a:rPr>
              <a:t> </a:t>
            </a:r>
            <a:r>
              <a:rPr lang="en-US" altLang="ko-KR" sz="1000" dirty="0">
                <a:solidFill>
                  <a:srgbClr val="0070C0"/>
                </a:solidFill>
              </a:rPr>
              <a:t>00 0000 11 </a:t>
            </a:r>
            <a:r>
              <a:rPr lang="en-US" altLang="ko-KR" sz="1000" dirty="0"/>
              <a:t>00</a:t>
            </a:r>
            <a:br>
              <a:rPr lang="ko-KR" altLang="en-US" sz="1000" dirty="0"/>
            </a:br>
            <a:r>
              <a:rPr lang="en-US" altLang="ko-KR" sz="1000" dirty="0"/>
              <a:t>1001 0000 1000 0000 </a:t>
            </a:r>
            <a:r>
              <a:rPr lang="en-US" altLang="ko-KR" sz="1000" dirty="0">
                <a:solidFill>
                  <a:schemeClr val="tx1"/>
                </a:solidFill>
              </a:rPr>
              <a:t>0000 10</a:t>
            </a:r>
            <a:r>
              <a:rPr lang="ko-KR" altLang="en-US" sz="1000" dirty="0">
                <a:solidFill>
                  <a:schemeClr val="tx1"/>
                </a:solidFill>
              </a:rPr>
              <a:t> </a:t>
            </a:r>
            <a:r>
              <a:rPr lang="en-US" altLang="ko-KR" sz="1000" dirty="0">
                <a:solidFill>
                  <a:srgbClr val="0070C0"/>
                </a:solidFill>
              </a:rPr>
              <a:t>00 0000 11 </a:t>
            </a:r>
            <a:r>
              <a:rPr lang="en-US" altLang="ko-KR" sz="1000" dirty="0"/>
              <a:t>01</a:t>
            </a:r>
          </a:p>
          <a:p>
            <a:pPr defTabSz="749808">
              <a:spcBef>
                <a:spcPts val="300"/>
              </a:spcBef>
              <a:defRPr sz="1476"/>
            </a:pPr>
            <a:r>
              <a:rPr lang="en-US" altLang="ko-KR" sz="1000" dirty="0"/>
              <a:t>1001 0000 1000 0000 </a:t>
            </a:r>
            <a:r>
              <a:rPr lang="en-US" altLang="ko-KR" sz="1000" dirty="0">
                <a:solidFill>
                  <a:schemeClr val="tx1"/>
                </a:solidFill>
              </a:rPr>
              <a:t>0000 10</a:t>
            </a:r>
            <a:r>
              <a:rPr lang="ko-KR" altLang="en-US" sz="1000" dirty="0">
                <a:solidFill>
                  <a:schemeClr val="tx1"/>
                </a:solidFill>
              </a:rPr>
              <a:t> </a:t>
            </a:r>
            <a:r>
              <a:rPr lang="en-US" altLang="ko-KR" sz="1000" dirty="0">
                <a:solidFill>
                  <a:srgbClr val="0070C0"/>
                </a:solidFill>
              </a:rPr>
              <a:t>00 0000 11 </a:t>
            </a:r>
            <a:r>
              <a:rPr lang="en-US" altLang="ko-KR" sz="1000" dirty="0"/>
              <a:t>10</a:t>
            </a:r>
          </a:p>
          <a:p>
            <a:pPr defTabSz="749808">
              <a:spcBef>
                <a:spcPts val="300"/>
              </a:spcBef>
              <a:defRPr sz="1476"/>
            </a:pPr>
            <a:r>
              <a:rPr lang="en-US" altLang="ko-KR" sz="1000" dirty="0"/>
              <a:t>1001 0000 1000 0000 </a:t>
            </a:r>
            <a:r>
              <a:rPr lang="en-US" altLang="ko-KR" sz="1000" dirty="0">
                <a:solidFill>
                  <a:schemeClr val="tx1"/>
                </a:solidFill>
              </a:rPr>
              <a:t>0000 10</a:t>
            </a:r>
            <a:r>
              <a:rPr lang="ko-KR" altLang="en-US" sz="1000" dirty="0">
                <a:solidFill>
                  <a:schemeClr val="tx1"/>
                </a:solidFill>
              </a:rPr>
              <a:t> </a:t>
            </a:r>
            <a:r>
              <a:rPr lang="en-US" altLang="ko-KR" sz="1000" dirty="0">
                <a:solidFill>
                  <a:srgbClr val="0070C0"/>
                </a:solidFill>
              </a:rPr>
              <a:t>00 0000 11 </a:t>
            </a:r>
            <a:r>
              <a:rPr lang="en-US" altLang="ko-KR" sz="1000" dirty="0"/>
              <a:t>11</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Arial"/>
              <a:ea typeface="Arial"/>
              <a:cs typeface="Arial"/>
              <a:sym typeface="Arial"/>
            </a:endParaRPr>
          </a:p>
        </p:txBody>
      </p:sp>
      <p:cxnSp>
        <p:nvCxnSpPr>
          <p:cNvPr id="3" name="Straight Arrow Connector 2">
            <a:extLst>
              <a:ext uri="{FF2B5EF4-FFF2-40B4-BE49-F238E27FC236}">
                <a16:creationId xmlns:a16="http://schemas.microsoft.com/office/drawing/2014/main" id="{F5B19517-3005-EC4A-B441-AA162DDA17F6}"/>
              </a:ext>
            </a:extLst>
          </p:cNvPr>
          <p:cNvCxnSpPr/>
          <p:nvPr/>
        </p:nvCxnSpPr>
        <p:spPr>
          <a:xfrm>
            <a:off x="1282262" y="1423105"/>
            <a:ext cx="2217683" cy="626412"/>
          </a:xfrm>
          <a:prstGeom prst="straightConnector1">
            <a:avLst/>
          </a:prstGeom>
          <a:noFill/>
          <a:ln w="25400" cap="flat">
            <a:solidFill>
              <a:srgbClr val="00B05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Left Brace 8">
            <a:extLst>
              <a:ext uri="{FF2B5EF4-FFF2-40B4-BE49-F238E27FC236}">
                <a16:creationId xmlns:a16="http://schemas.microsoft.com/office/drawing/2014/main" id="{27CA0EE8-5445-EB46-A438-9AF7B4A1A1C5}"/>
              </a:ext>
            </a:extLst>
          </p:cNvPr>
          <p:cNvSpPr/>
          <p:nvPr/>
        </p:nvSpPr>
        <p:spPr>
          <a:xfrm>
            <a:off x="6108590" y="1288691"/>
            <a:ext cx="141757" cy="609600"/>
          </a:xfrm>
          <a:prstGeom prst="leftBrace">
            <a:avLst/>
          </a:prstGeom>
          <a:noFill/>
          <a:ln w="25400" cap="flat">
            <a:solidFill>
              <a:srgbClr val="0070C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Left Brace 9">
            <a:extLst>
              <a:ext uri="{FF2B5EF4-FFF2-40B4-BE49-F238E27FC236}">
                <a16:creationId xmlns:a16="http://schemas.microsoft.com/office/drawing/2014/main" id="{7A00A1F1-CEC4-1D43-87DF-BF47621275F3}"/>
              </a:ext>
            </a:extLst>
          </p:cNvPr>
          <p:cNvSpPr/>
          <p:nvPr/>
        </p:nvSpPr>
        <p:spPr>
          <a:xfrm>
            <a:off x="6125476" y="2232274"/>
            <a:ext cx="141757" cy="609600"/>
          </a:xfrm>
          <a:prstGeom prst="leftBrace">
            <a:avLst/>
          </a:prstGeom>
          <a:noFill/>
          <a:ln w="25400" cap="flat">
            <a:solidFill>
              <a:srgbClr val="0070C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1" name="Left Brace 10">
            <a:extLst>
              <a:ext uri="{FF2B5EF4-FFF2-40B4-BE49-F238E27FC236}">
                <a16:creationId xmlns:a16="http://schemas.microsoft.com/office/drawing/2014/main" id="{D48D1145-BBC7-F547-8D8C-2A30BA460512}"/>
              </a:ext>
            </a:extLst>
          </p:cNvPr>
          <p:cNvSpPr/>
          <p:nvPr/>
        </p:nvSpPr>
        <p:spPr>
          <a:xfrm>
            <a:off x="6108590" y="3124200"/>
            <a:ext cx="141757" cy="609600"/>
          </a:xfrm>
          <a:prstGeom prst="leftBrace">
            <a:avLst/>
          </a:prstGeom>
          <a:noFill/>
          <a:ln w="25400" cap="flat">
            <a:solidFill>
              <a:srgbClr val="0070C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 name="Left Brace 11">
            <a:extLst>
              <a:ext uri="{FF2B5EF4-FFF2-40B4-BE49-F238E27FC236}">
                <a16:creationId xmlns:a16="http://schemas.microsoft.com/office/drawing/2014/main" id="{61841496-D902-2F4B-973E-B106BA344370}"/>
              </a:ext>
            </a:extLst>
          </p:cNvPr>
          <p:cNvSpPr/>
          <p:nvPr/>
        </p:nvSpPr>
        <p:spPr>
          <a:xfrm>
            <a:off x="6118830" y="4007348"/>
            <a:ext cx="141757" cy="609600"/>
          </a:xfrm>
          <a:prstGeom prst="leftBrace">
            <a:avLst/>
          </a:prstGeom>
          <a:noFill/>
          <a:ln w="25400" cap="flat">
            <a:solidFill>
              <a:srgbClr val="0070C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cxnSp>
        <p:nvCxnSpPr>
          <p:cNvPr id="5" name="Straight Arrow Connector 4">
            <a:extLst>
              <a:ext uri="{FF2B5EF4-FFF2-40B4-BE49-F238E27FC236}">
                <a16:creationId xmlns:a16="http://schemas.microsoft.com/office/drawing/2014/main" id="{2B9E185C-3913-C14B-A387-BD776E77A043}"/>
              </a:ext>
            </a:extLst>
          </p:cNvPr>
          <p:cNvCxnSpPr>
            <a:stCxn id="12" idx="1"/>
          </p:cNvCxnSpPr>
          <p:nvPr/>
        </p:nvCxnSpPr>
        <p:spPr>
          <a:xfrm flipH="1" flipV="1">
            <a:off x="3174124" y="3733800"/>
            <a:ext cx="2944706" cy="578348"/>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497F0D66-C385-E744-8B6A-9F092A9D0AAB}"/>
              </a:ext>
            </a:extLst>
          </p:cNvPr>
          <p:cNvCxnSpPr/>
          <p:nvPr/>
        </p:nvCxnSpPr>
        <p:spPr>
          <a:xfrm flipH="1">
            <a:off x="4256690" y="3429000"/>
            <a:ext cx="1839654" cy="304800"/>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1F9135AA-643E-354D-B2CB-AFA2B7FDD983}"/>
              </a:ext>
            </a:extLst>
          </p:cNvPr>
          <p:cNvCxnSpPr/>
          <p:nvPr/>
        </p:nvCxnSpPr>
        <p:spPr>
          <a:xfrm flipH="1">
            <a:off x="1765738" y="2537074"/>
            <a:ext cx="4330606" cy="1196726"/>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9EBACA2A-B319-4047-8CC9-B52F47E21C0F}"/>
              </a:ext>
            </a:extLst>
          </p:cNvPr>
          <p:cNvCxnSpPr>
            <a:stCxn id="9" idx="1"/>
          </p:cNvCxnSpPr>
          <p:nvPr/>
        </p:nvCxnSpPr>
        <p:spPr>
          <a:xfrm flipH="1">
            <a:off x="5854262" y="1593491"/>
            <a:ext cx="254328" cy="2140309"/>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Rectangle 16">
            <a:extLst>
              <a:ext uri="{FF2B5EF4-FFF2-40B4-BE49-F238E27FC236}">
                <a16:creationId xmlns:a16="http://schemas.microsoft.com/office/drawing/2014/main" id="{9F251964-EDC9-CF45-ACF0-5984C4976269}"/>
              </a:ext>
            </a:extLst>
          </p:cNvPr>
          <p:cNvSpPr/>
          <p:nvPr/>
        </p:nvSpPr>
        <p:spPr>
          <a:xfrm>
            <a:off x="6267233" y="1285297"/>
            <a:ext cx="1773181" cy="191079"/>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
        <p:nvSpPr>
          <p:cNvPr id="22" name="Rectangle 21">
            <a:extLst>
              <a:ext uri="{FF2B5EF4-FFF2-40B4-BE49-F238E27FC236}">
                <a16:creationId xmlns:a16="http://schemas.microsoft.com/office/drawing/2014/main" id="{B8CFEC4C-3537-6946-AF24-B2B8D6C48480}"/>
              </a:ext>
            </a:extLst>
          </p:cNvPr>
          <p:cNvSpPr/>
          <p:nvPr/>
        </p:nvSpPr>
        <p:spPr>
          <a:xfrm>
            <a:off x="6240107" y="2180744"/>
            <a:ext cx="1773181" cy="191079"/>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257D23A4-72A0-6940-8A9A-E26ACF397A19}"/>
              </a:ext>
            </a:extLst>
          </p:cNvPr>
          <p:cNvSpPr/>
          <p:nvPr/>
        </p:nvSpPr>
        <p:spPr>
          <a:xfrm>
            <a:off x="6267233" y="3080317"/>
            <a:ext cx="1773181" cy="191079"/>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
        <p:nvSpPr>
          <p:cNvPr id="24" name="Rectangle 23">
            <a:extLst>
              <a:ext uri="{FF2B5EF4-FFF2-40B4-BE49-F238E27FC236}">
                <a16:creationId xmlns:a16="http://schemas.microsoft.com/office/drawing/2014/main" id="{95DBF6A9-4677-0E46-B29F-169437B244C7}"/>
              </a:ext>
            </a:extLst>
          </p:cNvPr>
          <p:cNvSpPr/>
          <p:nvPr/>
        </p:nvSpPr>
        <p:spPr>
          <a:xfrm>
            <a:off x="6240107" y="3927434"/>
            <a:ext cx="1773181" cy="191079"/>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cxnSp>
        <p:nvCxnSpPr>
          <p:cNvPr id="19" name="Straight Arrow Connector 18">
            <a:extLst>
              <a:ext uri="{FF2B5EF4-FFF2-40B4-BE49-F238E27FC236}">
                <a16:creationId xmlns:a16="http://schemas.microsoft.com/office/drawing/2014/main" id="{A9F0612A-72FA-7F4D-A2E9-835BB38BE91D}"/>
              </a:ext>
            </a:extLst>
          </p:cNvPr>
          <p:cNvCxnSpPr>
            <a:stCxn id="17" idx="1"/>
          </p:cNvCxnSpPr>
          <p:nvPr/>
        </p:nvCxnSpPr>
        <p:spPr>
          <a:xfrm flipH="1">
            <a:off x="5304121" y="1380837"/>
            <a:ext cx="963112" cy="2360818"/>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27B73007-ADAB-5C4C-83A1-05AAD55E75C3}"/>
              </a:ext>
            </a:extLst>
          </p:cNvPr>
          <p:cNvCxnSpPr>
            <a:stCxn id="22" idx="1"/>
          </p:cNvCxnSpPr>
          <p:nvPr/>
        </p:nvCxnSpPr>
        <p:spPr>
          <a:xfrm flipH="1">
            <a:off x="1271752" y="2276284"/>
            <a:ext cx="4968355" cy="1465371"/>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580757EC-B091-D24E-9C0B-216D5AE0A354}"/>
              </a:ext>
            </a:extLst>
          </p:cNvPr>
          <p:cNvCxnSpPr>
            <a:stCxn id="23" idx="1"/>
          </p:cNvCxnSpPr>
          <p:nvPr/>
        </p:nvCxnSpPr>
        <p:spPr>
          <a:xfrm flipH="1">
            <a:off x="3931041" y="3175857"/>
            <a:ext cx="2336192" cy="526691"/>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64DD6192-106B-2641-8D4A-971052D8FE30}"/>
              </a:ext>
            </a:extLst>
          </p:cNvPr>
          <p:cNvCxnSpPr>
            <a:stCxn id="24" idx="1"/>
          </p:cNvCxnSpPr>
          <p:nvPr/>
        </p:nvCxnSpPr>
        <p:spPr>
          <a:xfrm flipH="1" flipV="1">
            <a:off x="2552556" y="3721804"/>
            <a:ext cx="3687551" cy="301170"/>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221" name="Rectangle 2"/>
          <p:cNvSpPr txBox="1">
            <a:spLocks noGrp="1"/>
          </p:cNvSpPr>
          <p:nvPr>
            <p:ph type="title"/>
          </p:nvPr>
        </p:nvSpPr>
        <p:spPr>
          <a:xfrm>
            <a:off x="228600" y="152400"/>
            <a:ext cx="8591550" cy="609600"/>
          </a:xfrm>
          <a:prstGeom prst="rect">
            <a:avLst/>
          </a:prstGeom>
        </p:spPr>
        <p:txBody>
          <a:bodyPr/>
          <a:lstStyle/>
          <a:p>
            <a:r>
              <a:t>Cache Performance as a function of associativity</a:t>
            </a:r>
          </a:p>
        </p:txBody>
      </p:sp>
      <p:pic>
        <p:nvPicPr>
          <p:cNvPr id="222" name="Picture 4" descr="Picture 4"/>
          <p:cNvPicPr>
            <a:picLocks noChangeAspect="1"/>
          </p:cNvPicPr>
          <p:nvPr/>
        </p:nvPicPr>
        <p:blipFill>
          <a:blip r:embed="rId2"/>
          <a:stretch>
            <a:fillRect/>
          </a:stretch>
        </p:blipFill>
        <p:spPr>
          <a:xfrm>
            <a:off x="250825" y="1052512"/>
            <a:ext cx="7921625" cy="5480051"/>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225" name="AutoShape 3"/>
          <p:cNvSpPr txBox="1">
            <a:spLocks noGrp="1"/>
          </p:cNvSpPr>
          <p:nvPr>
            <p:ph type="body" idx="1"/>
          </p:nvPr>
        </p:nvSpPr>
        <p:spPr>
          <a:xfrm>
            <a:off x="379881" y="892643"/>
            <a:ext cx="7981014" cy="5648827"/>
          </a:xfrm>
          <a:prstGeom prst="rect">
            <a:avLst/>
          </a:prstGeom>
        </p:spPr>
        <p:txBody>
          <a:bodyPr>
            <a:normAutofit lnSpcReduction="10000"/>
          </a:bodyPr>
          <a:lstStyle/>
          <a:p>
            <a:pPr>
              <a:lnSpc>
                <a:spcPct val="90000"/>
              </a:lnSpc>
              <a:spcBef>
                <a:spcPts val="400"/>
              </a:spcBef>
              <a:defRPr sz="1800"/>
            </a:pPr>
            <a:r>
              <a:rPr dirty="0"/>
              <a:t>Make reading multiple words easier by using banks of memory</a:t>
            </a:r>
            <a:br>
              <a:rPr dirty="0"/>
            </a:br>
            <a:br>
              <a:rPr dirty="0"/>
            </a:br>
            <a:br>
              <a:rPr dirty="0"/>
            </a:br>
            <a:br>
              <a:rPr dirty="0"/>
            </a:br>
            <a:br>
              <a:rPr dirty="0"/>
            </a:br>
            <a:br>
              <a:rPr dirty="0"/>
            </a:br>
            <a:br>
              <a:rPr dirty="0"/>
            </a:br>
            <a:endParaRPr dirty="0"/>
          </a:p>
          <a:p>
            <a:pPr>
              <a:lnSpc>
                <a:spcPct val="90000"/>
              </a:lnSpc>
              <a:defRPr sz="1800"/>
            </a:pPr>
            <a:endParaRPr dirty="0"/>
          </a:p>
          <a:p>
            <a:pPr>
              <a:lnSpc>
                <a:spcPct val="90000"/>
              </a:lnSpc>
              <a:defRPr sz="1800"/>
            </a:pPr>
            <a:endParaRPr dirty="0"/>
          </a:p>
          <a:p>
            <a:pPr>
              <a:lnSpc>
                <a:spcPct val="90000"/>
              </a:lnSpc>
              <a:spcBef>
                <a:spcPts val="400"/>
              </a:spcBef>
              <a:defRPr sz="1800"/>
            </a:pPr>
            <a:br>
              <a:rPr dirty="0"/>
            </a:br>
            <a:br>
              <a:rPr dirty="0"/>
            </a:br>
            <a:br>
              <a:rPr dirty="0"/>
            </a:br>
            <a:endParaRPr lang="en-US" dirty="0"/>
          </a:p>
          <a:p>
            <a:pPr>
              <a:lnSpc>
                <a:spcPct val="90000"/>
              </a:lnSpc>
              <a:spcBef>
                <a:spcPts val="400"/>
              </a:spcBef>
              <a:defRPr sz="1800"/>
            </a:pPr>
            <a:endParaRPr lang="en-US" dirty="0"/>
          </a:p>
          <a:p>
            <a:pPr>
              <a:lnSpc>
                <a:spcPct val="90000"/>
              </a:lnSpc>
              <a:spcBef>
                <a:spcPts val="400"/>
              </a:spcBef>
              <a:defRPr sz="1800"/>
            </a:pPr>
            <a:br>
              <a:rPr dirty="0"/>
            </a:br>
            <a:br>
              <a:rPr dirty="0"/>
            </a:br>
            <a:br>
              <a:rPr dirty="0"/>
            </a:br>
            <a:br>
              <a:rPr dirty="0"/>
            </a:br>
            <a:endParaRPr dirty="0"/>
          </a:p>
          <a:p>
            <a:pPr>
              <a:lnSpc>
                <a:spcPct val="90000"/>
              </a:lnSpc>
              <a:spcBef>
                <a:spcPts val="400"/>
              </a:spcBef>
              <a:defRPr sz="1800"/>
            </a:pPr>
            <a:r>
              <a:rPr dirty="0"/>
              <a:t>1 clock cycle to send the address</a:t>
            </a:r>
          </a:p>
          <a:p>
            <a:pPr>
              <a:lnSpc>
                <a:spcPct val="90000"/>
              </a:lnSpc>
              <a:spcBef>
                <a:spcPts val="400"/>
              </a:spcBef>
              <a:defRPr sz="1800"/>
            </a:pPr>
            <a:r>
              <a:rPr dirty="0"/>
              <a:t>15 clock cycles for each DRAM access initiated</a:t>
            </a:r>
          </a:p>
          <a:p>
            <a:pPr>
              <a:lnSpc>
                <a:spcPct val="90000"/>
              </a:lnSpc>
              <a:spcBef>
                <a:spcPts val="400"/>
              </a:spcBef>
              <a:defRPr sz="1800"/>
            </a:pPr>
            <a:r>
              <a:rPr dirty="0"/>
              <a:t>1 clock cycle to send a word of data </a:t>
            </a:r>
          </a:p>
        </p:txBody>
      </p:sp>
      <p:sp>
        <p:nvSpPr>
          <p:cNvPr id="226" name="Rectangle 4"/>
          <p:cNvSpPr txBox="1">
            <a:spLocks noGrp="1"/>
          </p:cNvSpPr>
          <p:nvPr>
            <p:ph type="title"/>
          </p:nvPr>
        </p:nvSpPr>
        <p:spPr>
          <a:xfrm>
            <a:off x="228600" y="152400"/>
            <a:ext cx="8458200" cy="609600"/>
          </a:xfrm>
          <a:prstGeom prst="rect">
            <a:avLst/>
          </a:prstGeom>
        </p:spPr>
        <p:txBody>
          <a:bodyPr/>
          <a:lstStyle/>
          <a:p>
            <a:r>
              <a:t>Decreasing miss penalty by memory interleaving</a:t>
            </a:r>
          </a:p>
        </p:txBody>
      </p:sp>
      <p:pic>
        <p:nvPicPr>
          <p:cNvPr id="227" name="Picture 4" descr="Picture 4"/>
          <p:cNvPicPr>
            <a:picLocks noChangeAspect="1"/>
          </p:cNvPicPr>
          <p:nvPr/>
        </p:nvPicPr>
        <p:blipFill>
          <a:blip r:embed="rId3"/>
          <a:stretch>
            <a:fillRect/>
          </a:stretch>
        </p:blipFill>
        <p:spPr>
          <a:xfrm>
            <a:off x="1619250" y="1268412"/>
            <a:ext cx="5832475" cy="4205289"/>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238" name="Rectangle 2"/>
          <p:cNvSpPr txBox="1">
            <a:spLocks noGrp="1"/>
          </p:cNvSpPr>
          <p:nvPr>
            <p:ph type="title"/>
          </p:nvPr>
        </p:nvSpPr>
        <p:spPr>
          <a:prstGeom prst="rect">
            <a:avLst/>
          </a:prstGeom>
        </p:spPr>
        <p:txBody>
          <a:bodyPr/>
          <a:lstStyle/>
          <a:p>
            <a:r>
              <a:t>Cache misses</a:t>
            </a:r>
          </a:p>
        </p:txBody>
      </p:sp>
      <p:sp>
        <p:nvSpPr>
          <p:cNvPr id="239" name="Text Box 4"/>
          <p:cNvSpPr txBox="1"/>
          <p:nvPr/>
        </p:nvSpPr>
        <p:spPr>
          <a:xfrm>
            <a:off x="746125" y="1184275"/>
            <a:ext cx="2720043" cy="15767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buSzPct val="100000"/>
              <a:buChar char="•"/>
              <a:defRPr>
                <a:latin typeface="+mn-lt"/>
                <a:ea typeface="+mn-ea"/>
                <a:cs typeface="+mn-cs"/>
                <a:sym typeface="Times New Roman"/>
              </a:defRPr>
            </a:pPr>
            <a:r>
              <a:t>Compulsory misses</a:t>
            </a:r>
            <a:endParaRPr sz="3200" b="1">
              <a:latin typeface="Arial"/>
              <a:ea typeface="Arial"/>
              <a:cs typeface="Arial"/>
              <a:sym typeface="Arial"/>
            </a:endParaRPr>
          </a:p>
          <a:p>
            <a:pPr>
              <a:buSzPct val="100000"/>
              <a:buChar char="•"/>
              <a:defRPr>
                <a:latin typeface="+mn-lt"/>
                <a:ea typeface="+mn-ea"/>
                <a:cs typeface="+mn-cs"/>
                <a:sym typeface="Times New Roman"/>
              </a:defRPr>
            </a:pPr>
            <a:r>
              <a:t>Capacity misses</a:t>
            </a:r>
            <a:endParaRPr sz="3200" b="1">
              <a:latin typeface="Arial"/>
              <a:ea typeface="Arial"/>
              <a:cs typeface="Arial"/>
              <a:sym typeface="Arial"/>
            </a:endParaRPr>
          </a:p>
          <a:p>
            <a:pPr>
              <a:buSzPct val="100000"/>
              <a:buChar char="•"/>
              <a:defRPr>
                <a:latin typeface="+mn-lt"/>
                <a:ea typeface="+mn-ea"/>
                <a:cs typeface="+mn-cs"/>
                <a:sym typeface="Times New Roman"/>
              </a:defRPr>
            </a:pPr>
            <a:r>
              <a:t>Conflict misses</a:t>
            </a:r>
            <a:endParaRPr sz="3200" b="1">
              <a:latin typeface="Arial"/>
              <a:ea typeface="Arial"/>
              <a:cs typeface="Arial"/>
              <a:sym typeface="Arial"/>
            </a:endParaRPr>
          </a:p>
        </p:txBody>
      </p:sp>
      <p:graphicFrame>
        <p:nvGraphicFramePr>
          <p:cNvPr id="240" name="Group 5"/>
          <p:cNvGraphicFramePr/>
          <p:nvPr/>
        </p:nvGraphicFramePr>
        <p:xfrm>
          <a:off x="381000" y="4348162"/>
          <a:ext cx="8382000" cy="2508250"/>
        </p:xfrm>
        <a:graphic>
          <a:graphicData uri="http://schemas.openxmlformats.org/drawingml/2006/table">
            <a:tbl>
              <a:tblPr>
                <a:tableStyleId>{4C3C2611-4C71-4FC5-86AE-919BDF0F9419}</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534988">
                <a:tc>
                  <a:txBody>
                    <a:bodyPr/>
                    <a:lstStyle/>
                    <a:p>
                      <a:pPr>
                        <a:spcBef>
                          <a:spcPts val="300"/>
                        </a:spcBef>
                        <a:defRPr sz="1800"/>
                      </a:pPr>
                      <a:r>
                        <a:rPr sz="1600" b="1">
                          <a:sym typeface="Arial"/>
                        </a:rPr>
                        <a:t>Design Change</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5528">
                        <a:alpha val="50000"/>
                      </a:srgbClr>
                    </a:solidFill>
                  </a:tcPr>
                </a:tc>
                <a:tc>
                  <a:txBody>
                    <a:bodyPr/>
                    <a:lstStyle/>
                    <a:p>
                      <a:pPr>
                        <a:spcBef>
                          <a:spcPts val="300"/>
                        </a:spcBef>
                        <a:defRPr sz="1800"/>
                      </a:pPr>
                      <a:r>
                        <a:rPr sz="1600" b="1">
                          <a:sym typeface="Arial"/>
                        </a:rPr>
                        <a:t>Effect on miss rate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5528">
                        <a:alpha val="50000"/>
                      </a:srgbClr>
                    </a:solidFill>
                  </a:tcPr>
                </a:tc>
                <a:tc>
                  <a:txBody>
                    <a:bodyPr/>
                    <a:lstStyle/>
                    <a:p>
                      <a:pPr>
                        <a:spcBef>
                          <a:spcPts val="300"/>
                        </a:spcBef>
                        <a:defRPr sz="1800"/>
                      </a:pPr>
                      <a:r>
                        <a:rPr sz="1600" b="1">
                          <a:sym typeface="Arial"/>
                        </a:rPr>
                        <a:t>Possible negative performance effect</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5528">
                        <a:alpha val="50000"/>
                      </a:srgbClr>
                    </a:solidFill>
                  </a:tcPr>
                </a:tc>
                <a:extLst>
                  <a:ext uri="{0D108BD9-81ED-4DB2-BD59-A6C34878D82A}">
                    <a16:rowId xmlns:a16="http://schemas.microsoft.com/office/drawing/2014/main" val="10000"/>
                  </a:ext>
                </a:extLst>
              </a:tr>
              <a:tr h="527050">
                <a:tc>
                  <a:txBody>
                    <a:bodyPr/>
                    <a:lstStyle/>
                    <a:p>
                      <a:pPr>
                        <a:spcBef>
                          <a:spcPts val="300"/>
                        </a:spcBef>
                        <a:defRPr sz="1800"/>
                      </a:pPr>
                      <a:r>
                        <a:rPr sz="1600" b="1">
                          <a:sym typeface="Arial"/>
                        </a:rPr>
                        <a:t>Increase cache size</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300"/>
                        </a:spcBef>
                        <a:defRPr sz="1800"/>
                      </a:pPr>
                      <a:r>
                        <a:rPr sz="1600" b="1">
                          <a:sym typeface="Arial"/>
                        </a:rPr>
                        <a:t>Decrease capacity misses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300"/>
                        </a:spcBef>
                        <a:defRPr sz="1800"/>
                      </a:pPr>
                      <a:r>
                        <a:rPr sz="1600" b="1">
                          <a:sym typeface="Arial"/>
                        </a:rPr>
                        <a:t>May increase access time</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527050">
                <a:tc>
                  <a:txBody>
                    <a:bodyPr/>
                    <a:lstStyle/>
                    <a:p>
                      <a:pPr>
                        <a:spcBef>
                          <a:spcPts val="300"/>
                        </a:spcBef>
                        <a:defRPr sz="1800"/>
                      </a:pPr>
                      <a:r>
                        <a:rPr sz="1600" b="1">
                          <a:sym typeface="Arial"/>
                        </a:rPr>
                        <a:t>Increase set associativity</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300"/>
                        </a:spcBef>
                        <a:defRPr sz="1800"/>
                      </a:pPr>
                      <a:r>
                        <a:rPr sz="1600" b="1">
                          <a:sym typeface="Arial"/>
                        </a:rPr>
                        <a:t>Decrease miss rate due to conflict misses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300"/>
                        </a:spcBef>
                        <a:defRPr sz="1800"/>
                      </a:pPr>
                      <a:r>
                        <a:rPr sz="1600" b="1">
                          <a:sym typeface="Arial"/>
                        </a:rPr>
                        <a:t>May increase access time</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527050">
                <a:tc>
                  <a:txBody>
                    <a:bodyPr/>
                    <a:lstStyle/>
                    <a:p>
                      <a:pPr>
                        <a:spcBef>
                          <a:spcPts val="300"/>
                        </a:spcBef>
                        <a:defRPr sz="1800"/>
                      </a:pPr>
                      <a:r>
                        <a:rPr sz="1600" b="1">
                          <a:sym typeface="Arial"/>
                        </a:rPr>
                        <a:t>Increase block size</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300"/>
                        </a:spcBef>
                        <a:defRPr sz="1800"/>
                      </a:pPr>
                      <a:r>
                        <a:rPr sz="1600" b="1">
                          <a:sym typeface="Arial"/>
                        </a:rPr>
                        <a:t>Decrease miss rate for a wide range of block sized due to spatial locality</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300"/>
                        </a:spcBef>
                        <a:defRPr sz="1800"/>
                      </a:pPr>
                      <a:r>
                        <a:rPr sz="1600" b="1">
                          <a:sym typeface="Arial"/>
                        </a:rPr>
                        <a:t>Increase miss penalty. Very large block could increase miss rate</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3"/>
                  </a:ext>
                </a:extLst>
              </a:tr>
            </a:tbl>
          </a:graphicData>
        </a:graphic>
      </p:graphicFrame>
      <p:pic>
        <p:nvPicPr>
          <p:cNvPr id="241" name="Picture 4" descr="Picture 4"/>
          <p:cNvPicPr>
            <a:picLocks noChangeAspect="1"/>
          </p:cNvPicPr>
          <p:nvPr/>
        </p:nvPicPr>
        <p:blipFill>
          <a:blip r:embed="rId2"/>
          <a:stretch>
            <a:fillRect/>
          </a:stretch>
        </p:blipFill>
        <p:spPr>
          <a:xfrm>
            <a:off x="3708400" y="908050"/>
            <a:ext cx="5003800" cy="3382963"/>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Rectangle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244" name="Rectangle 2"/>
          <p:cNvSpPr txBox="1">
            <a:spLocks noGrp="1"/>
          </p:cNvSpPr>
          <p:nvPr>
            <p:ph type="title"/>
          </p:nvPr>
        </p:nvSpPr>
        <p:spPr>
          <a:prstGeom prst="rect">
            <a:avLst/>
          </a:prstGeom>
        </p:spPr>
        <p:txBody>
          <a:bodyPr/>
          <a:lstStyle/>
          <a:p>
            <a:r>
              <a:t>Improving performance with cache</a:t>
            </a:r>
          </a:p>
        </p:txBody>
      </p:sp>
      <p:sp>
        <p:nvSpPr>
          <p:cNvPr id="245" name="AutoShape 3"/>
          <p:cNvSpPr txBox="1">
            <a:spLocks noGrp="1"/>
          </p:cNvSpPr>
          <p:nvPr>
            <p:ph type="body" idx="1"/>
          </p:nvPr>
        </p:nvSpPr>
        <p:spPr>
          <a:xfrm>
            <a:off x="378971" y="1293371"/>
            <a:ext cx="8081258" cy="3814058"/>
          </a:xfrm>
          <a:prstGeom prst="rect">
            <a:avLst/>
          </a:prstGeom>
        </p:spPr>
        <p:txBody>
          <a:bodyPr/>
          <a:lstStyle/>
          <a:p>
            <a:pPr>
              <a:spcBef>
                <a:spcPts val="500"/>
              </a:spcBef>
              <a:defRPr sz="2400"/>
            </a:pPr>
            <a:r>
              <a:t>Reducing cache miss rate</a:t>
            </a:r>
          </a:p>
          <a:p>
            <a:pPr marL="742950" lvl="1" indent="-285750">
              <a:spcBef>
                <a:spcPts val="500"/>
              </a:spcBef>
              <a:defRPr sz="2400"/>
            </a:pPr>
            <a:r>
              <a:t>Increasing cache size</a:t>
            </a:r>
            <a:endParaRPr sz="2800"/>
          </a:p>
          <a:p>
            <a:pPr marL="742950" lvl="1" indent="-285750">
              <a:spcBef>
                <a:spcPts val="500"/>
              </a:spcBef>
              <a:defRPr sz="2400"/>
            </a:pPr>
            <a:r>
              <a:t>Increasing cache block size</a:t>
            </a:r>
            <a:endParaRPr sz="2800"/>
          </a:p>
          <a:p>
            <a:pPr marL="742950" lvl="1" indent="-285750">
              <a:spcBef>
                <a:spcPts val="500"/>
              </a:spcBef>
              <a:defRPr sz="2400"/>
            </a:pPr>
            <a:r>
              <a:t>Increasing set associativity</a:t>
            </a:r>
            <a:endParaRPr sz="2800"/>
          </a:p>
          <a:p>
            <a:pPr>
              <a:spcBef>
                <a:spcPts val="500"/>
              </a:spcBef>
              <a:defRPr sz="2400"/>
            </a:pPr>
            <a:r>
              <a:t>Reducing miss penalty</a:t>
            </a:r>
          </a:p>
          <a:p>
            <a:pPr marL="742950" lvl="1" indent="-285750">
              <a:spcBef>
                <a:spcPts val="500"/>
              </a:spcBef>
              <a:defRPr sz="2400"/>
            </a:pPr>
            <a:r>
              <a:t>Memory interleaving</a:t>
            </a:r>
            <a:endParaRPr sz="2800"/>
          </a:p>
          <a:p>
            <a:pPr marL="742950" lvl="1" indent="-285750">
              <a:spcBef>
                <a:spcPts val="500"/>
              </a:spcBef>
              <a:defRPr sz="2400"/>
            </a:pPr>
            <a:r>
              <a:t>Adding 2</a:t>
            </a:r>
            <a:r>
              <a:rPr baseline="30000"/>
              <a:t>nd</a:t>
            </a:r>
            <a:r>
              <a:t> level cache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32" name="Rectangle 4"/>
          <p:cNvSpPr txBox="1">
            <a:spLocks noGrp="1"/>
          </p:cNvSpPr>
          <p:nvPr>
            <p:ph type="title"/>
          </p:nvPr>
        </p:nvSpPr>
        <p:spPr>
          <a:prstGeom prst="rect">
            <a:avLst/>
          </a:prstGeom>
        </p:spPr>
        <p:txBody>
          <a:bodyPr/>
          <a:lstStyle/>
          <a:p>
            <a:r>
              <a:t>Exploiting Memory Hierarchy</a:t>
            </a:r>
          </a:p>
        </p:txBody>
      </p:sp>
      <p:pic>
        <p:nvPicPr>
          <p:cNvPr id="134" name="Picture 4" descr="Picture 4"/>
          <p:cNvPicPr>
            <a:picLocks noChangeAspect="1"/>
          </p:cNvPicPr>
          <p:nvPr/>
        </p:nvPicPr>
        <p:blipFill>
          <a:blip r:embed="rId2"/>
          <a:stretch>
            <a:fillRect/>
          </a:stretch>
        </p:blipFill>
        <p:spPr>
          <a:xfrm>
            <a:off x="2411413" y="3551237"/>
            <a:ext cx="4752976" cy="3306763"/>
          </a:xfrm>
          <a:prstGeom prst="rect">
            <a:avLst/>
          </a:prstGeom>
          <a:ln w="12700">
            <a:miter lim="400000"/>
          </a:ln>
        </p:spPr>
      </p:pic>
      <p:pic>
        <p:nvPicPr>
          <p:cNvPr id="3" name="Picture 2" descr="A screenshot of a cell phone&#10;&#10;Description automatically generated">
            <a:extLst>
              <a:ext uri="{FF2B5EF4-FFF2-40B4-BE49-F238E27FC236}">
                <a16:creationId xmlns:a16="http://schemas.microsoft.com/office/drawing/2014/main" id="{9C2A68BA-4851-E849-B360-DAA667CFB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0" y="1316037"/>
            <a:ext cx="8623300" cy="18542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37" name="Rectangle 2"/>
          <p:cNvSpPr txBox="1">
            <a:spLocks noGrp="1"/>
          </p:cNvSpPr>
          <p:nvPr>
            <p:ph type="title"/>
          </p:nvPr>
        </p:nvSpPr>
        <p:spPr>
          <a:prstGeom prst="rect">
            <a:avLst/>
          </a:prstGeom>
        </p:spPr>
        <p:txBody>
          <a:bodyPr/>
          <a:lstStyle/>
          <a:p>
            <a:r>
              <a:t>Two levels of memory</a:t>
            </a:r>
          </a:p>
        </p:txBody>
      </p:sp>
      <p:sp>
        <p:nvSpPr>
          <p:cNvPr id="138" name="AutoShape 3"/>
          <p:cNvSpPr txBox="1">
            <a:spLocks noGrp="1"/>
          </p:cNvSpPr>
          <p:nvPr>
            <p:ph type="body" idx="1"/>
          </p:nvPr>
        </p:nvSpPr>
        <p:spPr>
          <a:xfrm>
            <a:off x="378971" y="1293371"/>
            <a:ext cx="8081258" cy="3814058"/>
          </a:xfrm>
          <a:prstGeom prst="rect">
            <a:avLst/>
          </a:prstGeom>
        </p:spPr>
        <p:txBody>
          <a:bodyPr/>
          <a:lstStyle/>
          <a:p>
            <a:pPr>
              <a:spcBef>
                <a:spcPts val="400"/>
              </a:spcBef>
              <a:defRPr sz="1800"/>
            </a:pPr>
            <a:r>
              <a:t>Our initial focus:  two levels (upper, lower)</a:t>
            </a:r>
          </a:p>
          <a:p>
            <a:pPr marL="742950" lvl="1" indent="-285750">
              <a:spcBef>
                <a:spcPts val="400"/>
              </a:spcBef>
              <a:defRPr sz="1800"/>
            </a:pPr>
            <a:r>
              <a:t>block:   minimum unit of data </a:t>
            </a:r>
            <a:endParaRPr sz="2800"/>
          </a:p>
          <a:p>
            <a:pPr marL="742950" lvl="1" indent="-285750">
              <a:spcBef>
                <a:spcPts val="400"/>
              </a:spcBef>
              <a:defRPr sz="1800"/>
            </a:pPr>
            <a:r>
              <a:t>hit:  data requested is in the upper level</a:t>
            </a:r>
            <a:endParaRPr sz="2800"/>
          </a:p>
          <a:p>
            <a:pPr marL="742950" lvl="1" indent="-285750">
              <a:spcBef>
                <a:spcPts val="400"/>
              </a:spcBef>
              <a:defRPr sz="1800"/>
            </a:pPr>
            <a:r>
              <a:t>miss:  data requested is not in the upper level</a:t>
            </a:r>
            <a:br/>
            <a:endParaRPr/>
          </a:p>
        </p:txBody>
      </p:sp>
      <p:pic>
        <p:nvPicPr>
          <p:cNvPr id="139" name="Picture 4" descr="Picture 4"/>
          <p:cNvPicPr>
            <a:picLocks noChangeAspect="1"/>
          </p:cNvPicPr>
          <p:nvPr/>
        </p:nvPicPr>
        <p:blipFill>
          <a:blip r:embed="rId2"/>
          <a:stretch>
            <a:fillRect/>
          </a:stretch>
        </p:blipFill>
        <p:spPr>
          <a:xfrm>
            <a:off x="2627313" y="2825750"/>
            <a:ext cx="3627438" cy="403225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42" name="Rectangle 2"/>
          <p:cNvSpPr txBox="1">
            <a:spLocks noGrp="1"/>
          </p:cNvSpPr>
          <p:nvPr>
            <p:ph type="title"/>
          </p:nvPr>
        </p:nvSpPr>
        <p:spPr>
          <a:prstGeom prst="rect">
            <a:avLst/>
          </a:prstGeom>
        </p:spPr>
        <p:txBody>
          <a:bodyPr/>
          <a:lstStyle/>
          <a:p>
            <a:r>
              <a:t>Principle of Locality</a:t>
            </a:r>
          </a:p>
        </p:txBody>
      </p:sp>
      <p:sp>
        <p:nvSpPr>
          <p:cNvPr id="143" name="AutoShape 3"/>
          <p:cNvSpPr txBox="1">
            <a:spLocks noGrp="1"/>
          </p:cNvSpPr>
          <p:nvPr>
            <p:ph type="body" idx="1"/>
          </p:nvPr>
        </p:nvSpPr>
        <p:spPr>
          <a:xfrm>
            <a:off x="409485" y="1323886"/>
            <a:ext cx="8020230" cy="4588053"/>
          </a:xfrm>
          <a:prstGeom prst="rect">
            <a:avLst/>
          </a:prstGeom>
        </p:spPr>
        <p:txBody>
          <a:bodyPr/>
          <a:lstStyle/>
          <a:p>
            <a:pPr>
              <a:spcBef>
                <a:spcPts val="500"/>
              </a:spcBef>
              <a:defRPr sz="2400"/>
            </a:pPr>
            <a:r>
              <a:rPr dirty="0"/>
              <a:t>If an item is referenced,</a:t>
            </a:r>
            <a:br>
              <a:rPr dirty="0"/>
            </a:br>
            <a:br>
              <a:rPr dirty="0"/>
            </a:br>
            <a:r>
              <a:rPr dirty="0"/>
              <a:t>temporal locality</a:t>
            </a:r>
            <a:r>
              <a:rPr lang="en-US" dirty="0"/>
              <a:t> (</a:t>
            </a:r>
            <a:r>
              <a:rPr lang="ko-KR" altLang="en-US" dirty="0"/>
              <a:t>시간적 지역성</a:t>
            </a:r>
            <a:r>
              <a:rPr lang="en-US" altLang="ko-KR" dirty="0"/>
              <a:t>)</a:t>
            </a:r>
            <a:r>
              <a:rPr dirty="0"/>
              <a:t>:  it will tend to be referenced again soon</a:t>
            </a:r>
          </a:p>
          <a:p>
            <a:pPr>
              <a:spcBef>
                <a:spcPts val="500"/>
              </a:spcBef>
              <a:buSzTx/>
              <a:buNone/>
              <a:defRPr sz="2400"/>
            </a:pPr>
            <a:r>
              <a:rPr dirty="0"/>
              <a:t>	spatial locality</a:t>
            </a:r>
            <a:r>
              <a:rPr lang="en-US" altLang="ko-KR" dirty="0"/>
              <a:t>(</a:t>
            </a:r>
            <a:r>
              <a:rPr lang="ko-KR" altLang="en-US" dirty="0"/>
              <a:t>공간적 지역성</a:t>
            </a:r>
            <a:r>
              <a:rPr lang="en-US" altLang="ko-KR" dirty="0"/>
              <a:t>)</a:t>
            </a:r>
            <a:r>
              <a:rPr dirty="0"/>
              <a:t>:   nearby items will tend to be referenced soon.</a:t>
            </a:r>
          </a:p>
          <a:p>
            <a:pPr>
              <a:buSzTx/>
              <a:buNone/>
              <a:defRPr sz="2400"/>
            </a:pPr>
            <a:endParaRPr dirty="0"/>
          </a:p>
          <a:p>
            <a:pPr>
              <a:spcBef>
                <a:spcPts val="500"/>
              </a:spcBef>
              <a:defRPr sz="2400"/>
            </a:pPr>
            <a:r>
              <a:rPr dirty="0"/>
              <a:t>A principle that makes having a memory hierarchy a good idea</a:t>
            </a:r>
            <a:br>
              <a:rPr dirty="0"/>
            </a:br>
            <a:endParaRPr dirty="0"/>
          </a:p>
          <a:p>
            <a:pPr>
              <a:spcBef>
                <a:spcPts val="500"/>
              </a:spcBef>
              <a:buSzTx/>
              <a:buNone/>
              <a:defRPr sz="2400" i="1">
                <a:latin typeface="+mn-lt"/>
                <a:ea typeface="+mn-ea"/>
                <a:cs typeface="+mn-cs"/>
                <a:sym typeface="Times New Roman"/>
              </a:defRPr>
            </a:pPr>
            <a:r>
              <a:rPr dirty="0"/>
              <a:t>Why does code have locality?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4115-8300-0C4E-8447-2ADC0742A7B8}"/>
              </a:ext>
            </a:extLst>
          </p:cNvPr>
          <p:cNvSpPr>
            <a:spLocks noGrp="1"/>
          </p:cNvSpPr>
          <p:nvPr>
            <p:ph type="title"/>
          </p:nvPr>
        </p:nvSpPr>
        <p:spPr/>
        <p:txBody>
          <a:bodyPr/>
          <a:lstStyle/>
          <a:p>
            <a:r>
              <a:rPr lang="en-US" dirty="0"/>
              <a:t>Basics of Cache</a:t>
            </a:r>
          </a:p>
        </p:txBody>
      </p:sp>
      <p:sp>
        <p:nvSpPr>
          <p:cNvPr id="3" name="Text Placeholder 2">
            <a:extLst>
              <a:ext uri="{FF2B5EF4-FFF2-40B4-BE49-F238E27FC236}">
                <a16:creationId xmlns:a16="http://schemas.microsoft.com/office/drawing/2014/main" id="{EF2546EE-B7B5-B540-BB51-504FBBFC1903}"/>
              </a:ext>
            </a:extLst>
          </p:cNvPr>
          <p:cNvSpPr>
            <a:spLocks noGrp="1"/>
          </p:cNvSpPr>
          <p:nvPr>
            <p:ph type="body" idx="1"/>
          </p:nvPr>
        </p:nvSpPr>
        <p:spPr/>
        <p:txBody>
          <a:bodyPr/>
          <a:lstStyle/>
          <a:p>
            <a:endParaRPr lang="en-US" dirty="0"/>
          </a:p>
        </p:txBody>
      </p:sp>
      <p:pic>
        <p:nvPicPr>
          <p:cNvPr id="4" name="Picture 6" descr="f05-07-9780124077263">
            <a:extLst>
              <a:ext uri="{FF2B5EF4-FFF2-40B4-BE49-F238E27FC236}">
                <a16:creationId xmlns:a16="http://schemas.microsoft.com/office/drawing/2014/main" id="{F8437F86-D505-FE47-92A8-C7B070E6F86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09675" y="1026318"/>
            <a:ext cx="6419850" cy="4805363"/>
          </a:xfrm>
        </p:spPr>
      </p:pic>
    </p:spTree>
    <p:extLst>
      <p:ext uri="{BB962C8B-B14F-4D97-AF65-F5344CB8AC3E}">
        <p14:creationId xmlns:p14="http://schemas.microsoft.com/office/powerpoint/2010/main" val="107788123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46" name="AutoShape 3"/>
          <p:cNvSpPr txBox="1">
            <a:spLocks noGrp="1"/>
          </p:cNvSpPr>
          <p:nvPr>
            <p:ph type="body" idx="1"/>
          </p:nvPr>
        </p:nvSpPr>
        <p:spPr>
          <a:xfrm>
            <a:off x="378971" y="1293371"/>
            <a:ext cx="8081258" cy="3814058"/>
          </a:xfrm>
          <a:prstGeom prst="rect">
            <a:avLst/>
          </a:prstGeom>
        </p:spPr>
        <p:txBody>
          <a:bodyPr/>
          <a:lstStyle/>
          <a:p>
            <a:pPr>
              <a:spcBef>
                <a:spcPts val="400"/>
              </a:spcBef>
              <a:defRPr sz="1800"/>
            </a:pPr>
            <a:r>
              <a:t>Two issues:</a:t>
            </a:r>
          </a:p>
          <a:p>
            <a:pPr marL="742950" lvl="1" indent="-285750">
              <a:spcBef>
                <a:spcPts val="400"/>
              </a:spcBef>
              <a:defRPr sz="1800"/>
            </a:pPr>
            <a:r>
              <a:t>How do we know if a data item is in the cache?</a:t>
            </a:r>
            <a:endParaRPr sz="2800"/>
          </a:p>
          <a:p>
            <a:pPr marL="742950" lvl="1" indent="-285750">
              <a:spcBef>
                <a:spcPts val="400"/>
              </a:spcBef>
              <a:defRPr sz="1800"/>
            </a:pPr>
            <a:r>
              <a:t>If it is, how do we find it?</a:t>
            </a:r>
            <a:endParaRPr sz="2800"/>
          </a:p>
          <a:p>
            <a:pPr>
              <a:spcBef>
                <a:spcPts val="400"/>
              </a:spcBef>
              <a:defRPr sz="1800"/>
            </a:pPr>
            <a:r>
              <a:t>Our first example:</a:t>
            </a:r>
          </a:p>
          <a:p>
            <a:pPr marL="742950" lvl="1" indent="-285750">
              <a:spcBef>
                <a:spcPts val="400"/>
              </a:spcBef>
              <a:defRPr sz="1800"/>
            </a:pPr>
            <a:r>
              <a:t> block size is one word of data</a:t>
            </a:r>
            <a:endParaRPr sz="2800"/>
          </a:p>
          <a:p>
            <a:pPr marL="742950" lvl="1" indent="-285750">
              <a:spcBef>
                <a:spcPts val="400"/>
              </a:spcBef>
              <a:defRPr sz="1800"/>
            </a:pPr>
            <a:r>
              <a:t> "direct mapped"</a:t>
            </a:r>
          </a:p>
        </p:txBody>
      </p:sp>
      <p:sp>
        <p:nvSpPr>
          <p:cNvPr id="147" name="Rectangle 4"/>
          <p:cNvSpPr txBox="1"/>
          <p:nvPr/>
        </p:nvSpPr>
        <p:spPr>
          <a:xfrm>
            <a:off x="1116012" y="3836987"/>
            <a:ext cx="6628521" cy="11010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spAutoFit/>
          </a:bodyPr>
          <a:lstStyle/>
          <a:p>
            <a:pPr defTabSz="904875">
              <a:lnSpc>
                <a:spcPts val="2100"/>
              </a:lnSpc>
              <a:tabLst>
                <a:tab pos="444500" algn="l"/>
                <a:tab pos="901700" algn="l"/>
                <a:tab pos="1346200" algn="l"/>
              </a:tabLst>
              <a:defRPr sz="1800" b="1">
                <a:latin typeface="+mn-lt"/>
                <a:ea typeface="+mn-ea"/>
                <a:cs typeface="+mn-cs"/>
                <a:sym typeface="Times New Roman"/>
              </a:defRPr>
            </a:pPr>
            <a:r>
              <a:t>For each item of data at the lower level, </a:t>
            </a:r>
            <a:endParaRPr sz="3200">
              <a:latin typeface="Arial"/>
              <a:ea typeface="Arial"/>
              <a:cs typeface="Arial"/>
              <a:sym typeface="Arial"/>
            </a:endParaRPr>
          </a:p>
          <a:p>
            <a:pPr defTabSz="904875">
              <a:lnSpc>
                <a:spcPts val="2100"/>
              </a:lnSpc>
              <a:tabLst>
                <a:tab pos="444500" algn="l"/>
                <a:tab pos="901700" algn="l"/>
                <a:tab pos="1346200" algn="l"/>
              </a:tabLst>
              <a:defRPr sz="1800" b="1">
                <a:latin typeface="+mn-lt"/>
                <a:ea typeface="+mn-ea"/>
                <a:cs typeface="+mn-cs"/>
                <a:sym typeface="Times New Roman"/>
              </a:defRPr>
            </a:pPr>
            <a:r>
              <a:t>there is exactly one location in the cache where it might be.</a:t>
            </a:r>
            <a:endParaRPr sz="3200">
              <a:latin typeface="Arial"/>
              <a:ea typeface="Arial"/>
              <a:cs typeface="Arial"/>
              <a:sym typeface="Arial"/>
            </a:endParaRPr>
          </a:p>
          <a:p>
            <a:pPr defTabSz="904875">
              <a:lnSpc>
                <a:spcPts val="2100"/>
              </a:lnSpc>
              <a:tabLst>
                <a:tab pos="444500" algn="l"/>
                <a:tab pos="901700" algn="l"/>
                <a:tab pos="1346200" algn="l"/>
              </a:tabLst>
              <a:defRPr sz="1800" b="1">
                <a:latin typeface="+mn-lt"/>
                <a:ea typeface="+mn-ea"/>
                <a:cs typeface="+mn-cs"/>
                <a:sym typeface="Times New Roman"/>
              </a:defRPr>
            </a:pPr>
            <a:endParaRPr sz="3200">
              <a:latin typeface="Arial"/>
              <a:ea typeface="Arial"/>
              <a:cs typeface="Arial"/>
              <a:sym typeface="Arial"/>
            </a:endParaRPr>
          </a:p>
          <a:p>
            <a:pPr defTabSz="904875">
              <a:lnSpc>
                <a:spcPts val="2100"/>
              </a:lnSpc>
              <a:tabLst>
                <a:tab pos="444500" algn="l"/>
                <a:tab pos="901700" algn="l"/>
                <a:tab pos="1346200" algn="l"/>
              </a:tabLst>
              <a:defRPr sz="1800" b="1">
                <a:latin typeface="+mn-lt"/>
                <a:ea typeface="+mn-ea"/>
                <a:cs typeface="+mn-cs"/>
                <a:sym typeface="Times New Roman"/>
              </a:defRPr>
            </a:pPr>
            <a:r>
              <a:t>e.g., lots of items at the lower level share locations in the upper level</a:t>
            </a:r>
          </a:p>
        </p:txBody>
      </p:sp>
      <p:sp>
        <p:nvSpPr>
          <p:cNvPr id="148" name="Line 5"/>
          <p:cNvSpPr/>
          <p:nvPr/>
        </p:nvSpPr>
        <p:spPr>
          <a:xfrm flipH="1" flipV="1">
            <a:off x="1978024" y="3249612"/>
            <a:ext cx="360364" cy="473076"/>
          </a:xfrm>
          <a:prstGeom prst="line">
            <a:avLst/>
          </a:prstGeom>
          <a:ln w="12700">
            <a:solidFill>
              <a:srgbClr val="000000"/>
            </a:solidFill>
            <a:tailEnd type="triangle"/>
          </a:ln>
        </p:spPr>
        <p:txBody>
          <a:bodyPr lIns="45719" rIns="45719"/>
          <a:lstStyle/>
          <a:p>
            <a:endParaRPr/>
          </a:p>
        </p:txBody>
      </p:sp>
      <p:sp>
        <p:nvSpPr>
          <p:cNvPr id="149" name="Rectangle 6"/>
          <p:cNvSpPr txBox="1">
            <a:spLocks noGrp="1"/>
          </p:cNvSpPr>
          <p:nvPr>
            <p:ph type="title"/>
          </p:nvPr>
        </p:nvSpPr>
        <p:spPr>
          <a:prstGeom prst="rect">
            <a:avLst/>
          </a:prstGeom>
        </p:spPr>
        <p:txBody>
          <a:bodyPr/>
          <a:lstStyle/>
          <a:p>
            <a:r>
              <a:t>Cache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52" name="AutoShape 3"/>
          <p:cNvSpPr txBox="1">
            <a:spLocks noGrp="1"/>
          </p:cNvSpPr>
          <p:nvPr>
            <p:ph type="body" idx="1"/>
          </p:nvPr>
        </p:nvSpPr>
        <p:spPr>
          <a:xfrm>
            <a:off x="378971" y="1293371"/>
            <a:ext cx="8081258" cy="3814058"/>
          </a:xfrm>
          <a:prstGeom prst="rect">
            <a:avLst/>
          </a:prstGeom>
        </p:spPr>
        <p:txBody>
          <a:bodyPr/>
          <a:lstStyle>
            <a:lvl1pPr>
              <a:spcBef>
                <a:spcPts val="400"/>
              </a:spcBef>
              <a:defRPr sz="1800"/>
            </a:lvl1pPr>
          </a:lstStyle>
          <a:p>
            <a:pPr marL="0" indent="0">
              <a:buNone/>
            </a:pPr>
            <a:r>
              <a:rPr lang="en-US" dirty="0"/>
              <a:t>cache index =</a:t>
            </a:r>
            <a:r>
              <a:rPr dirty="0"/>
              <a:t> </a:t>
            </a:r>
            <a:r>
              <a:rPr lang="en-US" dirty="0"/>
              <a:t>memory address %</a:t>
            </a:r>
            <a:r>
              <a:rPr dirty="0"/>
              <a:t>  the number of blocks in the cache</a:t>
            </a:r>
          </a:p>
        </p:txBody>
      </p:sp>
      <p:sp>
        <p:nvSpPr>
          <p:cNvPr id="153" name="Rectangle 4"/>
          <p:cNvSpPr txBox="1">
            <a:spLocks noGrp="1"/>
          </p:cNvSpPr>
          <p:nvPr>
            <p:ph type="title"/>
          </p:nvPr>
        </p:nvSpPr>
        <p:spPr>
          <a:xfrm>
            <a:off x="0" y="0"/>
            <a:ext cx="9301655" cy="1189038"/>
          </a:xfrm>
          <a:prstGeom prst="rect">
            <a:avLst/>
          </a:prstGeom>
        </p:spPr>
        <p:txBody>
          <a:bodyPr/>
          <a:lstStyle/>
          <a:p>
            <a:r>
              <a:rPr dirty="0"/>
              <a:t>Direct Mapped Cache (word addressing, 1 word/block)</a:t>
            </a:r>
          </a:p>
        </p:txBody>
      </p:sp>
      <p:pic>
        <p:nvPicPr>
          <p:cNvPr id="154" name="Picture 4" descr="Picture 4"/>
          <p:cNvPicPr>
            <a:picLocks noChangeAspect="1"/>
          </p:cNvPicPr>
          <p:nvPr/>
        </p:nvPicPr>
        <p:blipFill>
          <a:blip r:embed="rId2"/>
          <a:stretch>
            <a:fillRect/>
          </a:stretch>
        </p:blipFill>
        <p:spPr>
          <a:xfrm>
            <a:off x="1255712" y="1844675"/>
            <a:ext cx="6845301" cy="4857750"/>
          </a:xfrm>
          <a:prstGeom prst="rect">
            <a:avLst/>
          </a:prstGeom>
          <a:ln w="12700">
            <a:miter lim="400000"/>
          </a:ln>
        </p:spPr>
      </p:pic>
      <p:cxnSp>
        <p:nvCxnSpPr>
          <p:cNvPr id="3" name="Straight Arrow Connector 2">
            <a:extLst>
              <a:ext uri="{FF2B5EF4-FFF2-40B4-BE49-F238E27FC236}">
                <a16:creationId xmlns:a16="http://schemas.microsoft.com/office/drawing/2014/main" id="{27D27636-9C3E-454C-B1A6-4AAFACE0DD3D}"/>
              </a:ext>
            </a:extLst>
          </p:cNvPr>
          <p:cNvCxnSpPr/>
          <p:nvPr/>
        </p:nvCxnSpPr>
        <p:spPr>
          <a:xfrm>
            <a:off x="1355834" y="1608083"/>
            <a:ext cx="2490952" cy="69368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 name="Straight Arrow Connector 4">
            <a:extLst>
              <a:ext uri="{FF2B5EF4-FFF2-40B4-BE49-F238E27FC236}">
                <a16:creationId xmlns:a16="http://schemas.microsoft.com/office/drawing/2014/main" id="{C9BC6533-FF9B-5648-BD78-E3FDB2C46607}"/>
              </a:ext>
            </a:extLst>
          </p:cNvPr>
          <p:cNvCxnSpPr/>
          <p:nvPr/>
        </p:nvCxnSpPr>
        <p:spPr>
          <a:xfrm flipH="1">
            <a:off x="1681655" y="1608083"/>
            <a:ext cx="1093076" cy="4702229"/>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ACF4603-AA77-D941-B2C6-B0A4DEA75295}"/>
              </a:ext>
            </a:extLst>
          </p:cNvPr>
          <p:cNvSpPr txBox="1"/>
          <p:nvPr/>
        </p:nvSpPr>
        <p:spPr>
          <a:xfrm>
            <a:off x="5683507" y="3620645"/>
            <a:ext cx="1371527"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a:t>tag </a:t>
            </a:r>
            <a:r>
              <a:rPr lang="ko-KR" altLang="en-US" sz="1600" dirty="0"/>
              <a:t>가 필요해</a:t>
            </a:r>
            <a:r>
              <a:rPr lang="en-US" altLang="ko-KR" sz="1600" dirty="0"/>
              <a:t>!</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57" name="Rectangle 2"/>
          <p:cNvSpPr txBox="1">
            <a:spLocks noGrp="1"/>
          </p:cNvSpPr>
          <p:nvPr>
            <p:ph type="title"/>
          </p:nvPr>
        </p:nvSpPr>
        <p:spPr>
          <a:xfrm>
            <a:off x="228600" y="152400"/>
            <a:ext cx="8915400" cy="609600"/>
          </a:xfrm>
          <a:prstGeom prst="rect">
            <a:avLst/>
          </a:prstGeom>
        </p:spPr>
        <p:txBody>
          <a:bodyPr/>
          <a:lstStyle>
            <a:lvl1pPr>
              <a:defRPr sz="2400"/>
            </a:lvl1pPr>
          </a:lstStyle>
          <a:p>
            <a:r>
              <a:rPr dirty="0"/>
              <a:t>Direct Mapped Cache : An example (word addressing)</a:t>
            </a:r>
          </a:p>
        </p:txBody>
      </p:sp>
      <p:pic>
        <p:nvPicPr>
          <p:cNvPr id="3" name="Picture 2" descr="A screenshot of a cell phone&#10;&#10;Description automatically generated">
            <a:extLst>
              <a:ext uri="{FF2B5EF4-FFF2-40B4-BE49-F238E27FC236}">
                <a16:creationId xmlns:a16="http://schemas.microsoft.com/office/drawing/2014/main" id="{BE5363F2-CD51-FC41-8E52-6EF37F84C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636" y="1052512"/>
            <a:ext cx="6813112" cy="273172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066D3308-6F34-D248-9DF5-42C10ACC4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74747"/>
            <a:ext cx="9144000" cy="2692458"/>
          </a:xfrm>
          <a:prstGeom prst="rect">
            <a:avLst/>
          </a:prstGeom>
        </p:spPr>
      </p:pic>
      <p:sp>
        <p:nvSpPr>
          <p:cNvPr id="8" name="TextBox 7">
            <a:extLst>
              <a:ext uri="{FF2B5EF4-FFF2-40B4-BE49-F238E27FC236}">
                <a16:creationId xmlns:a16="http://schemas.microsoft.com/office/drawing/2014/main" id="{F6EDD3E3-CAB6-9144-B194-6F54BBE407EF}"/>
              </a:ext>
            </a:extLst>
          </p:cNvPr>
          <p:cNvSpPr txBox="1"/>
          <p:nvPr/>
        </p:nvSpPr>
        <p:spPr>
          <a:xfrm>
            <a:off x="280474" y="1052512"/>
            <a:ext cx="181716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memory reference </a:t>
            </a:r>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sequence</a:t>
            </a:r>
          </a:p>
        </p:txBody>
      </p:sp>
      <p:sp>
        <p:nvSpPr>
          <p:cNvPr id="14" name="TextBox 13">
            <a:extLst>
              <a:ext uri="{FF2B5EF4-FFF2-40B4-BE49-F238E27FC236}">
                <a16:creationId xmlns:a16="http://schemas.microsoft.com/office/drawing/2014/main" id="{FDEB206D-5DB7-CF40-841E-244191698D21}"/>
              </a:ext>
            </a:extLst>
          </p:cNvPr>
          <p:cNvSpPr txBox="1"/>
          <p:nvPr/>
        </p:nvSpPr>
        <p:spPr>
          <a:xfrm>
            <a:off x="107053" y="3784235"/>
            <a:ext cx="1472517"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cache contents</a:t>
            </a:r>
          </a:p>
        </p:txBody>
      </p:sp>
    </p:spTree>
  </p:cSld>
  <p:clrMapOvr>
    <a:masterClrMapping/>
  </p:clrMapOvr>
  <p:transition spd="med"/>
</p:sld>
</file>

<file path=ppt/theme/theme1.xml><?xml version="1.0" encoding="utf-8"?>
<a:theme xmlns:a="http://schemas.openxmlformats.org/drawingml/2006/main" name="CS3339">
  <a:themeElements>
    <a:clrScheme name="CS3339">
      <a:dk1>
        <a:srgbClr val="000000"/>
      </a:dk1>
      <a:lt1>
        <a:srgbClr val="FFFFFF"/>
      </a:lt1>
      <a:dk2>
        <a:srgbClr val="A7A7A7"/>
      </a:dk2>
      <a:lt2>
        <a:srgbClr val="535353"/>
      </a:lt2>
      <a:accent1>
        <a:srgbClr val="707070"/>
      </a:accent1>
      <a:accent2>
        <a:srgbClr val="553E00"/>
      </a:accent2>
      <a:accent3>
        <a:srgbClr val="8F8F8F"/>
      </a:accent3>
      <a:accent4>
        <a:srgbClr val="919191"/>
      </a:accent4>
      <a:accent5>
        <a:srgbClr val="AAAAAA"/>
      </a:accent5>
      <a:accent6>
        <a:srgbClr val="4C3700"/>
      </a:accent6>
      <a:hlink>
        <a:srgbClr val="0000FF"/>
      </a:hlink>
      <a:folHlink>
        <a:srgbClr val="FF00FF"/>
      </a:folHlink>
    </a:clrScheme>
    <a:fontScheme name="CS3339">
      <a:majorFont>
        <a:latin typeface="Helvetica"/>
        <a:ea typeface="Helvetica"/>
        <a:cs typeface="Helvetica"/>
      </a:majorFont>
      <a:minorFont>
        <a:latin typeface="Times New Roman"/>
        <a:ea typeface="Times New Roman"/>
        <a:cs typeface="Times New Roman"/>
      </a:minorFont>
    </a:fontScheme>
    <a:fmtScheme name="CS333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rgbClr val="000000"/>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S3339">
  <a:themeElements>
    <a:clrScheme name="CS3339">
      <a:dk1>
        <a:srgbClr val="000000"/>
      </a:dk1>
      <a:lt1>
        <a:srgbClr val="FFFFFF"/>
      </a:lt1>
      <a:dk2>
        <a:srgbClr val="A7A7A7"/>
      </a:dk2>
      <a:lt2>
        <a:srgbClr val="535353"/>
      </a:lt2>
      <a:accent1>
        <a:srgbClr val="707070"/>
      </a:accent1>
      <a:accent2>
        <a:srgbClr val="553E00"/>
      </a:accent2>
      <a:accent3>
        <a:srgbClr val="8F8F8F"/>
      </a:accent3>
      <a:accent4>
        <a:srgbClr val="919191"/>
      </a:accent4>
      <a:accent5>
        <a:srgbClr val="AAAAAA"/>
      </a:accent5>
      <a:accent6>
        <a:srgbClr val="4C3700"/>
      </a:accent6>
      <a:hlink>
        <a:srgbClr val="0000FF"/>
      </a:hlink>
      <a:folHlink>
        <a:srgbClr val="FF00FF"/>
      </a:folHlink>
    </a:clrScheme>
    <a:fontScheme name="CS3339">
      <a:majorFont>
        <a:latin typeface="Helvetica"/>
        <a:ea typeface="Helvetica"/>
        <a:cs typeface="Helvetica"/>
      </a:majorFont>
      <a:minorFont>
        <a:latin typeface="Times New Roman"/>
        <a:ea typeface="Times New Roman"/>
        <a:cs typeface="Times New Roman"/>
      </a:minorFont>
    </a:fontScheme>
    <a:fmtScheme name="CS333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rgbClr val="000000"/>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133</TotalTime>
  <Words>1373</Words>
  <Application>Microsoft Macintosh PowerPoint</Application>
  <PresentationFormat>On-screen Show (4:3)</PresentationFormat>
  <Paragraphs>220</Paragraphs>
  <Slides>26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Symbol</vt:lpstr>
      <vt:lpstr>Times New Roman</vt:lpstr>
      <vt:lpstr>CS3339</vt:lpstr>
      <vt:lpstr>Large and Fast :  Exploiting  Memory Hierarchy (Chapter 5)</vt:lpstr>
      <vt:lpstr>Memory Technology</vt:lpstr>
      <vt:lpstr>Exploiting Memory Hierarchy</vt:lpstr>
      <vt:lpstr>Two levels of memory</vt:lpstr>
      <vt:lpstr>Principle of Locality</vt:lpstr>
      <vt:lpstr>Basics of Cache</vt:lpstr>
      <vt:lpstr>Cache</vt:lpstr>
      <vt:lpstr>Direct Mapped Cache (word addressing, 1 word/block)</vt:lpstr>
      <vt:lpstr>Direct Mapped Cache : An example (word addressing)</vt:lpstr>
      <vt:lpstr>Direct Mapped Cache : An example (word addressing)</vt:lpstr>
      <vt:lpstr>Direct Mapped Cache : An example (word addressing)</vt:lpstr>
      <vt:lpstr>Direct Mapped Cache (byte addressing, 1 word/block)</vt:lpstr>
      <vt:lpstr>Direct Mapped Cache  (byte addressing, 16 words/block)</vt:lpstr>
      <vt:lpstr>앞의 cache 에서 Byte addressing 이라고 가정하면 </vt:lpstr>
      <vt:lpstr>miss rate vs. block size</vt:lpstr>
      <vt:lpstr>Hits vs. Misses</vt:lpstr>
      <vt:lpstr>Performance</vt:lpstr>
      <vt:lpstr>Decreasing miss ratio with associativity</vt:lpstr>
      <vt:lpstr>Cache behavior example</vt:lpstr>
      <vt:lpstr>Set associativity</vt:lpstr>
      <vt:lpstr>PowerPoint Presentation</vt:lpstr>
      <vt:lpstr>An implementation of 4-way set associative cache</vt:lpstr>
      <vt:lpstr>Cache Performance as a function of associativity</vt:lpstr>
      <vt:lpstr>Decreasing miss penalty by memory interleaving</vt:lpstr>
      <vt:lpstr>Cache misses</vt:lpstr>
      <vt:lpstr>Improving performance with cache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and Fast :  Exploiting  Memory Hierarchy (Chapter 5)</dc:title>
  <cp:lastModifiedBy>(소프트웨어전공)임은진</cp:lastModifiedBy>
  <cp:revision>16</cp:revision>
  <dcterms:modified xsi:type="dcterms:W3CDTF">2019-11-28T01:25:14Z</dcterms:modified>
</cp:coreProperties>
</file>