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ECCCA"/>
          </a:solidFill>
        </a:fill>
      </a:tcStyle>
    </a:wholeTbl>
    <a:band2H>
      <a:tcTxStyle/>
      <a:tcStyle>
        <a:tcBdr/>
        <a:fill>
          <a:solidFill>
            <a:srgbClr val="E8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7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3820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6515100" y="152400"/>
            <a:ext cx="2095500" cy="5105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52400"/>
            <a:ext cx="61341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3820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None/>
              <a:defRPr sz="2000"/>
            </a:lvl1pPr>
            <a:lvl2pPr marL="0" indent="457200">
              <a:buSzTx/>
              <a:buNone/>
              <a:defRPr sz="2000"/>
            </a:lvl2pPr>
            <a:lvl3pPr marL="0" indent="914400">
              <a:buSzTx/>
              <a:buNone/>
              <a:defRPr sz="2000"/>
            </a:lvl3pPr>
            <a:lvl4pPr marL="0" indent="1371600">
              <a:buSzTx/>
              <a:buNone/>
              <a:defRPr sz="2000"/>
            </a:lvl4pPr>
            <a:lvl5pPr marL="0" indent="1828800"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114800" cy="411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68404" y="1558491"/>
            <a:ext cx="3995018" cy="59300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567135" y="1545035"/>
            <a:ext cx="2788443" cy="4471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85" name="그림 개체 틀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/>
          <p:nvPr/>
        </p:nvSpPr>
        <p:spPr>
          <a:xfrm>
            <a:off x="384175" y="838200"/>
            <a:ext cx="8378825" cy="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406401" cy="418853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450" tIns="44450" rIns="44450" bIns="4445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450" tIns="44450" rIns="44450" bIns="4445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429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085850" marR="0" indent="-1714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5773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0345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917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489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061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633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22" name="Rectangle 2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defTabSz="768095">
              <a:defRPr sz="3696"/>
            </a:pPr>
            <a:r>
              <a:t>Virtual Memory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39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Analogy between cache and VM</a:t>
            </a:r>
          </a:p>
        </p:txBody>
      </p:sp>
      <p:graphicFrame>
        <p:nvGraphicFramePr>
          <p:cNvPr id="140" name="Group 61"/>
          <p:cNvGraphicFramePr/>
          <p:nvPr>
            <p:extLst>
              <p:ext uri="{D42A27DB-BD31-4B8C-83A1-F6EECF244321}">
                <p14:modId xmlns:p14="http://schemas.microsoft.com/office/powerpoint/2010/main" val="158099823"/>
              </p:ext>
            </p:extLst>
          </p:nvPr>
        </p:nvGraphicFramePr>
        <p:xfrm>
          <a:off x="228600" y="1143000"/>
          <a:ext cx="8382000" cy="560387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50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2000" b="1">
                          <a:sym typeface="Arial"/>
                        </a:defRPr>
                      </a:pPr>
                      <a:endParaRPr/>
                    </a:p>
                  </a:txBody>
                  <a:tcPr marL="45716" marR="45716" marT="45716" marB="45716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552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 b="1">
                          <a:sym typeface="Arial"/>
                        </a:rPr>
                        <a:t>Cache</a:t>
                      </a:r>
                    </a:p>
                  </a:txBody>
                  <a:tcPr marL="45716" marR="45716" marT="45716" marB="45716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552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 b="1">
                          <a:sym typeface="Arial"/>
                        </a:rPr>
                        <a:t>VM</a:t>
                      </a:r>
                    </a:p>
                  </a:txBody>
                  <a:tcPr marL="45716" marR="45716" marT="45716" marB="45716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552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38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 b="1">
                          <a:sym typeface="Arial"/>
                        </a:rPr>
                        <a:t>Upper level memory</a:t>
                      </a:r>
                    </a:p>
                  </a:txBody>
                  <a:tcPr marL="45716" marR="45716" marT="45716" marB="45716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3D55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 b="1">
                          <a:sym typeface="Arial"/>
                        </a:rPr>
                        <a:t>Cache</a:t>
                      </a:r>
                    </a:p>
                  </a:txBody>
                  <a:tcPr marL="45716" marR="45716" marT="45716" marB="45716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 b="1">
                          <a:sym typeface="Arial"/>
                        </a:rPr>
                        <a:t>Main memory</a:t>
                      </a:r>
                    </a:p>
                  </a:txBody>
                  <a:tcPr marL="45716" marR="45716" marT="45716" marB="45716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450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 b="1">
                          <a:sym typeface="Arial"/>
                        </a:rPr>
                        <a:t>Lower level memory</a:t>
                      </a:r>
                    </a:p>
                  </a:txBody>
                  <a:tcPr marL="45716" marR="45716" marT="45716" marB="45716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3D55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 b="1">
                          <a:sym typeface="Arial"/>
                        </a:rPr>
                        <a:t>Main memory</a:t>
                      </a:r>
                    </a:p>
                  </a:txBody>
                  <a:tcPr marL="45716" marR="45716" marT="45716" marB="45716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en-US" sz="2000" b="1" dirty="0">
                          <a:sym typeface="Arial"/>
                        </a:rPr>
                        <a:t>Secondary Storage</a:t>
                      </a:r>
                      <a:endParaRPr sz="2000" b="1" dirty="0">
                        <a:sym typeface="Arial"/>
                      </a:endParaRPr>
                    </a:p>
                  </a:txBody>
                  <a:tcPr marL="45716" marR="45716" marT="45716" marB="45716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38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 b="1">
                          <a:sym typeface="Arial"/>
                        </a:rPr>
                        <a:t>Unit of transfer</a:t>
                      </a:r>
                    </a:p>
                  </a:txBody>
                  <a:tcPr marL="45716" marR="45716" marT="45716" marB="45716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3D55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 b="1" dirty="0">
                          <a:sym typeface="Arial"/>
                        </a:rPr>
                        <a:t>Block (32~128B)</a:t>
                      </a:r>
                    </a:p>
                  </a:txBody>
                  <a:tcPr marL="45716" marR="45716" marT="45716" marB="45716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 b="1">
                          <a:sym typeface="Arial"/>
                        </a:rPr>
                        <a:t>Page (4~16 KB)</a:t>
                      </a:r>
                    </a:p>
                  </a:txBody>
                  <a:tcPr marL="45716" marR="45716" marT="45716" marB="45716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 b="1">
                          <a:sym typeface="Arial"/>
                        </a:rPr>
                        <a:t>Upper level memory organization</a:t>
                      </a:r>
                    </a:p>
                  </a:txBody>
                  <a:tcPr marL="45716" marR="45716" marT="45716" marB="45716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3D55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 b="1">
                          <a:sym typeface="Arial"/>
                        </a:rPr>
                        <a:t>Direct-mapped or set-associative</a:t>
                      </a:r>
                    </a:p>
                  </a:txBody>
                  <a:tcPr marL="45716" marR="45716" marT="45716" marB="45716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 b="1">
                          <a:sym typeface="Arial"/>
                        </a:rPr>
                        <a:t>Fully associative</a:t>
                      </a:r>
                    </a:p>
                  </a:txBody>
                  <a:tcPr marL="45716" marR="45716" marT="45716" marB="45716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038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 b="1">
                          <a:sym typeface="Arial"/>
                        </a:rPr>
                        <a:t>Replacement scheme</a:t>
                      </a:r>
                    </a:p>
                  </a:txBody>
                  <a:tcPr marL="45716" marR="45716" marT="45716" marB="45716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3D55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 b="1">
                          <a:sym typeface="Arial"/>
                        </a:rPr>
                        <a:t>Random </a:t>
                      </a:r>
                    </a:p>
                  </a:txBody>
                  <a:tcPr marL="45716" marR="45716" marT="45716" marB="45716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 b="1">
                          <a:sym typeface="Arial"/>
                        </a:rPr>
                        <a:t>LRU</a:t>
                      </a:r>
                    </a:p>
                  </a:txBody>
                  <a:tcPr marL="45716" marR="45716" marT="45716" marB="45716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3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 b="1">
                          <a:sym typeface="Arial"/>
                        </a:rPr>
                        <a:t>Write scheme</a:t>
                      </a:r>
                    </a:p>
                  </a:txBody>
                  <a:tcPr marL="45716" marR="45716" marT="45716" marB="45716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3D55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 b="1">
                          <a:sym typeface="Arial"/>
                        </a:rPr>
                        <a:t>Write-through or write-back</a:t>
                      </a:r>
                    </a:p>
                  </a:txBody>
                  <a:tcPr marL="45716" marR="45716" marT="45716" marB="45716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 b="1">
                          <a:sym typeface="Arial"/>
                        </a:rPr>
                        <a:t>Write-back</a:t>
                      </a:r>
                    </a:p>
                  </a:txBody>
                  <a:tcPr marL="45716" marR="45716" marT="45716" marB="45716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4800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 b="1">
                          <a:sym typeface="Arial"/>
                        </a:rPr>
                        <a:t>Miss penalty</a:t>
                      </a:r>
                    </a:p>
                  </a:txBody>
                  <a:tcPr marL="45716" marR="45716" marT="45716" marB="45716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3D55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 b="1">
                          <a:sym typeface="Arial"/>
                        </a:rPr>
                        <a:t>Relatively low</a:t>
                      </a:r>
                    </a:p>
                  </a:txBody>
                  <a:tcPr marL="45716" marR="45716" marT="45716" marB="45716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 b="1" dirty="0">
                          <a:sym typeface="Arial"/>
                        </a:rPr>
                        <a:t>Relatively large</a:t>
                      </a:r>
                    </a:p>
                  </a:txBody>
                  <a:tcPr marL="45716" marR="45716" marT="45716" marB="45716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25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Virtual Memory</a:t>
            </a:r>
          </a:p>
        </p:txBody>
      </p:sp>
      <p:sp>
        <p:nvSpPr>
          <p:cNvPr id="126" name="AutoShape 3"/>
          <p:cNvSpPr txBox="1">
            <a:spLocks noGrp="1"/>
          </p:cNvSpPr>
          <p:nvPr>
            <p:ph type="body" idx="1"/>
          </p:nvPr>
        </p:nvSpPr>
        <p:spPr>
          <a:xfrm>
            <a:off x="378971" y="1293371"/>
            <a:ext cx="8081258" cy="5518041"/>
          </a:xfrm>
          <a:prstGeom prst="rect">
            <a:avLst/>
          </a:prstGeom>
        </p:spPr>
        <p:txBody>
          <a:bodyPr/>
          <a:lstStyle/>
          <a:p>
            <a:r>
              <a:rPr dirty="0"/>
              <a:t>Main memory can act as a cache for the secondary storage (disk)</a:t>
            </a:r>
            <a:br>
              <a:rPr dirty="0"/>
            </a:br>
            <a:br>
              <a:rPr dirty="0"/>
            </a:br>
            <a:r>
              <a:rPr dirty="0"/>
              <a:t>	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dirty="0"/>
          </a:p>
          <a:p>
            <a:r>
              <a:rPr dirty="0"/>
              <a:t>Advantages:</a:t>
            </a:r>
          </a:p>
          <a:p>
            <a:pPr lvl="1"/>
            <a:r>
              <a:rPr dirty="0"/>
              <a:t>illusion of having more physical memory</a:t>
            </a:r>
          </a:p>
          <a:p>
            <a:pPr lvl="1"/>
            <a:r>
              <a:rPr dirty="0"/>
              <a:t>program relocation </a:t>
            </a:r>
          </a:p>
          <a:p>
            <a:pPr lvl="1"/>
            <a:r>
              <a:rPr dirty="0"/>
              <a:t>protection</a:t>
            </a:r>
          </a:p>
        </p:txBody>
      </p:sp>
      <p:pic>
        <p:nvPicPr>
          <p:cNvPr id="127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63" y="1773238"/>
            <a:ext cx="4924426" cy="336708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298209-A379-D344-B611-49B9594600B0}"/>
              </a:ext>
            </a:extLst>
          </p:cNvPr>
          <p:cNvSpPr txBox="1"/>
          <p:nvPr/>
        </p:nvSpPr>
        <p:spPr>
          <a:xfrm>
            <a:off x="7756634" y="2301766"/>
            <a:ext cx="122084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upper level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memory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8C53D-10DE-3942-972B-28B675CF49D9}"/>
              </a:ext>
            </a:extLst>
          </p:cNvPr>
          <p:cNvSpPr txBox="1"/>
          <p:nvPr/>
        </p:nvSpPr>
        <p:spPr>
          <a:xfrm>
            <a:off x="7756633" y="4233424"/>
            <a:ext cx="118237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low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er level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memory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rial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F8FEE9-7D1E-0B40-AD51-01856C616CCF}"/>
              </a:ext>
            </a:extLst>
          </p:cNvPr>
          <p:cNvCxnSpPr/>
          <p:nvPr/>
        </p:nvCxnSpPr>
        <p:spPr>
          <a:xfrm flipH="1">
            <a:off x="7329073" y="2624930"/>
            <a:ext cx="290927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78E762-6082-5B40-A96D-8C2007108E95}"/>
              </a:ext>
            </a:extLst>
          </p:cNvPr>
          <p:cNvCxnSpPr/>
          <p:nvPr/>
        </p:nvCxnSpPr>
        <p:spPr>
          <a:xfrm flipH="1">
            <a:off x="7304690" y="4556588"/>
            <a:ext cx="346841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CA08B4-2A6C-5243-8B24-C242E0989DCD}"/>
              </a:ext>
            </a:extLst>
          </p:cNvPr>
          <p:cNvSpPr txBox="1"/>
          <p:nvPr/>
        </p:nvSpPr>
        <p:spPr>
          <a:xfrm>
            <a:off x="456698" y="2385849"/>
            <a:ext cx="175945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program uses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virtual address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sym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C8FA95-3EB6-4746-8030-D4AB22A58CE4}"/>
              </a:ext>
            </a:extLst>
          </p:cNvPr>
          <p:cNvCxnSpPr/>
          <p:nvPr/>
        </p:nvCxnSpPr>
        <p:spPr>
          <a:xfrm flipV="1">
            <a:off x="1870841" y="1996966"/>
            <a:ext cx="585022" cy="483475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30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Pages:  virtual memory blocks</a:t>
            </a:r>
          </a:p>
        </p:txBody>
      </p:sp>
      <p:sp>
        <p:nvSpPr>
          <p:cNvPr id="131" name="AutoShape 3"/>
          <p:cNvSpPr txBox="1">
            <a:spLocks noGrp="1"/>
          </p:cNvSpPr>
          <p:nvPr>
            <p:ph type="body" idx="1"/>
          </p:nvPr>
        </p:nvSpPr>
        <p:spPr>
          <a:xfrm>
            <a:off x="329759" y="1131446"/>
            <a:ext cx="8435270" cy="3814058"/>
          </a:xfrm>
          <a:prstGeom prst="rect">
            <a:avLst/>
          </a:prstGeom>
        </p:spPr>
        <p:txBody>
          <a:bodyPr/>
          <a:lstStyle/>
          <a:p>
            <a:r>
              <a:t>Page faults:  the data is not in memory, retrieve it from disk</a:t>
            </a:r>
          </a:p>
          <a:p>
            <a:pPr lvl="1"/>
            <a:r>
              <a:t>huge miss penalty, thus pages should be fairly large (e.g., 4~16KB)</a:t>
            </a:r>
          </a:p>
          <a:p>
            <a:pPr lvl="1"/>
            <a:r>
              <a:t>reducing page faults is important (LRU is worth the price)</a:t>
            </a:r>
          </a:p>
          <a:p>
            <a:pPr lvl="1"/>
            <a:r>
              <a:t>can handle the faults in software instead of hardware</a:t>
            </a:r>
          </a:p>
          <a:p>
            <a:pPr lvl="1"/>
            <a:r>
              <a:t>using write-through is too expensive so we use writeback</a:t>
            </a:r>
            <a:br/>
            <a:br/>
            <a:endParaRPr/>
          </a:p>
        </p:txBody>
      </p:sp>
      <p:pic>
        <p:nvPicPr>
          <p:cNvPr id="132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2900363"/>
            <a:ext cx="5545138" cy="395763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B959C-0002-7748-AF11-CB95551DEB9B}"/>
              </a:ext>
            </a:extLst>
          </p:cNvPr>
          <p:cNvSpPr txBox="1"/>
          <p:nvPr/>
        </p:nvSpPr>
        <p:spPr>
          <a:xfrm>
            <a:off x="472965" y="4183117"/>
            <a:ext cx="26956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address translation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35" name="Rectangle 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591550" cy="60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Page Tables :</a:t>
            </a:r>
          </a:p>
        </p:txBody>
      </p:sp>
      <p:pic>
        <p:nvPicPr>
          <p:cNvPr id="136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908050"/>
            <a:ext cx="7077075" cy="540067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EE4592-17B1-D845-B447-2896A4A6B901}"/>
              </a:ext>
            </a:extLst>
          </p:cNvPr>
          <p:cNvSpPr txBox="1"/>
          <p:nvPr/>
        </p:nvSpPr>
        <p:spPr>
          <a:xfrm>
            <a:off x="4351283" y="1345324"/>
            <a:ext cx="169533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: direct-mapped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75F1A-2805-BE46-AF34-07652DDDECC9}"/>
              </a:ext>
            </a:extLst>
          </p:cNvPr>
          <p:cNvSpPr txBox="1"/>
          <p:nvPr/>
        </p:nvSpPr>
        <p:spPr>
          <a:xfrm>
            <a:off x="6824779" y="1372334"/>
            <a:ext cx="18363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: fu</a:t>
            </a:r>
            <a:r>
              <a:rPr lang="en-US" sz="1800" dirty="0">
                <a:solidFill>
                  <a:srgbClr val="0070C0"/>
                </a:solidFill>
              </a:rPr>
              <a:t>lly associative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43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Address translation </a:t>
            </a:r>
          </a:p>
        </p:txBody>
      </p:sp>
      <p:sp>
        <p:nvSpPr>
          <p:cNvPr id="144" name="AutoShape 3"/>
          <p:cNvSpPr txBox="1">
            <a:spLocks noGrp="1"/>
          </p:cNvSpPr>
          <p:nvPr>
            <p:ph type="body" idx="1"/>
          </p:nvPr>
        </p:nvSpPr>
        <p:spPr>
          <a:xfrm>
            <a:off x="329759" y="2787209"/>
            <a:ext cx="8081258" cy="381405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Tx/>
              <a:buNone/>
            </a:pPr>
            <a:r>
              <a:rPr dirty="0"/>
              <a:t> </a:t>
            </a:r>
          </a:p>
          <a:p>
            <a:pPr>
              <a:lnSpc>
                <a:spcPct val="90000"/>
              </a:lnSpc>
              <a:buSzTx/>
              <a:buNone/>
            </a:pPr>
            <a:endParaRPr dirty="0"/>
          </a:p>
          <a:p>
            <a:pPr>
              <a:lnSpc>
                <a:spcPct val="90000"/>
              </a:lnSpc>
              <a:buSzTx/>
              <a:buNone/>
            </a:pPr>
            <a:endParaRPr dirty="0"/>
          </a:p>
          <a:p>
            <a:pPr>
              <a:lnSpc>
                <a:spcPct val="90000"/>
              </a:lnSpc>
              <a:buSzTx/>
              <a:buNone/>
            </a:pPr>
            <a:endParaRPr dirty="0"/>
          </a:p>
          <a:p>
            <a:pPr>
              <a:lnSpc>
                <a:spcPct val="90000"/>
              </a:lnSpc>
              <a:buSzTx/>
              <a:buNone/>
            </a:pPr>
            <a:endParaRPr dirty="0"/>
          </a:p>
          <a:p>
            <a:pPr>
              <a:lnSpc>
                <a:spcPct val="90000"/>
              </a:lnSpc>
              <a:buSzTx/>
              <a:buNone/>
            </a:pPr>
            <a:endParaRPr dirty="0"/>
          </a:p>
          <a:p>
            <a:pPr>
              <a:lnSpc>
                <a:spcPct val="90000"/>
              </a:lnSpc>
              <a:buSzTx/>
              <a:buNone/>
            </a:pPr>
            <a:endParaRPr dirty="0"/>
          </a:p>
          <a:p>
            <a:pPr>
              <a:lnSpc>
                <a:spcPct val="90000"/>
              </a:lnSpc>
              <a:buSzTx/>
              <a:buNone/>
            </a:pPr>
            <a:endParaRPr dirty="0"/>
          </a:p>
          <a:p>
            <a:pPr>
              <a:lnSpc>
                <a:spcPct val="90000"/>
              </a:lnSpc>
              <a:buSzTx/>
              <a:buNone/>
            </a:pPr>
            <a:endParaRPr dirty="0"/>
          </a:p>
          <a:p>
            <a:pPr>
              <a:lnSpc>
                <a:spcPct val="90000"/>
              </a:lnSpc>
              <a:buSzTx/>
              <a:buNone/>
            </a:pPr>
            <a:endParaRPr dirty="0"/>
          </a:p>
          <a:p>
            <a:pPr>
              <a:lnSpc>
                <a:spcPct val="90000"/>
              </a:lnSpc>
              <a:buSzTx/>
              <a:buNone/>
            </a:pPr>
            <a:endParaRPr dirty="0"/>
          </a:p>
          <a:p>
            <a:pPr>
              <a:lnSpc>
                <a:spcPct val="90000"/>
              </a:lnSpc>
              <a:buSzTx/>
              <a:buNone/>
            </a:pPr>
            <a:r>
              <a:rPr dirty="0"/>
              <a:t>Where is the page table?</a:t>
            </a:r>
          </a:p>
        </p:txBody>
      </p:sp>
      <p:pic>
        <p:nvPicPr>
          <p:cNvPr id="145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3" y="981075"/>
            <a:ext cx="5872163" cy="504031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295B0B-037E-0B42-BD2F-CBD24BBC1D73}"/>
              </a:ext>
            </a:extLst>
          </p:cNvPr>
          <p:cNvSpPr txBox="1"/>
          <p:nvPr/>
        </p:nvSpPr>
        <p:spPr>
          <a:xfrm>
            <a:off x="3751072" y="1899554"/>
            <a:ext cx="36702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0000 0000 0000 0000 0100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0000 0000 1000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96C11-9C00-1946-B7D8-C41A84A4EB1B}"/>
              </a:ext>
            </a:extLst>
          </p:cNvPr>
          <p:cNvSpPr txBox="1"/>
          <p:nvPr/>
        </p:nvSpPr>
        <p:spPr>
          <a:xfrm>
            <a:off x="3318936" y="3275112"/>
            <a:ext cx="208005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01 0000 0000 0000 0000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0C6CC-D92A-B34D-A8F7-C2085F4EF11F}"/>
              </a:ext>
            </a:extLst>
          </p:cNvPr>
          <p:cNvSpPr txBox="1"/>
          <p:nvPr/>
        </p:nvSpPr>
        <p:spPr>
          <a:xfrm>
            <a:off x="3751072" y="5454208"/>
            <a:ext cx="362054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01 0000 0000 0000 0000 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0000 0000 1000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7B8DC-7C06-0A49-9AF0-A9A5297D33E5}"/>
              </a:ext>
            </a:extLst>
          </p:cNvPr>
          <p:cNvSpPr txBox="1"/>
          <p:nvPr/>
        </p:nvSpPr>
        <p:spPr>
          <a:xfrm>
            <a:off x="2759695" y="3275111"/>
            <a:ext cx="19171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A304-7859-0744-BCD2-85A950BF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 is memory address?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25D-6225-CD42-86C1-DF1D3DD9B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메모리에 저장된 것은 </a:t>
            </a:r>
            <a:r>
              <a:rPr lang="en-US" altLang="ko-KR" dirty="0"/>
              <a:t>2</a:t>
            </a:r>
            <a:r>
              <a:rPr lang="ko-KR" altLang="en-US" dirty="0"/>
              <a:t>진수 형태의 </a:t>
            </a:r>
            <a:r>
              <a:rPr lang="en-US" altLang="ko-KR" dirty="0"/>
              <a:t>data </a:t>
            </a:r>
            <a:r>
              <a:rPr lang="ko-KR" altLang="en-US" dirty="0"/>
              <a:t>들 </a:t>
            </a:r>
            <a:r>
              <a:rPr lang="en-US" altLang="ko-KR" dirty="0"/>
              <a:t>(bit </a:t>
            </a:r>
            <a:r>
              <a:rPr lang="ko-KR" altLang="en-US" dirty="0"/>
              <a:t>들의 모임</a:t>
            </a:r>
            <a:r>
              <a:rPr lang="en-US" altLang="ko-KR" dirty="0"/>
              <a:t>)</a:t>
            </a:r>
            <a:r>
              <a:rPr lang="ko-KR" altLang="en-US" dirty="0"/>
              <a:t> 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수많은 </a:t>
            </a:r>
            <a:r>
              <a:rPr lang="en-US" altLang="ko-KR" dirty="0"/>
              <a:t>bits</a:t>
            </a:r>
            <a:r>
              <a:rPr lang="ko-KR" altLang="en-US" dirty="0"/>
              <a:t> 중 특정한 </a:t>
            </a:r>
            <a:r>
              <a:rPr lang="en-US" altLang="ko-KR" dirty="0"/>
              <a:t>bits </a:t>
            </a:r>
            <a:r>
              <a:rPr lang="ko-KR" altLang="en-US" dirty="0" err="1"/>
              <a:t>를</a:t>
            </a:r>
            <a:r>
              <a:rPr lang="ko-KR" altLang="en-US" dirty="0"/>
              <a:t> 지칭하기 위한 일련번호가 주소이며</a:t>
            </a:r>
            <a:endParaRPr lang="en-US" altLang="ko-KR" dirty="0"/>
          </a:p>
          <a:p>
            <a:r>
              <a:rPr lang="ko-KR" altLang="en-US" dirty="0"/>
              <a:t>다시 말하지만</a:t>
            </a:r>
            <a:r>
              <a:rPr lang="en-US" altLang="ko-KR" dirty="0"/>
              <a:t>,</a:t>
            </a:r>
            <a:r>
              <a:rPr lang="ko-KR" altLang="en-US" dirty="0"/>
              <a:t> 주소</a:t>
            </a:r>
            <a:r>
              <a:rPr lang="en-US" altLang="ko-KR" dirty="0"/>
              <a:t>(index)</a:t>
            </a:r>
            <a:r>
              <a:rPr lang="ko-KR" altLang="en-US" dirty="0"/>
              <a:t>는 메모리</a:t>
            </a:r>
            <a:r>
              <a:rPr lang="en-US" altLang="ko-KR" dirty="0"/>
              <a:t>(cache)</a:t>
            </a:r>
            <a:r>
              <a:rPr lang="ko-KR" altLang="en-US" dirty="0"/>
              <a:t>에 저장된 것이 아닙니다</a:t>
            </a:r>
            <a:r>
              <a:rPr lang="en-US" altLang="ko-KR" dirty="0"/>
              <a:t>!!!</a:t>
            </a:r>
            <a:r>
              <a:rPr lang="ko-KR" altLang="en-US" dirty="0"/>
              <a:t> 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19847-DEAB-3143-9E40-02452242D865}"/>
              </a:ext>
            </a:extLst>
          </p:cNvPr>
          <p:cNvSpPr txBox="1"/>
          <p:nvPr/>
        </p:nvSpPr>
        <p:spPr>
          <a:xfrm>
            <a:off x="5583620" y="2911366"/>
            <a:ext cx="1513490" cy="304698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00100000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01011100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10111110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00001100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01001111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00000000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10101101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11110000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354AB-3A34-7947-B723-C93B25A546B4}"/>
              </a:ext>
            </a:extLst>
          </p:cNvPr>
          <p:cNvSpPr txBox="1"/>
          <p:nvPr/>
        </p:nvSpPr>
        <p:spPr>
          <a:xfrm>
            <a:off x="5180243" y="2373107"/>
            <a:ext cx="266835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8B=64bits 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93656-309D-9348-9F04-D9BD03219DA7}"/>
              </a:ext>
            </a:extLst>
          </p:cNvPr>
          <p:cNvSpPr txBox="1"/>
          <p:nvPr/>
        </p:nvSpPr>
        <p:spPr>
          <a:xfrm>
            <a:off x="3071207" y="2419273"/>
            <a:ext cx="17851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word addressing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CF9F5-5FB8-0543-9CB5-D03D7B8D4091}"/>
              </a:ext>
            </a:extLst>
          </p:cNvPr>
          <p:cNvSpPr txBox="1"/>
          <p:nvPr/>
        </p:nvSpPr>
        <p:spPr>
          <a:xfrm>
            <a:off x="1124138" y="2419273"/>
            <a:ext cx="172098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byte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addressing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5D0A3-A236-2B4C-9953-2F273333FAAD}"/>
              </a:ext>
            </a:extLst>
          </p:cNvPr>
          <p:cNvSpPr txBox="1"/>
          <p:nvPr/>
        </p:nvSpPr>
        <p:spPr>
          <a:xfrm>
            <a:off x="3666753" y="2834770"/>
            <a:ext cx="26385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FF412-D83B-EF4A-975C-BBA6AEB40740}"/>
              </a:ext>
            </a:extLst>
          </p:cNvPr>
          <p:cNvSpPr txBox="1"/>
          <p:nvPr/>
        </p:nvSpPr>
        <p:spPr>
          <a:xfrm>
            <a:off x="3666752" y="4343004"/>
            <a:ext cx="26385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50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59C8E-C4CC-634F-9AD9-775A7E0AC466}"/>
              </a:ext>
            </a:extLst>
          </p:cNvPr>
          <p:cNvSpPr txBox="1"/>
          <p:nvPr/>
        </p:nvSpPr>
        <p:spPr>
          <a:xfrm>
            <a:off x="1772524" y="2904217"/>
            <a:ext cx="606895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000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001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010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011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110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111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FAC445-1028-5144-BBA4-44DB75A5C3B4}"/>
              </a:ext>
            </a:extLst>
          </p:cNvPr>
          <p:cNvCxnSpPr>
            <a:stCxn id="8" idx="3"/>
          </p:cNvCxnSpPr>
          <p:nvPr/>
        </p:nvCxnSpPr>
        <p:spPr>
          <a:xfrm flipV="1">
            <a:off x="3930606" y="3065601"/>
            <a:ext cx="1653014" cy="1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69967B-0075-0442-ABDC-1FA37541328A}"/>
              </a:ext>
            </a:extLst>
          </p:cNvPr>
          <p:cNvCxnSpPr>
            <a:stCxn id="9" idx="3"/>
          </p:cNvCxnSpPr>
          <p:nvPr/>
        </p:nvCxnSpPr>
        <p:spPr>
          <a:xfrm flipV="1">
            <a:off x="3930605" y="4573835"/>
            <a:ext cx="1653015" cy="1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F010D8-8A6C-5147-801C-F620125BCCD5}"/>
              </a:ext>
            </a:extLst>
          </p:cNvPr>
          <p:cNvCxnSpPr/>
          <p:nvPr/>
        </p:nvCxnSpPr>
        <p:spPr>
          <a:xfrm>
            <a:off x="2474194" y="3102388"/>
            <a:ext cx="3128807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D4CB9-29CE-5340-BBEE-97F6200D04AA}"/>
              </a:ext>
            </a:extLst>
          </p:cNvPr>
          <p:cNvCxnSpPr/>
          <p:nvPr/>
        </p:nvCxnSpPr>
        <p:spPr>
          <a:xfrm>
            <a:off x="2474194" y="3465787"/>
            <a:ext cx="3128807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B06050-A26E-D949-8661-5D2F0F98B77C}"/>
              </a:ext>
            </a:extLst>
          </p:cNvPr>
          <p:cNvCxnSpPr/>
          <p:nvPr/>
        </p:nvCxnSpPr>
        <p:spPr>
          <a:xfrm>
            <a:off x="2454810" y="3857298"/>
            <a:ext cx="3128807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76C4FD-79DC-474E-8CD4-FA2414106204}"/>
              </a:ext>
            </a:extLst>
          </p:cNvPr>
          <p:cNvCxnSpPr/>
          <p:nvPr/>
        </p:nvCxnSpPr>
        <p:spPr>
          <a:xfrm>
            <a:off x="2454811" y="4230414"/>
            <a:ext cx="3128807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737810-CA86-EB4F-94FB-7B26747F5D5B}"/>
              </a:ext>
            </a:extLst>
          </p:cNvPr>
          <p:cNvCxnSpPr/>
          <p:nvPr/>
        </p:nvCxnSpPr>
        <p:spPr>
          <a:xfrm>
            <a:off x="2474194" y="4626387"/>
            <a:ext cx="3128807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C8B265-E4D6-6941-8F76-549AD3C0FE0B}"/>
              </a:ext>
            </a:extLst>
          </p:cNvPr>
          <p:cNvCxnSpPr/>
          <p:nvPr/>
        </p:nvCxnSpPr>
        <p:spPr>
          <a:xfrm>
            <a:off x="2454812" y="4987159"/>
            <a:ext cx="3128807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FBBB8B-A993-594E-93B6-37F32A7359C8}"/>
              </a:ext>
            </a:extLst>
          </p:cNvPr>
          <p:cNvCxnSpPr/>
          <p:nvPr/>
        </p:nvCxnSpPr>
        <p:spPr>
          <a:xfrm>
            <a:off x="2454811" y="5370787"/>
            <a:ext cx="3128807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66CA4C-4A96-D742-8752-2386649BE3FC}"/>
              </a:ext>
            </a:extLst>
          </p:cNvPr>
          <p:cNvCxnSpPr/>
          <p:nvPr/>
        </p:nvCxnSpPr>
        <p:spPr>
          <a:xfrm>
            <a:off x="2454813" y="5701863"/>
            <a:ext cx="3128807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EBFA78-788F-D044-BFBA-4ED9537AED75}"/>
              </a:ext>
            </a:extLst>
          </p:cNvPr>
          <p:cNvSpPr txBox="1"/>
          <p:nvPr/>
        </p:nvSpPr>
        <p:spPr>
          <a:xfrm>
            <a:off x="7535367" y="5484168"/>
            <a:ext cx="157510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Mem[111</a:t>
            </a:r>
            <a:r>
              <a:rPr kumimoji="0" lang="en-US" sz="2400" b="0" i="0" u="none" strike="noStrike" cap="none" spc="0" normalizeH="0" baseline="-2500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2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]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C0FEB6-9985-8D4B-9638-3E102A1FBFC1}"/>
              </a:ext>
            </a:extLst>
          </p:cNvPr>
          <p:cNvCxnSpPr>
            <a:cxnSpLocks/>
          </p:cNvCxnSpPr>
          <p:nvPr/>
        </p:nvCxnSpPr>
        <p:spPr>
          <a:xfrm flipH="1">
            <a:off x="6989379" y="5714999"/>
            <a:ext cx="451946" cy="0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5B2C691-F8E4-7C4E-97BE-350705CA1D3C}"/>
              </a:ext>
            </a:extLst>
          </p:cNvPr>
          <p:cNvSpPr/>
          <p:nvPr/>
        </p:nvSpPr>
        <p:spPr>
          <a:xfrm>
            <a:off x="5647176" y="5578364"/>
            <a:ext cx="1386378" cy="273269"/>
          </a:xfrm>
          <a:prstGeom prst="rect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64297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48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Making Address Translation Fast</a:t>
            </a:r>
          </a:p>
        </p:txBody>
      </p:sp>
      <p:sp>
        <p:nvSpPr>
          <p:cNvPr id="149" name="AutoShape 3"/>
          <p:cNvSpPr txBox="1">
            <a:spLocks noGrp="1"/>
          </p:cNvSpPr>
          <p:nvPr>
            <p:ph type="body" idx="1"/>
          </p:nvPr>
        </p:nvSpPr>
        <p:spPr>
          <a:xfrm>
            <a:off x="531371" y="981075"/>
            <a:ext cx="8081258" cy="3814058"/>
          </a:xfrm>
          <a:prstGeom prst="rect">
            <a:avLst/>
          </a:prstGeom>
        </p:spPr>
        <p:txBody>
          <a:bodyPr/>
          <a:lstStyle/>
          <a:p>
            <a:r>
              <a:rPr dirty="0"/>
              <a:t>A cache for address translations:  translation lookaside buffer (TLB)</a:t>
            </a:r>
          </a:p>
        </p:txBody>
      </p:sp>
      <p:sp>
        <p:nvSpPr>
          <p:cNvPr id="150" name="Text Box 6"/>
          <p:cNvSpPr txBox="1"/>
          <p:nvPr/>
        </p:nvSpPr>
        <p:spPr>
          <a:xfrm>
            <a:off x="0" y="5805487"/>
            <a:ext cx="4707394" cy="881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latin typeface="+mn-lt"/>
                <a:ea typeface="+mn-ea"/>
                <a:cs typeface="+mn-cs"/>
                <a:sym typeface="Times New Roman"/>
              </a:defRPr>
            </a:pPr>
            <a:r>
              <a:t>Typical values:  	16-512 entries,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>
              <a:defRPr sz="1800">
                <a:latin typeface="+mn-lt"/>
                <a:ea typeface="+mn-ea"/>
                <a:cs typeface="+mn-cs"/>
                <a:sym typeface="Times New Roman"/>
              </a:defRPr>
            </a:pPr>
            <a:r>
              <a:t>		miss-rate:  0.01% - 1%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>
              <a:defRPr sz="1800">
                <a:latin typeface="+mn-lt"/>
                <a:ea typeface="+mn-ea"/>
                <a:cs typeface="+mn-cs"/>
                <a:sym typeface="Times New Roman"/>
              </a:defRPr>
            </a:pPr>
            <a:r>
              <a:t>		miss-penalty:  10 – 100 cycles</a:t>
            </a:r>
          </a:p>
        </p:txBody>
      </p:sp>
      <p:pic>
        <p:nvPicPr>
          <p:cNvPr id="151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1412875"/>
            <a:ext cx="6386513" cy="44640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FCB4AE1-EAE7-9349-8276-89F4F483EBFF}"/>
              </a:ext>
            </a:extLst>
          </p:cNvPr>
          <p:cNvSpPr/>
          <p:nvPr/>
        </p:nvSpPr>
        <p:spPr>
          <a:xfrm>
            <a:off x="2953407" y="1412875"/>
            <a:ext cx="3237186" cy="1698187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D3D29-1FD3-0644-8FD8-17375E5FDE46}"/>
              </a:ext>
            </a:extLst>
          </p:cNvPr>
          <p:cNvSpPr txBox="1"/>
          <p:nvPr/>
        </p:nvSpPr>
        <p:spPr>
          <a:xfrm>
            <a:off x="4533211" y="572368"/>
            <a:ext cx="424090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virtual address : 0000 0000 0000 0000 0001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0000 0000 1000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27B49-DFAC-9B45-84B7-7DD66679B5AC}"/>
              </a:ext>
            </a:extLst>
          </p:cNvPr>
          <p:cNvSpPr txBox="1"/>
          <p:nvPr/>
        </p:nvSpPr>
        <p:spPr>
          <a:xfrm>
            <a:off x="1309369" y="1925607"/>
            <a:ext cx="164403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0000 0000 0000 0000 0001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787A6-506F-E244-97A4-61388B277836}"/>
              </a:ext>
            </a:extLst>
          </p:cNvPr>
          <p:cNvSpPr txBox="1"/>
          <p:nvPr/>
        </p:nvSpPr>
        <p:spPr>
          <a:xfrm>
            <a:off x="2761690" y="3844418"/>
            <a:ext cx="19171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E5C1B-4551-D047-AF0A-5C259983CB64}"/>
              </a:ext>
            </a:extLst>
          </p:cNvPr>
          <p:cNvSpPr txBox="1"/>
          <p:nvPr/>
        </p:nvSpPr>
        <p:spPr>
          <a:xfrm>
            <a:off x="3600268" y="3875197"/>
            <a:ext cx="164403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0000 0000 0000 0000 0101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C1054D-EB01-FC42-8D32-A919CEFCE284}"/>
              </a:ext>
            </a:extLst>
          </p:cNvPr>
          <p:cNvSpPr txBox="1"/>
          <p:nvPr/>
        </p:nvSpPr>
        <p:spPr>
          <a:xfrm>
            <a:off x="3216581" y="2547186"/>
            <a:ext cx="164403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0000 0000 0000 0000 0001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2A967-1669-2740-A509-C27860175367}"/>
              </a:ext>
            </a:extLst>
          </p:cNvPr>
          <p:cNvSpPr txBox="1"/>
          <p:nvPr/>
        </p:nvSpPr>
        <p:spPr>
          <a:xfrm>
            <a:off x="4848021" y="2540062"/>
            <a:ext cx="164403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0000 0000 0000 0000 0101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341137-5191-704C-AAD4-C30AED97603D}"/>
              </a:ext>
            </a:extLst>
          </p:cNvPr>
          <p:cNvSpPr/>
          <p:nvPr/>
        </p:nvSpPr>
        <p:spPr>
          <a:xfrm>
            <a:off x="6957848" y="3300248"/>
            <a:ext cx="1370087" cy="156177"/>
          </a:xfrm>
          <a:prstGeom prst="rect">
            <a:avLst/>
          </a:prstGeom>
          <a:solidFill>
            <a:srgbClr val="00B0F0"/>
          </a:solidFill>
          <a:ln w="25400" cap="flat">
            <a:solidFill>
              <a:srgbClr val="0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ADA0E-D513-7341-8DBF-7FD9355AE366}"/>
              </a:ext>
            </a:extLst>
          </p:cNvPr>
          <p:cNvSpPr txBox="1"/>
          <p:nvPr/>
        </p:nvSpPr>
        <p:spPr>
          <a:xfrm>
            <a:off x="6086273" y="1775927"/>
            <a:ext cx="311399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70C0"/>
                </a:solidFill>
              </a:rPr>
              <a:t>physic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al address 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0000 0000 0000 0000 0101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0000 0000 1000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9C5472-75A7-994D-B142-0797777FB8BF}"/>
              </a:ext>
            </a:extLst>
          </p:cNvPr>
          <p:cNvCxnSpPr/>
          <p:nvPr/>
        </p:nvCxnSpPr>
        <p:spPr>
          <a:xfrm>
            <a:off x="8674226" y="2199693"/>
            <a:ext cx="0" cy="1221433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85D39D-EEE0-A94C-9777-11C09698A709}"/>
              </a:ext>
            </a:extLst>
          </p:cNvPr>
          <p:cNvCxnSpPr/>
          <p:nvPr/>
        </p:nvCxnSpPr>
        <p:spPr>
          <a:xfrm flipH="1">
            <a:off x="8327935" y="3391474"/>
            <a:ext cx="319178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5"/>
          <p:cNvSpPr txBox="1">
            <a:spLocks noGrp="1"/>
          </p:cNvSpPr>
          <p:nvPr>
            <p:ph type="sldNum" sz="quarter" idx="2"/>
          </p:nvPr>
        </p:nvSpPr>
        <p:spPr>
          <a:xfrm>
            <a:off x="8520113" y="6310312"/>
            <a:ext cx="254001" cy="4188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54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Virtual memory + cache example </a:t>
            </a:r>
          </a:p>
        </p:txBody>
      </p:sp>
      <p:pic>
        <p:nvPicPr>
          <p:cNvPr id="155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814387"/>
            <a:ext cx="5975350" cy="60436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1E09C7-FF61-264F-BD4F-1B4E50048914}"/>
              </a:ext>
            </a:extLst>
          </p:cNvPr>
          <p:cNvSpPr txBox="1"/>
          <p:nvPr/>
        </p:nvSpPr>
        <p:spPr>
          <a:xfrm>
            <a:off x="3463990" y="1242435"/>
            <a:ext cx="2596222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0000 00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11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0000 0000 0001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000" dirty="0">
                <a:solidFill>
                  <a:srgbClr val="00B050"/>
                </a:solidFill>
              </a:rPr>
              <a:t>11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0100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DF70A-F6AF-BD42-898B-F267230DB963}"/>
              </a:ext>
            </a:extLst>
          </p:cNvPr>
          <p:cNvSpPr txBox="1"/>
          <p:nvPr/>
        </p:nvSpPr>
        <p:spPr>
          <a:xfrm>
            <a:off x="3115192" y="2065923"/>
            <a:ext cx="3231011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0000 00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11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0000 0000 0001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000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10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F6F95-E5A1-D34F-8D6E-608114B8B9ED}"/>
              </a:ext>
            </a:extLst>
          </p:cNvPr>
          <p:cNvSpPr txBox="1"/>
          <p:nvPr/>
        </p:nvSpPr>
        <p:spPr>
          <a:xfrm>
            <a:off x="4183948" y="2889411"/>
            <a:ext cx="2596222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0000 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1000" dirty="0">
                <a:solidFill>
                  <a:srgbClr val="FF0000"/>
                </a:solidFill>
              </a:rPr>
              <a:t>00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0000 0000 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10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000" dirty="0">
                <a:solidFill>
                  <a:srgbClr val="00B050"/>
                </a:solidFill>
              </a:rPr>
              <a:t>11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0100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11114-24AB-2346-8BEE-11051E34AD11}"/>
              </a:ext>
            </a:extLst>
          </p:cNvPr>
          <p:cNvSpPr txBox="1"/>
          <p:nvPr/>
        </p:nvSpPr>
        <p:spPr>
          <a:xfrm>
            <a:off x="4038600" y="3643198"/>
            <a:ext cx="301941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0000 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1000" dirty="0">
                <a:solidFill>
                  <a:srgbClr val="FF0000"/>
                </a:solidFill>
              </a:rPr>
              <a:t>00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0000 0000 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ko-KR" altLang="en-US" sz="1000" dirty="0">
                <a:solidFill>
                  <a:srgbClr val="FF0000"/>
                </a:solidFill>
              </a:rPr>
              <a:t>      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000" dirty="0">
                <a:solidFill>
                  <a:srgbClr val="0070C0"/>
                </a:solidFill>
              </a:rPr>
              <a:t>11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01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B151A-C683-7E4D-B165-C38DFFFF40D8}"/>
              </a:ext>
            </a:extLst>
          </p:cNvPr>
          <p:cNvSpPr txBox="1"/>
          <p:nvPr/>
        </p:nvSpPr>
        <p:spPr>
          <a:xfrm>
            <a:off x="2165131" y="4918841"/>
            <a:ext cx="13916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3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D7F25C-7B72-B84B-B79F-71D7753EAD49}"/>
              </a:ext>
            </a:extLst>
          </p:cNvPr>
          <p:cNvSpPr/>
          <p:nvPr/>
        </p:nvSpPr>
        <p:spPr>
          <a:xfrm>
            <a:off x="5623034" y="2889411"/>
            <a:ext cx="641132" cy="246219"/>
          </a:xfrm>
          <a:prstGeom prst="rect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C3768-7DC4-A24F-BEE3-9B9D14D84907}"/>
              </a:ext>
            </a:extLst>
          </p:cNvPr>
          <p:cNvCxnSpPr>
            <a:stCxn id="3" idx="2"/>
          </p:cNvCxnSpPr>
          <p:nvPr/>
        </p:nvCxnSpPr>
        <p:spPr>
          <a:xfrm>
            <a:off x="5943600" y="3135630"/>
            <a:ext cx="0" cy="507568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13BA3D-BE52-C84E-87FC-676358F5CCCC}"/>
              </a:ext>
            </a:extLst>
          </p:cNvPr>
          <p:cNvSpPr txBox="1"/>
          <p:nvPr/>
        </p:nvSpPr>
        <p:spPr>
          <a:xfrm>
            <a:off x="2529246" y="4959376"/>
            <a:ext cx="150297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0000 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1000" dirty="0">
                <a:solidFill>
                  <a:srgbClr val="FF0000"/>
                </a:solidFill>
              </a:rPr>
              <a:t>00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0000 0000 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10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FBFB44-7F51-CA41-A344-591449530F72}"/>
              </a:ext>
            </a:extLst>
          </p:cNvPr>
          <p:cNvSpPr txBox="1"/>
          <p:nvPr/>
        </p:nvSpPr>
        <p:spPr>
          <a:xfrm>
            <a:off x="4032217" y="5742188"/>
            <a:ext cx="66740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70C0"/>
                </a:solidFill>
              </a:rPr>
              <a:t>0x03</a:t>
            </a:r>
            <a:r>
              <a:rPr lang="en-US" altLang="ko-KR" sz="1100" dirty="0">
                <a:solidFill>
                  <a:srgbClr val="00B050"/>
                </a:solidFill>
              </a:rPr>
              <a:t>0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3ABAAC-FEFE-4D4E-A30D-35EAC87C411F}"/>
              </a:ext>
            </a:extLst>
          </p:cNvPr>
          <p:cNvSpPr txBox="1"/>
          <p:nvPr/>
        </p:nvSpPr>
        <p:spPr>
          <a:xfrm>
            <a:off x="4032218" y="5899185"/>
            <a:ext cx="66740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70C0"/>
                </a:solidFill>
              </a:rPr>
              <a:t>0x03</a:t>
            </a:r>
            <a:r>
              <a:rPr lang="en-US" altLang="ko-KR" sz="1100" dirty="0">
                <a:solidFill>
                  <a:srgbClr val="00B050"/>
                </a:solidFill>
              </a:rPr>
              <a:t>1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ED98D7-AFE0-0D4B-840B-1283B536DC0A}"/>
              </a:ext>
            </a:extLst>
          </p:cNvPr>
          <p:cNvSpPr txBox="1"/>
          <p:nvPr/>
        </p:nvSpPr>
        <p:spPr>
          <a:xfrm>
            <a:off x="4032219" y="6061765"/>
            <a:ext cx="66740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70C0"/>
                </a:solidFill>
              </a:rPr>
              <a:t>0x03</a:t>
            </a:r>
            <a:r>
              <a:rPr lang="en-US" altLang="ko-KR" sz="1100" dirty="0">
                <a:solidFill>
                  <a:srgbClr val="00B050"/>
                </a:solidFill>
              </a:rPr>
              <a:t>2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4053C-06ED-2845-A0EF-448E1F0A0A4D}"/>
              </a:ext>
            </a:extLst>
          </p:cNvPr>
          <p:cNvSpPr txBox="1"/>
          <p:nvPr/>
        </p:nvSpPr>
        <p:spPr>
          <a:xfrm>
            <a:off x="4039431" y="6502600"/>
            <a:ext cx="66740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70C0"/>
                </a:solidFill>
              </a:rPr>
              <a:t>0x03</a:t>
            </a:r>
            <a:r>
              <a:rPr lang="en-US" altLang="ko-KR" sz="1100" dirty="0">
                <a:solidFill>
                  <a:srgbClr val="00B050"/>
                </a:solidFill>
              </a:rPr>
              <a:t>F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68784A-CBEB-AC4F-8FE3-94FAD2D9DBB9}"/>
              </a:ext>
            </a:extLst>
          </p:cNvPr>
          <p:cNvSpPr/>
          <p:nvPr/>
        </p:nvSpPr>
        <p:spPr>
          <a:xfrm>
            <a:off x="4032216" y="5964441"/>
            <a:ext cx="431834" cy="196352"/>
          </a:xfrm>
          <a:prstGeom prst="rect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EBCA8C3-CED5-BF4E-AE8C-50F8575CE041}"/>
              </a:ext>
            </a:extLst>
          </p:cNvPr>
          <p:cNvSpPr/>
          <p:nvPr/>
        </p:nvSpPr>
        <p:spPr>
          <a:xfrm>
            <a:off x="3796640" y="5899185"/>
            <a:ext cx="241959" cy="806415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FDFCAA-50E6-5E4F-AE96-814E1EEB3A78}"/>
              </a:ext>
            </a:extLst>
          </p:cNvPr>
          <p:cNvCxnSpPr>
            <a:cxnSpLocks/>
            <a:endCxn id="10" idx="1"/>
          </p:cNvCxnSpPr>
          <p:nvPr/>
        </p:nvCxnSpPr>
        <p:spPr>
          <a:xfrm flipH="1">
            <a:off x="3796640" y="5095190"/>
            <a:ext cx="117790" cy="120720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2771ACE-8E38-1A44-B76B-38148476CB53}"/>
              </a:ext>
            </a:extLst>
          </p:cNvPr>
          <p:cNvSpPr txBox="1"/>
          <p:nvPr/>
        </p:nvSpPr>
        <p:spPr>
          <a:xfrm>
            <a:off x="65321" y="2065923"/>
            <a:ext cx="1183291" cy="3077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page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01C3FD-3DC9-274E-A298-2B9B77D18678}"/>
              </a:ext>
            </a:extLst>
          </p:cNvPr>
          <p:cNvSpPr/>
          <p:nvPr/>
        </p:nvSpPr>
        <p:spPr>
          <a:xfrm>
            <a:off x="1476375" y="4256690"/>
            <a:ext cx="5754742" cy="260131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F844BF-4EEC-1A47-9623-0A630069AB15}"/>
              </a:ext>
            </a:extLst>
          </p:cNvPr>
          <p:cNvSpPr txBox="1"/>
          <p:nvPr/>
        </p:nvSpPr>
        <p:spPr>
          <a:xfrm>
            <a:off x="72476" y="4264430"/>
            <a:ext cx="1183291" cy="3077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main memory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6282AA-B166-624D-ACB6-2754B6BBCB44}"/>
              </a:ext>
            </a:extLst>
          </p:cNvPr>
          <p:cNvSpPr txBox="1"/>
          <p:nvPr/>
        </p:nvSpPr>
        <p:spPr>
          <a:xfrm>
            <a:off x="81858" y="6276493"/>
            <a:ext cx="1183291" cy="52321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secondary storage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S3339">
  <a:themeElements>
    <a:clrScheme name="CS333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553E00"/>
      </a:accent2>
      <a:accent3>
        <a:srgbClr val="8F8F8F"/>
      </a:accent3>
      <a:accent4>
        <a:srgbClr val="919191"/>
      </a:accent4>
      <a:accent5>
        <a:srgbClr val="AAAAAA"/>
      </a:accent5>
      <a:accent6>
        <a:srgbClr val="4C3700"/>
      </a:accent6>
      <a:hlink>
        <a:srgbClr val="0000FF"/>
      </a:hlink>
      <a:folHlink>
        <a:srgbClr val="FF00FF"/>
      </a:folHlink>
    </a:clrScheme>
    <a:fontScheme name="CS3339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S333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S3339">
  <a:themeElements>
    <a:clrScheme name="CS333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553E00"/>
      </a:accent2>
      <a:accent3>
        <a:srgbClr val="8F8F8F"/>
      </a:accent3>
      <a:accent4>
        <a:srgbClr val="919191"/>
      </a:accent4>
      <a:accent5>
        <a:srgbClr val="AAAAAA"/>
      </a:accent5>
      <a:accent6>
        <a:srgbClr val="4C3700"/>
      </a:accent6>
      <a:hlink>
        <a:srgbClr val="0000FF"/>
      </a:hlink>
      <a:folHlink>
        <a:srgbClr val="FF00FF"/>
      </a:folHlink>
    </a:clrScheme>
    <a:fontScheme name="CS3339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S333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445</Words>
  <Application>Microsoft Macintosh PowerPoint</Application>
  <PresentationFormat>On-screen Show (4:3)</PresentationFormat>
  <Paragraphs>125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CS3339</vt:lpstr>
      <vt:lpstr>Virtual Memory </vt:lpstr>
      <vt:lpstr>Analogy between cache and VM</vt:lpstr>
      <vt:lpstr>Virtual Memory</vt:lpstr>
      <vt:lpstr>Pages:  virtual memory blocks</vt:lpstr>
      <vt:lpstr>Page Tables :</vt:lpstr>
      <vt:lpstr>Address translation </vt:lpstr>
      <vt:lpstr>What  is memory address?</vt:lpstr>
      <vt:lpstr>Making Address Translation Fast</vt:lpstr>
      <vt:lpstr>Virtual memory + cache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 </dc:title>
  <cp:lastModifiedBy>(소프트웨어전공)임은진</cp:lastModifiedBy>
  <cp:revision>12</cp:revision>
  <dcterms:modified xsi:type="dcterms:W3CDTF">2019-12-04T07:24:21Z</dcterms:modified>
</cp:coreProperties>
</file>