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4" r:id="rId3"/>
    <p:sldId id="261" r:id="rId4"/>
    <p:sldId id="262" r:id="rId5"/>
    <p:sldId id="257" r:id="rId6"/>
    <p:sldId id="258" r:id="rId7"/>
    <p:sldId id="260" r:id="rId8"/>
    <p:sldId id="259" r:id="rId9"/>
    <p:sldId id="263" r:id="rId10"/>
    <p:sldId id="264" r:id="rId11"/>
    <p:sldId id="265" r:id="rId12"/>
    <p:sldId id="266" r:id="rId13"/>
    <p:sldId id="267" r:id="rId14"/>
    <p:sldId id="268" r:id="rId15"/>
    <p:sldId id="269" r:id="rId16"/>
    <p:sldId id="271" r:id="rId17"/>
    <p:sldId id="280" r:id="rId18"/>
    <p:sldId id="281" r:id="rId19"/>
    <p:sldId id="285" r:id="rId20"/>
    <p:sldId id="287" r:id="rId21"/>
    <p:sldId id="288"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FF"/>
          </a:solidFill>
        </a:fill>
      </a:tcStyle>
    </a:wholeTbl>
    <a:band2H>
      <a:tcTxStyle/>
      <a:tcStyle>
        <a:tcBdr/>
        <a:fill>
          <a:solidFill>
            <a:srgbClr val="E7E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xfrm>
            <a:off x="1143000" y="685800"/>
            <a:ext cx="4572000" cy="3429000"/>
          </a:xfrm>
          <a:prstGeom prst="rect">
            <a:avLst/>
          </a:prstGeom>
        </p:spPr>
        <p:txBody>
          <a:bodyPr/>
          <a:lstStyle/>
          <a:p>
            <a:endParaRPr/>
          </a:p>
        </p:txBody>
      </p:sp>
      <p:sp>
        <p:nvSpPr>
          <p:cNvPr id="623" name="Shape 6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algn="just" latinLnBrk="0">
      <a:lnSpc>
        <a:spcPct val="90000"/>
      </a:lnSpc>
      <a:spcBef>
        <a:spcPts val="500"/>
      </a:spcBef>
      <a:defRPr sz="1100">
        <a:latin typeface="+mj-lt"/>
        <a:ea typeface="+mj-ea"/>
        <a:cs typeface="+mj-cs"/>
        <a:sym typeface="Arial"/>
      </a:defRPr>
    </a:lvl1pPr>
    <a:lvl2pPr indent="228600" algn="just" latinLnBrk="0">
      <a:lnSpc>
        <a:spcPct val="90000"/>
      </a:lnSpc>
      <a:spcBef>
        <a:spcPts val="500"/>
      </a:spcBef>
      <a:defRPr sz="1100">
        <a:latin typeface="+mj-lt"/>
        <a:ea typeface="+mj-ea"/>
        <a:cs typeface="+mj-cs"/>
        <a:sym typeface="Arial"/>
      </a:defRPr>
    </a:lvl2pPr>
    <a:lvl3pPr indent="457200" algn="just" latinLnBrk="0">
      <a:lnSpc>
        <a:spcPct val="90000"/>
      </a:lnSpc>
      <a:spcBef>
        <a:spcPts val="500"/>
      </a:spcBef>
      <a:defRPr sz="1100">
        <a:latin typeface="+mj-lt"/>
        <a:ea typeface="+mj-ea"/>
        <a:cs typeface="+mj-cs"/>
        <a:sym typeface="Arial"/>
      </a:defRPr>
    </a:lvl3pPr>
    <a:lvl4pPr indent="685800" algn="just" latinLnBrk="0">
      <a:lnSpc>
        <a:spcPct val="90000"/>
      </a:lnSpc>
      <a:spcBef>
        <a:spcPts val="500"/>
      </a:spcBef>
      <a:defRPr sz="1100">
        <a:latin typeface="+mj-lt"/>
        <a:ea typeface="+mj-ea"/>
        <a:cs typeface="+mj-cs"/>
        <a:sym typeface="Arial"/>
      </a:defRPr>
    </a:lvl4pPr>
    <a:lvl5pPr indent="914400" algn="just" latinLnBrk="0">
      <a:lnSpc>
        <a:spcPct val="90000"/>
      </a:lnSpc>
      <a:spcBef>
        <a:spcPts val="500"/>
      </a:spcBef>
      <a:defRPr sz="1100">
        <a:latin typeface="+mj-lt"/>
        <a:ea typeface="+mj-ea"/>
        <a:cs typeface="+mj-cs"/>
        <a:sym typeface="Arial"/>
      </a:defRPr>
    </a:lvl5pPr>
    <a:lvl6pPr indent="1143000" algn="just" latinLnBrk="0">
      <a:lnSpc>
        <a:spcPct val="90000"/>
      </a:lnSpc>
      <a:spcBef>
        <a:spcPts val="500"/>
      </a:spcBef>
      <a:defRPr sz="1100">
        <a:latin typeface="+mj-lt"/>
        <a:ea typeface="+mj-ea"/>
        <a:cs typeface="+mj-cs"/>
        <a:sym typeface="Arial"/>
      </a:defRPr>
    </a:lvl6pPr>
    <a:lvl7pPr indent="1371600" algn="just" latinLnBrk="0">
      <a:lnSpc>
        <a:spcPct val="90000"/>
      </a:lnSpc>
      <a:spcBef>
        <a:spcPts val="500"/>
      </a:spcBef>
      <a:defRPr sz="1100">
        <a:latin typeface="+mj-lt"/>
        <a:ea typeface="+mj-ea"/>
        <a:cs typeface="+mj-cs"/>
        <a:sym typeface="Arial"/>
      </a:defRPr>
    </a:lvl7pPr>
    <a:lvl8pPr indent="1600200" algn="just" latinLnBrk="0">
      <a:lnSpc>
        <a:spcPct val="90000"/>
      </a:lnSpc>
      <a:spcBef>
        <a:spcPts val="500"/>
      </a:spcBef>
      <a:defRPr sz="1100">
        <a:latin typeface="+mj-lt"/>
        <a:ea typeface="+mj-ea"/>
        <a:cs typeface="+mj-cs"/>
        <a:sym typeface="Arial"/>
      </a:defRPr>
    </a:lvl8pPr>
    <a:lvl9pPr indent="1828800" algn="just" latinLnBrk="0">
      <a:lnSpc>
        <a:spcPct val="90000"/>
      </a:lnSpc>
      <a:spcBef>
        <a:spcPts val="500"/>
      </a:spcBef>
      <a:defRPr sz="11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0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0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0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1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1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1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2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2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2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3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3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3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4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4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4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5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5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5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6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6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6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7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7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7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86"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sp>
        <p:nvSpPr>
          <p:cNvPr id="187" name="Rectangle"/>
          <p:cNvSpPr/>
          <p:nvPr/>
        </p:nvSpPr>
        <p:spPr>
          <a:xfrm>
            <a:off x="1981199" y="19875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188" name="Rectangle"/>
          <p:cNvSpPr/>
          <p:nvPr/>
        </p:nvSpPr>
        <p:spPr>
          <a:xfrm>
            <a:off x="1763712" y="2708274"/>
            <a:ext cx="7380288" cy="73027"/>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sp>
        <p:nvSpPr>
          <p:cNvPr id="189" name="Rectangle"/>
          <p:cNvSpPr/>
          <p:nvPr/>
        </p:nvSpPr>
        <p:spPr>
          <a:xfrm>
            <a:off x="-1" y="0"/>
            <a:ext cx="9144002" cy="1125538"/>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pic>
        <p:nvPicPr>
          <p:cNvPr id="190" name="MKP-logo-white-transparent" descr="MKP-logo-white-transparent"/>
          <p:cNvPicPr>
            <a:picLocks noChangeAspect="1"/>
          </p:cNvPicPr>
          <p:nvPr/>
        </p:nvPicPr>
        <p:blipFill>
          <a:blip r:embed="rId2"/>
          <a:stretch>
            <a:fillRect/>
          </a:stretch>
        </p:blipFill>
        <p:spPr>
          <a:xfrm>
            <a:off x="179387" y="339725"/>
            <a:ext cx="1360488" cy="425450"/>
          </a:xfrm>
          <a:prstGeom prst="rect">
            <a:avLst/>
          </a:prstGeom>
          <a:ln w="12700">
            <a:miter lim="400000"/>
          </a:ln>
        </p:spPr>
      </p:pic>
      <p:sp>
        <p:nvSpPr>
          <p:cNvPr id="191"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j-lt"/>
                <a:ea typeface="+mj-ea"/>
                <a:cs typeface="+mj-cs"/>
                <a:sym typeface="Arial"/>
              </a:defRPr>
            </a:pPr>
            <a:endParaRPr/>
          </a:p>
        </p:txBody>
      </p:sp>
      <p:sp>
        <p:nvSpPr>
          <p:cNvPr id="192"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j-lt"/>
                <a:ea typeface="+mj-ea"/>
                <a:cs typeface="+mj-cs"/>
                <a:sym typeface="Arial"/>
              </a:defRPr>
            </a:pPr>
            <a:endParaRPr/>
          </a:p>
        </p:txBody>
      </p:sp>
      <p:pic>
        <p:nvPicPr>
          <p:cNvPr id="193" name="Title" descr="Title"/>
          <p:cNvPicPr>
            <a:picLocks noChangeAspect="1"/>
          </p:cNvPicPr>
          <p:nvPr/>
        </p:nvPicPr>
        <p:blipFill>
          <a:blip r:embed="rId3"/>
          <a:stretch>
            <a:fillRect/>
          </a:stretch>
        </p:blipFill>
        <p:spPr>
          <a:xfrm>
            <a:off x="1763712" y="115887"/>
            <a:ext cx="6424613" cy="854076"/>
          </a:xfrm>
          <a:prstGeom prst="rect">
            <a:avLst/>
          </a:prstGeom>
          <a:ln w="12700">
            <a:miter lim="400000"/>
          </a:ln>
        </p:spPr>
      </p:pic>
      <p:pic>
        <p:nvPicPr>
          <p:cNvPr id="194" name="4th-edition" descr="4th-edition"/>
          <p:cNvPicPr>
            <a:picLocks noChangeAspect="1"/>
          </p:cNvPicPr>
          <p:nvPr/>
        </p:nvPicPr>
        <p:blipFill>
          <a:blip r:embed="rId4"/>
          <a:stretch>
            <a:fillRect/>
          </a:stretch>
        </p:blipFill>
        <p:spPr>
          <a:xfrm>
            <a:off x="8278812" y="188912"/>
            <a:ext cx="730251" cy="728663"/>
          </a:xfrm>
          <a:prstGeom prst="rect">
            <a:avLst/>
          </a:prstGeom>
          <a:ln w="12700">
            <a:miter lim="400000"/>
          </a:ln>
        </p:spPr>
      </p:pic>
      <p:sp>
        <p:nvSpPr>
          <p:cNvPr id="19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19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04"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9" name="Title Text"/>
          <p:cNvSpPr txBox="1">
            <a:spLocks noGrp="1"/>
          </p:cNvSpPr>
          <p:nvPr>
            <p:ph type="title"/>
          </p:nvPr>
        </p:nvSpPr>
        <p:spPr>
          <a:xfrm>
            <a:off x="457200" y="274637"/>
            <a:ext cx="8229600" cy="1143001"/>
          </a:xfrm>
          <a:prstGeom prst="rect">
            <a:avLst/>
          </a:prstGeom>
        </p:spPr>
        <p:txBody>
          <a:bodyPr lIns="45719" tIns="45719" rIns="45719" bIns="45719" anchor="ctr">
            <a:normAutofit/>
          </a:bodyPr>
          <a:lstStyle>
            <a:lvl1pPr algn="ctr">
              <a:lnSpc>
                <a:spcPct val="100000"/>
              </a:lnSpc>
              <a:defRPr sz="4400" b="0">
                <a:solidFill>
                  <a:srgbClr val="000000"/>
                </a:solidFill>
                <a:latin typeface="맑은 고딕"/>
                <a:ea typeface="맑은 고딕"/>
                <a:cs typeface="맑은 고딕"/>
                <a:sym typeface="맑은 고딕"/>
              </a:defRPr>
            </a:lvl1pPr>
          </a:lstStyle>
          <a:p>
            <a:r>
              <a:t>Title Text</a:t>
            </a:r>
          </a:p>
        </p:txBody>
      </p:sp>
      <p:sp>
        <p:nvSpPr>
          <p:cNvPr id="20" name="Body Level One…"/>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700"/>
              </a:spcBef>
              <a:buFont typeface="Arial"/>
              <a:defRPr b="0">
                <a:latin typeface="맑은 고딕"/>
                <a:ea typeface="맑은 고딕"/>
                <a:cs typeface="맑은 고딕"/>
                <a:sym typeface="맑은 고딕"/>
              </a:defRPr>
            </a:lvl1pPr>
            <a:lvl2pPr marL="783771" indent="-326571">
              <a:lnSpc>
                <a:spcPct val="100000"/>
              </a:lnSpc>
              <a:spcBef>
                <a:spcPts val="700"/>
              </a:spcBef>
              <a:buFont typeface="Arial"/>
              <a:buChar char="–"/>
              <a:defRPr b="0">
                <a:latin typeface="맑은 고딕"/>
                <a:ea typeface="맑은 고딕"/>
                <a:cs typeface="맑은 고딕"/>
                <a:sym typeface="맑은 고딕"/>
              </a:defRPr>
            </a:lvl2pPr>
            <a:lvl3pPr marL="1219200" indent="-304800">
              <a:lnSpc>
                <a:spcPct val="100000"/>
              </a:lnSpc>
              <a:spcBef>
                <a:spcPts val="700"/>
              </a:spcBef>
              <a:buFont typeface="Arial"/>
              <a:buChar char="•"/>
              <a:defRPr b="0">
                <a:latin typeface="맑은 고딕"/>
                <a:ea typeface="맑은 고딕"/>
                <a:cs typeface="맑은 고딕"/>
                <a:sym typeface="맑은 고딕"/>
              </a:defRPr>
            </a:lvl3pPr>
            <a:lvl4pPr marL="1737360" indent="-365760">
              <a:lnSpc>
                <a:spcPct val="100000"/>
              </a:lnSpc>
              <a:spcBef>
                <a:spcPts val="700"/>
              </a:spcBef>
              <a:buFont typeface="Arial"/>
              <a:defRPr b="0">
                <a:latin typeface="맑은 고딕"/>
                <a:ea typeface="맑은 고딕"/>
                <a:cs typeface="맑은 고딕"/>
                <a:sym typeface="맑은 고딕"/>
              </a:defRPr>
            </a:lvl4pPr>
            <a:lvl5pPr marL="2235200" indent="-406400">
              <a:lnSpc>
                <a:spcPct val="100000"/>
              </a:lnSpc>
              <a:spcBef>
                <a:spcPts val="700"/>
              </a:spcBef>
              <a:buFont typeface="Arial"/>
              <a:defRPr b="0">
                <a:latin typeface="맑은 고딕"/>
                <a:ea typeface="맑은 고딕"/>
                <a:cs typeface="맑은 고딕"/>
                <a:sym typeface="맑은 고딕"/>
              </a:defRPr>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8413144" y="6404292"/>
            <a:ext cx="273657" cy="269241"/>
          </a:xfrm>
          <a:prstGeom prst="rect">
            <a:avLst/>
          </a:prstGeom>
        </p:spPr>
        <p:txBody>
          <a:bodyPr/>
          <a:lstStyle>
            <a:lvl1pPr>
              <a:defRPr>
                <a:solidFill>
                  <a:srgbClr val="898989"/>
                </a:solidFill>
                <a:latin typeface="맑은 고딕"/>
                <a:ea typeface="맑은 고딕"/>
                <a:cs typeface="맑은 고딕"/>
                <a:sym typeface="맑은 고딕"/>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1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1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1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2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2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2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3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3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3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4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4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4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5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5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5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6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6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6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7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7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7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8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8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8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92"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9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29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02"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sp>
        <p:nvSpPr>
          <p:cNvPr id="303" name="Rectangle"/>
          <p:cNvSpPr/>
          <p:nvPr/>
        </p:nvSpPr>
        <p:spPr>
          <a:xfrm>
            <a:off x="1981199" y="19875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04" name="Rectangle"/>
          <p:cNvSpPr/>
          <p:nvPr/>
        </p:nvSpPr>
        <p:spPr>
          <a:xfrm>
            <a:off x="1763712" y="2708274"/>
            <a:ext cx="7380288" cy="73027"/>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sp>
        <p:nvSpPr>
          <p:cNvPr id="305"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latin typeface="+mj-lt"/>
                <a:ea typeface="+mj-ea"/>
                <a:cs typeface="+mj-cs"/>
                <a:sym typeface="Arial"/>
              </a:defRPr>
            </a:pPr>
            <a:endParaRPr/>
          </a:p>
        </p:txBody>
      </p:sp>
      <p:sp>
        <p:nvSpPr>
          <p:cNvPr id="306"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j-lt"/>
                <a:ea typeface="+mj-ea"/>
                <a:cs typeface="+mj-cs"/>
                <a:sym typeface="Arial"/>
              </a:defRPr>
            </a:pPr>
            <a:endParaRPr/>
          </a:p>
        </p:txBody>
      </p:sp>
      <p:sp>
        <p:nvSpPr>
          <p:cNvPr id="307"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j-lt"/>
                <a:ea typeface="+mj-ea"/>
                <a:cs typeface="+mj-cs"/>
                <a:sym typeface="Arial"/>
              </a:defRPr>
            </a:pPr>
            <a:endParaRPr/>
          </a:p>
        </p:txBody>
      </p:sp>
      <p:pic>
        <p:nvPicPr>
          <p:cNvPr id="308"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311" name="Group"/>
          <p:cNvGrpSpPr/>
          <p:nvPr/>
        </p:nvGrpSpPr>
        <p:grpSpPr>
          <a:xfrm>
            <a:off x="1774824" y="104774"/>
            <a:ext cx="7167338" cy="843545"/>
            <a:chOff x="0" y="0"/>
            <a:chExt cx="7167336" cy="843543"/>
          </a:xfrm>
        </p:grpSpPr>
        <p:sp>
          <p:nvSpPr>
            <p:cNvPr id="309"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310"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000">
                  <a:solidFill>
                    <a:srgbClr val="FFFFFF"/>
                  </a:solidFill>
                  <a:latin typeface="+mj-lt"/>
                  <a:ea typeface="+mj-ea"/>
                  <a:cs typeface="+mj-cs"/>
                  <a:sym typeface="Arial"/>
                </a:defRPr>
              </a:lvl1pPr>
            </a:lstStyle>
            <a:p>
              <a:r>
                <a:t>The Hardware/Software Interface</a:t>
              </a:r>
            </a:p>
          </p:txBody>
        </p:sp>
      </p:grpSp>
      <p:grpSp>
        <p:nvGrpSpPr>
          <p:cNvPr id="315" name="Group"/>
          <p:cNvGrpSpPr/>
          <p:nvPr/>
        </p:nvGrpSpPr>
        <p:grpSpPr>
          <a:xfrm>
            <a:off x="8004175" y="93662"/>
            <a:ext cx="935038" cy="1017413"/>
            <a:chOff x="0" y="0"/>
            <a:chExt cx="935037" cy="1017412"/>
          </a:xfrm>
        </p:grpSpPr>
        <p:sp>
          <p:nvSpPr>
            <p:cNvPr id="312"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defRPr sz="1800">
                  <a:latin typeface="+mj-lt"/>
                  <a:ea typeface="+mj-ea"/>
                  <a:cs typeface="+mj-cs"/>
                  <a:sym typeface="Arial"/>
                </a:defRPr>
              </a:pPr>
              <a:endParaRPr/>
            </a:p>
          </p:txBody>
        </p:sp>
        <p:sp>
          <p:nvSpPr>
            <p:cNvPr id="313"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314" name="Edition"/>
            <p:cNvSpPr txBox="1"/>
            <p:nvPr/>
          </p:nvSpPr>
          <p:spPr>
            <a:xfrm>
              <a:off x="107949" y="400050"/>
              <a:ext cx="731839" cy="617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800">
                  <a:solidFill>
                    <a:srgbClr val="FFFFFF"/>
                  </a:solidFill>
                  <a:latin typeface="+mj-lt"/>
                  <a:ea typeface="+mj-ea"/>
                  <a:cs typeface="+mj-cs"/>
                  <a:sym typeface="Arial"/>
                </a:defRPr>
              </a:lvl1pPr>
            </a:lstStyle>
            <a:p>
              <a:r>
                <a:t>Edition</a:t>
              </a:r>
            </a:p>
          </p:txBody>
        </p:sp>
      </p:grpSp>
      <p:sp>
        <p:nvSpPr>
          <p:cNvPr id="31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1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8"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2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26"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2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3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36"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3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3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3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4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48"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4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5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5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60"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6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6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6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7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72"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7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7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7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83"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84"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85"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8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8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9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396"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39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9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39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0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08"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40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1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1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1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20"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42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2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2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3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32"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43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3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3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38"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3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43"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44"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445"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4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4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5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56"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45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5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5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6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68"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46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7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7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9"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sp>
        <p:nvSpPr>
          <p:cNvPr id="480" name="Rectangle"/>
          <p:cNvSpPr/>
          <p:nvPr/>
        </p:nvSpPr>
        <p:spPr>
          <a:xfrm>
            <a:off x="1981199" y="19875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81" name="Rectangle"/>
          <p:cNvSpPr/>
          <p:nvPr/>
        </p:nvSpPr>
        <p:spPr>
          <a:xfrm>
            <a:off x="1763712" y="2708274"/>
            <a:ext cx="7380288" cy="73027"/>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sp>
        <p:nvSpPr>
          <p:cNvPr id="482" name="Rectangle"/>
          <p:cNvSpPr/>
          <p:nvPr/>
        </p:nvSpPr>
        <p:spPr>
          <a:xfrm>
            <a:off x="-1" y="0"/>
            <a:ext cx="9144002" cy="1125538"/>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pic>
        <p:nvPicPr>
          <p:cNvPr id="483" name="MKP-logo-white-transparent" descr="MKP-logo-white-transparent"/>
          <p:cNvPicPr>
            <a:picLocks noChangeAspect="1"/>
          </p:cNvPicPr>
          <p:nvPr/>
        </p:nvPicPr>
        <p:blipFill>
          <a:blip r:embed="rId2"/>
          <a:stretch>
            <a:fillRect/>
          </a:stretch>
        </p:blipFill>
        <p:spPr>
          <a:xfrm>
            <a:off x="179387" y="339725"/>
            <a:ext cx="1360488" cy="425450"/>
          </a:xfrm>
          <a:prstGeom prst="rect">
            <a:avLst/>
          </a:prstGeom>
          <a:ln w="12700">
            <a:miter lim="400000"/>
          </a:ln>
        </p:spPr>
      </p:pic>
      <p:sp>
        <p:nvSpPr>
          <p:cNvPr id="484"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j-lt"/>
                <a:ea typeface="+mj-ea"/>
                <a:cs typeface="+mj-cs"/>
                <a:sym typeface="Arial"/>
              </a:defRPr>
            </a:pPr>
            <a:endParaRPr/>
          </a:p>
        </p:txBody>
      </p:sp>
      <p:sp>
        <p:nvSpPr>
          <p:cNvPr id="485"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j-lt"/>
                <a:ea typeface="+mj-ea"/>
                <a:cs typeface="+mj-cs"/>
                <a:sym typeface="Arial"/>
              </a:defRPr>
            </a:pPr>
            <a:endParaRPr/>
          </a:p>
        </p:txBody>
      </p:sp>
      <p:pic>
        <p:nvPicPr>
          <p:cNvPr id="486" name="Title" descr="Title"/>
          <p:cNvPicPr>
            <a:picLocks noChangeAspect="1"/>
          </p:cNvPicPr>
          <p:nvPr/>
        </p:nvPicPr>
        <p:blipFill>
          <a:blip r:embed="rId3"/>
          <a:stretch>
            <a:fillRect/>
          </a:stretch>
        </p:blipFill>
        <p:spPr>
          <a:xfrm>
            <a:off x="1763712" y="115887"/>
            <a:ext cx="6424613" cy="854076"/>
          </a:xfrm>
          <a:prstGeom prst="rect">
            <a:avLst/>
          </a:prstGeom>
          <a:ln w="12700">
            <a:miter lim="400000"/>
          </a:ln>
        </p:spPr>
      </p:pic>
      <p:pic>
        <p:nvPicPr>
          <p:cNvPr id="487" name="4th-edition" descr="4th-edition"/>
          <p:cNvPicPr>
            <a:picLocks noChangeAspect="1"/>
          </p:cNvPicPr>
          <p:nvPr/>
        </p:nvPicPr>
        <p:blipFill>
          <a:blip r:embed="rId4"/>
          <a:stretch>
            <a:fillRect/>
          </a:stretch>
        </p:blipFill>
        <p:spPr>
          <a:xfrm>
            <a:off x="8278812" y="188912"/>
            <a:ext cx="730251" cy="728663"/>
          </a:xfrm>
          <a:prstGeom prst="rect">
            <a:avLst/>
          </a:prstGeom>
          <a:ln w="12700">
            <a:miter lim="400000"/>
          </a:ln>
        </p:spPr>
      </p:pic>
      <p:sp>
        <p:nvSpPr>
          <p:cNvPr id="48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48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497"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4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0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0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0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1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1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1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2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2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2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3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3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3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4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4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4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8"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49" name="Rectangle"/>
          <p:cNvSpPr/>
          <p:nvPr/>
        </p:nvSpPr>
        <p:spPr>
          <a:xfrm>
            <a:off x="250825" y="981074"/>
            <a:ext cx="8569325" cy="71439"/>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pic>
        <p:nvPicPr>
          <p:cNvPr id="50"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1"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2"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5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5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5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6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6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6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7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7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7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85"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58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58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5"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sp>
        <p:nvSpPr>
          <p:cNvPr id="596"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597"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sp>
        <p:nvSpPr>
          <p:cNvPr id="598"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latin typeface="+mj-lt"/>
                <a:ea typeface="+mj-ea"/>
                <a:cs typeface="+mj-cs"/>
                <a:sym typeface="Arial"/>
              </a:defRPr>
            </a:pPr>
            <a:endParaRPr/>
          </a:p>
        </p:txBody>
      </p:sp>
      <p:sp>
        <p:nvSpPr>
          <p:cNvPr id="599"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j-lt"/>
                <a:ea typeface="+mj-ea"/>
                <a:cs typeface="+mj-cs"/>
                <a:sym typeface="Arial"/>
              </a:defRPr>
            </a:pPr>
            <a:endParaRPr/>
          </a:p>
        </p:txBody>
      </p:sp>
      <p:sp>
        <p:nvSpPr>
          <p:cNvPr id="600"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j-lt"/>
                <a:ea typeface="+mj-ea"/>
                <a:cs typeface="+mj-cs"/>
                <a:sym typeface="Arial"/>
              </a:defRPr>
            </a:pPr>
            <a:endParaRPr/>
          </a:p>
        </p:txBody>
      </p:sp>
      <p:pic>
        <p:nvPicPr>
          <p:cNvPr id="601"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604" name="Group"/>
          <p:cNvGrpSpPr/>
          <p:nvPr/>
        </p:nvGrpSpPr>
        <p:grpSpPr>
          <a:xfrm>
            <a:off x="1774824" y="104774"/>
            <a:ext cx="7167338" cy="843545"/>
            <a:chOff x="0" y="0"/>
            <a:chExt cx="7167336" cy="843543"/>
          </a:xfrm>
        </p:grpSpPr>
        <p:sp>
          <p:nvSpPr>
            <p:cNvPr id="602"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603"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000">
                  <a:solidFill>
                    <a:srgbClr val="FFFFFF"/>
                  </a:solidFill>
                  <a:latin typeface="+mj-lt"/>
                  <a:ea typeface="+mj-ea"/>
                  <a:cs typeface="+mj-cs"/>
                  <a:sym typeface="Arial"/>
                </a:defRPr>
              </a:lvl1pPr>
            </a:lstStyle>
            <a:p>
              <a:r>
                <a:t>The Hardware/Software Interface</a:t>
              </a:r>
            </a:p>
          </p:txBody>
        </p:sp>
      </p:grpSp>
      <p:grpSp>
        <p:nvGrpSpPr>
          <p:cNvPr id="608" name="Group"/>
          <p:cNvGrpSpPr/>
          <p:nvPr/>
        </p:nvGrpSpPr>
        <p:grpSpPr>
          <a:xfrm>
            <a:off x="8004175" y="93662"/>
            <a:ext cx="935038" cy="948691"/>
            <a:chOff x="0" y="0"/>
            <a:chExt cx="935037" cy="948690"/>
          </a:xfrm>
        </p:grpSpPr>
        <p:sp>
          <p:nvSpPr>
            <p:cNvPr id="605"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defRPr sz="1800">
                  <a:latin typeface="+mj-lt"/>
                  <a:ea typeface="+mj-ea"/>
                  <a:cs typeface="+mj-cs"/>
                  <a:sym typeface="Arial"/>
                </a:defRPr>
              </a:pPr>
              <a:endParaRPr/>
            </a:p>
          </p:txBody>
        </p:sp>
        <p:sp>
          <p:nvSpPr>
            <p:cNvPr id="606"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607" name="Edition"/>
            <p:cNvSpPr txBox="1"/>
            <p:nvPr/>
          </p:nvSpPr>
          <p:spPr>
            <a:xfrm>
              <a:off x="107949" y="400050"/>
              <a:ext cx="731839" cy="288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a:solidFill>
                    <a:srgbClr val="FFFFFF"/>
                  </a:solidFill>
                  <a:latin typeface="+mj-lt"/>
                  <a:ea typeface="+mj-ea"/>
                  <a:cs typeface="+mj-cs"/>
                  <a:sym typeface="Arial"/>
                </a:defRPr>
              </a:lvl1pPr>
            </a:lstStyle>
            <a:p>
              <a:r>
                <a:t>Edition</a:t>
              </a:r>
            </a:p>
          </p:txBody>
        </p:sp>
      </p:grpSp>
      <p:sp>
        <p:nvSpPr>
          <p:cNvPr id="609" name="Slide Number"/>
          <p:cNvSpPr txBox="1">
            <a:spLocks noGrp="1"/>
          </p:cNvSpPr>
          <p:nvPr>
            <p:ph type="sldNum" sz="quarter" idx="2"/>
          </p:nvPr>
        </p:nvSpPr>
        <p:spPr>
          <a:prstGeom prst="rect">
            <a:avLst/>
          </a:prstGeom>
        </p:spPr>
        <p:txBody>
          <a:bodyPr/>
          <a:lstStyle>
            <a:lvl1pPr>
              <a:defRPr>
                <a:solidFill>
                  <a:srgbClr val="000000"/>
                </a:solidFill>
                <a:latin typeface="+mj-lt"/>
                <a:ea typeface="+mj-ea"/>
                <a:cs typeface="+mj-cs"/>
                <a:sym typeface="Arial"/>
              </a:defRPr>
            </a:lvl1p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16" name="Slide Number"/>
          <p:cNvSpPr txBox="1">
            <a:spLocks noGrp="1"/>
          </p:cNvSpPr>
          <p:nvPr>
            <p:ph type="sldNum" sz="quarter" idx="2"/>
          </p:nvPr>
        </p:nvSpPr>
        <p:spPr>
          <a:xfrm>
            <a:off x="8428176" y="6414760"/>
            <a:ext cx="258624" cy="248305"/>
          </a:xfrm>
          <a:prstGeom prst="rect">
            <a:avLst/>
          </a:prstGeom>
        </p:spPr>
        <p:txBody>
          <a:bodyPr/>
          <a:lstStyle>
            <a:lvl1pPr>
              <a:defRPr>
                <a:solidFill>
                  <a:srgbClr val="898989"/>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60"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61"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62"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0"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sp>
        <p:nvSpPr>
          <p:cNvPr id="71" name="Rectangle"/>
          <p:cNvSpPr/>
          <p:nvPr/>
        </p:nvSpPr>
        <p:spPr>
          <a:xfrm>
            <a:off x="1981199" y="19875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j-lt"/>
                <a:ea typeface="+mj-ea"/>
                <a:cs typeface="+mj-cs"/>
                <a:sym typeface="Arial"/>
              </a:defRPr>
            </a:pPr>
            <a:endParaRPr/>
          </a:p>
        </p:txBody>
      </p:sp>
      <p:sp>
        <p:nvSpPr>
          <p:cNvPr id="72" name="Rectangle"/>
          <p:cNvSpPr/>
          <p:nvPr/>
        </p:nvSpPr>
        <p:spPr>
          <a:xfrm>
            <a:off x="1763712" y="2708274"/>
            <a:ext cx="7380288" cy="73027"/>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j-lt"/>
                <a:ea typeface="+mj-ea"/>
                <a:cs typeface="+mj-cs"/>
                <a:sym typeface="Arial"/>
              </a:defRPr>
            </a:pPr>
            <a:endParaRPr/>
          </a:p>
        </p:txBody>
      </p:sp>
      <p:sp>
        <p:nvSpPr>
          <p:cNvPr id="73" name="Rectangle"/>
          <p:cNvSpPr/>
          <p:nvPr/>
        </p:nvSpPr>
        <p:spPr>
          <a:xfrm>
            <a:off x="-1" y="0"/>
            <a:ext cx="9144002" cy="1125538"/>
          </a:xfrm>
          <a:prstGeom prst="rect">
            <a:avLst/>
          </a:prstGeom>
          <a:solidFill>
            <a:srgbClr val="0039A6"/>
          </a:solidFill>
          <a:ln w="12700">
            <a:miter lim="400000"/>
          </a:ln>
        </p:spPr>
        <p:txBody>
          <a:bodyPr lIns="45719" rIns="45719" anchor="ctr"/>
          <a:lstStyle/>
          <a:p>
            <a:pPr>
              <a:defRPr sz="1800">
                <a:latin typeface="+mj-lt"/>
                <a:ea typeface="+mj-ea"/>
                <a:cs typeface="+mj-cs"/>
                <a:sym typeface="Arial"/>
              </a:defRPr>
            </a:pPr>
            <a:endParaRPr/>
          </a:p>
        </p:txBody>
      </p:sp>
      <p:pic>
        <p:nvPicPr>
          <p:cNvPr id="74" name="MKP-logo-white-transparent" descr="MKP-logo-white-transparent"/>
          <p:cNvPicPr>
            <a:picLocks noChangeAspect="1"/>
          </p:cNvPicPr>
          <p:nvPr/>
        </p:nvPicPr>
        <p:blipFill>
          <a:blip r:embed="rId2"/>
          <a:stretch>
            <a:fillRect/>
          </a:stretch>
        </p:blipFill>
        <p:spPr>
          <a:xfrm>
            <a:off x="179387" y="339725"/>
            <a:ext cx="1360488" cy="425450"/>
          </a:xfrm>
          <a:prstGeom prst="rect">
            <a:avLst/>
          </a:prstGeom>
          <a:ln w="12700">
            <a:miter lim="400000"/>
          </a:ln>
        </p:spPr>
      </p:pic>
      <p:sp>
        <p:nvSpPr>
          <p:cNvPr id="75"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j-lt"/>
                <a:ea typeface="+mj-ea"/>
                <a:cs typeface="+mj-cs"/>
                <a:sym typeface="Arial"/>
              </a:defRPr>
            </a:pPr>
            <a:endParaRPr/>
          </a:p>
        </p:txBody>
      </p:sp>
      <p:sp>
        <p:nvSpPr>
          <p:cNvPr id="76"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j-lt"/>
                <a:ea typeface="+mj-ea"/>
                <a:cs typeface="+mj-cs"/>
                <a:sym typeface="Arial"/>
              </a:defRPr>
            </a:pPr>
            <a:endParaRPr/>
          </a:p>
        </p:txBody>
      </p:sp>
      <p:pic>
        <p:nvPicPr>
          <p:cNvPr id="77" name="Title" descr="Title"/>
          <p:cNvPicPr>
            <a:picLocks noChangeAspect="1"/>
          </p:cNvPicPr>
          <p:nvPr/>
        </p:nvPicPr>
        <p:blipFill>
          <a:blip r:embed="rId3"/>
          <a:stretch>
            <a:fillRect/>
          </a:stretch>
        </p:blipFill>
        <p:spPr>
          <a:xfrm>
            <a:off x="1763712" y="115887"/>
            <a:ext cx="6424613" cy="854076"/>
          </a:xfrm>
          <a:prstGeom prst="rect">
            <a:avLst/>
          </a:prstGeom>
          <a:ln w="12700">
            <a:miter lim="400000"/>
          </a:ln>
        </p:spPr>
      </p:pic>
      <p:pic>
        <p:nvPicPr>
          <p:cNvPr id="78" name="4th-edition" descr="4th-edition"/>
          <p:cNvPicPr>
            <a:picLocks noChangeAspect="1"/>
          </p:cNvPicPr>
          <p:nvPr/>
        </p:nvPicPr>
        <p:blipFill>
          <a:blip r:embed="rId4"/>
          <a:stretch>
            <a:fillRect/>
          </a:stretch>
        </p:blipFill>
        <p:spPr>
          <a:xfrm>
            <a:off x="8278812" y="188912"/>
            <a:ext cx="730251" cy="728663"/>
          </a:xfrm>
          <a:prstGeom prst="rect">
            <a:avLst/>
          </a:prstGeom>
          <a:ln w="12700">
            <a:miter lim="400000"/>
          </a:ln>
        </p:spPr>
      </p:pic>
      <p:sp>
        <p:nvSpPr>
          <p:cNvPr id="7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8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88"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6"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Title Text</a:t>
            </a:r>
          </a:p>
        </p:txBody>
      </p:sp>
      <p:sp>
        <p:nvSpPr>
          <p:cNvPr id="9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vl2pPr marL="783771" indent="-326571">
              <a:lnSpc>
                <a:spcPct val="100000"/>
              </a:lnSpc>
              <a:spcBef>
                <a:spcPts val="700"/>
              </a:spcBef>
              <a:buClr>
                <a:srgbClr val="ECEAAC"/>
              </a:buClr>
              <a:buSzPct val="55000"/>
              <a:buChar char="■"/>
              <a:defRPr b="0">
                <a:latin typeface="+mj-lt"/>
                <a:ea typeface="+mj-ea"/>
                <a:cs typeface="+mj-cs"/>
                <a:sym typeface="Arial"/>
              </a:defRPr>
            </a:lvl2pPr>
            <a:lvl3pPr marL="1219200" indent="-304800">
              <a:lnSpc>
                <a:spcPct val="100000"/>
              </a:lnSpc>
              <a:spcBef>
                <a:spcPts val="700"/>
              </a:spcBef>
              <a:buClr>
                <a:srgbClr val="ECEAAC"/>
              </a:buClr>
              <a:buSzPct val="50000"/>
              <a:buChar char="■"/>
              <a:defRPr b="0">
                <a:latin typeface="+mj-lt"/>
                <a:ea typeface="+mj-ea"/>
                <a:cs typeface="+mj-cs"/>
                <a:sym typeface="Arial"/>
              </a:defRPr>
            </a:lvl3pPr>
            <a:lvl4pPr marL="1737360" indent="-365760">
              <a:lnSpc>
                <a:spcPct val="100000"/>
              </a:lnSpc>
              <a:spcBef>
                <a:spcPts val="700"/>
              </a:spcBef>
              <a:buClr>
                <a:srgbClr val="ECEAAC"/>
              </a:buClr>
              <a:buSzPct val="55000"/>
              <a:buChar char="■"/>
              <a:defRPr b="0">
                <a:latin typeface="+mj-lt"/>
                <a:ea typeface="+mj-ea"/>
                <a:cs typeface="+mj-cs"/>
                <a:sym typeface="Arial"/>
              </a:defRPr>
            </a:lvl4pPr>
            <a:lvl5pPr marL="2235200" indent="-406400">
              <a:lnSpc>
                <a:spcPct val="100000"/>
              </a:lnSpc>
              <a:spcBef>
                <a:spcPts val="700"/>
              </a:spcBef>
              <a:buClr>
                <a:srgbClr val="ECEAAC"/>
              </a:buClr>
              <a:buSzPct val="50000"/>
              <a:buChar char="■"/>
              <a:defRPr b="0">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685800" y="685800"/>
            <a:ext cx="7943851" cy="0"/>
          </a:xfrm>
          <a:prstGeom prst="line">
            <a:avLst/>
          </a:prstGeom>
          <a:ln w="57150">
            <a:solidFill>
              <a:srgbClr val="FFCC00"/>
            </a:solidFill>
          </a:ln>
        </p:spPr>
        <p:txBody>
          <a:bodyPr lIns="45719" rIns="45719"/>
          <a:lstStyle/>
          <a:p>
            <a:endParaRPr/>
          </a:p>
        </p:txBody>
      </p:sp>
      <p:sp>
        <p:nvSpPr>
          <p:cNvPr id="3" name="Title Text"/>
          <p:cNvSpPr txBox="1">
            <a:spLocks noGrp="1"/>
          </p:cNvSpPr>
          <p:nvPr>
            <p:ph type="title"/>
          </p:nvPr>
        </p:nvSpPr>
        <p:spPr>
          <a:xfrm>
            <a:off x="457200" y="274637"/>
            <a:ext cx="8229600" cy="132556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lstStyle/>
          <a:p>
            <a:r>
              <a:t>Title Text</a:t>
            </a:r>
          </a:p>
        </p:txBody>
      </p:sp>
      <p:sp>
        <p:nvSpPr>
          <p:cNvPr id="4"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transition spd="med"/>
  <p:txStyles>
    <p:titleStyle>
      <a:lvl1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1pPr>
      <a:lvl2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2pPr>
      <a:lvl3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3pPr>
      <a:lvl4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4pPr>
      <a:lvl5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5pPr>
      <a:lvl6pPr marL="0" marR="0" indent="4572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6pPr>
      <a:lvl7pPr marL="0" marR="0" indent="9144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7pPr>
      <a:lvl8pPr marL="0" marR="0" indent="13716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8pPr>
      <a:lvl9pPr marL="0" marR="0" indent="18288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n-lt"/>
          <a:ea typeface="+mn-ea"/>
          <a:cs typeface="+mn-cs"/>
          <a:sym typeface="Helvetica"/>
        </a:defRPr>
      </a:lvl9pPr>
    </p:titleStyle>
    <p:bodyStyle>
      <a:lvl1pPr marL="203200" marR="0" indent="-2032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1pPr>
      <a:lvl2pPr marL="713014" marR="0" indent="-217714"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2pPr>
      <a:lvl3pPr marL="1371600" marR="0" indent="-4572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3pPr>
      <a:lvl4pPr marL="1920239" marR="0" indent="-548639"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4pPr>
      <a:lvl5pPr marL="24384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5pPr>
      <a:lvl6pPr marL="28956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6pPr>
      <a:lvl7pPr marL="33528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7pPr>
      <a:lvl8pPr marL="38100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8pPr>
      <a:lvl9pPr marL="42672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8.bmp"/><Relationship Id="rId2" Type="http://schemas.openxmlformats.org/officeDocument/2006/relationships/image" Target="../media/image17.b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hapter 1"/>
          <p:cNvSpPr txBox="1">
            <a:spLocks noGrp="1"/>
          </p:cNvSpPr>
          <p:nvPr>
            <p:ph type="title" idx="4294967295"/>
          </p:nvPr>
        </p:nvSpPr>
        <p:spPr>
          <a:xfrm>
            <a:off x="2409825" y="1844675"/>
            <a:ext cx="5832475" cy="762000"/>
          </a:xfrm>
          <a:prstGeom prst="rect">
            <a:avLst/>
          </a:prstGeom>
        </p:spPr>
        <p:txBody>
          <a:bodyPr lIns="45719" tIns="45719" rIns="45719" bIns="45719">
            <a:normAutofit/>
          </a:bodyPr>
          <a:lstStyle>
            <a:lvl1pPr defTabSz="777240">
              <a:lnSpc>
                <a:spcPct val="100000"/>
              </a:lnSpc>
              <a:defRPr sz="3740" b="0">
                <a:solidFill>
                  <a:srgbClr val="0039A6"/>
                </a:solidFill>
                <a:latin typeface="Arial Black"/>
                <a:ea typeface="Arial Black"/>
                <a:cs typeface="Arial Black"/>
                <a:sym typeface="Arial Black"/>
              </a:defRPr>
            </a:lvl1pPr>
          </a:lstStyle>
          <a:p>
            <a:r>
              <a:t>Chapter 1</a:t>
            </a:r>
          </a:p>
        </p:txBody>
      </p:sp>
      <p:sp>
        <p:nvSpPr>
          <p:cNvPr id="626" name="Computer Abstractions and Technology"/>
          <p:cNvSpPr txBox="1">
            <a:spLocks noGrp="1"/>
          </p:cNvSpPr>
          <p:nvPr>
            <p:ph type="body" sz="quarter" idx="4294967295"/>
          </p:nvPr>
        </p:nvSpPr>
        <p:spPr>
          <a:xfrm>
            <a:off x="2268537" y="3068637"/>
            <a:ext cx="5832476" cy="1066801"/>
          </a:xfrm>
          <a:prstGeom prst="rect">
            <a:avLst/>
          </a:prstGeom>
        </p:spPr>
        <p:txBody>
          <a:bodyPr lIns="45719" tIns="45719" rIns="45719" bIns="45719">
            <a:normAutofit/>
          </a:bodyPr>
          <a:lstStyle>
            <a:lvl1pPr marL="0" indent="0" defTabSz="777240">
              <a:lnSpc>
                <a:spcPct val="100000"/>
              </a:lnSpc>
              <a:spcBef>
                <a:spcPts val="600"/>
              </a:spcBef>
              <a:buClr>
                <a:srgbClr val="ECEAAC"/>
              </a:buClr>
              <a:buSzTx/>
              <a:buFont typeface="Wingdings"/>
              <a:buNone/>
              <a:defRPr sz="2720" b="0">
                <a:latin typeface="Arial Black"/>
                <a:ea typeface="Arial Black"/>
                <a:cs typeface="Arial Black"/>
                <a:sym typeface="Arial Black"/>
              </a:defRPr>
            </a:lvl1pPr>
          </a:lstStyle>
          <a:p>
            <a:r>
              <a:t>Computer Abstractions and Technology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 val="1"/>
            </a:ext>
          </a:extLst>
        </p:spPr>
        <p:txBody>
          <a:bodyPr/>
          <a:lstStyle>
            <a:lvl1pPr>
              <a:defRPr>
                <a:solidFill>
                  <a:srgbClr val="000000"/>
                </a:solidFill>
              </a:defRPr>
            </a:lvl1pPr>
          </a:lstStyle>
          <a:p>
            <a:fld id="{86CB4B4D-7CA3-9044-876B-883B54F8677D}" type="slidenum">
              <a:t>10</a:t>
            </a:fld>
            <a:endParaRPr/>
          </a:p>
        </p:txBody>
      </p:sp>
      <p:sp>
        <p:nvSpPr>
          <p:cNvPr id="655"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656" name="FIGURE 1.1 The 2X vs. 10Y bytes ambiguity was resolved by adding a binary notation for all the common size terms. In the last column we note how much larger the binary term is than its corresponding decimal term, which is compounded as we head down the chart. These prefixes work for bits as well as bytes, so gigabit (Gb) is 109 bits while gibibits (Gib) is 230 bits."/>
          <p:cNvSpPr txBox="1"/>
          <p:nvPr/>
        </p:nvSpPr>
        <p:spPr>
          <a:xfrm>
            <a:off x="685800" y="5646737"/>
            <a:ext cx="7772400" cy="6293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latin typeface="Calibri"/>
                <a:ea typeface="Calibri"/>
                <a:cs typeface="Calibri"/>
                <a:sym typeface="Calibri"/>
              </a:defRPr>
            </a:pPr>
            <a:r>
              <a:t>FIGURE 1.1 The 2</a:t>
            </a:r>
            <a:r>
              <a:rPr baseline="30000"/>
              <a:t>X</a:t>
            </a:r>
            <a:r>
              <a:t> vs. 10</a:t>
            </a:r>
            <a:r>
              <a:rPr baseline="30000"/>
              <a:t>Y</a:t>
            </a:r>
            <a:r>
              <a:t> bytes ambiguity was resolved by adding a binary notation for all the common size terms. In the last column we note how much larger the binary term is than its corresponding decimal term, which is compounded as we head down the chart. These prefixes work for bits as well as bytes, so </a:t>
            </a:r>
            <a:r>
              <a:rPr i="1"/>
              <a:t>gigabit</a:t>
            </a:r>
            <a:r>
              <a:t> (Gb) is 10</a:t>
            </a:r>
            <a:r>
              <a:rPr baseline="30000"/>
              <a:t>9</a:t>
            </a:r>
            <a:r>
              <a:t> bits while </a:t>
            </a:r>
            <a:r>
              <a:rPr i="1"/>
              <a:t>gibibits</a:t>
            </a:r>
            <a:r>
              <a:t> (Gib) is 2</a:t>
            </a:r>
            <a:r>
              <a:rPr baseline="30000"/>
              <a:t>30</a:t>
            </a:r>
            <a:r>
              <a:t> bits. </a:t>
            </a:r>
          </a:p>
        </p:txBody>
      </p:sp>
      <p:pic>
        <p:nvPicPr>
          <p:cNvPr id="657" name="f01-01-9780124077263" descr="f01-01-9780124077263"/>
          <p:cNvPicPr>
            <a:picLocks noChangeAspect="1"/>
          </p:cNvPicPr>
          <p:nvPr/>
        </p:nvPicPr>
        <p:blipFill>
          <a:blip r:embed="rId2"/>
          <a:stretch>
            <a:fillRect/>
          </a:stretch>
        </p:blipFill>
        <p:spPr>
          <a:xfrm>
            <a:off x="762000" y="1844675"/>
            <a:ext cx="7696200" cy="252095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Title"/>
          <p:cNvSpPr txBox="1">
            <a:spLocks noGrp="1"/>
          </p:cNvSpPr>
          <p:nvPr>
            <p:ph type="title"/>
          </p:nvPr>
        </p:nvSpPr>
        <p:spPr>
          <a:prstGeom prst="rect">
            <a:avLst/>
          </a:prstGeom>
        </p:spPr>
        <p:txBody>
          <a:bodyPr/>
          <a:lstStyle/>
          <a:p>
            <a:endParaRPr/>
          </a:p>
        </p:txBody>
      </p:sp>
      <p:sp>
        <p:nvSpPr>
          <p:cNvPr id="660" name="Body"/>
          <p:cNvSpPr txBox="1">
            <a:spLocks noGrp="1"/>
          </p:cNvSpPr>
          <p:nvPr>
            <p:ph type="body" idx="1"/>
          </p:nvPr>
        </p:nvSpPr>
        <p:spPr>
          <a:prstGeom prst="rect">
            <a:avLst/>
          </a:prstGeom>
        </p:spPr>
        <p:txBody>
          <a:bodyPr/>
          <a:lstStyle/>
          <a:p>
            <a:endParaRPr/>
          </a:p>
        </p:txBody>
      </p:sp>
      <p:pic>
        <p:nvPicPr>
          <p:cNvPr id="661" name="Screen Shot 2017-08-30 at 5.48.26 PM.png" descr="Screen Shot 2017-08-30 at 5.48.26 PM.png"/>
          <p:cNvPicPr>
            <a:picLocks noChangeAspect="1"/>
          </p:cNvPicPr>
          <p:nvPr/>
        </p:nvPicPr>
        <p:blipFill>
          <a:blip r:embed="rId2"/>
          <a:stretch>
            <a:fillRect/>
          </a:stretch>
        </p:blipFill>
        <p:spPr>
          <a:xfrm>
            <a:off x="459370" y="0"/>
            <a:ext cx="8225260" cy="68580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Title"/>
          <p:cNvSpPr txBox="1">
            <a:spLocks noGrp="1"/>
          </p:cNvSpPr>
          <p:nvPr>
            <p:ph type="title"/>
          </p:nvPr>
        </p:nvSpPr>
        <p:spPr>
          <a:prstGeom prst="rect">
            <a:avLst/>
          </a:prstGeom>
        </p:spPr>
        <p:txBody>
          <a:bodyPr/>
          <a:lstStyle/>
          <a:p>
            <a:endParaRPr/>
          </a:p>
        </p:txBody>
      </p:sp>
      <p:sp>
        <p:nvSpPr>
          <p:cNvPr id="664" name="Body"/>
          <p:cNvSpPr txBox="1">
            <a:spLocks noGrp="1"/>
          </p:cNvSpPr>
          <p:nvPr>
            <p:ph type="body" idx="1"/>
          </p:nvPr>
        </p:nvSpPr>
        <p:spPr>
          <a:prstGeom prst="rect">
            <a:avLst/>
          </a:prstGeom>
        </p:spPr>
        <p:txBody>
          <a:bodyPr/>
          <a:lstStyle/>
          <a:p>
            <a:endParaRPr/>
          </a:p>
        </p:txBody>
      </p:sp>
      <p:pic>
        <p:nvPicPr>
          <p:cNvPr id="665" name="Screen Shot 2017-08-30 at 5.48.36 PM.png" descr="Screen Shot 2017-08-30 at 5.48.36 PM.png"/>
          <p:cNvPicPr>
            <a:picLocks noChangeAspect="1"/>
          </p:cNvPicPr>
          <p:nvPr/>
        </p:nvPicPr>
        <p:blipFill>
          <a:blip r:embed="rId2"/>
          <a:stretch>
            <a:fillRect/>
          </a:stretch>
        </p:blipFill>
        <p:spPr>
          <a:xfrm>
            <a:off x="787400" y="254000"/>
            <a:ext cx="7569200" cy="63500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itle"/>
          <p:cNvSpPr txBox="1">
            <a:spLocks noGrp="1"/>
          </p:cNvSpPr>
          <p:nvPr>
            <p:ph type="title"/>
          </p:nvPr>
        </p:nvSpPr>
        <p:spPr>
          <a:prstGeom prst="rect">
            <a:avLst/>
          </a:prstGeom>
        </p:spPr>
        <p:txBody>
          <a:bodyPr/>
          <a:lstStyle/>
          <a:p>
            <a:endParaRPr/>
          </a:p>
        </p:txBody>
      </p:sp>
      <p:sp>
        <p:nvSpPr>
          <p:cNvPr id="668" name="Body"/>
          <p:cNvSpPr txBox="1">
            <a:spLocks noGrp="1"/>
          </p:cNvSpPr>
          <p:nvPr>
            <p:ph type="body" idx="1"/>
          </p:nvPr>
        </p:nvSpPr>
        <p:spPr>
          <a:prstGeom prst="rect">
            <a:avLst/>
          </a:prstGeom>
        </p:spPr>
        <p:txBody>
          <a:bodyPr/>
          <a:lstStyle/>
          <a:p>
            <a:endParaRPr/>
          </a:p>
        </p:txBody>
      </p:sp>
      <p:pic>
        <p:nvPicPr>
          <p:cNvPr id="669" name="Screen Shot 2017-08-30 at 5.48.45 PM.png" descr="Screen Shot 2017-08-30 at 5.48.45 PM.png"/>
          <p:cNvPicPr>
            <a:picLocks noChangeAspect="1"/>
          </p:cNvPicPr>
          <p:nvPr/>
        </p:nvPicPr>
        <p:blipFill>
          <a:blip r:embed="rId2"/>
          <a:stretch>
            <a:fillRect/>
          </a:stretch>
        </p:blipFill>
        <p:spPr>
          <a:xfrm>
            <a:off x="825500" y="1200150"/>
            <a:ext cx="7493000" cy="44577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14</a:t>
            </a:fld>
            <a:endParaRPr/>
          </a:p>
        </p:txBody>
      </p:sp>
      <p:sp>
        <p:nvSpPr>
          <p:cNvPr id="672" name="Classes of Computers"/>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Classes of Computers</a:t>
            </a:r>
          </a:p>
        </p:txBody>
      </p:sp>
      <p:sp>
        <p:nvSpPr>
          <p:cNvPr id="673" name="Personal computers…"/>
          <p:cNvSpPr txBox="1">
            <a:spLocks noGrp="1"/>
          </p:cNvSpPr>
          <p:nvPr>
            <p:ph type="body" idx="4294967295"/>
          </p:nvPr>
        </p:nvSpPr>
        <p:spPr>
          <a:xfrm>
            <a:off x="684212" y="1125537"/>
            <a:ext cx="8270876" cy="5111751"/>
          </a:xfrm>
          <a:prstGeom prst="rect">
            <a:avLst/>
          </a:prstGeom>
        </p:spPr>
        <p:txBody>
          <a:bodyPr lIns="45719" tIns="45719" rIns="45719" bIns="45719">
            <a:normAutofit/>
          </a:bodyPr>
          <a:lstStyle/>
          <a:p>
            <a:pPr marL="342900" indent="-342900">
              <a:lnSpc>
                <a:spcPct val="90000"/>
              </a:lnSpc>
              <a:spcBef>
                <a:spcPts val="700"/>
              </a:spcBef>
              <a:buClr>
                <a:srgbClr val="ECEAAC"/>
              </a:buClr>
              <a:buSzPct val="60000"/>
              <a:buChar char="■"/>
              <a:defRPr b="0">
                <a:latin typeface="+mj-lt"/>
                <a:ea typeface="+mj-ea"/>
                <a:cs typeface="+mj-cs"/>
                <a:sym typeface="Arial"/>
              </a:defRPr>
            </a:pPr>
            <a:r>
              <a:t>Personal computers</a:t>
            </a:r>
          </a:p>
          <a:p>
            <a:pPr marL="742950" lvl="1" indent="-285750">
              <a:lnSpc>
                <a:spcPct val="90000"/>
              </a:lnSpc>
              <a:spcBef>
                <a:spcPts val="0"/>
              </a:spcBef>
              <a:buClr>
                <a:srgbClr val="91AFBF"/>
              </a:buClr>
              <a:buSzPct val="55000"/>
              <a:buChar char="■"/>
              <a:defRPr sz="2800" b="0">
                <a:latin typeface="+mj-lt"/>
                <a:ea typeface="+mj-ea"/>
                <a:cs typeface="+mj-cs"/>
                <a:sym typeface="Arial"/>
              </a:defRPr>
            </a:pPr>
            <a:r>
              <a:t>General purpose, variety of software</a:t>
            </a:r>
          </a:p>
          <a:p>
            <a:pPr marL="742950" lvl="1" indent="-285750">
              <a:lnSpc>
                <a:spcPct val="90000"/>
              </a:lnSpc>
              <a:spcBef>
                <a:spcPts val="0"/>
              </a:spcBef>
              <a:buClr>
                <a:srgbClr val="91AFBF"/>
              </a:buClr>
              <a:buSzPct val="55000"/>
              <a:buChar char="■"/>
              <a:defRPr sz="2800" b="0">
                <a:latin typeface="+mj-lt"/>
                <a:ea typeface="+mj-ea"/>
                <a:cs typeface="+mj-cs"/>
                <a:sym typeface="Arial"/>
              </a:defRPr>
            </a:pPr>
            <a:r>
              <a:t>Subject to cost/performance tradeoff</a:t>
            </a:r>
          </a:p>
          <a:p>
            <a:pPr marL="742950" lvl="1" indent="-285750">
              <a:lnSpc>
                <a:spcPct val="90000"/>
              </a:lnSpc>
              <a:spcBef>
                <a:spcPts val="0"/>
              </a:spcBef>
              <a:buClr>
                <a:srgbClr val="91AFBF"/>
              </a:buClr>
              <a:buSzPct val="55000"/>
              <a:buChar char="■"/>
              <a:defRPr sz="2800" b="0">
                <a:latin typeface="+mj-lt"/>
                <a:ea typeface="+mj-ea"/>
                <a:cs typeface="+mj-cs"/>
                <a:sym typeface="Arial"/>
              </a:defRPr>
            </a:pPr>
            <a:endParaRPr/>
          </a:p>
          <a:p>
            <a:pPr marL="342900" indent="-342900">
              <a:lnSpc>
                <a:spcPct val="90000"/>
              </a:lnSpc>
              <a:spcBef>
                <a:spcPts val="700"/>
              </a:spcBef>
              <a:buClr>
                <a:srgbClr val="ECEAAC"/>
              </a:buClr>
              <a:buSzPct val="60000"/>
              <a:buChar char="■"/>
              <a:defRPr b="0">
                <a:latin typeface="+mj-lt"/>
                <a:ea typeface="+mj-ea"/>
                <a:cs typeface="+mj-cs"/>
                <a:sym typeface="Arial"/>
              </a:defRPr>
            </a:pPr>
            <a:r>
              <a:t>Server computers</a:t>
            </a:r>
          </a:p>
          <a:p>
            <a:pPr marL="742950" lvl="1" indent="-285750">
              <a:lnSpc>
                <a:spcPct val="90000"/>
              </a:lnSpc>
              <a:spcBef>
                <a:spcPts val="0"/>
              </a:spcBef>
              <a:buClr>
                <a:srgbClr val="91AFBF"/>
              </a:buClr>
              <a:buSzPct val="55000"/>
              <a:buChar char="■"/>
              <a:defRPr sz="2800" b="0">
                <a:latin typeface="+mj-lt"/>
                <a:ea typeface="+mj-ea"/>
                <a:cs typeface="+mj-cs"/>
                <a:sym typeface="Arial"/>
              </a:defRPr>
            </a:pPr>
            <a:r>
              <a:t>Network based</a:t>
            </a:r>
          </a:p>
          <a:p>
            <a:pPr marL="742950" lvl="1" indent="-285750">
              <a:lnSpc>
                <a:spcPct val="90000"/>
              </a:lnSpc>
              <a:spcBef>
                <a:spcPts val="0"/>
              </a:spcBef>
              <a:buClr>
                <a:srgbClr val="91AFBF"/>
              </a:buClr>
              <a:buSzPct val="55000"/>
              <a:buChar char="■"/>
              <a:defRPr sz="2800" b="0">
                <a:latin typeface="+mj-lt"/>
                <a:ea typeface="+mj-ea"/>
                <a:cs typeface="+mj-cs"/>
                <a:sym typeface="Arial"/>
              </a:defRPr>
            </a:pPr>
            <a:r>
              <a:t>High capacity, performance, reliability</a:t>
            </a:r>
          </a:p>
          <a:p>
            <a:pPr marL="742950" lvl="1" indent="-285750">
              <a:lnSpc>
                <a:spcPct val="90000"/>
              </a:lnSpc>
              <a:spcBef>
                <a:spcPts val="0"/>
              </a:spcBef>
              <a:buClr>
                <a:srgbClr val="91AFBF"/>
              </a:buClr>
              <a:buSzPct val="55000"/>
              <a:buChar char="■"/>
              <a:defRPr sz="2800" b="0">
                <a:latin typeface="+mj-lt"/>
                <a:ea typeface="+mj-ea"/>
                <a:cs typeface="+mj-cs"/>
                <a:sym typeface="Arial"/>
              </a:defRPr>
            </a:pPr>
            <a:r>
              <a:t>Range from small servers to building sized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Classes of Computers"/>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Classes of Computers</a:t>
            </a:r>
          </a:p>
        </p:txBody>
      </p:sp>
      <p:sp>
        <p:nvSpPr>
          <p:cNvPr id="676" name="Supercomputers…"/>
          <p:cNvSpPr txBox="1">
            <a:spLocks noGrp="1"/>
          </p:cNvSpPr>
          <p:nvPr>
            <p:ph type="body" idx="4294967295"/>
          </p:nvPr>
        </p:nvSpPr>
        <p:spPr>
          <a:xfrm>
            <a:off x="684212" y="1125537"/>
            <a:ext cx="8270876" cy="5111751"/>
          </a:xfrm>
          <a:prstGeom prst="rect">
            <a:avLst/>
          </a:prstGeom>
        </p:spPr>
        <p:txBody>
          <a:bodyPr lIns="45719" tIns="45719" rIns="45719" bIns="45719">
            <a:normAutofit/>
          </a:bodyPr>
          <a:lstStyle/>
          <a:p>
            <a:pPr marL="342900" indent="-342900">
              <a:lnSpc>
                <a:spcPct val="90000"/>
              </a:lnSpc>
              <a:spcBef>
                <a:spcPts val="700"/>
              </a:spcBef>
              <a:buClr>
                <a:srgbClr val="ECEAAC"/>
              </a:buClr>
              <a:buSzPct val="60000"/>
              <a:buChar char="■"/>
              <a:defRPr b="0">
                <a:latin typeface="+mj-lt"/>
                <a:ea typeface="+mj-ea"/>
                <a:cs typeface="+mj-cs"/>
                <a:sym typeface="Arial"/>
              </a:defRPr>
            </a:pPr>
            <a:r>
              <a:t>Supercomputers</a:t>
            </a:r>
          </a:p>
          <a:p>
            <a:pPr marL="742950" lvl="1" indent="-285750">
              <a:lnSpc>
                <a:spcPct val="90000"/>
              </a:lnSpc>
              <a:spcBef>
                <a:spcPts val="0"/>
              </a:spcBef>
              <a:buClr>
                <a:srgbClr val="91AFBF"/>
              </a:buClr>
              <a:buSzPct val="55000"/>
              <a:buChar char="■"/>
              <a:defRPr sz="2800" b="0">
                <a:latin typeface="+mj-lt"/>
                <a:ea typeface="+mj-ea"/>
                <a:cs typeface="+mj-cs"/>
                <a:sym typeface="Arial"/>
              </a:defRPr>
            </a:pPr>
            <a:r>
              <a:t>High-end scientific and engineering calculations</a:t>
            </a:r>
          </a:p>
          <a:p>
            <a:pPr marL="742950" lvl="1" indent="-285750">
              <a:lnSpc>
                <a:spcPct val="90000"/>
              </a:lnSpc>
              <a:spcBef>
                <a:spcPts val="0"/>
              </a:spcBef>
              <a:buClr>
                <a:srgbClr val="91AFBF"/>
              </a:buClr>
              <a:buSzPct val="55000"/>
              <a:buChar char="■"/>
              <a:defRPr sz="2800" b="0">
                <a:latin typeface="+mj-lt"/>
                <a:ea typeface="+mj-ea"/>
                <a:cs typeface="+mj-cs"/>
                <a:sym typeface="Arial"/>
              </a:defRPr>
            </a:pPr>
            <a:r>
              <a:t>Highest capability but represent a small fraction of the overall computer market</a:t>
            </a:r>
          </a:p>
          <a:p>
            <a:pPr marL="742950" lvl="1" indent="-285750">
              <a:lnSpc>
                <a:spcPct val="90000"/>
              </a:lnSpc>
              <a:spcBef>
                <a:spcPts val="0"/>
              </a:spcBef>
              <a:buClr>
                <a:srgbClr val="91AFBF"/>
              </a:buClr>
              <a:buSzPct val="55000"/>
              <a:buChar char="■"/>
              <a:defRPr sz="2800" b="0">
                <a:latin typeface="+mj-lt"/>
                <a:ea typeface="+mj-ea"/>
                <a:cs typeface="+mj-cs"/>
                <a:sym typeface="Arial"/>
              </a:defRPr>
            </a:pPr>
            <a:endParaRPr/>
          </a:p>
          <a:p>
            <a:pPr marL="342900" indent="-342900">
              <a:lnSpc>
                <a:spcPct val="90000"/>
              </a:lnSpc>
              <a:spcBef>
                <a:spcPts val="700"/>
              </a:spcBef>
              <a:buClr>
                <a:srgbClr val="ECEAAC"/>
              </a:buClr>
              <a:buSzPct val="60000"/>
              <a:buChar char="■"/>
              <a:defRPr b="0">
                <a:latin typeface="+mj-lt"/>
                <a:ea typeface="+mj-ea"/>
                <a:cs typeface="+mj-cs"/>
                <a:sym typeface="Arial"/>
              </a:defRPr>
            </a:pPr>
            <a:r>
              <a:t>Embedded computers</a:t>
            </a:r>
          </a:p>
          <a:p>
            <a:pPr marL="742950" lvl="1" indent="-285750">
              <a:lnSpc>
                <a:spcPct val="90000"/>
              </a:lnSpc>
              <a:spcBef>
                <a:spcPts val="0"/>
              </a:spcBef>
              <a:buClr>
                <a:srgbClr val="91AFBF"/>
              </a:buClr>
              <a:buSzPct val="55000"/>
              <a:buChar char="■"/>
              <a:defRPr sz="2800" b="0">
                <a:latin typeface="+mj-lt"/>
                <a:ea typeface="+mj-ea"/>
                <a:cs typeface="+mj-cs"/>
                <a:sym typeface="Arial"/>
              </a:defRPr>
            </a:pPr>
            <a:r>
              <a:t>Hidden as components of systems</a:t>
            </a:r>
          </a:p>
          <a:p>
            <a:pPr marL="742950" lvl="1" indent="-285750">
              <a:lnSpc>
                <a:spcPct val="90000"/>
              </a:lnSpc>
              <a:spcBef>
                <a:spcPts val="0"/>
              </a:spcBef>
              <a:buClr>
                <a:srgbClr val="91AFBF"/>
              </a:buClr>
              <a:buSzPct val="55000"/>
              <a:buChar char="■"/>
              <a:defRPr sz="2800" b="0">
                <a:latin typeface="+mj-lt"/>
                <a:ea typeface="+mj-ea"/>
                <a:cs typeface="+mj-cs"/>
                <a:sym typeface="Arial"/>
              </a:defRPr>
            </a:pPr>
            <a:r>
              <a:t>Stringent power/performance/cost constraints</a:t>
            </a:r>
          </a:p>
        </p:txBody>
      </p:sp>
      <p:sp>
        <p:nvSpPr>
          <p:cNvPr id="677"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The PostPC Era"/>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The PostPC Era</a:t>
            </a:r>
          </a:p>
        </p:txBody>
      </p:sp>
      <p:sp>
        <p:nvSpPr>
          <p:cNvPr id="68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16</a:t>
            </a:fld>
            <a:endParaRPr/>
          </a:p>
        </p:txBody>
      </p:sp>
      <p:sp>
        <p:nvSpPr>
          <p:cNvPr id="685" name="Personal Mobile Device (PMD)…"/>
          <p:cNvSpPr txBox="1"/>
          <p:nvPr/>
        </p:nvSpPr>
        <p:spPr>
          <a:xfrm>
            <a:off x="684212" y="1125537"/>
            <a:ext cx="8270876" cy="50503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lnSpc>
                <a:spcPct val="90000"/>
              </a:lnSpc>
              <a:spcBef>
                <a:spcPts val="700"/>
              </a:spcBef>
              <a:buClr>
                <a:srgbClr val="ECEAAC"/>
              </a:buClr>
              <a:buSzPct val="60000"/>
              <a:buChar char="■"/>
              <a:defRPr sz="3200">
                <a:latin typeface="+mj-lt"/>
                <a:ea typeface="+mj-ea"/>
                <a:cs typeface="+mj-cs"/>
                <a:sym typeface="Arial"/>
              </a:defRPr>
            </a:pPr>
            <a:r>
              <a:t>Personal Mobile Device (PMD)</a:t>
            </a:r>
          </a:p>
          <a:p>
            <a:pPr marL="742950" lvl="1" indent="-285750">
              <a:lnSpc>
                <a:spcPct val="90000"/>
              </a:lnSpc>
              <a:spcBef>
                <a:spcPts val="600"/>
              </a:spcBef>
              <a:buClr>
                <a:srgbClr val="91AFBF"/>
              </a:buClr>
              <a:buSzPct val="55000"/>
              <a:buChar char="■"/>
              <a:defRPr sz="2800">
                <a:latin typeface="+mj-lt"/>
                <a:ea typeface="+mj-ea"/>
                <a:cs typeface="+mj-cs"/>
                <a:sym typeface="Arial"/>
              </a:defRPr>
            </a:pPr>
            <a:r>
              <a:t>Battery operated</a:t>
            </a:r>
          </a:p>
          <a:p>
            <a:pPr marL="742950" lvl="1" indent="-285750">
              <a:lnSpc>
                <a:spcPct val="90000"/>
              </a:lnSpc>
              <a:spcBef>
                <a:spcPts val="600"/>
              </a:spcBef>
              <a:buClr>
                <a:srgbClr val="91AFBF"/>
              </a:buClr>
              <a:buSzPct val="55000"/>
              <a:buChar char="■"/>
              <a:defRPr sz="2800">
                <a:latin typeface="+mj-lt"/>
                <a:ea typeface="+mj-ea"/>
                <a:cs typeface="+mj-cs"/>
                <a:sym typeface="Arial"/>
              </a:defRPr>
            </a:pPr>
            <a:r>
              <a:t>Connects to the Internet</a:t>
            </a:r>
          </a:p>
          <a:p>
            <a:pPr marL="742950" lvl="1" indent="-285750">
              <a:lnSpc>
                <a:spcPct val="90000"/>
              </a:lnSpc>
              <a:spcBef>
                <a:spcPts val="600"/>
              </a:spcBef>
              <a:buClr>
                <a:srgbClr val="91AFBF"/>
              </a:buClr>
              <a:buSzPct val="55000"/>
              <a:buChar char="■"/>
              <a:defRPr sz="2800">
                <a:latin typeface="+mj-lt"/>
                <a:ea typeface="+mj-ea"/>
                <a:cs typeface="+mj-cs"/>
                <a:sym typeface="Arial"/>
              </a:defRPr>
            </a:pPr>
            <a:r>
              <a:t>Hundreds of dollars</a:t>
            </a:r>
          </a:p>
          <a:p>
            <a:pPr marL="742950" lvl="1" indent="-285750">
              <a:lnSpc>
                <a:spcPct val="90000"/>
              </a:lnSpc>
              <a:spcBef>
                <a:spcPts val="600"/>
              </a:spcBef>
              <a:buClr>
                <a:srgbClr val="91AFBF"/>
              </a:buClr>
              <a:buSzPct val="55000"/>
              <a:buChar char="■"/>
              <a:defRPr sz="2800">
                <a:latin typeface="+mj-lt"/>
                <a:ea typeface="+mj-ea"/>
                <a:cs typeface="+mj-cs"/>
                <a:sym typeface="Arial"/>
              </a:defRPr>
            </a:pPr>
            <a:r>
              <a:t>Smart phones, tablets, electronic glasses</a:t>
            </a:r>
          </a:p>
          <a:p>
            <a:pPr marL="342900" indent="-342900">
              <a:lnSpc>
                <a:spcPct val="90000"/>
              </a:lnSpc>
              <a:spcBef>
                <a:spcPts val="700"/>
              </a:spcBef>
              <a:buClr>
                <a:srgbClr val="ECEAAC"/>
              </a:buClr>
              <a:buSzPct val="60000"/>
              <a:buChar char="■"/>
              <a:defRPr sz="3200">
                <a:latin typeface="+mj-lt"/>
                <a:ea typeface="+mj-ea"/>
                <a:cs typeface="+mj-cs"/>
                <a:sym typeface="Arial"/>
              </a:defRPr>
            </a:pPr>
            <a:r>
              <a:t>Cloud computing</a:t>
            </a:r>
          </a:p>
          <a:p>
            <a:pPr marL="742950" lvl="1" indent="-285750">
              <a:lnSpc>
                <a:spcPct val="90000"/>
              </a:lnSpc>
              <a:spcBef>
                <a:spcPts val="600"/>
              </a:spcBef>
              <a:buClr>
                <a:srgbClr val="91AFBF"/>
              </a:buClr>
              <a:buSzPct val="55000"/>
              <a:buChar char="■"/>
              <a:defRPr sz="2800">
                <a:latin typeface="+mj-lt"/>
                <a:ea typeface="+mj-ea"/>
                <a:cs typeface="+mj-cs"/>
                <a:sym typeface="Arial"/>
              </a:defRPr>
            </a:pPr>
            <a:r>
              <a:t>Warehouse Scale Computers (WSC)</a:t>
            </a:r>
          </a:p>
          <a:p>
            <a:pPr marL="742950" lvl="1" indent="-285750">
              <a:lnSpc>
                <a:spcPct val="90000"/>
              </a:lnSpc>
              <a:spcBef>
                <a:spcPts val="600"/>
              </a:spcBef>
              <a:buClr>
                <a:srgbClr val="91AFBF"/>
              </a:buClr>
              <a:buSzPct val="55000"/>
              <a:buChar char="■"/>
              <a:defRPr sz="2800">
                <a:latin typeface="+mj-lt"/>
                <a:ea typeface="+mj-ea"/>
                <a:cs typeface="+mj-cs"/>
                <a:sym typeface="Arial"/>
              </a:defRPr>
            </a:pPr>
            <a:r>
              <a:t>Software as a Service (SaaS)</a:t>
            </a:r>
          </a:p>
          <a:p>
            <a:pPr marL="742950" lvl="1" indent="-285750">
              <a:lnSpc>
                <a:spcPct val="90000"/>
              </a:lnSpc>
              <a:spcBef>
                <a:spcPts val="600"/>
              </a:spcBef>
              <a:buClr>
                <a:srgbClr val="91AFBF"/>
              </a:buClr>
              <a:buSzPct val="55000"/>
              <a:buChar char="■"/>
              <a:defRPr sz="2800">
                <a:latin typeface="+mj-lt"/>
                <a:ea typeface="+mj-ea"/>
                <a:cs typeface="+mj-cs"/>
                <a:sym typeface="Arial"/>
              </a:defRPr>
            </a:pPr>
            <a:r>
              <a:t>Portion of software run on a PMD and a portion run in the Cloud</a:t>
            </a:r>
          </a:p>
          <a:p>
            <a:pPr marL="742950" lvl="1" indent="-285750">
              <a:lnSpc>
                <a:spcPct val="90000"/>
              </a:lnSpc>
              <a:spcBef>
                <a:spcPts val="600"/>
              </a:spcBef>
              <a:buClr>
                <a:srgbClr val="91AFBF"/>
              </a:buClr>
              <a:buSzPct val="55000"/>
              <a:buChar char="■"/>
              <a:defRPr sz="2800">
                <a:latin typeface="+mj-lt"/>
                <a:ea typeface="+mj-ea"/>
                <a:cs typeface="+mj-cs"/>
                <a:sym typeface="Arial"/>
              </a:defRPr>
            </a:pPr>
            <a:r>
              <a:t>Amazon and Google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 name="Group"/>
          <p:cNvGrpSpPr/>
          <p:nvPr/>
        </p:nvGrpSpPr>
        <p:grpSpPr>
          <a:xfrm>
            <a:off x="152400" y="1471612"/>
            <a:ext cx="9062403" cy="2325689"/>
            <a:chOff x="0" y="0"/>
            <a:chExt cx="9062402" cy="2325687"/>
          </a:xfrm>
        </p:grpSpPr>
        <p:sp>
          <p:nvSpPr>
            <p:cNvPr id="735" name="5%"/>
            <p:cNvSpPr/>
            <p:nvPr/>
          </p:nvSpPr>
          <p:spPr>
            <a:xfrm>
              <a:off x="0" y="474952"/>
              <a:ext cx="8305800" cy="1850736"/>
            </a:xfrm>
            <a:prstGeom prst="ellipse">
              <a:avLst/>
            </a:prstGeom>
            <a:blipFill rotWithShape="1">
              <a:blip r:embed="rId2"/>
              <a:srcRect/>
              <a:tile tx="0" ty="0" sx="100000" sy="100000" flip="none" algn="tl"/>
            </a:blipFill>
            <a:ln w="28575" cap="flat">
              <a:solidFill>
                <a:srgbClr val="CC00CC"/>
              </a:solidFill>
              <a:prstDash val="solid"/>
              <a:round/>
            </a:ln>
            <a:effectLst/>
          </p:spPr>
          <p:txBody>
            <a:bodyPr wrap="square" lIns="45719" tIns="45719" rIns="45719" bIns="45719" numCol="1" anchor="ctr">
              <a:noAutofit/>
            </a:bodyPr>
            <a:lstStyle/>
            <a:p>
              <a:pPr algn="ctr">
                <a:defRPr sz="1800"/>
              </a:pPr>
              <a:endParaRPr/>
            </a:p>
          </p:txBody>
        </p:sp>
        <p:sp>
          <p:nvSpPr>
            <p:cNvPr id="736" name="Computer…"/>
            <p:cNvSpPr txBox="1"/>
            <p:nvPr/>
          </p:nvSpPr>
          <p:spPr>
            <a:xfrm>
              <a:off x="7162800" y="0"/>
              <a:ext cx="1899603" cy="828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defRPr sz="2400" b="1">
                  <a:solidFill>
                    <a:srgbClr val="CC00CC"/>
                  </a:solidFill>
                </a:defRPr>
              </a:pPr>
              <a:r>
                <a:t>Computer </a:t>
              </a:r>
            </a:p>
            <a:p>
              <a:pPr>
                <a:defRPr sz="2400" b="1">
                  <a:solidFill>
                    <a:srgbClr val="CC00CC"/>
                  </a:solidFill>
                </a:defRPr>
              </a:pPr>
              <a:r>
                <a:t>Architecture</a:t>
              </a:r>
            </a:p>
          </p:txBody>
        </p:sp>
      </p:grpSp>
      <p:sp>
        <p:nvSpPr>
          <p:cNvPr id="738" name="What is “Computer Architecture”?"/>
          <p:cNvSpPr txBox="1">
            <a:spLocks noGrp="1"/>
          </p:cNvSpPr>
          <p:nvPr>
            <p:ph type="title" idx="4294967295"/>
          </p:nvPr>
        </p:nvSpPr>
        <p:spPr>
          <a:xfrm>
            <a:off x="609600" y="228600"/>
            <a:ext cx="6757988" cy="474663"/>
          </a:xfrm>
          <a:prstGeom prst="rect">
            <a:avLst/>
          </a:prstGeom>
        </p:spPr>
        <p:txBody>
          <a:bodyPr>
            <a:normAutofit/>
          </a:bodyPr>
          <a:lstStyle>
            <a:lvl1pPr defTabSz="777240">
              <a:defRPr sz="2720">
                <a:solidFill>
                  <a:srgbClr val="000000"/>
                </a:solidFill>
                <a:latin typeface="Verdana"/>
                <a:ea typeface="Verdana"/>
                <a:cs typeface="Verdana"/>
                <a:sym typeface="Verdana"/>
              </a:defRPr>
            </a:lvl1pPr>
          </a:lstStyle>
          <a:p>
            <a:r>
              <a:t>What is “Computer Architecture”?</a:t>
            </a:r>
          </a:p>
        </p:txBody>
      </p:sp>
      <p:sp>
        <p:nvSpPr>
          <p:cNvPr id="739" name="Coordination of many…"/>
          <p:cNvSpPr txBox="1">
            <a:spLocks noGrp="1"/>
          </p:cNvSpPr>
          <p:nvPr>
            <p:ph type="body" sz="quarter" idx="4294967295"/>
          </p:nvPr>
        </p:nvSpPr>
        <p:spPr>
          <a:xfrm>
            <a:off x="304800" y="5029200"/>
            <a:ext cx="8534400" cy="1109663"/>
          </a:xfrm>
          <a:prstGeom prst="rect">
            <a:avLst/>
          </a:prstGeom>
        </p:spPr>
        <p:txBody>
          <a:bodyPr>
            <a:normAutofit/>
          </a:bodyPr>
          <a:lstStyle/>
          <a:p>
            <a:pPr marL="178815" indent="-178815" defTabSz="804672">
              <a:spcBef>
                <a:spcPts val="2100"/>
              </a:spcBef>
              <a:buChar char="*"/>
              <a:defRPr sz="2816">
                <a:latin typeface="Verdana"/>
                <a:ea typeface="Verdana"/>
                <a:cs typeface="Verdana"/>
                <a:sym typeface="Verdana"/>
              </a:defRPr>
            </a:pPr>
            <a:r>
              <a:t>Coordination of many </a:t>
            </a:r>
          </a:p>
          <a:p>
            <a:pPr marL="178815" indent="-178815" defTabSz="804672">
              <a:spcBef>
                <a:spcPts val="2100"/>
              </a:spcBef>
              <a:buSzTx/>
              <a:buNone/>
              <a:defRPr sz="2816" i="1">
                <a:solidFill>
                  <a:schemeClr val="accent1"/>
                </a:solidFill>
                <a:latin typeface="Verdana"/>
                <a:ea typeface="Verdana"/>
                <a:cs typeface="Verdana"/>
                <a:sym typeface="Verdana"/>
              </a:defRPr>
            </a:pPr>
            <a:r>
              <a:t>		levels (layers) of abstraction</a:t>
            </a:r>
          </a:p>
        </p:txBody>
      </p:sp>
      <p:sp>
        <p:nvSpPr>
          <p:cNvPr id="740" name="I/O system"/>
          <p:cNvSpPr txBox="1"/>
          <p:nvPr/>
        </p:nvSpPr>
        <p:spPr>
          <a:xfrm>
            <a:off x="4572000" y="2667000"/>
            <a:ext cx="1219783"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I/O system</a:t>
            </a:r>
          </a:p>
        </p:txBody>
      </p:sp>
      <p:sp>
        <p:nvSpPr>
          <p:cNvPr id="741" name="Processor"/>
          <p:cNvSpPr txBox="1"/>
          <p:nvPr/>
        </p:nvSpPr>
        <p:spPr>
          <a:xfrm>
            <a:off x="2362200" y="2667000"/>
            <a:ext cx="1181721"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Processor</a:t>
            </a:r>
          </a:p>
        </p:txBody>
      </p:sp>
      <p:sp>
        <p:nvSpPr>
          <p:cNvPr id="742" name="Rectangle"/>
          <p:cNvSpPr/>
          <p:nvPr/>
        </p:nvSpPr>
        <p:spPr>
          <a:xfrm>
            <a:off x="2286000" y="2660650"/>
            <a:ext cx="3810000" cy="381000"/>
          </a:xfrm>
          <a:prstGeom prst="rect">
            <a:avLst/>
          </a:prstGeom>
          <a:ln w="28575">
            <a:solidFill>
              <a:srgbClr val="000000"/>
            </a:solidFill>
          </a:ln>
        </p:spPr>
        <p:txBody>
          <a:bodyPr lIns="45719" rIns="45719" anchor="ctr"/>
          <a:lstStyle/>
          <a:p>
            <a:pPr algn="ctr">
              <a:defRPr sz="1800"/>
            </a:pPr>
            <a:endParaRPr/>
          </a:p>
        </p:txBody>
      </p:sp>
      <p:sp>
        <p:nvSpPr>
          <p:cNvPr id="743" name="Line"/>
          <p:cNvSpPr/>
          <p:nvPr/>
        </p:nvSpPr>
        <p:spPr>
          <a:xfrm>
            <a:off x="4572000" y="2667000"/>
            <a:ext cx="0" cy="406400"/>
          </a:xfrm>
          <a:prstGeom prst="line">
            <a:avLst/>
          </a:prstGeom>
          <a:ln w="28575">
            <a:solidFill>
              <a:srgbClr val="000000"/>
            </a:solidFill>
          </a:ln>
        </p:spPr>
        <p:txBody>
          <a:bodyPr lIns="45719" rIns="45719"/>
          <a:lstStyle/>
          <a:p>
            <a:endParaRPr/>
          </a:p>
        </p:txBody>
      </p:sp>
      <p:sp>
        <p:nvSpPr>
          <p:cNvPr id="744" name="Compiler"/>
          <p:cNvSpPr txBox="1"/>
          <p:nvPr/>
        </p:nvSpPr>
        <p:spPr>
          <a:xfrm>
            <a:off x="2743200" y="1752600"/>
            <a:ext cx="1054249"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Compiler</a:t>
            </a:r>
          </a:p>
        </p:txBody>
      </p:sp>
      <p:sp>
        <p:nvSpPr>
          <p:cNvPr id="745" name="Rectangle"/>
          <p:cNvSpPr/>
          <p:nvPr/>
        </p:nvSpPr>
        <p:spPr>
          <a:xfrm>
            <a:off x="2743200" y="2133600"/>
            <a:ext cx="1295400" cy="330200"/>
          </a:xfrm>
          <a:prstGeom prst="rect">
            <a:avLst/>
          </a:prstGeom>
          <a:ln w="28575">
            <a:solidFill>
              <a:srgbClr val="000000"/>
            </a:solidFill>
          </a:ln>
        </p:spPr>
        <p:txBody>
          <a:bodyPr lIns="45719" rIns="45719" anchor="ctr"/>
          <a:lstStyle/>
          <a:p>
            <a:pPr algn="ctr">
              <a:defRPr sz="1800"/>
            </a:pPr>
            <a:endParaRPr/>
          </a:p>
        </p:txBody>
      </p:sp>
      <p:sp>
        <p:nvSpPr>
          <p:cNvPr id="746" name="Operating"/>
          <p:cNvSpPr txBox="1"/>
          <p:nvPr/>
        </p:nvSpPr>
        <p:spPr>
          <a:xfrm>
            <a:off x="4267200" y="1447800"/>
            <a:ext cx="1143100"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Operating</a:t>
            </a:r>
          </a:p>
        </p:txBody>
      </p:sp>
      <p:sp>
        <p:nvSpPr>
          <p:cNvPr id="747" name="System"/>
          <p:cNvSpPr txBox="1"/>
          <p:nvPr/>
        </p:nvSpPr>
        <p:spPr>
          <a:xfrm>
            <a:off x="4444758" y="1752600"/>
            <a:ext cx="940284" cy="61518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ctr">
              <a:lnSpc>
                <a:spcPct val="102000"/>
              </a:lnSpc>
              <a:defRPr sz="1800" b="1"/>
            </a:lvl1pPr>
          </a:lstStyle>
          <a:p>
            <a:r>
              <a:t>System</a:t>
            </a:r>
          </a:p>
        </p:txBody>
      </p:sp>
      <p:sp>
        <p:nvSpPr>
          <p:cNvPr id="748" name="Line"/>
          <p:cNvSpPr/>
          <p:nvPr/>
        </p:nvSpPr>
        <p:spPr>
          <a:xfrm flipV="1">
            <a:off x="3505200" y="1447800"/>
            <a:ext cx="0" cy="304800"/>
          </a:xfrm>
          <a:prstGeom prst="line">
            <a:avLst/>
          </a:prstGeom>
          <a:ln w="28575">
            <a:solidFill>
              <a:srgbClr val="000000"/>
            </a:solidFill>
          </a:ln>
        </p:spPr>
        <p:txBody>
          <a:bodyPr lIns="45719" rIns="45719"/>
          <a:lstStyle/>
          <a:p>
            <a:endParaRPr/>
          </a:p>
        </p:txBody>
      </p:sp>
      <p:sp>
        <p:nvSpPr>
          <p:cNvPr id="749" name="Line"/>
          <p:cNvSpPr/>
          <p:nvPr/>
        </p:nvSpPr>
        <p:spPr>
          <a:xfrm>
            <a:off x="3511550" y="1447800"/>
            <a:ext cx="2203450" cy="0"/>
          </a:xfrm>
          <a:prstGeom prst="line">
            <a:avLst/>
          </a:prstGeom>
          <a:ln w="28575">
            <a:solidFill>
              <a:srgbClr val="000000"/>
            </a:solidFill>
          </a:ln>
        </p:spPr>
        <p:txBody>
          <a:bodyPr lIns="45719" rIns="45719"/>
          <a:lstStyle/>
          <a:p>
            <a:endParaRPr/>
          </a:p>
        </p:txBody>
      </p:sp>
      <p:sp>
        <p:nvSpPr>
          <p:cNvPr id="750" name="Line"/>
          <p:cNvSpPr/>
          <p:nvPr/>
        </p:nvSpPr>
        <p:spPr>
          <a:xfrm>
            <a:off x="5715000" y="1447800"/>
            <a:ext cx="0" cy="1054100"/>
          </a:xfrm>
          <a:prstGeom prst="line">
            <a:avLst/>
          </a:prstGeom>
          <a:ln w="28575">
            <a:solidFill>
              <a:srgbClr val="000000"/>
            </a:solidFill>
          </a:ln>
        </p:spPr>
        <p:txBody>
          <a:bodyPr lIns="45719" rIns="45719"/>
          <a:lstStyle/>
          <a:p>
            <a:endParaRPr/>
          </a:p>
        </p:txBody>
      </p:sp>
      <p:sp>
        <p:nvSpPr>
          <p:cNvPr id="751" name="Application (ex: browser)"/>
          <p:cNvSpPr txBox="1"/>
          <p:nvPr/>
        </p:nvSpPr>
        <p:spPr>
          <a:xfrm>
            <a:off x="2667000" y="1092200"/>
            <a:ext cx="2807035"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Application (ex: browser)</a:t>
            </a:r>
          </a:p>
        </p:txBody>
      </p:sp>
      <p:sp>
        <p:nvSpPr>
          <p:cNvPr id="752" name="Line"/>
          <p:cNvSpPr/>
          <p:nvPr/>
        </p:nvSpPr>
        <p:spPr>
          <a:xfrm flipV="1">
            <a:off x="2438399" y="990600"/>
            <a:ext cx="1" cy="1447800"/>
          </a:xfrm>
          <a:prstGeom prst="line">
            <a:avLst/>
          </a:prstGeom>
          <a:ln w="28575">
            <a:solidFill>
              <a:srgbClr val="000000"/>
            </a:solidFill>
          </a:ln>
        </p:spPr>
        <p:txBody>
          <a:bodyPr lIns="45719" rIns="45719"/>
          <a:lstStyle/>
          <a:p>
            <a:endParaRPr/>
          </a:p>
        </p:txBody>
      </p:sp>
      <p:sp>
        <p:nvSpPr>
          <p:cNvPr id="753" name="Line"/>
          <p:cNvSpPr/>
          <p:nvPr/>
        </p:nvSpPr>
        <p:spPr>
          <a:xfrm>
            <a:off x="5562600" y="996950"/>
            <a:ext cx="0" cy="444500"/>
          </a:xfrm>
          <a:prstGeom prst="line">
            <a:avLst/>
          </a:prstGeom>
          <a:ln w="28575">
            <a:solidFill>
              <a:srgbClr val="000000"/>
            </a:solidFill>
          </a:ln>
        </p:spPr>
        <p:txBody>
          <a:bodyPr lIns="45719" rIns="45719"/>
          <a:lstStyle/>
          <a:p>
            <a:endParaRPr/>
          </a:p>
        </p:txBody>
      </p:sp>
      <p:sp>
        <p:nvSpPr>
          <p:cNvPr id="754" name="Digital Design"/>
          <p:cNvSpPr txBox="1"/>
          <p:nvPr/>
        </p:nvSpPr>
        <p:spPr>
          <a:xfrm>
            <a:off x="3187700" y="3568700"/>
            <a:ext cx="1587687"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Digital Design</a:t>
            </a:r>
          </a:p>
        </p:txBody>
      </p:sp>
      <p:sp>
        <p:nvSpPr>
          <p:cNvPr id="755" name="Rectangle"/>
          <p:cNvSpPr/>
          <p:nvPr/>
        </p:nvSpPr>
        <p:spPr>
          <a:xfrm>
            <a:off x="2724150" y="3536950"/>
            <a:ext cx="2654300" cy="342900"/>
          </a:xfrm>
          <a:prstGeom prst="rect">
            <a:avLst/>
          </a:prstGeom>
          <a:ln w="28575">
            <a:solidFill>
              <a:srgbClr val="000000"/>
            </a:solidFill>
          </a:ln>
        </p:spPr>
        <p:txBody>
          <a:bodyPr lIns="45719" rIns="45719" anchor="ctr"/>
          <a:lstStyle/>
          <a:p>
            <a:pPr algn="ctr">
              <a:defRPr sz="1800"/>
            </a:pPr>
            <a:endParaRPr/>
          </a:p>
        </p:txBody>
      </p:sp>
      <p:sp>
        <p:nvSpPr>
          <p:cNvPr id="756" name="Circuit Design"/>
          <p:cNvSpPr txBox="1"/>
          <p:nvPr/>
        </p:nvSpPr>
        <p:spPr>
          <a:xfrm>
            <a:off x="3124200" y="3860800"/>
            <a:ext cx="1613136"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Circuit Design</a:t>
            </a:r>
          </a:p>
        </p:txBody>
      </p:sp>
      <p:sp>
        <p:nvSpPr>
          <p:cNvPr id="757" name="Rectangle"/>
          <p:cNvSpPr/>
          <p:nvPr/>
        </p:nvSpPr>
        <p:spPr>
          <a:xfrm>
            <a:off x="2895600" y="3886200"/>
            <a:ext cx="2247900" cy="304800"/>
          </a:xfrm>
          <a:prstGeom prst="rect">
            <a:avLst/>
          </a:prstGeom>
          <a:ln w="28575">
            <a:solidFill>
              <a:srgbClr val="000000"/>
            </a:solidFill>
          </a:ln>
        </p:spPr>
        <p:txBody>
          <a:bodyPr lIns="45719" rIns="45719" anchor="ctr"/>
          <a:lstStyle/>
          <a:p>
            <a:pPr algn="ctr">
              <a:defRPr sz="1800"/>
            </a:pPr>
            <a:endParaRPr/>
          </a:p>
        </p:txBody>
      </p:sp>
      <p:sp>
        <p:nvSpPr>
          <p:cNvPr id="758" name="50%"/>
          <p:cNvSpPr/>
          <p:nvPr/>
        </p:nvSpPr>
        <p:spPr>
          <a:xfrm>
            <a:off x="838200" y="2438400"/>
            <a:ext cx="5372100" cy="192088"/>
          </a:xfrm>
          <a:prstGeom prst="rect">
            <a:avLst/>
          </a:prstGeom>
          <a:blipFill>
            <a:blip r:embed="rId3"/>
          </a:blipFill>
          <a:ln w="12700">
            <a:solidFill>
              <a:srgbClr val="000000"/>
            </a:solidFill>
          </a:ln>
        </p:spPr>
        <p:txBody>
          <a:bodyPr lIns="45719" rIns="45719" anchor="ctr"/>
          <a:lstStyle/>
          <a:p>
            <a:pPr algn="ctr">
              <a:defRPr sz="1800"/>
            </a:pPr>
            <a:endParaRPr/>
          </a:p>
        </p:txBody>
      </p:sp>
      <p:sp>
        <p:nvSpPr>
          <p:cNvPr id="759" name="Instruction Set…"/>
          <p:cNvSpPr txBox="1"/>
          <p:nvPr/>
        </p:nvSpPr>
        <p:spPr>
          <a:xfrm>
            <a:off x="6172200" y="2438400"/>
            <a:ext cx="1727325" cy="56769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lnSpc>
                <a:spcPct val="85000"/>
              </a:lnSpc>
              <a:defRPr sz="1800" b="1"/>
            </a:pPr>
            <a:r>
              <a:t>Instruction Set</a:t>
            </a:r>
          </a:p>
          <a:p>
            <a:pPr>
              <a:lnSpc>
                <a:spcPct val="85000"/>
              </a:lnSpc>
              <a:defRPr sz="1800" b="1"/>
            </a:pPr>
            <a:r>
              <a:t> Architecture</a:t>
            </a:r>
          </a:p>
        </p:txBody>
      </p:sp>
      <p:sp>
        <p:nvSpPr>
          <p:cNvPr id="760" name="Line"/>
          <p:cNvSpPr/>
          <p:nvPr/>
        </p:nvSpPr>
        <p:spPr>
          <a:xfrm>
            <a:off x="2444750" y="990600"/>
            <a:ext cx="3117850" cy="0"/>
          </a:xfrm>
          <a:prstGeom prst="line">
            <a:avLst/>
          </a:prstGeom>
          <a:ln w="28575">
            <a:solidFill>
              <a:srgbClr val="000000"/>
            </a:solidFill>
          </a:ln>
        </p:spPr>
        <p:txBody>
          <a:bodyPr lIns="45719" rIns="45719"/>
          <a:lstStyle/>
          <a:p>
            <a:endParaRPr/>
          </a:p>
        </p:txBody>
      </p:sp>
      <p:sp>
        <p:nvSpPr>
          <p:cNvPr id="761" name="Datapath &amp; Control"/>
          <p:cNvSpPr txBox="1"/>
          <p:nvPr/>
        </p:nvSpPr>
        <p:spPr>
          <a:xfrm>
            <a:off x="2881312" y="3101975"/>
            <a:ext cx="2247851" cy="368300"/>
          </a:xfrm>
          <a:prstGeom prst="rect">
            <a:avLst/>
          </a:prstGeom>
          <a:ln w="12700">
            <a:miter lim="400000"/>
          </a:ln>
          <a:extLst>
            <a:ext uri="{C572A759-6A51-4108-AA02-DFA0A04FC94B}">
              <ma14:wrappingTextBoxFlag xmlns:ma14="http://schemas.microsoft.com/office/mac/drawingml/2011/main" xmlns="" val="1"/>
            </a:ext>
          </a:extLst>
        </p:spPr>
        <p:txBody>
          <a:bodyPr wrap="none" lIns="44450" tIns="44450" rIns="44450" bIns="44450">
            <a:spAutoFit/>
          </a:bodyPr>
          <a:lstStyle>
            <a:lvl1pPr>
              <a:defRPr sz="1800" b="1"/>
            </a:lvl1pPr>
          </a:lstStyle>
          <a:p>
            <a:r>
              <a:t>Datapath &amp; Control </a:t>
            </a:r>
          </a:p>
        </p:txBody>
      </p:sp>
      <p:sp>
        <p:nvSpPr>
          <p:cNvPr id="762" name="Rectangle"/>
          <p:cNvSpPr/>
          <p:nvPr/>
        </p:nvSpPr>
        <p:spPr>
          <a:xfrm>
            <a:off x="2597150" y="3054350"/>
            <a:ext cx="2882900" cy="444500"/>
          </a:xfrm>
          <a:prstGeom prst="rect">
            <a:avLst/>
          </a:prstGeom>
          <a:ln w="28575">
            <a:solidFill>
              <a:srgbClr val="000000"/>
            </a:solidFill>
          </a:ln>
        </p:spPr>
        <p:txBody>
          <a:bodyPr lIns="45719" rIns="45719" anchor="ctr"/>
          <a:lstStyle/>
          <a:p>
            <a:pPr algn="ctr">
              <a:defRPr sz="1800"/>
            </a:pPr>
            <a:endParaRPr/>
          </a:p>
        </p:txBody>
      </p:sp>
      <p:sp>
        <p:nvSpPr>
          <p:cNvPr id="763" name="transistors"/>
          <p:cNvSpPr txBox="1"/>
          <p:nvPr/>
        </p:nvSpPr>
        <p:spPr>
          <a:xfrm>
            <a:off x="3276600" y="4162425"/>
            <a:ext cx="1295400" cy="330200"/>
          </a:xfrm>
          <a:prstGeom prst="rect">
            <a:avLst/>
          </a:prstGeom>
          <a:ln w="12700">
            <a:miter lim="400000"/>
          </a:ln>
          <a:extLst>
            <a:ext uri="{C572A759-6A51-4108-AA02-DFA0A04FC94B}">
              <ma14:wrappingTextBoxFlag xmlns:ma14="http://schemas.microsoft.com/office/mac/drawingml/2011/main" xmlns="" val="1"/>
            </a:ext>
          </a:extLst>
        </p:spPr>
        <p:txBody>
          <a:bodyPr lIns="44450" tIns="44450" rIns="44450" bIns="44450">
            <a:spAutoFit/>
          </a:bodyPr>
          <a:lstStyle>
            <a:lvl1pPr>
              <a:defRPr sz="1600" b="1"/>
            </a:lvl1pPr>
          </a:lstStyle>
          <a:p>
            <a:r>
              <a:t>transistors</a:t>
            </a:r>
          </a:p>
        </p:txBody>
      </p:sp>
      <p:sp>
        <p:nvSpPr>
          <p:cNvPr id="764" name="Rectangle"/>
          <p:cNvSpPr/>
          <p:nvPr/>
        </p:nvSpPr>
        <p:spPr>
          <a:xfrm>
            <a:off x="2978150" y="4197350"/>
            <a:ext cx="2044700" cy="298450"/>
          </a:xfrm>
          <a:prstGeom prst="rect">
            <a:avLst/>
          </a:prstGeom>
          <a:ln w="28575">
            <a:solidFill>
              <a:srgbClr val="000000"/>
            </a:solidFill>
          </a:ln>
        </p:spPr>
        <p:txBody>
          <a:bodyPr lIns="45719" rIns="45719" anchor="ctr"/>
          <a:lstStyle/>
          <a:p>
            <a:pPr algn="ctr">
              <a:defRPr sz="1800"/>
            </a:pPr>
            <a:endParaRPr/>
          </a:p>
        </p:txBody>
      </p:sp>
      <p:sp>
        <p:nvSpPr>
          <p:cNvPr id="765" name="Line"/>
          <p:cNvSpPr/>
          <p:nvPr/>
        </p:nvSpPr>
        <p:spPr>
          <a:xfrm>
            <a:off x="3581400" y="2667000"/>
            <a:ext cx="0" cy="406400"/>
          </a:xfrm>
          <a:prstGeom prst="line">
            <a:avLst/>
          </a:prstGeom>
          <a:ln w="28575">
            <a:solidFill>
              <a:srgbClr val="000000"/>
            </a:solidFill>
          </a:ln>
        </p:spPr>
        <p:txBody>
          <a:bodyPr lIns="45719" rIns="45719"/>
          <a:lstStyle/>
          <a:p>
            <a:endParaRPr/>
          </a:p>
        </p:txBody>
      </p:sp>
      <p:sp>
        <p:nvSpPr>
          <p:cNvPr id="766" name="Memory"/>
          <p:cNvSpPr txBox="1"/>
          <p:nvPr/>
        </p:nvSpPr>
        <p:spPr>
          <a:xfrm>
            <a:off x="3568700" y="2667000"/>
            <a:ext cx="940061" cy="3302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nSpc>
                <a:spcPct val="102000"/>
              </a:lnSpc>
              <a:defRPr sz="1800" b="1"/>
            </a:lvl1pPr>
          </a:lstStyle>
          <a:p>
            <a:r>
              <a:t>Memory</a:t>
            </a:r>
          </a:p>
        </p:txBody>
      </p:sp>
      <p:sp>
        <p:nvSpPr>
          <p:cNvPr id="767" name="Hardware"/>
          <p:cNvSpPr txBox="1"/>
          <p:nvPr/>
        </p:nvSpPr>
        <p:spPr>
          <a:xfrm>
            <a:off x="762000" y="2590800"/>
            <a:ext cx="1261775" cy="3962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000" b="1"/>
            </a:lvl1pPr>
          </a:lstStyle>
          <a:p>
            <a:r>
              <a:t>Hardware</a:t>
            </a:r>
          </a:p>
        </p:txBody>
      </p:sp>
      <p:sp>
        <p:nvSpPr>
          <p:cNvPr id="768" name="Software"/>
          <p:cNvSpPr txBox="1"/>
          <p:nvPr/>
        </p:nvSpPr>
        <p:spPr>
          <a:xfrm>
            <a:off x="762000" y="2057400"/>
            <a:ext cx="1176819" cy="3962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000" b="1"/>
            </a:lvl1pPr>
          </a:lstStyle>
          <a:p>
            <a:r>
              <a:t>Software</a:t>
            </a:r>
          </a:p>
        </p:txBody>
      </p:sp>
      <p:sp>
        <p:nvSpPr>
          <p:cNvPr id="769" name="Line"/>
          <p:cNvSpPr/>
          <p:nvPr/>
        </p:nvSpPr>
        <p:spPr>
          <a:xfrm flipV="1">
            <a:off x="2133600" y="1447800"/>
            <a:ext cx="0" cy="990600"/>
          </a:xfrm>
          <a:prstGeom prst="line">
            <a:avLst/>
          </a:prstGeom>
          <a:ln w="38100">
            <a:solidFill>
              <a:srgbClr val="000000"/>
            </a:solidFill>
            <a:tailEnd type="triangle"/>
          </a:ln>
        </p:spPr>
        <p:txBody>
          <a:bodyPr lIns="45719" rIns="45719"/>
          <a:lstStyle/>
          <a:p>
            <a:endParaRPr/>
          </a:p>
        </p:txBody>
      </p:sp>
      <p:sp>
        <p:nvSpPr>
          <p:cNvPr id="770" name="Line"/>
          <p:cNvSpPr/>
          <p:nvPr/>
        </p:nvSpPr>
        <p:spPr>
          <a:xfrm flipH="1">
            <a:off x="2133599" y="2641600"/>
            <a:ext cx="1" cy="1066800"/>
          </a:xfrm>
          <a:prstGeom prst="line">
            <a:avLst/>
          </a:prstGeom>
          <a:ln w="38100">
            <a:solidFill>
              <a:srgbClr val="000000"/>
            </a:solidFill>
            <a:tailEnd type="triangle"/>
          </a:ln>
        </p:spPr>
        <p:txBody>
          <a:bodyPr lIns="45719" rIns="45719"/>
          <a:lstStyle/>
          <a:p>
            <a:endParaRPr/>
          </a:p>
        </p:txBody>
      </p:sp>
      <p:sp>
        <p:nvSpPr>
          <p:cNvPr id="771" name="Rectangle"/>
          <p:cNvSpPr/>
          <p:nvPr/>
        </p:nvSpPr>
        <p:spPr>
          <a:xfrm>
            <a:off x="2755900" y="1752600"/>
            <a:ext cx="1143001" cy="330200"/>
          </a:xfrm>
          <a:prstGeom prst="rect">
            <a:avLst/>
          </a:prstGeom>
          <a:ln w="28575">
            <a:solidFill>
              <a:srgbClr val="000000"/>
            </a:solidFill>
          </a:ln>
        </p:spPr>
        <p:txBody>
          <a:bodyPr lIns="45719" rIns="45719" anchor="ctr"/>
          <a:lstStyle/>
          <a:p>
            <a:pPr algn="ctr">
              <a:defRPr sz="1800"/>
            </a:pPr>
            <a:endParaRPr/>
          </a:p>
        </p:txBody>
      </p:sp>
      <p:sp>
        <p:nvSpPr>
          <p:cNvPr id="772" name="Assembler"/>
          <p:cNvSpPr txBox="1"/>
          <p:nvPr/>
        </p:nvSpPr>
        <p:spPr>
          <a:xfrm>
            <a:off x="2743200" y="2133600"/>
            <a:ext cx="1371600" cy="3302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lvl1pPr>
              <a:lnSpc>
                <a:spcPct val="102000"/>
              </a:lnSpc>
              <a:defRPr sz="1800" b="1"/>
            </a:lvl1pPr>
          </a:lstStyle>
          <a:p>
            <a:r>
              <a:t>Assembler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3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7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7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2" animBg="1" advAuto="0"/>
      <p:bldP spid="739" grpId="1" build="p"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Instruction Set Architecture"/>
          <p:cNvSpPr txBox="1">
            <a:spLocks noGrp="1"/>
          </p:cNvSpPr>
          <p:nvPr>
            <p:ph type="title" idx="4294967295"/>
          </p:nvPr>
        </p:nvSpPr>
        <p:spPr>
          <a:xfrm>
            <a:off x="762000" y="152400"/>
            <a:ext cx="7848600" cy="479425"/>
          </a:xfrm>
          <a:prstGeom prst="rect">
            <a:avLst/>
          </a:prstGeom>
        </p:spPr>
        <p:txBody>
          <a:bodyPr lIns="44450" tIns="44450" rIns="44450" bIns="44450" anchor="ctr">
            <a:normAutofit/>
          </a:bodyPr>
          <a:lstStyle>
            <a:lvl1pPr defTabSz="740663">
              <a:defRPr sz="2592">
                <a:solidFill>
                  <a:srgbClr val="000000"/>
                </a:solidFill>
                <a:latin typeface="Verdana"/>
                <a:ea typeface="Verdana"/>
                <a:cs typeface="Verdana"/>
                <a:sym typeface="Verdana"/>
              </a:defRPr>
            </a:lvl1pPr>
          </a:lstStyle>
          <a:p>
            <a:r>
              <a:t>Instruction Set Architecture</a:t>
            </a:r>
          </a:p>
        </p:txBody>
      </p:sp>
      <p:sp>
        <p:nvSpPr>
          <p:cNvPr id="775" name="A very important abstraction…"/>
          <p:cNvSpPr txBox="1">
            <a:spLocks noGrp="1"/>
          </p:cNvSpPr>
          <p:nvPr>
            <p:ph type="body" idx="4294967295"/>
          </p:nvPr>
        </p:nvSpPr>
        <p:spPr>
          <a:xfrm>
            <a:off x="685800" y="838200"/>
            <a:ext cx="7848600" cy="6291263"/>
          </a:xfrm>
          <a:prstGeom prst="rect">
            <a:avLst/>
          </a:prstGeom>
        </p:spPr>
        <p:txBody>
          <a:bodyPr lIns="44450" tIns="44450" rIns="44450" bIns="44450">
            <a:normAutofit/>
          </a:bodyPr>
          <a:lstStyle/>
          <a:p>
            <a:pPr>
              <a:lnSpc>
                <a:spcPct val="90000"/>
              </a:lnSpc>
              <a:spcBef>
                <a:spcPts val="1500"/>
              </a:spcBef>
              <a:buChar char="°"/>
              <a:defRPr sz="2000">
                <a:latin typeface="Verdana"/>
                <a:ea typeface="Verdana"/>
                <a:cs typeface="Verdana"/>
                <a:sym typeface="Verdana"/>
              </a:defRPr>
            </a:pPr>
            <a:r>
              <a:rPr dirty="0"/>
              <a:t>A very important abstraction </a:t>
            </a:r>
          </a:p>
          <a:p>
            <a:pPr marL="685800" lvl="1" indent="-190500">
              <a:lnSpc>
                <a:spcPct val="120000"/>
              </a:lnSpc>
              <a:spcBef>
                <a:spcPts val="900"/>
              </a:spcBef>
              <a:defRPr sz="2000">
                <a:latin typeface="Verdana"/>
                <a:ea typeface="Verdana"/>
                <a:cs typeface="Verdana"/>
                <a:sym typeface="Verdana"/>
              </a:defRPr>
            </a:pPr>
            <a:r>
              <a:rPr dirty="0"/>
              <a:t>interface between hardware and low-level software</a:t>
            </a:r>
          </a:p>
          <a:p>
            <a:pPr marL="685800" lvl="1" indent="-190500">
              <a:lnSpc>
                <a:spcPct val="120000"/>
              </a:lnSpc>
              <a:spcBef>
                <a:spcPts val="900"/>
              </a:spcBef>
              <a:defRPr sz="2000">
                <a:latin typeface="Verdana"/>
                <a:ea typeface="Verdana"/>
                <a:cs typeface="Verdana"/>
                <a:sym typeface="Verdana"/>
              </a:defRPr>
            </a:pPr>
            <a:r>
              <a:rPr dirty="0"/>
              <a:t>standardizes </a:t>
            </a:r>
            <a:r>
              <a:rPr dirty="0">
                <a:solidFill>
                  <a:srgbClr val="FF0000"/>
                </a:solidFill>
              </a:rPr>
              <a:t>set of instructions, their operations and machine language representations</a:t>
            </a:r>
            <a:r>
              <a:rPr dirty="0"/>
              <a:t>.</a:t>
            </a:r>
          </a:p>
          <a:p>
            <a:pPr marL="685800" lvl="1" indent="-190500">
              <a:lnSpc>
                <a:spcPct val="120000"/>
              </a:lnSpc>
              <a:spcBef>
                <a:spcPts val="900"/>
              </a:spcBef>
              <a:defRPr sz="2000">
                <a:latin typeface="Verdana"/>
                <a:ea typeface="Verdana"/>
                <a:cs typeface="Verdana"/>
                <a:sym typeface="Verdana"/>
              </a:defRPr>
            </a:pPr>
            <a:r>
              <a:rPr dirty="0"/>
              <a:t>advantage:  </a:t>
            </a:r>
            <a:r>
              <a:rPr i="1" dirty="0"/>
              <a:t>different </a:t>
            </a:r>
            <a:r>
              <a:rPr i="1" dirty="0">
                <a:solidFill>
                  <a:schemeClr val="accent1"/>
                </a:solidFill>
              </a:rPr>
              <a:t>implementations</a:t>
            </a:r>
            <a:r>
              <a:rPr i="1" dirty="0"/>
              <a:t> of the same architecture</a:t>
            </a:r>
          </a:p>
          <a:p>
            <a:pPr marL="685800" lvl="1" indent="-190500">
              <a:lnSpc>
                <a:spcPct val="120000"/>
              </a:lnSpc>
              <a:spcBef>
                <a:spcPts val="900"/>
              </a:spcBef>
              <a:defRPr sz="2000">
                <a:latin typeface="Verdana"/>
                <a:ea typeface="Verdana"/>
                <a:cs typeface="Verdana"/>
                <a:sym typeface="Verdana"/>
              </a:defRPr>
            </a:pPr>
            <a:r>
              <a:rPr dirty="0"/>
              <a:t>disadvantage:  </a:t>
            </a:r>
            <a:r>
              <a:rPr i="1" dirty="0"/>
              <a:t>sometimes prevents using new innovations (Compatibility issue)</a:t>
            </a:r>
          </a:p>
          <a:p>
            <a:pPr>
              <a:lnSpc>
                <a:spcPct val="90000"/>
              </a:lnSpc>
              <a:spcBef>
                <a:spcPts val="1500"/>
              </a:spcBef>
              <a:buChar char="°"/>
              <a:defRPr sz="2000">
                <a:latin typeface="Verdana"/>
                <a:ea typeface="Verdana"/>
                <a:cs typeface="Verdana"/>
                <a:sym typeface="Verdana"/>
              </a:defRPr>
            </a:pPr>
            <a:r>
              <a:rPr lang="en-US" dirty="0"/>
              <a:t>RISC (Reduced Instruction Set Computer) vs. CISC (Complex Instruction Set Computer)</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19</a:t>
            </a:fld>
            <a:endParaRPr/>
          </a:p>
        </p:txBody>
      </p:sp>
      <p:sp>
        <p:nvSpPr>
          <p:cNvPr id="797" name="Power Trends"/>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Power Trends</a:t>
            </a:r>
          </a:p>
        </p:txBody>
      </p:sp>
      <p:sp>
        <p:nvSpPr>
          <p:cNvPr id="798" name="In CMOS IC technology"/>
          <p:cNvSpPr txBox="1">
            <a:spLocks noGrp="1"/>
          </p:cNvSpPr>
          <p:nvPr>
            <p:ph type="body" sz="quarter" idx="4294967295"/>
          </p:nvPr>
        </p:nvSpPr>
        <p:spPr>
          <a:xfrm>
            <a:off x="684212" y="4149725"/>
            <a:ext cx="8270876" cy="647700"/>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j-lt"/>
                <a:ea typeface="+mj-ea"/>
                <a:cs typeface="+mj-cs"/>
                <a:sym typeface="Arial"/>
              </a:defRPr>
            </a:lvl1pPr>
          </a:lstStyle>
          <a:p>
            <a:r>
              <a:t>In CMOS IC technology</a:t>
            </a:r>
          </a:p>
        </p:txBody>
      </p:sp>
      <p:sp>
        <p:nvSpPr>
          <p:cNvPr id="799" name="§1.7 The Power Wall"/>
          <p:cNvSpPr txBox="1"/>
          <p:nvPr/>
        </p:nvSpPr>
        <p:spPr>
          <a:xfrm rot="5400000">
            <a:off x="7863590" y="934510"/>
            <a:ext cx="2213333" cy="350662"/>
          </a:xfrm>
          <a:prstGeom prst="rect">
            <a:avLst/>
          </a:prstGeom>
          <a:solidFill>
            <a:srgbClr val="9FCAD3"/>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a:solidFill>
                  <a:srgbClr val="ECEAAC"/>
                </a:solidFill>
                <a:latin typeface="+mj-lt"/>
                <a:ea typeface="+mj-ea"/>
                <a:cs typeface="+mj-cs"/>
                <a:sym typeface="Arial"/>
              </a:defRPr>
            </a:lvl1pPr>
          </a:lstStyle>
          <a:p>
            <a:r>
              <a:t>§1.7 The Power Wall</a:t>
            </a:r>
          </a:p>
        </p:txBody>
      </p:sp>
      <p:grpSp>
        <p:nvGrpSpPr>
          <p:cNvPr id="802" name="Group"/>
          <p:cNvGrpSpPr/>
          <p:nvPr/>
        </p:nvGrpSpPr>
        <p:grpSpPr>
          <a:xfrm>
            <a:off x="1331912" y="4941887"/>
            <a:ext cx="7081838" cy="503238"/>
            <a:chOff x="0" y="0"/>
            <a:chExt cx="7081837" cy="503237"/>
          </a:xfrm>
        </p:grpSpPr>
        <p:sp>
          <p:nvSpPr>
            <p:cNvPr id="800" name="Rectangle"/>
            <p:cNvSpPr/>
            <p:nvPr/>
          </p:nvSpPr>
          <p:spPr>
            <a:xfrm>
              <a:off x="0" y="0"/>
              <a:ext cx="7081838" cy="503238"/>
            </a:xfrm>
            <a:prstGeom prst="rect">
              <a:avLst/>
            </a:prstGeom>
            <a:solidFill>
              <a:srgbClr val="ECEAAC"/>
            </a:solidFill>
            <a:ln w="12700" cap="flat">
              <a:noFill/>
              <a:miter lim="400000"/>
            </a:ln>
            <a:effectLst/>
          </p:spPr>
          <p:txBody>
            <a:bodyPr wrap="square" lIns="45719" tIns="45719" rIns="45719" bIns="45719" numCol="1" anchor="t">
              <a:noAutofit/>
            </a:bodyPr>
            <a:lstStyle/>
            <a:p>
              <a:pPr>
                <a:defRPr sz="1800">
                  <a:latin typeface="+mj-lt"/>
                  <a:ea typeface="+mj-ea"/>
                  <a:cs typeface="+mj-cs"/>
                  <a:sym typeface="Arial"/>
                </a:defRPr>
              </a:pPr>
              <a:endParaRPr/>
            </a:p>
          </p:txBody>
        </p:sp>
        <p:pic>
          <p:nvPicPr>
            <p:cNvPr id="801" name="image.pdf" descr="image.pdf"/>
            <p:cNvPicPr>
              <a:picLocks noChangeAspect="1"/>
            </p:cNvPicPr>
            <p:nvPr/>
          </p:nvPicPr>
          <p:blipFill>
            <a:blip r:embed="rId2"/>
            <a:stretch>
              <a:fillRect/>
            </a:stretch>
          </p:blipFill>
          <p:spPr>
            <a:xfrm>
              <a:off x="0" y="0"/>
              <a:ext cx="7081838" cy="503238"/>
            </a:xfrm>
            <a:prstGeom prst="rect">
              <a:avLst/>
            </a:prstGeom>
            <a:ln w="12700" cap="flat">
              <a:noFill/>
              <a:miter lim="400000"/>
            </a:ln>
            <a:effectLst/>
          </p:spPr>
        </p:pic>
      </p:grpSp>
      <p:grpSp>
        <p:nvGrpSpPr>
          <p:cNvPr id="806" name="Group"/>
          <p:cNvGrpSpPr/>
          <p:nvPr/>
        </p:nvGrpSpPr>
        <p:grpSpPr>
          <a:xfrm>
            <a:off x="7489824" y="5468944"/>
            <a:ext cx="1254126" cy="739769"/>
            <a:chOff x="0" y="0"/>
            <a:chExt cx="1254125" cy="739768"/>
          </a:xfrm>
        </p:grpSpPr>
        <p:sp>
          <p:nvSpPr>
            <p:cNvPr id="803" name="Rectangle"/>
            <p:cNvSpPr/>
            <p:nvPr/>
          </p:nvSpPr>
          <p:spPr>
            <a:xfrm>
              <a:off x="250825" y="336543"/>
              <a:ext cx="1003300" cy="403226"/>
            </a:xfrm>
            <a:prstGeom prst="rect">
              <a:avLst/>
            </a:prstGeom>
            <a:solidFill>
              <a:srgbClr val="9FCAD3"/>
            </a:solidFill>
            <a:ln w="9525" cap="flat">
              <a:solidFill>
                <a:srgbClr val="000000"/>
              </a:solidFill>
              <a:prstDash val="solid"/>
              <a:round/>
              <a:headEnd type="triangle" w="med" len="med"/>
            </a:ln>
            <a:effectLst/>
          </p:spPr>
          <p:txBody>
            <a:bodyPr wrap="square" lIns="45719" tIns="45719" rIns="45719" bIns="45719" numCol="1" anchor="t">
              <a:noAutofit/>
            </a:bodyPr>
            <a:lstStyle/>
            <a:p>
              <a:pPr algn="ctr">
                <a:defRPr sz="1800">
                  <a:latin typeface="+mj-lt"/>
                  <a:ea typeface="+mj-ea"/>
                  <a:cs typeface="+mj-cs"/>
                  <a:sym typeface="Arial"/>
                </a:defRPr>
              </a:pPr>
              <a:endParaRPr/>
            </a:p>
          </p:txBody>
        </p:sp>
        <p:sp>
          <p:nvSpPr>
            <p:cNvPr id="804" name="Line"/>
            <p:cNvSpPr/>
            <p:nvPr/>
          </p:nvSpPr>
          <p:spPr>
            <a:xfrm>
              <a:off x="-1" y="0"/>
              <a:ext cx="174604" cy="450847"/>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latin typeface="+mj-lt"/>
                  <a:ea typeface="+mj-ea"/>
                  <a:cs typeface="+mj-cs"/>
                  <a:sym typeface="Arial"/>
                </a:defRPr>
              </a:pPr>
              <a:endParaRPr/>
            </a:p>
          </p:txBody>
        </p:sp>
        <p:sp>
          <p:nvSpPr>
            <p:cNvPr id="805" name="×1000"/>
            <p:cNvSpPr txBox="1"/>
            <p:nvPr/>
          </p:nvSpPr>
          <p:spPr>
            <a:xfrm>
              <a:off x="250825" y="336543"/>
              <a:ext cx="1003300"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1800">
                  <a:latin typeface="+mj-lt"/>
                  <a:ea typeface="+mj-ea"/>
                  <a:cs typeface="+mj-cs"/>
                  <a:sym typeface="Arial"/>
                </a:defRPr>
              </a:pPr>
              <a:r>
                <a:t>×1000</a:t>
              </a:r>
            </a:p>
          </p:txBody>
        </p:sp>
      </p:grpSp>
      <p:grpSp>
        <p:nvGrpSpPr>
          <p:cNvPr id="810" name="Group"/>
          <p:cNvGrpSpPr/>
          <p:nvPr/>
        </p:nvGrpSpPr>
        <p:grpSpPr>
          <a:xfrm>
            <a:off x="1757352" y="5465770"/>
            <a:ext cx="1296998" cy="742943"/>
            <a:chOff x="0" y="0"/>
            <a:chExt cx="1296997" cy="742942"/>
          </a:xfrm>
        </p:grpSpPr>
        <p:sp>
          <p:nvSpPr>
            <p:cNvPr id="807" name="Rectangle"/>
            <p:cNvSpPr/>
            <p:nvPr/>
          </p:nvSpPr>
          <p:spPr>
            <a:xfrm>
              <a:off x="293697" y="339717"/>
              <a:ext cx="1003301" cy="403226"/>
            </a:xfrm>
            <a:prstGeom prst="rect">
              <a:avLst/>
            </a:prstGeom>
            <a:solidFill>
              <a:srgbClr val="9FCAD3"/>
            </a:solidFill>
            <a:ln w="9525" cap="flat">
              <a:solidFill>
                <a:srgbClr val="000000"/>
              </a:solidFill>
              <a:prstDash val="solid"/>
              <a:round/>
              <a:headEnd type="triangle" w="med" len="med"/>
            </a:ln>
            <a:effectLst/>
          </p:spPr>
          <p:txBody>
            <a:bodyPr wrap="square" lIns="45719" tIns="45719" rIns="45719" bIns="45719" numCol="1" anchor="t">
              <a:noAutofit/>
            </a:bodyPr>
            <a:lstStyle/>
            <a:p>
              <a:pPr algn="ctr">
                <a:defRPr sz="1800">
                  <a:latin typeface="+mj-lt"/>
                  <a:ea typeface="+mj-ea"/>
                  <a:cs typeface="+mj-cs"/>
                  <a:sym typeface="Arial"/>
                </a:defRPr>
              </a:pPr>
              <a:endParaRPr/>
            </a:p>
          </p:txBody>
        </p:sp>
        <p:sp>
          <p:nvSpPr>
            <p:cNvPr id="808" name="Line"/>
            <p:cNvSpPr/>
            <p:nvPr/>
          </p:nvSpPr>
          <p:spPr>
            <a:xfrm>
              <a:off x="0" y="-1"/>
              <a:ext cx="217475" cy="454022"/>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latin typeface="+mj-lt"/>
                  <a:ea typeface="+mj-ea"/>
                  <a:cs typeface="+mj-cs"/>
                  <a:sym typeface="Arial"/>
                </a:defRPr>
              </a:pPr>
              <a:endParaRPr/>
            </a:p>
          </p:txBody>
        </p:sp>
        <p:sp>
          <p:nvSpPr>
            <p:cNvPr id="809" name="×30"/>
            <p:cNvSpPr txBox="1"/>
            <p:nvPr/>
          </p:nvSpPr>
          <p:spPr>
            <a:xfrm>
              <a:off x="293697" y="339717"/>
              <a:ext cx="1003301"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1800">
                  <a:latin typeface="+mj-lt"/>
                  <a:ea typeface="+mj-ea"/>
                  <a:cs typeface="+mj-cs"/>
                  <a:sym typeface="Arial"/>
                </a:defRPr>
              </a:pPr>
              <a:r>
                <a:t>×30</a:t>
              </a:r>
            </a:p>
          </p:txBody>
        </p:sp>
      </p:grpSp>
      <p:grpSp>
        <p:nvGrpSpPr>
          <p:cNvPr id="814" name="Group"/>
          <p:cNvGrpSpPr/>
          <p:nvPr/>
        </p:nvGrpSpPr>
        <p:grpSpPr>
          <a:xfrm>
            <a:off x="5527693" y="5476877"/>
            <a:ext cx="1563670" cy="731836"/>
            <a:chOff x="0" y="0"/>
            <a:chExt cx="1563668" cy="731834"/>
          </a:xfrm>
        </p:grpSpPr>
        <p:sp>
          <p:nvSpPr>
            <p:cNvPr id="811" name="Rectangle"/>
            <p:cNvSpPr/>
            <p:nvPr/>
          </p:nvSpPr>
          <p:spPr>
            <a:xfrm>
              <a:off x="339706" y="328609"/>
              <a:ext cx="1223963" cy="403226"/>
            </a:xfrm>
            <a:prstGeom prst="rect">
              <a:avLst/>
            </a:prstGeom>
            <a:solidFill>
              <a:srgbClr val="9FCAD3"/>
            </a:solidFill>
            <a:ln w="9525" cap="flat">
              <a:solidFill>
                <a:srgbClr val="000000"/>
              </a:solidFill>
              <a:prstDash val="solid"/>
              <a:round/>
              <a:headEnd type="triangle" w="med" len="med"/>
            </a:ln>
            <a:effectLst/>
          </p:spPr>
          <p:txBody>
            <a:bodyPr wrap="square" lIns="45719" tIns="45719" rIns="45719" bIns="45719" numCol="1" anchor="t">
              <a:noAutofit/>
            </a:bodyPr>
            <a:lstStyle/>
            <a:p>
              <a:pPr algn="ctr">
                <a:defRPr sz="1800">
                  <a:latin typeface="+mj-lt"/>
                  <a:ea typeface="+mj-ea"/>
                  <a:cs typeface="+mj-cs"/>
                  <a:sym typeface="Arial"/>
                </a:defRPr>
              </a:pPr>
              <a:endParaRPr/>
            </a:p>
          </p:txBody>
        </p:sp>
        <p:sp>
          <p:nvSpPr>
            <p:cNvPr id="812" name="Line"/>
            <p:cNvSpPr/>
            <p:nvPr/>
          </p:nvSpPr>
          <p:spPr>
            <a:xfrm>
              <a:off x="-1" y="0"/>
              <a:ext cx="263493" cy="442913"/>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latin typeface="+mj-lt"/>
                  <a:ea typeface="+mj-ea"/>
                  <a:cs typeface="+mj-cs"/>
                  <a:sym typeface="Arial"/>
                </a:defRPr>
              </a:pPr>
              <a:endParaRPr/>
            </a:p>
          </p:txBody>
        </p:sp>
        <p:sp>
          <p:nvSpPr>
            <p:cNvPr id="813" name="5V → 1V"/>
            <p:cNvSpPr txBox="1"/>
            <p:nvPr/>
          </p:nvSpPr>
          <p:spPr>
            <a:xfrm>
              <a:off x="339706" y="328609"/>
              <a:ext cx="1223963" cy="350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800">
                  <a:latin typeface="+mj-lt"/>
                  <a:ea typeface="+mj-ea"/>
                  <a:cs typeface="+mj-cs"/>
                  <a:sym typeface="Arial"/>
                </a:defRPr>
              </a:lvl1pPr>
            </a:lstStyle>
            <a:p>
              <a:r>
                <a:t>5V → 1V</a:t>
              </a:r>
            </a:p>
          </p:txBody>
        </p:sp>
      </p:grpSp>
      <p:pic>
        <p:nvPicPr>
          <p:cNvPr id="815" name="image.png" descr="image.png"/>
          <p:cNvPicPr>
            <a:picLocks noChangeAspect="1"/>
          </p:cNvPicPr>
          <p:nvPr/>
        </p:nvPicPr>
        <p:blipFill>
          <a:blip r:embed="rId3"/>
          <a:stretch>
            <a:fillRect/>
          </a:stretch>
        </p:blipFill>
        <p:spPr>
          <a:xfrm>
            <a:off x="1116012" y="1268412"/>
            <a:ext cx="6905626" cy="296227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2</a:t>
            </a:fld>
            <a:endParaRPr/>
          </a:p>
        </p:txBody>
      </p:sp>
      <p:sp>
        <p:nvSpPr>
          <p:cNvPr id="789" name="Technology Trends"/>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Technology Trends</a:t>
            </a:r>
          </a:p>
        </p:txBody>
      </p:sp>
      <p:sp>
        <p:nvSpPr>
          <p:cNvPr id="790" name="Electronics technology continues to evolve…"/>
          <p:cNvSpPr txBox="1">
            <a:spLocks noGrp="1"/>
          </p:cNvSpPr>
          <p:nvPr>
            <p:ph type="body" sz="quarter" idx="4294967295"/>
          </p:nvPr>
        </p:nvSpPr>
        <p:spPr>
          <a:xfrm>
            <a:off x="684212" y="1125537"/>
            <a:ext cx="3311526" cy="2735263"/>
          </a:xfrm>
          <a:prstGeom prst="rect">
            <a:avLst/>
          </a:prstGeom>
        </p:spPr>
        <p:txBody>
          <a:bodyPr lIns="45719" tIns="45719" rIns="45719" bIns="45719">
            <a:normAutofit/>
          </a:bodyPr>
          <a:lstStyle/>
          <a:p>
            <a:pPr marL="342900" indent="-342900">
              <a:lnSpc>
                <a:spcPct val="100000"/>
              </a:lnSpc>
              <a:spcBef>
                <a:spcPts val="500"/>
              </a:spcBef>
              <a:buClr>
                <a:srgbClr val="ECEAAC"/>
              </a:buClr>
              <a:buSzPct val="60000"/>
              <a:buChar char="■"/>
              <a:defRPr sz="2400" b="0">
                <a:latin typeface="+mj-lt"/>
                <a:ea typeface="+mj-ea"/>
                <a:cs typeface="+mj-cs"/>
                <a:sym typeface="Arial"/>
              </a:defRPr>
            </a:pPr>
            <a:r>
              <a:t>Electronics technology continues to evolve</a:t>
            </a:r>
          </a:p>
          <a:p>
            <a:pPr marL="742950" lvl="1" indent="-285750">
              <a:lnSpc>
                <a:spcPct val="100000"/>
              </a:lnSpc>
              <a:spcBef>
                <a:spcPts val="0"/>
              </a:spcBef>
              <a:buClr>
                <a:srgbClr val="91AFBF"/>
              </a:buClr>
              <a:buSzPct val="55000"/>
              <a:buChar char="■"/>
              <a:defRPr sz="2000" b="0">
                <a:latin typeface="+mj-lt"/>
                <a:ea typeface="+mj-ea"/>
                <a:cs typeface="+mj-cs"/>
                <a:sym typeface="Arial"/>
              </a:defRPr>
            </a:pPr>
            <a:r>
              <a:t>Increased capacity and performance</a:t>
            </a:r>
          </a:p>
          <a:p>
            <a:pPr marL="742950" lvl="1" indent="-285750">
              <a:lnSpc>
                <a:spcPct val="100000"/>
              </a:lnSpc>
              <a:spcBef>
                <a:spcPts val="0"/>
              </a:spcBef>
              <a:buClr>
                <a:srgbClr val="91AFBF"/>
              </a:buClr>
              <a:buSzPct val="55000"/>
              <a:buChar char="■"/>
              <a:defRPr sz="2000" b="0">
                <a:latin typeface="+mj-lt"/>
                <a:ea typeface="+mj-ea"/>
                <a:cs typeface="+mj-cs"/>
                <a:sym typeface="Arial"/>
              </a:defRPr>
            </a:pPr>
            <a:r>
              <a:t>Reduced cost</a:t>
            </a:r>
          </a:p>
        </p:txBody>
      </p:sp>
      <p:graphicFrame>
        <p:nvGraphicFramePr>
          <p:cNvPr id="791" name="Table"/>
          <p:cNvGraphicFramePr/>
          <p:nvPr/>
        </p:nvGraphicFramePr>
        <p:xfrm>
          <a:off x="612775" y="3860800"/>
          <a:ext cx="7920037" cy="2196360"/>
        </p:xfrm>
        <a:graphic>
          <a:graphicData uri="http://schemas.openxmlformats.org/drawingml/2006/table">
            <a:tbl>
              <a:tblPr>
                <a:tableStyleId>{4C3C2611-4C71-4FC5-86AE-919BDF0F9419}</a:tableStyleId>
              </a:tblPr>
              <a:tblGrid>
                <a:gridCol w="865187">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366712">
                <a:tc>
                  <a:txBody>
                    <a:bodyPr/>
                    <a:lstStyle/>
                    <a:p>
                      <a:pPr algn="l">
                        <a:spcBef>
                          <a:spcPts val="400"/>
                        </a:spcBef>
                        <a:defRPr sz="1800" b="0"/>
                      </a:pPr>
                      <a:r>
                        <a:rPr>
                          <a:latin typeface="+mj-lt"/>
                          <a:ea typeface="+mj-ea"/>
                          <a:cs typeface="+mj-cs"/>
                          <a:sym typeface="Arial"/>
                        </a:rPr>
                        <a:t>Year</a:t>
                      </a:r>
                    </a:p>
                  </a:txBody>
                  <a:tcPr marL="45707" marR="45707" marT="45707" marB="45707" horzOverflow="overflow">
                    <a:lnL w="28575">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b="0"/>
                      </a:pPr>
                      <a:r>
                        <a:rPr>
                          <a:latin typeface="+mj-lt"/>
                          <a:ea typeface="+mj-ea"/>
                          <a:cs typeface="+mj-cs"/>
                          <a:sym typeface="Arial"/>
                        </a:rPr>
                        <a:t>Technology</a:t>
                      </a:r>
                    </a:p>
                  </a:txBody>
                  <a:tcPr marL="45707" marR="45707" marT="45707" marB="45707" horzOverflow="overflow">
                    <a:lnL w="12700">
                      <a:solidFill>
                        <a:srgbClr val="000000"/>
                      </a:solidFill>
                    </a:lnL>
                    <a:lnR w="12700">
                      <a:solidFill>
                        <a:srgbClr val="000000"/>
                      </a:solidFill>
                    </a:lnR>
                    <a:lnT w="28575">
                      <a:solidFill>
                        <a:srgbClr val="000000"/>
                      </a:solidFill>
                    </a:lnT>
                    <a:lnB w="19050">
                      <a:solidFill>
                        <a:srgbClr val="000000"/>
                      </a:solidFill>
                    </a:lnB>
                    <a:noFill/>
                  </a:tcPr>
                </a:tc>
                <a:tc gridSpan="2">
                  <a:txBody>
                    <a:bodyPr/>
                    <a:lstStyle/>
                    <a:p>
                      <a:pPr algn="ctr">
                        <a:spcBef>
                          <a:spcPts val="400"/>
                        </a:spcBef>
                        <a:defRPr sz="1800" b="0"/>
                      </a:pPr>
                      <a:r>
                        <a:rPr>
                          <a:latin typeface="+mj-lt"/>
                          <a:ea typeface="+mj-ea"/>
                          <a:cs typeface="+mj-cs"/>
                          <a:sym typeface="Arial"/>
                        </a:rPr>
                        <a:t>Relative performance/cost</a:t>
                      </a:r>
                    </a:p>
                  </a:txBody>
                  <a:tcPr marL="45707" marR="45707" marT="45707" marB="45707" horzOverflow="overflow">
                    <a:lnL w="12700">
                      <a:solidFill>
                        <a:srgbClr val="000000"/>
                      </a:solidFill>
                    </a:lnL>
                    <a:lnR w="28575">
                      <a:solidFill>
                        <a:srgbClr val="000000"/>
                      </a:solidFill>
                    </a:lnR>
                    <a:lnT w="28575">
                      <a:solidFill>
                        <a:srgbClr val="000000"/>
                      </a:solidFill>
                    </a:lnT>
                    <a:lnB w="19050">
                      <a:solidFill>
                        <a:srgbClr val="000000"/>
                      </a:solidFill>
                    </a:lnB>
                    <a:noFill/>
                  </a:tcPr>
                </a:tc>
                <a:tc hMerge="1">
                  <a:txBody>
                    <a:bodyPr/>
                    <a:lstStyle/>
                    <a:p>
                      <a:endParaRPr lang="en-US"/>
                    </a:p>
                  </a:txBody>
                  <a:tcPr/>
                </a:tc>
                <a:extLst>
                  <a:ext uri="{0D108BD9-81ED-4DB2-BD59-A6C34878D82A}">
                    <a16:rowId xmlns:a16="http://schemas.microsoft.com/office/drawing/2014/main" val="10000"/>
                  </a:ext>
                </a:extLst>
              </a:tr>
              <a:tr h="365125">
                <a:tc>
                  <a:txBody>
                    <a:bodyPr/>
                    <a:lstStyle/>
                    <a:p>
                      <a:pPr algn="l">
                        <a:spcBef>
                          <a:spcPts val="400"/>
                        </a:spcBef>
                        <a:defRPr sz="1800" b="0"/>
                      </a:pPr>
                      <a:r>
                        <a:rPr>
                          <a:latin typeface="+mj-lt"/>
                          <a:ea typeface="+mj-ea"/>
                          <a:cs typeface="+mj-cs"/>
                          <a:sym typeface="Arial"/>
                        </a:rPr>
                        <a:t>1951</a:t>
                      </a:r>
                    </a:p>
                  </a:txBody>
                  <a:tcPr marL="45707" marR="45707" marT="45707" marB="45707" horzOverflow="overflow">
                    <a:lnL w="28575">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b="0"/>
                      </a:pPr>
                      <a:r>
                        <a:rPr>
                          <a:latin typeface="+mj-lt"/>
                          <a:ea typeface="+mj-ea"/>
                          <a:cs typeface="+mj-cs"/>
                          <a:sym typeface="Arial"/>
                        </a:rPr>
                        <a:t>Vacuum tube</a:t>
                      </a:r>
                    </a:p>
                  </a:txBody>
                  <a:tcPr marL="45707" marR="45707" marT="45707" marB="45707"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spcBef>
                          <a:spcPts val="400"/>
                        </a:spcBef>
                        <a:defRPr sz="1800" b="0"/>
                      </a:pPr>
                      <a:r>
                        <a:rPr>
                          <a:latin typeface="+mj-lt"/>
                          <a:ea typeface="+mj-ea"/>
                          <a:cs typeface="+mj-cs"/>
                          <a:sym typeface="Arial"/>
                        </a:rPr>
                        <a:t>1</a:t>
                      </a:r>
                    </a:p>
                  </a:txBody>
                  <a:tcPr marL="45707" marR="45707" marT="45707" marB="45707" horzOverflow="overflow">
                    <a:lnL w="12700">
                      <a:solidFill>
                        <a:srgbClr val="000000"/>
                      </a:solidFill>
                    </a:lnL>
                    <a:lnR w="12700">
                      <a:miter lim="400000"/>
                    </a:lnR>
                    <a:lnT w="19050">
                      <a:solidFill>
                        <a:srgbClr val="000000"/>
                      </a:solidFill>
                    </a:lnT>
                    <a:lnB w="12700">
                      <a:solidFill>
                        <a:srgbClr val="000000"/>
                      </a:solidFill>
                    </a:lnB>
                    <a:noFill/>
                  </a:tcPr>
                </a:tc>
                <a:tc>
                  <a:txBody>
                    <a:bodyPr/>
                    <a:lstStyle/>
                    <a:p>
                      <a:pPr>
                        <a:spcBef>
                          <a:spcPts val="400"/>
                        </a:spcBef>
                        <a:defRPr sz="1800" b="0">
                          <a:latin typeface="+mj-lt"/>
                          <a:ea typeface="+mj-ea"/>
                          <a:cs typeface="+mj-cs"/>
                          <a:sym typeface="Arial"/>
                        </a:defRPr>
                      </a:pPr>
                      <a:endParaRPr/>
                    </a:p>
                  </a:txBody>
                  <a:tcPr marL="45707" marR="45707" marT="45707" marB="45707" horzOverflow="overflow">
                    <a:lnL w="12700">
                      <a:miter lim="400000"/>
                    </a:lnL>
                    <a:lnR w="28575">
                      <a:solidFill>
                        <a:srgbClr val="000000"/>
                      </a:solidFill>
                    </a:lnR>
                    <a:lnT w="19050">
                      <a:solidFill>
                        <a:srgbClr val="000000"/>
                      </a:solidFill>
                    </a:lnT>
                    <a:lnB w="12700">
                      <a:solidFill>
                        <a:srgbClr val="000000"/>
                      </a:solidFill>
                    </a:lnB>
                    <a:noFill/>
                  </a:tcPr>
                </a:tc>
                <a:extLst>
                  <a:ext uri="{0D108BD9-81ED-4DB2-BD59-A6C34878D82A}">
                    <a16:rowId xmlns:a16="http://schemas.microsoft.com/office/drawing/2014/main" val="10001"/>
                  </a:ext>
                </a:extLst>
              </a:tr>
              <a:tr h="365125">
                <a:tc>
                  <a:txBody>
                    <a:bodyPr/>
                    <a:lstStyle/>
                    <a:p>
                      <a:pPr algn="l">
                        <a:spcBef>
                          <a:spcPts val="400"/>
                        </a:spcBef>
                        <a:defRPr sz="1800" b="0"/>
                      </a:pPr>
                      <a:r>
                        <a:rPr>
                          <a:latin typeface="+mj-lt"/>
                          <a:ea typeface="+mj-ea"/>
                          <a:cs typeface="+mj-cs"/>
                          <a:sym typeface="Arial"/>
                        </a:rPr>
                        <a:t>1965</a:t>
                      </a:r>
                    </a:p>
                  </a:txBody>
                  <a:tcPr marL="45707" marR="45707" marT="45707" marB="45707"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b="0"/>
                      </a:pPr>
                      <a:r>
                        <a:rPr>
                          <a:latin typeface="+mj-lt"/>
                          <a:ea typeface="+mj-ea"/>
                          <a:cs typeface="+mj-cs"/>
                          <a:sym typeface="Arial"/>
                        </a:rPr>
                        <a:t>Transistor</a:t>
                      </a:r>
                    </a:p>
                  </a:txBody>
                  <a:tcPr marL="45707" marR="45707" marT="45707" marB="4570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b="0"/>
                      </a:pPr>
                      <a:r>
                        <a:rPr>
                          <a:latin typeface="+mj-lt"/>
                          <a:ea typeface="+mj-ea"/>
                          <a:cs typeface="+mj-cs"/>
                          <a:sym typeface="Arial"/>
                        </a:rPr>
                        <a:t>35</a:t>
                      </a:r>
                    </a:p>
                  </a:txBody>
                  <a:tcPr marL="45707" marR="45707" marT="45707" marB="45707" horzOverflow="overflow">
                    <a:lnL w="12700">
                      <a:solidFill>
                        <a:srgbClr val="000000"/>
                      </a:solidFill>
                    </a:lnL>
                    <a:lnR w="12700">
                      <a:miter lim="400000"/>
                    </a:lnR>
                    <a:lnT w="12700">
                      <a:solidFill>
                        <a:srgbClr val="000000"/>
                      </a:solidFill>
                    </a:lnT>
                    <a:lnB w="12700">
                      <a:solidFill>
                        <a:srgbClr val="000000"/>
                      </a:solidFill>
                    </a:lnB>
                    <a:noFill/>
                  </a:tcPr>
                </a:tc>
                <a:tc>
                  <a:txBody>
                    <a:bodyPr/>
                    <a:lstStyle/>
                    <a:p>
                      <a:pPr>
                        <a:spcBef>
                          <a:spcPts val="400"/>
                        </a:spcBef>
                        <a:defRPr sz="1800" b="0">
                          <a:latin typeface="+mj-lt"/>
                          <a:ea typeface="+mj-ea"/>
                          <a:cs typeface="+mj-cs"/>
                          <a:sym typeface="Arial"/>
                        </a:defRPr>
                      </a:pPr>
                      <a:endParaRPr/>
                    </a:p>
                  </a:txBody>
                  <a:tcPr marL="45707" marR="45707" marT="45707" marB="45707" horzOverflow="overflow">
                    <a:lnL w="12700">
                      <a:miter lim="400000"/>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66712">
                <a:tc>
                  <a:txBody>
                    <a:bodyPr/>
                    <a:lstStyle/>
                    <a:p>
                      <a:pPr algn="l">
                        <a:spcBef>
                          <a:spcPts val="400"/>
                        </a:spcBef>
                        <a:defRPr sz="1800" b="0"/>
                      </a:pPr>
                      <a:r>
                        <a:rPr>
                          <a:latin typeface="+mj-lt"/>
                          <a:ea typeface="+mj-ea"/>
                          <a:cs typeface="+mj-cs"/>
                          <a:sym typeface="Arial"/>
                        </a:rPr>
                        <a:t>1975</a:t>
                      </a:r>
                    </a:p>
                  </a:txBody>
                  <a:tcPr marL="45707" marR="45707" marT="45707" marB="45707"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b="0"/>
                      </a:pPr>
                      <a:r>
                        <a:rPr>
                          <a:latin typeface="+mj-lt"/>
                          <a:ea typeface="+mj-ea"/>
                          <a:cs typeface="+mj-cs"/>
                          <a:sym typeface="Arial"/>
                        </a:rPr>
                        <a:t>Integrated circuit (IC)</a:t>
                      </a:r>
                    </a:p>
                  </a:txBody>
                  <a:tcPr marL="45707" marR="45707" marT="45707" marB="4570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b="0"/>
                      </a:pPr>
                      <a:r>
                        <a:rPr>
                          <a:latin typeface="+mj-lt"/>
                          <a:ea typeface="+mj-ea"/>
                          <a:cs typeface="+mj-cs"/>
                          <a:sym typeface="Arial"/>
                        </a:rPr>
                        <a:t>900</a:t>
                      </a:r>
                    </a:p>
                  </a:txBody>
                  <a:tcPr marL="45707" marR="45707" marT="45707" marB="45707" horzOverflow="overflow">
                    <a:lnL w="12700">
                      <a:solidFill>
                        <a:srgbClr val="000000"/>
                      </a:solidFill>
                    </a:lnL>
                    <a:lnR w="12700">
                      <a:miter lim="400000"/>
                    </a:lnR>
                    <a:lnT w="12700">
                      <a:solidFill>
                        <a:srgbClr val="000000"/>
                      </a:solidFill>
                    </a:lnT>
                    <a:lnB w="12700">
                      <a:solidFill>
                        <a:srgbClr val="000000"/>
                      </a:solidFill>
                    </a:lnB>
                    <a:noFill/>
                  </a:tcPr>
                </a:tc>
                <a:tc>
                  <a:txBody>
                    <a:bodyPr/>
                    <a:lstStyle/>
                    <a:p>
                      <a:pPr>
                        <a:spcBef>
                          <a:spcPts val="400"/>
                        </a:spcBef>
                        <a:defRPr sz="1800" b="0">
                          <a:latin typeface="+mj-lt"/>
                          <a:ea typeface="+mj-ea"/>
                          <a:cs typeface="+mj-cs"/>
                          <a:sym typeface="Arial"/>
                        </a:defRPr>
                      </a:pPr>
                      <a:endParaRPr/>
                    </a:p>
                  </a:txBody>
                  <a:tcPr marL="45707" marR="45707" marT="45707" marB="45707" horzOverflow="overflow">
                    <a:lnL w="12700">
                      <a:miter lim="400000"/>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65125">
                <a:tc>
                  <a:txBody>
                    <a:bodyPr/>
                    <a:lstStyle/>
                    <a:p>
                      <a:pPr algn="l">
                        <a:spcBef>
                          <a:spcPts val="400"/>
                        </a:spcBef>
                        <a:defRPr sz="1800" b="0"/>
                      </a:pPr>
                      <a:r>
                        <a:rPr>
                          <a:latin typeface="+mj-lt"/>
                          <a:ea typeface="+mj-ea"/>
                          <a:cs typeface="+mj-cs"/>
                          <a:sym typeface="Arial"/>
                        </a:rPr>
                        <a:t>1995</a:t>
                      </a:r>
                    </a:p>
                  </a:txBody>
                  <a:tcPr marL="45707" marR="45707" marT="45707" marB="45707"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b="0"/>
                      </a:pPr>
                      <a:r>
                        <a:rPr>
                          <a:latin typeface="+mj-lt"/>
                          <a:ea typeface="+mj-ea"/>
                          <a:cs typeface="+mj-cs"/>
                          <a:sym typeface="Arial"/>
                        </a:rPr>
                        <a:t>Very large scale IC (VLSI)</a:t>
                      </a:r>
                    </a:p>
                  </a:txBody>
                  <a:tcPr marL="45707" marR="45707" marT="45707" marB="4570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b="0"/>
                      </a:pPr>
                      <a:r>
                        <a:rPr>
                          <a:latin typeface="+mj-lt"/>
                          <a:ea typeface="+mj-ea"/>
                          <a:cs typeface="+mj-cs"/>
                          <a:sym typeface="Arial"/>
                        </a:rPr>
                        <a:t>2,400,000</a:t>
                      </a:r>
                    </a:p>
                  </a:txBody>
                  <a:tcPr marL="45707" marR="45707" marT="45707" marB="45707" horzOverflow="overflow">
                    <a:lnL w="12700">
                      <a:solidFill>
                        <a:srgbClr val="000000"/>
                      </a:solidFill>
                    </a:lnL>
                    <a:lnR w="12700">
                      <a:miter lim="400000"/>
                    </a:lnR>
                    <a:lnT w="12700">
                      <a:solidFill>
                        <a:srgbClr val="000000"/>
                      </a:solidFill>
                    </a:lnT>
                    <a:lnB w="12700">
                      <a:solidFill>
                        <a:srgbClr val="000000"/>
                      </a:solidFill>
                    </a:lnB>
                    <a:noFill/>
                  </a:tcPr>
                </a:tc>
                <a:tc>
                  <a:txBody>
                    <a:bodyPr/>
                    <a:lstStyle/>
                    <a:p>
                      <a:pPr>
                        <a:spcBef>
                          <a:spcPts val="400"/>
                        </a:spcBef>
                        <a:defRPr sz="1800" b="0">
                          <a:latin typeface="+mj-lt"/>
                          <a:ea typeface="+mj-ea"/>
                          <a:cs typeface="+mj-cs"/>
                          <a:sym typeface="Arial"/>
                        </a:defRPr>
                      </a:pPr>
                      <a:endParaRPr/>
                    </a:p>
                  </a:txBody>
                  <a:tcPr marL="45707" marR="45707" marT="45707" marB="45707" horzOverflow="overflow">
                    <a:lnL w="12700">
                      <a:miter lim="400000"/>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65125">
                <a:tc>
                  <a:txBody>
                    <a:bodyPr/>
                    <a:lstStyle/>
                    <a:p>
                      <a:pPr algn="l">
                        <a:spcBef>
                          <a:spcPts val="400"/>
                        </a:spcBef>
                        <a:defRPr sz="1800" b="0"/>
                      </a:pPr>
                      <a:r>
                        <a:rPr>
                          <a:latin typeface="+mj-lt"/>
                          <a:ea typeface="+mj-ea"/>
                          <a:cs typeface="+mj-cs"/>
                          <a:sym typeface="Arial"/>
                        </a:rPr>
                        <a:t>2013</a:t>
                      </a:r>
                    </a:p>
                  </a:txBody>
                  <a:tcPr marL="45707" marR="45707" marT="45707" marB="45707"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b="0"/>
                      </a:pPr>
                      <a:r>
                        <a:rPr>
                          <a:latin typeface="+mj-lt"/>
                          <a:ea typeface="+mj-ea"/>
                          <a:cs typeface="+mj-cs"/>
                          <a:sym typeface="Arial"/>
                        </a:rPr>
                        <a:t>Ultra large scale IC</a:t>
                      </a:r>
                    </a:p>
                  </a:txBody>
                  <a:tcPr marL="45707" marR="45707" marT="45707" marB="45707"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400"/>
                        </a:spcBef>
                        <a:defRPr sz="1800" b="0"/>
                      </a:pPr>
                      <a:r>
                        <a:rPr>
                          <a:latin typeface="+mj-lt"/>
                          <a:ea typeface="+mj-ea"/>
                          <a:cs typeface="+mj-cs"/>
                          <a:sym typeface="Arial"/>
                        </a:rPr>
                        <a:t>250,000,000,000</a:t>
                      </a:r>
                    </a:p>
                  </a:txBody>
                  <a:tcPr marL="45707" marR="45707" marT="45707" marB="45707" horzOverflow="overflow">
                    <a:lnL w="12700">
                      <a:solidFill>
                        <a:srgbClr val="000000"/>
                      </a:solidFill>
                    </a:lnL>
                    <a:lnR w="12700">
                      <a:miter lim="400000"/>
                    </a:lnR>
                    <a:lnT w="12700">
                      <a:solidFill>
                        <a:srgbClr val="000000"/>
                      </a:solidFill>
                    </a:lnT>
                    <a:lnB w="28575">
                      <a:solidFill>
                        <a:srgbClr val="000000"/>
                      </a:solidFill>
                    </a:lnB>
                    <a:noFill/>
                  </a:tcPr>
                </a:tc>
                <a:tc>
                  <a:txBody>
                    <a:bodyPr/>
                    <a:lstStyle/>
                    <a:p>
                      <a:pPr>
                        <a:spcBef>
                          <a:spcPts val="400"/>
                        </a:spcBef>
                        <a:defRPr sz="1800" b="0">
                          <a:latin typeface="+mj-lt"/>
                          <a:ea typeface="+mj-ea"/>
                          <a:cs typeface="+mj-cs"/>
                          <a:sym typeface="Arial"/>
                        </a:defRPr>
                      </a:pPr>
                      <a:endParaRPr/>
                    </a:p>
                  </a:txBody>
                  <a:tcPr marL="45707" marR="45707" marT="45707" marB="45707" horzOverflow="overflow">
                    <a:lnL w="12700">
                      <a:miter lim="400000"/>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5"/>
                  </a:ext>
                </a:extLst>
              </a:tr>
            </a:tbl>
          </a:graphicData>
        </a:graphic>
      </p:graphicFrame>
      <p:sp>
        <p:nvSpPr>
          <p:cNvPr id="792" name="DRAM capacity"/>
          <p:cNvSpPr txBox="1"/>
          <p:nvPr/>
        </p:nvSpPr>
        <p:spPr>
          <a:xfrm>
            <a:off x="5867400" y="3259137"/>
            <a:ext cx="1338819" cy="298349"/>
          </a:xfrm>
          <a:prstGeom prst="rect">
            <a:avLst/>
          </a:prstGeom>
          <a:solidFill>
            <a:srgbClr val="9FCAD3"/>
          </a:solidFill>
          <a:ln>
            <a:solidFill>
              <a:srgbClr val="000000"/>
            </a:solidFill>
          </a:ln>
          <a:extLst>
            <a:ext uri="{C572A759-6A51-4108-AA02-DFA0A04FC94B}">
              <ma14:wrappingTextBoxFlag xmlns:ma14="http://schemas.microsoft.com/office/mac/drawingml/2011/main" xmlns="" val="1"/>
            </a:ext>
          </a:extLst>
        </p:spPr>
        <p:txBody>
          <a:bodyPr wrap="none" lIns="45719" rIns="45719">
            <a:spAutoFit/>
          </a:bodyPr>
          <a:lstStyle>
            <a:lvl1pPr>
              <a:defRPr>
                <a:latin typeface="+mj-lt"/>
                <a:ea typeface="+mj-ea"/>
                <a:cs typeface="+mj-cs"/>
                <a:sym typeface="Arial"/>
              </a:defRPr>
            </a:lvl1pPr>
          </a:lstStyle>
          <a:p>
            <a:r>
              <a:t>DRAM capacity</a:t>
            </a:r>
          </a:p>
        </p:txBody>
      </p:sp>
      <p:pic>
        <p:nvPicPr>
          <p:cNvPr id="793" name="image.png" descr="image.png"/>
          <p:cNvPicPr>
            <a:picLocks noChangeAspect="1"/>
          </p:cNvPicPr>
          <p:nvPr/>
        </p:nvPicPr>
        <p:blipFill>
          <a:blip r:embed="rId2"/>
          <a:stretch>
            <a:fillRect/>
          </a:stretch>
        </p:blipFill>
        <p:spPr>
          <a:xfrm>
            <a:off x="3851275" y="1268412"/>
            <a:ext cx="4708525" cy="1884363"/>
          </a:xfrm>
          <a:prstGeom prst="rect">
            <a:avLst/>
          </a:prstGeom>
          <a:ln w="12700">
            <a:miter lim="400000"/>
          </a:ln>
        </p:spPr>
      </p:pic>
      <p:sp>
        <p:nvSpPr>
          <p:cNvPr id="794" name="§1.5 Technologies for Building Processors and Memory"/>
          <p:cNvSpPr txBox="1"/>
          <p:nvPr/>
        </p:nvSpPr>
        <p:spPr>
          <a:xfrm rot="5400000">
            <a:off x="6124813" y="2673287"/>
            <a:ext cx="5690888" cy="350663"/>
          </a:xfrm>
          <a:prstGeom prst="rect">
            <a:avLst/>
          </a:prstGeom>
          <a:solidFill>
            <a:srgbClr val="9FCAD3"/>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a:solidFill>
                  <a:srgbClr val="ECEAAC"/>
                </a:solidFill>
                <a:latin typeface="+mj-lt"/>
                <a:ea typeface="+mj-ea"/>
                <a:cs typeface="+mj-cs"/>
                <a:sym typeface="Arial"/>
              </a:defRPr>
            </a:lvl1pPr>
          </a:lstStyle>
          <a:p>
            <a:r>
              <a:t>§1.5 Technologies for Building Processors and Memory</a:t>
            </a:r>
          </a:p>
        </p:txBody>
      </p:sp>
    </p:spTree>
    <p:extLst>
      <p:ext uri="{BB962C8B-B14F-4D97-AF65-F5344CB8AC3E}">
        <p14:creationId xmlns:p14="http://schemas.microsoft.com/office/powerpoint/2010/main" val="4679715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20</a:t>
            </a:fld>
            <a:endParaRPr/>
          </a:p>
        </p:txBody>
      </p:sp>
      <p:sp>
        <p:nvSpPr>
          <p:cNvPr id="824" name="Uniprocessor Performance"/>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Uniprocessor Performance</a:t>
            </a:r>
          </a:p>
        </p:txBody>
      </p:sp>
      <p:sp>
        <p:nvSpPr>
          <p:cNvPr id="825" name="§1.8 The Sea Change: The Switch to Multiprocessors"/>
          <p:cNvSpPr txBox="1"/>
          <p:nvPr/>
        </p:nvSpPr>
        <p:spPr>
          <a:xfrm rot="5400000">
            <a:off x="6214252" y="2579085"/>
            <a:ext cx="5508834" cy="350663"/>
          </a:xfrm>
          <a:prstGeom prst="rect">
            <a:avLst/>
          </a:prstGeom>
          <a:solidFill>
            <a:srgbClr val="9FCAD3"/>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a:solidFill>
                  <a:srgbClr val="ECEAAC"/>
                </a:solidFill>
                <a:latin typeface="+mj-lt"/>
                <a:ea typeface="+mj-ea"/>
                <a:cs typeface="+mj-cs"/>
                <a:sym typeface="Arial"/>
              </a:defRPr>
            </a:lvl1pPr>
          </a:lstStyle>
          <a:p>
            <a:r>
              <a:t>§1.8 The Sea Change: The Switch to Multiprocessors</a:t>
            </a:r>
          </a:p>
        </p:txBody>
      </p:sp>
      <p:pic>
        <p:nvPicPr>
          <p:cNvPr id="826" name="image.png" descr="image.png"/>
          <p:cNvPicPr>
            <a:picLocks noChangeAspect="1"/>
          </p:cNvPicPr>
          <p:nvPr/>
        </p:nvPicPr>
        <p:blipFill>
          <a:blip r:embed="rId2"/>
          <a:stretch>
            <a:fillRect/>
          </a:stretch>
        </p:blipFill>
        <p:spPr>
          <a:xfrm>
            <a:off x="684212" y="1077912"/>
            <a:ext cx="7632701" cy="4375151"/>
          </a:xfrm>
          <a:prstGeom prst="rect">
            <a:avLst/>
          </a:prstGeom>
          <a:ln w="12700">
            <a:miter lim="400000"/>
          </a:ln>
        </p:spPr>
      </p:pic>
      <p:grpSp>
        <p:nvGrpSpPr>
          <p:cNvPr id="830" name="Group"/>
          <p:cNvGrpSpPr/>
          <p:nvPr/>
        </p:nvGrpSpPr>
        <p:grpSpPr>
          <a:xfrm>
            <a:off x="1116012" y="4559314"/>
            <a:ext cx="5802226" cy="1606536"/>
            <a:chOff x="0" y="0"/>
            <a:chExt cx="5802225" cy="1606535"/>
          </a:xfrm>
        </p:grpSpPr>
        <p:sp>
          <p:nvSpPr>
            <p:cNvPr id="827" name="Rectangle"/>
            <p:cNvSpPr/>
            <p:nvPr/>
          </p:nvSpPr>
          <p:spPr>
            <a:xfrm>
              <a:off x="0" y="957248"/>
              <a:ext cx="5400675" cy="649288"/>
            </a:xfrm>
            <a:prstGeom prst="rect">
              <a:avLst/>
            </a:prstGeom>
            <a:solidFill>
              <a:srgbClr val="9FCAD3"/>
            </a:solidFill>
            <a:ln w="9525" cap="flat">
              <a:solidFill>
                <a:srgbClr val="000000"/>
              </a:solidFill>
              <a:prstDash val="solid"/>
              <a:round/>
              <a:headEnd type="triangle" w="med" len="med"/>
            </a:ln>
            <a:effectLst/>
          </p:spPr>
          <p:txBody>
            <a:bodyPr wrap="square" lIns="45719" tIns="45719" rIns="45719" bIns="45719" numCol="1" anchor="t">
              <a:noAutofit/>
            </a:bodyPr>
            <a:lstStyle/>
            <a:p>
              <a:pPr>
                <a:spcBef>
                  <a:spcPts val="1000"/>
                </a:spcBef>
                <a:defRPr sz="1600">
                  <a:latin typeface="+mj-lt"/>
                  <a:ea typeface="+mj-ea"/>
                  <a:cs typeface="+mj-cs"/>
                  <a:sym typeface="Arial"/>
                </a:defRPr>
              </a:pPr>
              <a:endParaRPr/>
            </a:p>
          </p:txBody>
        </p:sp>
        <p:sp>
          <p:nvSpPr>
            <p:cNvPr id="828" name="Line"/>
            <p:cNvSpPr/>
            <p:nvPr/>
          </p:nvSpPr>
          <p:spPr>
            <a:xfrm flipH="1">
              <a:off x="5476934" y="-1"/>
              <a:ext cx="325292" cy="1071536"/>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pPr>
                <a:defRPr sz="1800">
                  <a:latin typeface="+mj-lt"/>
                  <a:ea typeface="+mj-ea"/>
                  <a:cs typeface="+mj-cs"/>
                  <a:sym typeface="Arial"/>
                </a:defRPr>
              </a:pPr>
              <a:endParaRPr/>
            </a:p>
          </p:txBody>
        </p:sp>
        <p:sp>
          <p:nvSpPr>
            <p:cNvPr id="829" name="Constrained by power, instruction-level parallelism, memory latency"/>
            <p:cNvSpPr txBox="1"/>
            <p:nvPr/>
          </p:nvSpPr>
          <p:spPr>
            <a:xfrm>
              <a:off x="0" y="957248"/>
              <a:ext cx="5400675" cy="5419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900"/>
                </a:spcBef>
                <a:defRPr sz="1600">
                  <a:latin typeface="+mj-lt"/>
                  <a:ea typeface="+mj-ea"/>
                  <a:cs typeface="+mj-cs"/>
                  <a:sym typeface="Arial"/>
                </a:defRPr>
              </a:lvl1pPr>
            </a:lstStyle>
            <a:p>
              <a:r>
                <a:t>Constrained by power, instruction-level parallelism, memory latency</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21</a:t>
            </a:fld>
            <a:endParaRPr/>
          </a:p>
        </p:txBody>
      </p:sp>
      <p:sp>
        <p:nvSpPr>
          <p:cNvPr id="833" name="Multiprocessors"/>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Multiprocessors</a:t>
            </a:r>
          </a:p>
        </p:txBody>
      </p:sp>
      <p:sp>
        <p:nvSpPr>
          <p:cNvPr id="834" name="Multicore microprocessors…"/>
          <p:cNvSpPr txBox="1">
            <a:spLocks noGrp="1"/>
          </p:cNvSpPr>
          <p:nvPr>
            <p:ph type="body" idx="4294967295"/>
          </p:nvPr>
        </p:nvSpPr>
        <p:spPr>
          <a:xfrm>
            <a:off x="684212" y="1125537"/>
            <a:ext cx="8270876" cy="5111751"/>
          </a:xfrm>
          <a:prstGeom prst="rect">
            <a:avLst/>
          </a:prstGeom>
        </p:spPr>
        <p:txBody>
          <a:bodyPr lIns="45719" tIns="45719" rIns="45719" bIns="45719">
            <a:normAutofit/>
          </a:bodyPr>
          <a:lstStyle/>
          <a:p>
            <a:pPr marL="342900" indent="-342900">
              <a:lnSpc>
                <a:spcPct val="100000"/>
              </a:lnSpc>
              <a:spcBef>
                <a:spcPts val="700"/>
              </a:spcBef>
              <a:buClr>
                <a:srgbClr val="ECEAAC"/>
              </a:buClr>
              <a:buSzPct val="60000"/>
              <a:buChar char="■"/>
              <a:defRPr b="0">
                <a:latin typeface="+mj-lt"/>
                <a:ea typeface="+mj-ea"/>
                <a:cs typeface="+mj-cs"/>
                <a:sym typeface="Arial"/>
              </a:defRPr>
            </a:pPr>
            <a:r>
              <a:rPr dirty="0"/>
              <a:t>Multicore microprocessors</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More than one processor per chip</a:t>
            </a:r>
          </a:p>
          <a:p>
            <a:pPr marL="342900" indent="-342900">
              <a:lnSpc>
                <a:spcPct val="100000"/>
              </a:lnSpc>
              <a:spcBef>
                <a:spcPts val="700"/>
              </a:spcBef>
              <a:buClr>
                <a:srgbClr val="ECEAAC"/>
              </a:buClr>
              <a:buSzPct val="60000"/>
              <a:buChar char="■"/>
              <a:defRPr b="0">
                <a:latin typeface="+mj-lt"/>
                <a:ea typeface="+mj-ea"/>
                <a:cs typeface="+mj-cs"/>
                <a:sym typeface="Arial"/>
              </a:defRPr>
            </a:pPr>
            <a:r>
              <a:rPr dirty="0"/>
              <a:t>Requires explicitly parallel programming</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Compare with instruction level parallelism</a:t>
            </a:r>
          </a:p>
          <a:p>
            <a:pPr marL="1143000" lvl="2" indent="-228600">
              <a:lnSpc>
                <a:spcPct val="100000"/>
              </a:lnSpc>
              <a:spcBef>
                <a:spcPts val="0"/>
              </a:spcBef>
              <a:buClr>
                <a:srgbClr val="ECEAAC"/>
              </a:buClr>
              <a:buSzPct val="50000"/>
              <a:buChar char="■"/>
              <a:defRPr sz="2400" b="0">
                <a:latin typeface="+mj-lt"/>
                <a:ea typeface="+mj-ea"/>
                <a:cs typeface="+mj-cs"/>
                <a:sym typeface="Arial"/>
              </a:defRPr>
            </a:pPr>
            <a:r>
              <a:rPr dirty="0"/>
              <a:t>Hardware executes multiple instructions at once</a:t>
            </a:r>
          </a:p>
          <a:p>
            <a:pPr marL="1143000" lvl="2" indent="-228600">
              <a:lnSpc>
                <a:spcPct val="100000"/>
              </a:lnSpc>
              <a:spcBef>
                <a:spcPts val="0"/>
              </a:spcBef>
              <a:buClr>
                <a:srgbClr val="ECEAAC"/>
              </a:buClr>
              <a:buSzPct val="50000"/>
              <a:buChar char="■"/>
              <a:defRPr sz="2400" b="0">
                <a:latin typeface="+mj-lt"/>
                <a:ea typeface="+mj-ea"/>
                <a:cs typeface="+mj-cs"/>
                <a:sym typeface="Arial"/>
              </a:defRPr>
            </a:pPr>
            <a:r>
              <a:rPr dirty="0"/>
              <a:t>Hidden from the programmer</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Hard to do</a:t>
            </a:r>
          </a:p>
          <a:p>
            <a:pPr marL="1143000" lvl="2" indent="-228600">
              <a:lnSpc>
                <a:spcPct val="100000"/>
              </a:lnSpc>
              <a:spcBef>
                <a:spcPts val="0"/>
              </a:spcBef>
              <a:buClr>
                <a:srgbClr val="ECEAAC"/>
              </a:buClr>
              <a:buSzPct val="50000"/>
              <a:buChar char="■"/>
              <a:defRPr sz="2400" b="0">
                <a:latin typeface="+mj-lt"/>
                <a:ea typeface="+mj-ea"/>
                <a:cs typeface="+mj-cs"/>
                <a:sym typeface="Arial"/>
              </a:defRPr>
            </a:pPr>
            <a:r>
              <a:rPr dirty="0"/>
              <a:t>Programming for performance</a:t>
            </a:r>
          </a:p>
          <a:p>
            <a:pPr marL="1143000" lvl="2" indent="-228600">
              <a:lnSpc>
                <a:spcPct val="100000"/>
              </a:lnSpc>
              <a:spcBef>
                <a:spcPts val="0"/>
              </a:spcBef>
              <a:buClr>
                <a:srgbClr val="ECEAAC"/>
              </a:buClr>
              <a:buSzPct val="50000"/>
              <a:buChar char="■"/>
              <a:defRPr sz="2400" b="0">
                <a:latin typeface="+mj-lt"/>
                <a:ea typeface="+mj-ea"/>
                <a:cs typeface="+mj-cs"/>
                <a:sym typeface="Arial"/>
              </a:defRPr>
            </a:pPr>
            <a:r>
              <a:rPr dirty="0"/>
              <a:t>Load balancing</a:t>
            </a:r>
          </a:p>
          <a:p>
            <a:pPr marL="1143000" lvl="2" indent="-228600">
              <a:lnSpc>
                <a:spcPct val="100000"/>
              </a:lnSpc>
              <a:spcBef>
                <a:spcPts val="0"/>
              </a:spcBef>
              <a:buClr>
                <a:srgbClr val="ECEAAC"/>
              </a:buClr>
              <a:buSzPct val="50000"/>
              <a:buChar char="■"/>
              <a:defRPr sz="2400" b="0">
                <a:latin typeface="+mj-lt"/>
                <a:ea typeface="+mj-ea"/>
                <a:cs typeface="+mj-cs"/>
                <a:sym typeface="Arial"/>
              </a:defRPr>
            </a:pPr>
            <a:r>
              <a:rPr dirty="0"/>
              <a:t>Optimizing communication and synchronization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The First Electronic Computers"/>
          <p:cNvSpPr txBox="1">
            <a:spLocks noGrp="1"/>
          </p:cNvSpPr>
          <p:nvPr>
            <p:ph type="title"/>
          </p:nvPr>
        </p:nvSpPr>
        <p:spPr>
          <a:xfrm>
            <a:off x="457200" y="84137"/>
            <a:ext cx="8229600" cy="1143001"/>
          </a:xfrm>
          <a:prstGeom prst="rect">
            <a:avLst/>
          </a:prstGeom>
        </p:spPr>
        <p:txBody>
          <a:bodyPr/>
          <a:lstStyle/>
          <a:p>
            <a:r>
              <a:t>The First Electronic Computers</a:t>
            </a:r>
          </a:p>
        </p:txBody>
      </p:sp>
      <p:sp>
        <p:nvSpPr>
          <p:cNvPr id="643" name="1946 ENIAC with 18,000 vacuum tubes, in UPenn"/>
          <p:cNvSpPr txBox="1">
            <a:spLocks noGrp="1"/>
          </p:cNvSpPr>
          <p:nvPr>
            <p:ph type="body" idx="1"/>
          </p:nvPr>
        </p:nvSpPr>
        <p:spPr>
          <a:xfrm>
            <a:off x="457200" y="1238250"/>
            <a:ext cx="8229600" cy="4887913"/>
          </a:xfrm>
          <a:prstGeom prst="rect">
            <a:avLst/>
          </a:prstGeom>
        </p:spPr>
        <p:txBody>
          <a:bodyPr/>
          <a:lstStyle/>
          <a:p>
            <a:r>
              <a:t>1946 ENIAC with 18,000 vacuum tubes, in UPenn</a:t>
            </a:r>
          </a:p>
        </p:txBody>
      </p:sp>
      <p:pic>
        <p:nvPicPr>
          <p:cNvPr id="644" name="Screen Shot 2017-08-30 at 5.38.55 PM.png" descr="Screen Shot 2017-08-30 at 5.38.55 PM.png"/>
          <p:cNvPicPr>
            <a:picLocks noChangeAspect="1"/>
          </p:cNvPicPr>
          <p:nvPr/>
        </p:nvPicPr>
        <p:blipFill>
          <a:blip r:embed="rId2"/>
          <a:stretch>
            <a:fillRect/>
          </a:stretch>
        </p:blipFill>
        <p:spPr>
          <a:xfrm>
            <a:off x="946150" y="2273300"/>
            <a:ext cx="7251700" cy="4648200"/>
          </a:xfrm>
          <a:prstGeom prst="rect">
            <a:avLst/>
          </a:prstGeom>
          <a:ln w="12700">
            <a:miter lim="400000"/>
          </a:ln>
        </p:spPr>
      </p:pic>
    </p:spTree>
    <p:extLst>
      <p:ext uri="{BB962C8B-B14F-4D97-AF65-F5344CB8AC3E}">
        <p14:creationId xmlns:p14="http://schemas.microsoft.com/office/powerpoint/2010/main" val="31489445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The First Commercial Computer in U.S."/>
          <p:cNvSpPr txBox="1">
            <a:spLocks noGrp="1"/>
          </p:cNvSpPr>
          <p:nvPr>
            <p:ph type="title"/>
          </p:nvPr>
        </p:nvSpPr>
        <p:spPr>
          <a:xfrm>
            <a:off x="457200" y="84137"/>
            <a:ext cx="8229600" cy="1143001"/>
          </a:xfrm>
          <a:prstGeom prst="rect">
            <a:avLst/>
          </a:prstGeom>
        </p:spPr>
        <p:txBody>
          <a:bodyPr>
            <a:normAutofit fontScale="90000"/>
          </a:bodyPr>
          <a:lstStyle>
            <a:lvl1pPr defTabSz="768095">
              <a:defRPr sz="3696"/>
            </a:lvl1pPr>
          </a:lstStyle>
          <a:p>
            <a:r>
              <a:t>The First Commercial Computer in U.S.</a:t>
            </a:r>
          </a:p>
        </p:txBody>
      </p:sp>
      <p:sp>
        <p:nvSpPr>
          <p:cNvPr id="647" name="in 1951, UNIVAC is sold for $1M"/>
          <p:cNvSpPr txBox="1">
            <a:spLocks noGrp="1"/>
          </p:cNvSpPr>
          <p:nvPr>
            <p:ph type="body" idx="1"/>
          </p:nvPr>
        </p:nvSpPr>
        <p:spPr>
          <a:xfrm>
            <a:off x="457200" y="985043"/>
            <a:ext cx="8229600" cy="4887914"/>
          </a:xfrm>
          <a:prstGeom prst="rect">
            <a:avLst/>
          </a:prstGeom>
        </p:spPr>
        <p:txBody>
          <a:bodyPr/>
          <a:lstStyle/>
          <a:p>
            <a:r>
              <a:t>in 1951, UNIVAC is sold for $1M</a:t>
            </a:r>
          </a:p>
        </p:txBody>
      </p:sp>
      <p:pic>
        <p:nvPicPr>
          <p:cNvPr id="648" name="Screen Shot 2017-08-30 at 5.43.44 PM.png" descr="Screen Shot 2017-08-30 at 5.43.44 PM.png"/>
          <p:cNvPicPr>
            <a:picLocks noChangeAspect="1"/>
          </p:cNvPicPr>
          <p:nvPr/>
        </p:nvPicPr>
        <p:blipFill>
          <a:blip r:embed="rId2"/>
          <a:stretch>
            <a:fillRect/>
          </a:stretch>
        </p:blipFill>
        <p:spPr>
          <a:xfrm>
            <a:off x="1646404" y="1931987"/>
            <a:ext cx="6589546" cy="4887913"/>
          </a:xfrm>
          <a:prstGeom prst="rect">
            <a:avLst/>
          </a:prstGeom>
          <a:ln w="12700">
            <a:miter lim="400000"/>
          </a:ln>
        </p:spPr>
      </p:pic>
    </p:spTree>
    <p:extLst>
      <p:ext uri="{BB962C8B-B14F-4D97-AF65-F5344CB8AC3E}">
        <p14:creationId xmlns:p14="http://schemas.microsoft.com/office/powerpoint/2010/main" val="13396170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solidFill>
                  <a:srgbClr val="000000"/>
                </a:solidFill>
                <a:latin typeface="+mj-lt"/>
                <a:ea typeface="+mj-ea"/>
                <a:cs typeface="+mj-cs"/>
                <a:sym typeface="Arial"/>
              </a:defRPr>
            </a:lvl1pPr>
          </a:lstStyle>
          <a:p>
            <a:fld id="{86CB4B4D-7CA3-9044-876B-883B54F8677D}" type="slidenum">
              <a:t>5</a:t>
            </a:fld>
            <a:endParaRPr/>
          </a:p>
        </p:txBody>
      </p:sp>
      <p:sp>
        <p:nvSpPr>
          <p:cNvPr id="629" name="The Computer Revolution"/>
          <p:cNvSpPr txBox="1">
            <a:spLocks noGrp="1"/>
          </p:cNvSpPr>
          <p:nvPr>
            <p:ph type="title" idx="4294967295"/>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j-lt"/>
                <a:ea typeface="+mj-ea"/>
                <a:cs typeface="+mj-cs"/>
                <a:sym typeface="Arial"/>
              </a:defRPr>
            </a:lvl1pPr>
          </a:lstStyle>
          <a:p>
            <a:r>
              <a:t>The Computer Revolution</a:t>
            </a:r>
          </a:p>
        </p:txBody>
      </p:sp>
      <p:sp>
        <p:nvSpPr>
          <p:cNvPr id="630" name="Progress in computer technology…"/>
          <p:cNvSpPr txBox="1">
            <a:spLocks noGrp="1"/>
          </p:cNvSpPr>
          <p:nvPr>
            <p:ph type="body" idx="4294967295"/>
          </p:nvPr>
        </p:nvSpPr>
        <p:spPr>
          <a:xfrm>
            <a:off x="684212" y="1125537"/>
            <a:ext cx="8270876" cy="5111751"/>
          </a:xfrm>
          <a:prstGeom prst="rect">
            <a:avLst/>
          </a:prstGeom>
        </p:spPr>
        <p:txBody>
          <a:bodyPr lIns="45719" tIns="45719" rIns="45719" bIns="45719">
            <a:normAutofit/>
          </a:bodyPr>
          <a:lstStyle/>
          <a:p>
            <a:pPr marL="342900" indent="-342900">
              <a:lnSpc>
                <a:spcPct val="100000"/>
              </a:lnSpc>
              <a:spcBef>
                <a:spcPts val="700"/>
              </a:spcBef>
              <a:buClr>
                <a:srgbClr val="ECEAAC"/>
              </a:buClr>
              <a:buSzPct val="60000"/>
              <a:buChar char="■"/>
              <a:defRPr b="0">
                <a:latin typeface="+mj-lt"/>
                <a:ea typeface="+mj-ea"/>
                <a:cs typeface="+mj-cs"/>
                <a:sym typeface="Arial"/>
              </a:defRPr>
            </a:pPr>
            <a:r>
              <a:rPr dirty="0"/>
              <a:t>Progress in computer technology</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Underpinned by Moore’s Law </a:t>
            </a:r>
          </a:p>
          <a:p>
            <a:pPr marL="342900" indent="-342900">
              <a:lnSpc>
                <a:spcPct val="100000"/>
              </a:lnSpc>
              <a:spcBef>
                <a:spcPts val="700"/>
              </a:spcBef>
              <a:buClr>
                <a:srgbClr val="ECEAAC"/>
              </a:buClr>
              <a:buSzPct val="60000"/>
              <a:buChar char="■"/>
              <a:defRPr b="0">
                <a:latin typeface="+mj-lt"/>
                <a:ea typeface="+mj-ea"/>
                <a:cs typeface="+mj-cs"/>
                <a:sym typeface="Arial"/>
              </a:defRPr>
            </a:pPr>
            <a:r>
              <a:rPr dirty="0"/>
              <a:t>Makes novel applications feasible</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Computers in automobiles</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Cell phones</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Human genome project</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World Wide Web</a:t>
            </a:r>
          </a:p>
          <a:p>
            <a:pPr marL="742950" lvl="1" indent="-285750">
              <a:lnSpc>
                <a:spcPct val="100000"/>
              </a:lnSpc>
              <a:spcBef>
                <a:spcPts val="0"/>
              </a:spcBef>
              <a:buClr>
                <a:srgbClr val="91AFBF"/>
              </a:buClr>
              <a:buSzPct val="55000"/>
              <a:buChar char="■"/>
              <a:defRPr sz="2800" b="0">
                <a:latin typeface="+mj-lt"/>
                <a:ea typeface="+mj-ea"/>
                <a:cs typeface="+mj-cs"/>
                <a:sym typeface="Arial"/>
              </a:defRPr>
            </a:pPr>
            <a:r>
              <a:rPr dirty="0"/>
              <a:t>Search Engines</a:t>
            </a:r>
          </a:p>
          <a:p>
            <a:pPr marL="342900" indent="-342900">
              <a:lnSpc>
                <a:spcPct val="100000"/>
              </a:lnSpc>
              <a:spcBef>
                <a:spcPts val="700"/>
              </a:spcBef>
              <a:buClr>
                <a:srgbClr val="ECEAAC"/>
              </a:buClr>
              <a:buSzPct val="60000"/>
              <a:buChar char="■"/>
              <a:defRPr b="0">
                <a:latin typeface="+mj-lt"/>
                <a:ea typeface="+mj-ea"/>
                <a:cs typeface="+mj-cs"/>
                <a:sym typeface="Arial"/>
              </a:defRPr>
            </a:pPr>
            <a:r>
              <a:rPr dirty="0"/>
              <a:t>Computers are pervasive : 4차 </a:t>
            </a:r>
            <a:r>
              <a:rPr dirty="0" err="1"/>
              <a:t>산업혁명</a:t>
            </a:r>
            <a:r>
              <a:rPr dirty="0"/>
              <a:t>? </a:t>
            </a:r>
          </a:p>
        </p:txBody>
      </p:sp>
      <p:sp>
        <p:nvSpPr>
          <p:cNvPr id="631" name="§1.1 Introduction"/>
          <p:cNvSpPr txBox="1"/>
          <p:nvPr/>
        </p:nvSpPr>
        <p:spPr>
          <a:xfrm rot="5400000">
            <a:off x="8024900" y="768438"/>
            <a:ext cx="1887539" cy="350662"/>
          </a:xfrm>
          <a:prstGeom prst="rect">
            <a:avLst/>
          </a:prstGeom>
          <a:solidFill>
            <a:srgbClr val="9FCAD3"/>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800">
                <a:solidFill>
                  <a:srgbClr val="ECEAAC"/>
                </a:solidFill>
                <a:latin typeface="+mj-lt"/>
                <a:ea typeface="+mj-ea"/>
                <a:cs typeface="+mj-cs"/>
                <a:sym typeface="Arial"/>
              </a:defRPr>
            </a:lvl1pPr>
          </a:lstStyle>
          <a:p>
            <a:r>
              <a:t>§1.1 Introduction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Moore’s law"/>
          <p:cNvSpPr txBox="1">
            <a:spLocks noGrp="1"/>
          </p:cNvSpPr>
          <p:nvPr>
            <p:ph type="title"/>
          </p:nvPr>
        </p:nvSpPr>
        <p:spPr>
          <a:prstGeom prst="rect">
            <a:avLst/>
          </a:prstGeom>
        </p:spPr>
        <p:txBody>
          <a:bodyPr/>
          <a:lstStyle/>
          <a:p>
            <a:r>
              <a:t>Moore’s law</a:t>
            </a:r>
          </a:p>
        </p:txBody>
      </p:sp>
      <p:sp>
        <p:nvSpPr>
          <p:cNvPr id="634" name="An observation made by Gordon Moore, co-founder of Intel…"/>
          <p:cNvSpPr txBox="1">
            <a:spLocks noGrp="1"/>
          </p:cNvSpPr>
          <p:nvPr>
            <p:ph type="body" idx="1"/>
          </p:nvPr>
        </p:nvSpPr>
        <p:spPr>
          <a:xfrm>
            <a:off x="457200" y="1587500"/>
            <a:ext cx="8229600" cy="4525963"/>
          </a:xfrm>
          <a:prstGeom prst="rect">
            <a:avLst/>
          </a:prstGeom>
        </p:spPr>
        <p:txBody>
          <a:bodyPr/>
          <a:lstStyle/>
          <a:p>
            <a:r>
              <a:t>An observation made by Gordon Moore, co-founder of Intel</a:t>
            </a:r>
          </a:p>
          <a:p>
            <a:r>
              <a:t>“The number of transistors in an IC(Integrated Circuit) doubles every year.” in1965 paper</a:t>
            </a:r>
          </a:p>
          <a:p>
            <a:r>
              <a:t>“The number of transistors in an IC doubles every 18~24 months.” (updated in 1975)</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9" name="Screen Shot 2017-08-30 at 5.23.46 PM.png" descr="Screen Shot 2017-08-30 at 5.23.46 PM.png"/>
          <p:cNvPicPr>
            <a:picLocks noChangeAspect="1"/>
          </p:cNvPicPr>
          <p:nvPr/>
        </p:nvPicPr>
        <p:blipFill>
          <a:blip r:embed="rId2"/>
          <a:stretch>
            <a:fillRect/>
          </a:stretch>
        </p:blipFill>
        <p:spPr>
          <a:xfrm>
            <a:off x="0" y="-36208"/>
            <a:ext cx="9144000" cy="6016016"/>
          </a:xfrm>
          <a:prstGeom prst="rect">
            <a:avLst/>
          </a:prstGeom>
          <a:ln w="12700">
            <a:miter lim="400000"/>
          </a:ln>
        </p:spPr>
      </p:pic>
      <p:sp>
        <p:nvSpPr>
          <p:cNvPr id="640" name="By Steve Jurvetson - https://www.flickr.com/photos/jurvetson/31409423572/, CC BY 2.0, https://commons.wikimedia.org/w/index.php?curid=55002144"/>
          <p:cNvSpPr txBox="1"/>
          <p:nvPr/>
        </p:nvSpPr>
        <p:spPr>
          <a:xfrm>
            <a:off x="1321588" y="6261417"/>
            <a:ext cx="7602127"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By Steve Jurvetson - https://www.flickr.com/photos/jurvetson/31409423572/, CC BY 2.0, https://commons.wikimedia.org/w/index.php?curid=55002144</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 name="Screen Shot 2017-08-30 at 5.13.52 PM.png" descr="Screen Shot 2017-08-30 at 5.13.52 PM.png"/>
          <p:cNvPicPr>
            <a:picLocks noChangeAspect="1"/>
          </p:cNvPicPr>
          <p:nvPr/>
        </p:nvPicPr>
        <p:blipFill>
          <a:blip r:embed="rId2"/>
          <a:stretch>
            <a:fillRect/>
          </a:stretch>
        </p:blipFill>
        <p:spPr>
          <a:xfrm>
            <a:off x="1071314" y="190500"/>
            <a:ext cx="7001372" cy="6228552"/>
          </a:xfrm>
          <a:prstGeom prst="rect">
            <a:avLst/>
          </a:prstGeom>
          <a:ln w="12700">
            <a:miter lim="400000"/>
          </a:ln>
        </p:spPr>
      </p:pic>
      <p:sp>
        <p:nvSpPr>
          <p:cNvPr id="637" name="By Wgsimon - Own work, CC BY-SA 3.0, https://commons.wikimedia.org/w/index.php?curid=15193542"/>
          <p:cNvSpPr txBox="1"/>
          <p:nvPr/>
        </p:nvSpPr>
        <p:spPr>
          <a:xfrm>
            <a:off x="813588" y="6369367"/>
            <a:ext cx="8176418"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By Wgsimon - Own work, CC BY-SA 3.0, https://commons.wikimedia.org/w/index.php?curid=15193542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itle"/>
          <p:cNvSpPr txBox="1">
            <a:spLocks noGrp="1"/>
          </p:cNvSpPr>
          <p:nvPr>
            <p:ph type="title"/>
          </p:nvPr>
        </p:nvSpPr>
        <p:spPr>
          <a:prstGeom prst="rect">
            <a:avLst/>
          </a:prstGeom>
        </p:spPr>
        <p:txBody>
          <a:bodyPr/>
          <a:lstStyle/>
          <a:p>
            <a:endParaRPr/>
          </a:p>
        </p:txBody>
      </p:sp>
      <p:sp>
        <p:nvSpPr>
          <p:cNvPr id="651" name="Body"/>
          <p:cNvSpPr txBox="1">
            <a:spLocks noGrp="1"/>
          </p:cNvSpPr>
          <p:nvPr>
            <p:ph type="body" idx="1"/>
          </p:nvPr>
        </p:nvSpPr>
        <p:spPr>
          <a:prstGeom prst="rect">
            <a:avLst/>
          </a:prstGeom>
        </p:spPr>
        <p:txBody>
          <a:bodyPr/>
          <a:lstStyle/>
          <a:p>
            <a:endParaRPr/>
          </a:p>
        </p:txBody>
      </p:sp>
      <p:pic>
        <p:nvPicPr>
          <p:cNvPr id="652" name="Screen Shot 2017-08-30 at 5.49.22 PM.png" descr="Screen Shot 2017-08-30 at 5.49.22 PM.png"/>
          <p:cNvPicPr>
            <a:picLocks noChangeAspect="1"/>
          </p:cNvPicPr>
          <p:nvPr/>
        </p:nvPicPr>
        <p:blipFill>
          <a:blip r:embed="rId2"/>
          <a:stretch>
            <a:fillRect/>
          </a:stretch>
        </p:blipFill>
        <p:spPr>
          <a:xfrm>
            <a:off x="0" y="852714"/>
            <a:ext cx="9144000" cy="515257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Microsoft Office 98">
  <a:themeElements>
    <a:clrScheme name="Microsoft Office 98">
      <a:dk1>
        <a:srgbClr val="000000"/>
      </a:dk1>
      <a:lt1>
        <a:srgbClr val="FFFFFF"/>
      </a:lt1>
      <a:dk2>
        <a:srgbClr val="A7A7A7"/>
      </a:dk2>
      <a:lt2>
        <a:srgbClr val="535353"/>
      </a:lt2>
      <a:accent1>
        <a:srgbClr val="3399FF"/>
      </a:accent1>
      <a:accent2>
        <a:srgbClr val="99FFCC"/>
      </a:accent2>
      <a:accent3>
        <a:srgbClr val="9BBB59"/>
      </a:accent3>
      <a:accent4>
        <a:srgbClr val="8064A2"/>
      </a:accent4>
      <a:accent5>
        <a:srgbClr val="4BACC6"/>
      </a:accent5>
      <a:accent6>
        <a:srgbClr val="F79646"/>
      </a:accent6>
      <a:hlink>
        <a:srgbClr val="0000FF"/>
      </a:hlink>
      <a:folHlink>
        <a:srgbClr val="FF00FF"/>
      </a:folHlink>
    </a:clrScheme>
    <a:fontScheme name="Microsoft Office 98">
      <a:majorFont>
        <a:latin typeface="Arial"/>
        <a:ea typeface="Arial"/>
        <a:cs typeface="Arial"/>
      </a:majorFont>
      <a:minorFont>
        <a:latin typeface="Helvetica"/>
        <a:ea typeface="Helvetica"/>
        <a:cs typeface="Helvetica"/>
      </a:minorFont>
    </a:fontScheme>
    <a:fmtScheme name="Microsoft Office 9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icrosoft Office 98">
  <a:themeElements>
    <a:clrScheme name="Microsoft Office 98">
      <a:dk1>
        <a:srgbClr val="000000"/>
      </a:dk1>
      <a:lt1>
        <a:srgbClr val="FFFFFF"/>
      </a:lt1>
      <a:dk2>
        <a:srgbClr val="A7A7A7"/>
      </a:dk2>
      <a:lt2>
        <a:srgbClr val="535353"/>
      </a:lt2>
      <a:accent1>
        <a:srgbClr val="3399FF"/>
      </a:accent1>
      <a:accent2>
        <a:srgbClr val="99FFCC"/>
      </a:accent2>
      <a:accent3>
        <a:srgbClr val="9BBB59"/>
      </a:accent3>
      <a:accent4>
        <a:srgbClr val="8064A2"/>
      </a:accent4>
      <a:accent5>
        <a:srgbClr val="4BACC6"/>
      </a:accent5>
      <a:accent6>
        <a:srgbClr val="F79646"/>
      </a:accent6>
      <a:hlink>
        <a:srgbClr val="0000FF"/>
      </a:hlink>
      <a:folHlink>
        <a:srgbClr val="FF00FF"/>
      </a:folHlink>
    </a:clrScheme>
    <a:fontScheme name="Microsoft Office 98">
      <a:majorFont>
        <a:latin typeface="Arial"/>
        <a:ea typeface="Arial"/>
        <a:cs typeface="Arial"/>
      </a:majorFont>
      <a:minorFont>
        <a:latin typeface="Helvetica"/>
        <a:ea typeface="Helvetica"/>
        <a:cs typeface="Helvetica"/>
      </a:minorFont>
    </a:fontScheme>
    <a:fmtScheme name="Microsoft Office 9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660</Words>
  <Application>Microsoft Macintosh PowerPoint</Application>
  <PresentationFormat>On-screen Show (4:3)</PresentationFormat>
  <Paragraphs>134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맑은 고딕</vt:lpstr>
      <vt:lpstr>Arial</vt:lpstr>
      <vt:lpstr>Arial Black</vt:lpstr>
      <vt:lpstr>Calibri</vt:lpstr>
      <vt:lpstr>Corbel</vt:lpstr>
      <vt:lpstr>Helvetica</vt:lpstr>
      <vt:lpstr>Verdana</vt:lpstr>
      <vt:lpstr>Wingdings</vt:lpstr>
      <vt:lpstr>Microsoft Office 98</vt:lpstr>
      <vt:lpstr>Chapter 1</vt:lpstr>
      <vt:lpstr>Technology Trends</vt:lpstr>
      <vt:lpstr>The First Electronic Computers</vt:lpstr>
      <vt:lpstr>The First Commercial Computer in U.S.</vt:lpstr>
      <vt:lpstr>The Computer Revolution</vt:lpstr>
      <vt:lpstr>Moore’s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 of Computers</vt:lpstr>
      <vt:lpstr>Classes of Computers</vt:lpstr>
      <vt:lpstr>The PostPC Era</vt:lpstr>
      <vt:lpstr>What is “Computer Architecture”?</vt:lpstr>
      <vt:lpstr>Instruction Set Architecture</vt:lpstr>
      <vt:lpstr>Power Trends</vt:lpstr>
      <vt:lpstr>Uniprocessor Performance</vt:lpstr>
      <vt:lpstr>Multiprocessors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cp:lastModifiedBy>(소프트웨어전공)임은진</cp:lastModifiedBy>
  <cp:revision>4</cp:revision>
  <dcterms:modified xsi:type="dcterms:W3CDTF">2019-12-04T08:08:55Z</dcterms:modified>
</cp:coreProperties>
</file>