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FFCCCC"/>
    <a:srgbClr val="FA90C8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2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8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7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84BB-06D9-40C3-9E9B-3BE8025ECF84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CF40-5AD7-4547-B4F6-F61E0356E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9330" y="2369128"/>
            <a:ext cx="5735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M.T. Baseball</a:t>
            </a:r>
            <a:endParaRPr lang="ko-KR" altLang="en-US" sz="4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9330" y="3410990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개요 및 스토리</a:t>
            </a:r>
            <a:endParaRPr lang="ko-KR" altLang="en-US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#05,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샵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492" y="4112291"/>
            <a:ext cx="229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아이템 샵은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홈페이지와 게임 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내에</a:t>
            </a:r>
            <a:r>
              <a:rPr lang="en-US" altLang="ko-KR" sz="16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존재한다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77" y="1467753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26" y="1467752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3" y="1467755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28" y="1467753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3513827" y="4112290"/>
            <a:ext cx="2298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아이템 샵에서는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랜덤박스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</a:t>
            </a:r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조합주문서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</a:t>
            </a: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강화주문서를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판매한다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5076" y="4112290"/>
            <a:ext cx="229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아이템 샵의 거래는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다이아로 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56326" y="4112291"/>
            <a:ext cx="229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홈페이지의 아이템 샵은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조언패키지를 현금으로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추가 구매할 수 있다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81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#06, </a:t>
            </a:r>
            <a:r>
              <a:rPr lang="ko-KR" altLang="en-US" sz="2400" b="1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거래장터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69" y="1683883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85" y="1683885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70" y="1683882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147685" y="4353735"/>
            <a:ext cx="229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거래장터는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게임 내에 존재한다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6569" y="4353360"/>
            <a:ext cx="229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모든 아이템은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유저 간 서로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거래할 수 있다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4268" y="4345797"/>
            <a:ext cx="229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거래장터에서의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거래는 다이아로 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52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#07,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대장간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84" y="1733761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452784" y="4362048"/>
            <a:ext cx="229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대장간은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게임 내에 존재한다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9" y="1733761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98769" y="4362047"/>
            <a:ext cx="229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대장간은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조합과 강화의 공간이다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99" y="1733761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06799" y="4362047"/>
            <a:ext cx="2298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각각의 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4</a:t>
            </a:r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조각이 모였을 때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조합주문서로 조합한다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814" y="1797433"/>
            <a:ext cx="2298859" cy="2298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960813" y="4362046"/>
            <a:ext cx="229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조합이 완성된 아이템은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강화주문서로</a:t>
            </a:r>
            <a:endParaRPr lang="en-US" altLang="ko-KR" sz="16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등급 강화를 한다</a:t>
            </a:r>
            <a:r>
              <a:rPr lang="en-US" altLang="ko-KR" sz="16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60812" y="5193043"/>
            <a:ext cx="2298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ex) </a:t>
            </a:r>
            <a:r>
              <a:rPr lang="ko-KR" altLang="en-US" sz="11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나무→</a:t>
            </a:r>
            <a:r>
              <a:rPr lang="ko-KR" altLang="en-US" sz="11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동→은→금→티타늄</a:t>
            </a:r>
            <a:endParaRPr lang="en-US" altLang="ko-KR" sz="11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21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6" y="2224501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52" y="2690476"/>
            <a:ext cx="1439796" cy="14397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222866" y="3155977"/>
            <a:ext cx="6194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거래의 기준이 되는 게임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머니의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단위를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“1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“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로 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1-2, 1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= 10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원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구매방법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홈페이지에서 현금결제로 구매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9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2866" y="3155977"/>
            <a:ext cx="62857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종류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(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총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13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</a:t>
            </a: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-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상의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하의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헬멧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방망이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신발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장갑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손목 보호대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발목 보호대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</a:t>
            </a: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양말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벨트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손목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색깔공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고글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등급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나무 →동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→은 →금 →티타늄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각 등급에 해당하는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랜덤박스를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사용해 조각을 모은 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</a:t>
            </a: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4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조각이 모두 모이면 조합주문서로 조합하여 획득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!!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690476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4232026" y="2224501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의상 아이템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0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61" y="4780551"/>
            <a:ext cx="974941" cy="974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6" y="2713286"/>
            <a:ext cx="974941" cy="974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" y="4012605"/>
            <a:ext cx="974941" cy="974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4" y="5464937"/>
            <a:ext cx="974941" cy="974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직선 연결선 6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226" y="1834894"/>
            <a:ext cx="6285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2-4</a:t>
            </a:r>
            <a:r>
              <a:rPr lang="en-US" altLang="ko-KR" sz="160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효과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226" y="969271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의상 아이템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6226" y="2828921"/>
            <a:ext cx="3984251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나무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13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 모두 착용 시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획득 경험치의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5%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(1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당 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0.35%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13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세트 효과로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0.45% 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추가하여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5%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↑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6226" y="4120370"/>
            <a:ext cx="39842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동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13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 모두 착용 시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획득 경험치의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10%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(1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당 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0.7%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13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세트 효과로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0.9% 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추가하여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10%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↑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225" y="5622316"/>
            <a:ext cx="39842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은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13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 모두 착용 시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획득 경험치의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15%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(1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당 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1.05 %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13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세트 효과로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1.35% 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추가하여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15%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↑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6626" y="3352424"/>
            <a:ext cx="39842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금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13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 모두 착용 시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획득 경험치의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20%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(1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당 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1.4%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13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세트 효과로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1.5% 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추가하여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20%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↑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6626" y="4822964"/>
            <a:ext cx="39842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티타늄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13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 모두 착용 시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획득 경험치의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30%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(1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당 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2.1%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↑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13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종류 세트 효과로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2.7% </a:t>
            </a:r>
            <a:r>
              <a:rPr lang="ko-KR" altLang="en-US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추가하여 </a:t>
            </a:r>
            <a:r>
              <a:rPr lang="en-US" altLang="ko-KR" sz="11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30%</a:t>
            </a:r>
            <a:r>
              <a:rPr lang="ko-KR" altLang="en-US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↑</a:t>
            </a:r>
            <a:r>
              <a:rPr lang="en-US" altLang="ko-KR" sz="12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60" y="3200756"/>
            <a:ext cx="975600" cy="97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1320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6" y="1775768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3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랜덤 박스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6" y="2724177"/>
            <a:ext cx="6194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종류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나무상자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동상자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은상자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금상자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티타늄상자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가격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</a:t>
            </a:r>
            <a:r>
              <a:rPr lang="ko-KR" altLang="en-US" sz="12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나무상자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무료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동상자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/1,000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다이아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(10,000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),  </a:t>
            </a:r>
            <a:r>
              <a:rPr lang="ko-KR" altLang="en-US" sz="1200" b="1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은상자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/10,000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다이아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(100,000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),</a:t>
            </a:r>
          </a:p>
          <a:p>
            <a:r>
              <a:rPr lang="en-US" altLang="ko-KR" sz="1200" b="1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      </a:t>
            </a:r>
            <a:r>
              <a:rPr lang="ko-KR" altLang="en-US" sz="1200" b="1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금상자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/25,000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다이아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(250,000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), 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티타늄 상자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/40,000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다이아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(400,000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원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  <a:endParaRPr lang="en-US" altLang="ko-KR" sz="1600" b="1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박스 오픈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 </a:t>
            </a:r>
            <a:r>
              <a:rPr lang="en-US" altLang="ko-KR" sz="1200" b="1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a, </a:t>
            </a:r>
            <a:r>
              <a:rPr lang="ko-KR" altLang="en-US" sz="1200" b="1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각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등급의 </a:t>
            </a:r>
            <a:r>
              <a:rPr lang="ko-KR" altLang="en-US" sz="1200" b="1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의상아이템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종류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4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조각 중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조각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or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응원의 소리 아이템이 나온다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  <a:p>
            <a:r>
              <a:rPr lang="en-US" altLang="ko-KR" sz="1200" b="1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     b, </a:t>
            </a:r>
            <a:r>
              <a:rPr lang="ko-KR" altLang="en-US" sz="1200" b="1" u="sng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확률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: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각 등급의 </a:t>
            </a:r>
            <a:r>
              <a:rPr lang="ko-KR" altLang="en-US" sz="1200" b="1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의상아이템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특정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조각은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5%,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응원의 소리 아이템은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0.3%,</a:t>
            </a:r>
          </a:p>
          <a:p>
            <a:r>
              <a:rPr lang="en-US" altLang="ko-KR" sz="1200" b="1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                      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나머지 각 등급의 </a:t>
            </a:r>
            <a:r>
              <a:rPr lang="ko-KR" altLang="en-US" sz="1200" b="1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의상아이템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3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조각은 각 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31.5%</a:t>
            </a:r>
            <a:r>
              <a:rPr lang="ko-KR" altLang="en-US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의 확률로 나온다</a:t>
            </a:r>
            <a:r>
              <a:rPr lang="en-US" altLang="ko-KR" sz="1200" b="1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  <a:endParaRPr lang="en-US" altLang="ko-KR" sz="1200" b="1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3-4,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샵에서 다이아로 구매한다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46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6" y="1775768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4,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의상 랜덤 박스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5" y="2724177"/>
            <a:ext cx="640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4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종류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나무상자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동상자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은상자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금상자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티타늄상자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4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박스 오픈 시 각 등급의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의상아이템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종류 중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개의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완성템이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나온다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4-3,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박스 오픈 시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13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분의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확률로 랜덤으로 나온다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4-4,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레벨업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보상으로만 얻을 수 있다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샵에서 구매 불가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74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6" y="1775768"/>
            <a:ext cx="502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5</a:t>
            </a:r>
            <a:r>
              <a:rPr lang="en-US" altLang="ko-KR" sz="2000" b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응원의 소리 랜덤 박스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5" y="2724177"/>
            <a:ext cx="6402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5-1,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설명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싱글 모드에서만 적용되고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타임에 사용여부를 결정한다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5-2,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효과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수수료의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3%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차감 효과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5-3,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등급에 상관 없이 랜덤 박스에서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0.3%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확률로 얻는다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9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6" y="1775768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6,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조합주문서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5" y="2724177"/>
            <a:ext cx="640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6-1,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설명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의상 아이템 당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4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종류의 조각을 조합시켜주는 주문서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6-2,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효과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1%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확률로 조합 성공을 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6-3,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가격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3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장 당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1,000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(10,000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6-4,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샵에서 다이아로 구매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9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#01, Game Prologue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1767" y="1504606"/>
            <a:ext cx="3424844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1" y="1504606"/>
            <a:ext cx="3424844" cy="3017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9277" y="858275"/>
            <a:ext cx="50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C0000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A</a:t>
            </a:r>
            <a:endParaRPr lang="ko-KR" altLang="en-US" sz="2400" b="1" dirty="0">
              <a:solidFill>
                <a:srgbClr val="C00000"/>
              </a:solidFill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939" y="4865003"/>
            <a:ext cx="3144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어느 날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화성 최고의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다이아몬드 부호가 찾아왔다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  <a:endParaRPr lang="ko-KR" altLang="en-US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3847" y="858411"/>
            <a:ext cx="50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B</a:t>
            </a:r>
            <a:endParaRPr lang="ko-KR" altLang="en-US" sz="2400" b="1" dirty="0">
              <a:solidFill>
                <a:srgbClr val="C00000"/>
              </a:solidFill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5319" y="4865003"/>
            <a:ext cx="31449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“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지구 최고의 타자와 승부를 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하겠다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! 5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분마다 던지는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나의 공을 친다면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다이아를 선사하겠다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단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너는 지구에서 나오는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티타늄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금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동을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걸고 나오도록 하라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!”</a:t>
            </a:r>
            <a:endParaRPr lang="ko-KR" altLang="en-US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1728" y="859932"/>
            <a:ext cx="50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C0000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C</a:t>
            </a:r>
            <a:endParaRPr lang="ko-KR" altLang="en-US" sz="2400" b="1" dirty="0">
              <a:solidFill>
                <a:srgbClr val="C00000"/>
              </a:solidFill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80" y="1504606"/>
            <a:ext cx="3425459" cy="3017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91388" y="4865002"/>
            <a:ext cx="3144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그리하여 도전에 임하는 지구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최고의 타자들은 각자의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티타늄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금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동 조각을 걸고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도전하기 시작하는데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… …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0"/>
          <a:stretch/>
        </p:blipFill>
        <p:spPr>
          <a:xfrm>
            <a:off x="8251764" y="1504607"/>
            <a:ext cx="342484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6" y="1775768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7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2000" b="1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강화주문서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5" y="2724177"/>
            <a:ext cx="640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7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설명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조각을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단계 상위 등급으로 올리는 주문서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7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효과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1%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확률로 강화에 성공하여 조각의 등급을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단계 상승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7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가격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3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장 당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500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(5,000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원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7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-4,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샵에서 다이아로 구매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4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6" y="1775768"/>
            <a:ext cx="198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8, </a:t>
            </a:r>
            <a:r>
              <a:rPr lang="ko-KR" altLang="en-US" sz="2000" b="1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조언패키지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5" y="2724177"/>
            <a:ext cx="64021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8-1,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설명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수수료를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차감시켜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주는 감독의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조언주문서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코치의 조언주문서가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    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나오는 패키지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8-2,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기본 효과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800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(8,000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원 상당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충전되고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오픈 시 각 템의 확률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            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별로 감독의 조언 주문서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코치의 조언주문서를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획득가능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8-3,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패키지 오픈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3%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확률로 감독의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조언주문서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7%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확률로 코치의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                  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조언주문서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나머지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90%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는 아무것도 나오지 않는다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8-4,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가격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1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패키지 당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10,000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원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8-5,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구매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홈페이지의 아이템 샵에서 현금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신용카드로 구매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2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5" y="1775768"/>
            <a:ext cx="585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9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감독의 조언 주문서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5" y="2724177"/>
            <a:ext cx="6402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9-1,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설명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각 게임 모드에서 사용되며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타임에 사용여부를 결정한다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9-2,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효과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수수료의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3%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차감 효과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9-3,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조언의 패키지를 통해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확률로 획득한다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8" y="224174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#08,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설명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025" y="1775768"/>
            <a:ext cx="585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10,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감독의 조언 주문서</a:t>
            </a:r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025" y="2724177"/>
            <a:ext cx="6402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10-1,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설명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각 게임 모드에서 사용되며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타임에 사용여부를 결정한다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10-2,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효과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수수료의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2%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차감 효과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10-3,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조언의 패키지를 통해 </a:t>
            </a:r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7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확률로 획득한다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4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#09,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레벨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7617" y="2734438"/>
            <a:ext cx="640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650Lv.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을 최종 레벨로 정한다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30Lv.</a:t>
            </a:r>
            <a:r>
              <a:rPr lang="ko-KR" altLang="en-US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당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0.3%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게임수수료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차감효과를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적용한다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10Lv.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당 랜덤박스 보상의 정책을 시행한다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자세한 정보는 레벨 테이블을 참고한다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1" b="8385"/>
          <a:stretch/>
        </p:blipFill>
        <p:spPr>
          <a:xfrm>
            <a:off x="1734286" y="2477426"/>
            <a:ext cx="2932228" cy="2272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888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#10,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선물하기 기능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3012" y="3274764"/>
            <a:ext cx="6402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다이아를 특정 유저에게 선물하여 보낼 수 있다</a:t>
            </a:r>
            <a:r>
              <a:rPr lang="en-US" altLang="ko-KR" sz="24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858"/>
            <a:ext cx="2029518" cy="20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#01, Game Prologue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1" b="17865"/>
          <a:stretch/>
        </p:blipFill>
        <p:spPr>
          <a:xfrm>
            <a:off x="3114675" y="1795548"/>
            <a:ext cx="5962650" cy="3624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7563" y="5812654"/>
            <a:ext cx="5756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당신도 다이아몬드 부자가 될 수 있을 것인가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지금 당장 다이아몬드 부자에 도전해보라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!!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3846" y="1137504"/>
            <a:ext cx="50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C0000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D</a:t>
            </a:r>
            <a:endParaRPr lang="ko-KR" altLang="en-US" sz="2400" b="1" dirty="0">
              <a:solidFill>
                <a:srgbClr val="C00000"/>
              </a:solidFill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1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#02,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개요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41" y="1764354"/>
            <a:ext cx="10384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19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세 등급을 받을 사행성 성격이 내포되어 있는 야구게임이다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pPr marL="342900" indent="-342900">
              <a:buAutoNum type="alphaUcPeriod"/>
            </a:pP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marL="342900" indent="-342900">
              <a:buAutoNum type="alphaUcPeriod"/>
            </a:pP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회원가입 시 휴대폰 성인인증 모듈이 들어간다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회원가입 시</a:t>
            </a:r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ID/PW/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이름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닉네임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생년월일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성별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핸드폰번호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이메일 입력이 필요하다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40" y="3813747"/>
            <a:ext cx="10384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나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기본 야구 게임의 룰과 다소 다르다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pPr marL="342900" indent="-342900">
              <a:buAutoNum type="alphaUcPeriod"/>
            </a:pP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marL="342900" indent="-342900">
              <a:buAutoNum type="alphaUcPeriod"/>
            </a:pP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1, 5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분마다 한 번씩 공이 던져진다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게임을 하는 사람들에게 동시에 공이 던져진다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941" y="1764354"/>
            <a:ext cx="103842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직구</a:t>
            </a:r>
            <a:r>
              <a:rPr lang="en-US" altLang="ko-KR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변화구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 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좌</a:t>
            </a:r>
            <a:r>
              <a:rPr lang="en-US" altLang="ko-KR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우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 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상</a:t>
            </a:r>
            <a:r>
              <a:rPr lang="en-US" altLang="ko-KR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하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 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스트라이크</a:t>
            </a:r>
            <a:r>
              <a:rPr lang="en-US" altLang="ko-KR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/</a:t>
            </a:r>
            <a:r>
              <a:rPr lang="ko-KR" altLang="en-US" sz="2000" b="1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볼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4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가지 중에서 각각 선택하여 일치한 수만큼 타격이 이루어진다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2000" b="1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pPr marL="342900" indent="-342900">
              <a:buAutoNum type="alphaUcPeriod"/>
            </a:pP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최대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4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가지를 예측 및 선택하여 배팅을 진행할 수 있다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예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“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직구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좌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상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스트라이크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“ 4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가지를 예측하여 배팅한 게임에서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“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직구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우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하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스트라이크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＂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결과가 나왔을 경우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예측과 결과에서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개가 일치하므로 게임에서는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루타를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연출한다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방법 및 보상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방법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배팅은 아이템 조각으로 하며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4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가지 경우마다 각각 배팅을 걸 수 있다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보상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일치한 결과 값에 상응하는 다이아몬드를 보상으로 받는다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#02,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개요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941" y="1316778"/>
            <a:ext cx="1038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라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 </a:t>
            </a:r>
            <a:r>
              <a:rPr lang="ko-KR" altLang="en-US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모드에는 세 가지가 있다</a:t>
            </a:r>
            <a:r>
              <a:rPr lang="en-US" altLang="ko-KR" sz="20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#02,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 개요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2960" y="2385276"/>
            <a:ext cx="2435629" cy="3699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93127" y="2385276"/>
            <a:ext cx="2435629" cy="3699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63294" y="2385276"/>
            <a:ext cx="4383579" cy="3699164"/>
          </a:xfrm>
          <a:prstGeom prst="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959" y="2046722"/>
            <a:ext cx="243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>
                    <a:lumMod val="75000"/>
                  </a:schemeClr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1, </a:t>
            </a:r>
            <a:r>
              <a:rPr lang="ko-KR" altLang="en-US" sz="1600" b="1" dirty="0" smtClean="0">
                <a:solidFill>
                  <a:schemeClr val="accent3">
                    <a:lumMod val="75000"/>
                  </a:schemeClr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연습 모드</a:t>
            </a:r>
            <a:endParaRPr lang="ko-KR" altLang="en-US" sz="1600" b="1" dirty="0">
              <a:solidFill>
                <a:schemeClr val="accent3">
                  <a:lumMod val="75000"/>
                </a:schemeClr>
              </a:solidFill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59" y="2454695"/>
            <a:ext cx="24356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배팅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아이템 조각 걸기 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경험치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Auto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플레이가 존재한다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랜덤으로 배팅을 정하고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방치형으로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5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분마다 계속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게임에 참여하도록 한다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별도의 기준은 없고 </a:t>
            </a:r>
            <a:r>
              <a:rPr lang="ko-KR" altLang="en-US" sz="14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켜두기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용이다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  <a:endParaRPr lang="ko-KR" altLang="en-US" sz="14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3126" y="2046722"/>
            <a:ext cx="243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싱글 모드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3126" y="2454695"/>
            <a:ext cx="243562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배팅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아이템 조각 걸기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보상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경험치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Auto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플레이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배팅 </a:t>
            </a:r>
            <a:r>
              <a:rPr lang="ko-KR" altLang="en-US" sz="14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로직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추가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가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존재한다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Auto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플레이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배팅 </a:t>
            </a:r>
            <a:r>
              <a:rPr lang="ko-KR" altLang="en-US" sz="14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로직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추가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는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첨부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Auto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플레이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(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배팅 </a:t>
            </a:r>
            <a:r>
              <a:rPr lang="ko-KR" altLang="en-US" sz="14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로직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추가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를 참고한다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  <a:endParaRPr lang="ko-KR" altLang="en-US" sz="1400" dirty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3294" y="2046722"/>
            <a:ext cx="243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9393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3, </a:t>
            </a:r>
            <a:r>
              <a:rPr lang="ko-KR" altLang="en-US" sz="1600" b="1" dirty="0" smtClean="0">
                <a:solidFill>
                  <a:srgbClr val="FF9393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대전 모드</a:t>
            </a:r>
            <a:endParaRPr lang="ko-KR" altLang="en-US" sz="1600" b="1" dirty="0">
              <a:solidFill>
                <a:srgbClr val="FF9393"/>
              </a:solidFill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3294" y="2454695"/>
            <a:ext cx="449164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배팅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아이템 조각 걸기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/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보상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#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경험치  ○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아이템의 등급 별로 채널이 이루어져 있고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한 채널 안에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2~4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인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방을 유저가 생성하여 게임이 이루어진다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 (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방 비공개 설정 가능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게임 전에 각자 아이템 조각을 배팅하고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5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분마다 던져지는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공에 대해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9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회 배팅을 한다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 9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회 동안 야구의 점수 계산 방법을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적용하여 각각의 점수를 산정하며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9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회 종료 시 점수가 가장 높은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유저에게 </a:t>
            </a:r>
            <a:r>
              <a:rPr lang="ko-KR" altLang="en-US" sz="14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배팅된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 조각을 다이아로 환산하여 지급한다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. </a:t>
            </a:r>
            <a:r>
              <a:rPr lang="ko-KR" altLang="en-US" sz="1400" dirty="0" err="1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동점자는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다이아를 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1/N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로 지급</a:t>
            </a:r>
            <a:r>
              <a:rPr lang="en-US" altLang="ko-KR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, </a:t>
            </a:r>
            <a:r>
              <a:rPr lang="ko-KR" altLang="en-US" sz="1400" dirty="0" smtClean="0">
                <a:latin typeface="210 골목길 L" panose="02020603020101020101" pitchFamily="18" charset="-127"/>
                <a:ea typeface="210 골목길 L" panose="02020603020101020101" pitchFamily="18" charset="-127"/>
              </a:rPr>
              <a:t>수수료는 각자의 기준대로 차감한다</a:t>
            </a:r>
            <a:r>
              <a:rPr lang="en-US" altLang="ko-KR" sz="1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.</a:t>
            </a:r>
            <a:endParaRPr lang="en-US" altLang="ko-KR" sz="1400" dirty="0" smtClean="0"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63" y="1086388"/>
            <a:ext cx="1441797" cy="8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#03,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경험치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47790"/>
              </p:ext>
            </p:extLst>
          </p:nvPr>
        </p:nvGraphicFramePr>
        <p:xfrm>
          <a:off x="1521769" y="2927931"/>
          <a:ext cx="3329709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8850">
                  <a:extLst>
                    <a:ext uri="{9D8B030D-6E8A-4147-A177-3AD203B41FA5}">
                      <a16:colId xmlns:a16="http://schemas.microsoft.com/office/drawing/2014/main" val="3787575884"/>
                    </a:ext>
                  </a:extLst>
                </a:gridCol>
                <a:gridCol w="1670859">
                  <a:extLst>
                    <a:ext uri="{9D8B030D-6E8A-4147-A177-3AD203B41FA5}">
                      <a16:colId xmlns:a16="http://schemas.microsoft.com/office/drawing/2014/main" val="208127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아웃</a:t>
                      </a:r>
                      <a:endParaRPr lang="en-US" altLang="ko-KR" dirty="0" smtClean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5 </a:t>
                      </a:r>
                      <a:r>
                        <a:rPr lang="ko-KR" altLang="en-US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경험치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108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1 Hit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20 </a:t>
                      </a:r>
                      <a:r>
                        <a:rPr lang="ko-KR" altLang="en-US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경험치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03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2 </a:t>
                      </a:r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Hit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40 </a:t>
                      </a:r>
                      <a:r>
                        <a:rPr lang="ko-KR" altLang="en-US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경험치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0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3 </a:t>
                      </a:r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Hit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80 </a:t>
                      </a:r>
                      <a:r>
                        <a:rPr lang="ko-KR" altLang="en-US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경험치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54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홈런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160 </a:t>
                      </a:r>
                      <a:r>
                        <a:rPr lang="ko-KR" altLang="en-US" dirty="0" smtClean="0">
                          <a:latin typeface="210 골목길 L" panose="02020603020101020101" pitchFamily="18" charset="-127"/>
                          <a:ea typeface="210 골목길 L" panose="02020603020101020101" pitchFamily="18" charset="-127"/>
                        </a:rPr>
                        <a:t>경험치</a:t>
                      </a:r>
                      <a:endParaRPr lang="ko-KR" altLang="en-US" dirty="0">
                        <a:latin typeface="210 골목길 L" panose="02020603020101020101" pitchFamily="18" charset="-127"/>
                        <a:ea typeface="210 골목길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7580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1769" y="1772669"/>
            <a:ext cx="338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경험치는 아래 표와 같이 산정된다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420737" y="2874083"/>
            <a:ext cx="3816096" cy="1908048"/>
            <a:chOff x="5939998" y="2620360"/>
            <a:chExt cx="3816096" cy="19080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939998" y="2620360"/>
              <a:ext cx="1908048" cy="190804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848046" y="2620360"/>
              <a:ext cx="1908048" cy="190804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420737" y="1772669"/>
            <a:ext cx="473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착용 시에는 아이템에 따라 추가 경험치를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획득할 수 있다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26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#04,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수수료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929" y="1370395"/>
            <a:ext cx="200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1, </a:t>
            </a:r>
            <a:r>
              <a:rPr lang="ko-KR" altLang="en-US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당 수수료</a:t>
            </a:r>
            <a:endParaRPr lang="en-US" altLang="ko-KR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460" y="1950843"/>
            <a:ext cx="10262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기본 배팅 당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7%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수수료가 부과된다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배팅한 </a:t>
            </a:r>
            <a:r>
              <a:rPr lang="ko-KR" altLang="en-US" sz="1600" dirty="0" smtClean="0">
                <a:solidFill>
                  <a:srgbClr val="C0000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조각 비용의 </a:t>
            </a:r>
            <a:r>
              <a:rPr lang="en-US" altLang="ko-KR" sz="1600" dirty="0" smtClean="0">
                <a:solidFill>
                  <a:srgbClr val="C0000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7%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를 수수료로 차감한다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1-2,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당 수수료는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“</a:t>
            </a:r>
            <a:r>
              <a:rPr lang="en-US" altLang="ko-KR" sz="1600" dirty="0" smtClean="0">
                <a:solidFill>
                  <a:srgbClr val="0070C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Level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”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에 따라 줄어들 수 있고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“</a:t>
            </a:r>
            <a:r>
              <a:rPr lang="en-US" altLang="ko-KR" sz="1600" dirty="0" smtClean="0">
                <a:solidFill>
                  <a:srgbClr val="0070C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  <a:latin typeface="210 흑장미 B" panose="02020603020101020101" pitchFamily="18" charset="-127"/>
                <a:ea typeface="210 흑장미 B" panose="02020603020101020101" pitchFamily="18" charset="-127"/>
              </a:rPr>
              <a:t>회성 아이템 구입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＂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으로 줄일 수 있다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928" y="3079317"/>
            <a:ext cx="200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2</a:t>
            </a:r>
            <a:r>
              <a:rPr lang="en-US" altLang="ko-KR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모드 별 수수료</a:t>
            </a:r>
            <a:endParaRPr lang="en-US" altLang="ko-KR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460" y="3665291"/>
            <a:ext cx="10262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싱글 모드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배팅한 아이템 조각을 비용으로 환산하여 해당하는 다이아를 수수료로 차감한다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r>
              <a:rPr lang="en-US" altLang="ko-KR" sz="1600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</a:t>
            </a:r>
            <a:r>
              <a:rPr lang="ko-KR" altLang="en-US" sz="1600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성공 시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조각은 유지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보상 받을 다이아에서 수수료를 차감하고 지급한다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r>
              <a:rPr lang="en-US" altLang="ko-KR" sz="1600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</a:t>
            </a:r>
            <a:r>
              <a:rPr lang="ko-KR" altLang="en-US" sz="1600" u="sng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 실패 시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: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아이템 조각이 소멸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동시에 그에 상응하는 수수료가 산정된다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2-2,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대전 모드</a:t>
            </a:r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배팅된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아이템 조각들을 모두 다이아로 환산하여 수수료 차감 후 승자에게 지급한다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6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0" y="640077"/>
            <a:ext cx="12192000" cy="8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108066"/>
            <a:ext cx="422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#04, </a:t>
            </a:r>
            <a:r>
              <a:rPr lang="ko-KR" altLang="en-US" sz="2400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수수료</a:t>
            </a:r>
            <a:endParaRPr lang="ko-KR" altLang="en-US" sz="2400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929" y="1370395"/>
            <a:ext cx="231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3</a:t>
            </a:r>
            <a:r>
              <a:rPr lang="en-US" altLang="ko-KR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b="1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수수료의 이동 방식</a:t>
            </a:r>
            <a:endParaRPr lang="en-US" altLang="ko-KR" b="1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4460" y="1950843"/>
            <a:ext cx="102629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3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-1,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게임을 플레이한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IP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를 등록하여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해당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IP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 등록된 게임장의 주인에게 수수료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(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를 제공한다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3-2, IP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가 등록된 곳이 없을 경우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운영사인 </a:t>
            </a:r>
            <a:r>
              <a:rPr lang="en-US" altLang="ko-KR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BTSoft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관리자에게 수수료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(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다이아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)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를 제공한다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  <a:p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3-3, </a:t>
            </a:r>
            <a:r>
              <a:rPr lang="en-US" altLang="ko-KR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BTSoft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의 관리자와 게임장의 주인 모두 유저와 동일하게 회원가입을 하며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</a:t>
            </a:r>
          </a:p>
          <a:p>
            <a:r>
              <a:rPr lang="en-US" altLang="ko-KR" sz="1600" dirty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     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회원가입 후에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운영팀에게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게임장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등록 요청을 하여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, </a:t>
            </a:r>
            <a:r>
              <a:rPr lang="ko-KR" altLang="en-US" sz="1600" dirty="0" err="1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게임장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IP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와 유저의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ID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를 매칭하도록 한다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  <a:endParaRPr lang="en-US" altLang="ko-KR" sz="1600" dirty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endParaRPr lang="en-US" altLang="ko-KR" sz="1600" dirty="0" smtClean="0">
              <a:latin typeface="210 흑장미 B" panose="02020603020101020101" pitchFamily="18" charset="-127"/>
              <a:ea typeface="210 흑장미 B" panose="02020603020101020101" pitchFamily="18" charset="-127"/>
            </a:endParaRPr>
          </a:p>
          <a:p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3-4, 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한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ID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당 여러 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IP</a:t>
            </a:r>
            <a:r>
              <a:rPr lang="ko-KR" altLang="en-US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에 등록할 수 있다</a:t>
            </a:r>
            <a:r>
              <a:rPr lang="en-US" altLang="ko-KR" sz="1600" dirty="0" smtClean="0">
                <a:latin typeface="210 흑장미 B" panose="02020603020101020101" pitchFamily="18" charset="-127"/>
                <a:ea typeface="210 흑장미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5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1750</Words>
  <Application>Microsoft Office PowerPoint</Application>
  <PresentationFormat>와이드스크린</PresentationFormat>
  <Paragraphs>267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210 골목길 L</vt:lpstr>
      <vt:lpstr>210 흑장미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2018-08-28T07:38:41Z</dcterms:created>
  <dcterms:modified xsi:type="dcterms:W3CDTF">2018-08-28T10:19:33Z</dcterms:modified>
</cp:coreProperties>
</file>