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gif" ContentType="image/gif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62" r:id="rId13"/>
  </p:sldMasterIdLst>
  <p:notesMasterIdLst>
    <p:notesMasterId r:id="rId15"/>
  </p:notesMasterIdLst>
  <p:sldIdLst>
    <p:sldId id="264" r:id="rId17"/>
    <p:sldId id="265" r:id="rId18"/>
    <p:sldId id="266" r:id="rId19"/>
    <p:sldId id="260" r:id="rId20"/>
    <p:sldId id="261" r:id="rId22"/>
    <p:sldId id="262" r:id="rId24"/>
    <p:sldId id="263" r:id="rId26"/>
    <p:sldId id="256" r:id="rId28"/>
    <p:sldId id="257" r:id="rId29"/>
    <p:sldId id="258" r:id="rId30"/>
    <p:sldId id="25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95"/>
    <p:restoredTop sz="92631"/>
  </p:normalViewPr>
  <p:slideViewPr>
    <p:cSldViewPr snapToGrid="0" snapToObjects="1">
      <p:cViewPr varScale="1">
        <p:scale>
          <a:sx n="133" d="100"/>
          <a:sy n="133" d="100"/>
        </p:scale>
        <p:origin x="9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0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29" Type="http://schemas.openxmlformats.org/officeDocument/2006/relationships/slide" Target="slides/slide9.xml"></Relationship><Relationship Id="rId30" Type="http://schemas.openxmlformats.org/officeDocument/2006/relationships/slide" Target="slides/slide10.xml"></Relationship><Relationship Id="rId31" Type="http://schemas.openxmlformats.org/officeDocument/2006/relationships/slide" Target="slides/slide11.xml"></Relationship><Relationship Id="rId35" Type="http://schemas.openxmlformats.org/officeDocument/2006/relationships/viewProps" Target="viewProps.xml"></Relationship><Relationship Id="rId36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그림 1"/>
          <p:cNvSpPr>
            <a:spLocks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76200" tIns="76200" rIns="76200" bIns="76200" vert="horz" anchor="t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8" name="텍스트 개체 틀 2"/>
          <p:cNvSpPr txBox="1">
            <a:spLocks/>
          </p:cNvSpPr>
          <p:nvPr>
            <p:ph type="body"/>
          </p:nvPr>
        </p:nvSpPr>
        <p:spPr>
          <a:xfrm rot="0">
            <a:off x="685800" y="4400550"/>
            <a:ext cx="5487035" cy="3601085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/>
          <a:p>
            <a:pPr marL="0" indent="0" algn="l" hangingPunct="1"/>
            <a:r>
              <a:rPr sz="1800">
                <a:latin typeface="나눔고딕" charset="0"/>
                <a:ea typeface="나눔고딕" charset="0"/>
              </a:rPr>
              <a:t>마스터 텍스트 스타일을 편집합니다</a:t>
            </a:r>
            <a:endParaRPr lang="ko-KR" altLang="en-US" sz="1800">
              <a:latin typeface="나눔고딕" charset="0"/>
              <a:ea typeface="나눔고딕" charset="0"/>
            </a:endParaRPr>
          </a:p>
          <a:p>
            <a:pPr marL="0" indent="0" rtl="0" lvl="1"/>
            <a:r>
              <a:rPr/>
              <a:t>둘째 수준</a:t>
            </a:r>
            <a:endParaRPr lang="ko-KR" altLang="en-US"/>
          </a:p>
          <a:p>
            <a:pPr marL="0" indent="0" rtl="0" lvl="2"/>
            <a:r>
              <a:rPr/>
              <a:t>셋째 수준</a:t>
            </a:r>
            <a:endParaRPr lang="ko-KR" altLang="en-US"/>
          </a:p>
          <a:p>
            <a:pPr marL="0" indent="0" rtl="0" lvl="3"/>
            <a:r>
              <a:rPr/>
              <a:t>넷째 수준</a:t>
            </a:r>
            <a:endParaRPr lang="ko-KR" altLang="en-US"/>
          </a:p>
          <a:p>
            <a:pPr marL="0" indent="0" rtl="0" lvl="4"/>
            <a:r>
              <a:rPr/>
              <a:t>다섯째 수준</a:t>
            </a:r>
            <a:endParaRPr lang="ko-KR" altLang="en-US"/>
          </a:p>
        </p:txBody>
      </p:sp>
      <p:sp>
        <p:nvSpPr>
          <p:cNvPr id="59" name="머리글 갤체 틀 3"/>
          <p:cNvSpPr txBox="1">
            <a:spLocks/>
          </p:cNvSpPr>
          <p:nvPr>
            <p:ph type="hdr"/>
          </p:nvPr>
        </p:nvSpPr>
        <p:spPr>
          <a:xfrm rot="0">
            <a:off x="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0" name="바닥글 개체 틀 4"/>
          <p:cNvSpPr txBox="1">
            <a:spLocks/>
          </p:cNvSpPr>
          <p:nvPr>
            <p:ph type="ftr"/>
          </p:nvPr>
        </p:nvSpPr>
        <p:spPr>
          <a:xfrm rot="0">
            <a:off x="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l">
              <a:defRPr lang="en-GB" altLang="en-US" sz="1200"/>
            </a:lvl1pPr>
          </a:lstStyle>
          <a:p>
            <a:pPr marL="0" indent="0" algn="l" hangingPunct="1"/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1" name="날짜 개체 틀 5"/>
          <p:cNvSpPr txBox="1">
            <a:spLocks/>
          </p:cNvSpPr>
          <p:nvPr>
            <p:ph type="dt"/>
          </p:nvPr>
        </p:nvSpPr>
        <p:spPr>
          <a:xfrm rot="0">
            <a:off x="3884930" y="0"/>
            <a:ext cx="2972435" cy="459740"/>
          </a:xfrm>
          <a:prstGeom prst="rect"/>
          <a:noFill/>
        </p:spPr>
        <p:txBody>
          <a:bodyPr wrap="square" lIns="76200" tIns="76200" rIns="76200" bIns="76200" vert="horz" anchor="t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r" hangingPunct="1"/>
            <a:fld id="{B9320F77-B9A0-41C5-862A-B4B631284C64}" type="datetime1">
              <a:rPr lang="en-GB" altLang="en-US"/>
              <a:t>4/16/2025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  <p:sp>
        <p:nvSpPr>
          <p:cNvPr id="62" name="슬라이드 번호 개체 틀 6"/>
          <p:cNvSpPr txBox="1">
            <a:spLocks/>
          </p:cNvSpPr>
          <p:nvPr>
            <p:ph type="sldNum"/>
          </p:nvPr>
        </p:nvSpPr>
        <p:spPr>
          <a:xfrm rot="0">
            <a:off x="3884930" y="8685530"/>
            <a:ext cx="2972435" cy="459105"/>
          </a:xfrm>
          <a:prstGeom prst="rect"/>
          <a:noFill/>
        </p:spPr>
        <p:txBody>
          <a:bodyPr wrap="square" lIns="76200" tIns="76200" rIns="76200" bIns="76200" vert="horz" anchor="b">
            <a:noAutofit/>
          </a:bodyPr>
          <a:lstStyle>
            <a:lvl1pPr marL="0" indent="0" algn="r">
              <a:defRPr lang="en-GB" altLang="en-US" sz="1200"/>
            </a:lvl1pPr>
          </a:lstStyle>
          <a:p>
            <a:pPr marL="0" indent="0" algn="l" hangingPunct="1"/>
            <a:fld id="{B9320F77-B9A0-41C5-862A-B4B631284C64}" type="slidenum">
              <a:rPr sz="1200">
                <a:latin typeface="나눔고딕" charset="0"/>
                <a:ea typeface="나눔고딕" charset="0"/>
              </a:rPr>
              <a:t>1</a:t>
            </a:fld>
            <a:endParaRPr lang="ko-KR" altLang="en-US" sz="1200">
              <a:latin typeface="나눔고딕" charset="0"/>
              <a:ea typeface="나눔고딕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/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slide" Target="../slides/slide1.xml"></Relationship><Relationship Id="rId2" Type="http://schemas.openxmlformats.org/officeDocument/2006/relationships/notesMaster" Target="../notesMasters/notesMaster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slide" Target="../slides/slide2.xml"></Relationship><Relationship Id="rId2" Type="http://schemas.openxmlformats.org/officeDocument/2006/relationships/notesMaster" Target="../notesMasters/notesMaster1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slide" Target="../slides/slide3.xml"></Relationship><Relationship Id="rId2" Type="http://schemas.openxmlformats.org/officeDocument/2006/relationships/notesMaster" Target="../notesMasters/notesMaster1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52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4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59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4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68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4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52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4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59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4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90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4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 0"/>
          <p:cNvSpPr>
            <a:spLocks/>
          </p:cNvSpPr>
          <p:nvPr>
            <p:ph type="sldImg"/>
          </p:nvPr>
        </p:nvSpPr>
        <p:spPr>
          <a:xfrm rot="0">
            <a:off x="381000" y="685800"/>
            <a:ext cx="6096635" cy="3429635"/>
          </a:xfrm>
          <a:custGeom>
            <a:gdLst>
              <a:gd fmla="*/ 0 w 120001" name="TX0"/>
              <a:gd fmla="*/ 0 h 120001" name="TY0"/>
              <a:gd fmla="*/ 120000 w 120001" name="TX1"/>
              <a:gd fmla="*/ 0 h 120001" name="TY1"/>
              <a:gd fmla="*/ 120000 w 120001" name="TX2"/>
              <a:gd fmla="*/ 120000 h 120001" name="TY2"/>
              <a:gd fmla="*/ 0 w 120001" name="TX3"/>
              <a:gd fmla="*/ 120000 h 120001" name="TY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126" name="Rect 0"/>
          <p:cNvSpPr txBox="1">
            <a:spLocks/>
          </p:cNvSpPr>
          <p:nvPr>
            <p:ph type="body"/>
          </p:nvPr>
        </p:nvSpPr>
        <p:spPr>
          <a:xfrm rot="0">
            <a:off x="685800" y="4343400"/>
            <a:ext cx="5487035" cy="4115434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9A08A-E580-CA4D-83B3-B17DA2BF0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952CB8-3ECB-4D4E-4118-843BC5C8B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17C46-3867-5EEE-FFA7-D61E1C81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65027-2BBB-DF48-449A-AF46A1EC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03944-934B-AEC6-12D7-16E85331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54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6DE7B-8874-B3C1-EE49-ACE9C1032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41F774-5DCA-CB88-531A-D6090EDD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8A782-9876-AA40-C6CC-CB132AB8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AF23F-DAF6-D7D5-C89F-2B422996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1F380-A7BA-23E8-CCD8-A78211DE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905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C7FB29-0379-0730-2045-8FC0ABC765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8E905B-25C7-60C3-10A6-13515CE69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0B7ED3-0088-3436-185D-DBB0F8CD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EEF81-04EF-FA34-C251-E9027042D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703A0-DF85-AE08-A47B-BB7BE919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356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2BE31-C36C-F467-F9B1-EE256B3E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5D517-8F38-E5EE-EDCD-20D69B78B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AF8AA-33AE-0838-F13B-7EBDD00F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D3561B-C860-DDEF-15F4-070D34AA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8150E-906D-1CDB-ED64-D6CE69CE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59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BB4F-CF92-5D1D-6C01-F7C25FF7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6039B-6DB6-B12E-E4C9-715D7453D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41D4E-7417-49D2-0EA4-76B9B4F8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CB9F8-EB57-C42F-BCF3-1B7220ED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3C634-FC53-BAAC-F58F-CF973449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201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8F2FF-4F4C-8F6C-3294-E1CEF6BFE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26F9B-B8CC-9729-D47D-7723F61FF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C83D8-4EC3-4996-7CEF-37F132304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979CB8-59E4-0BF9-FB54-5C959D3B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204884-347A-F3C2-FC22-FCE8CC30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7273EC-87C5-1C0A-FFE1-822663F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977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86ED-38D9-307A-F666-86C175BE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0A1006-6356-C409-42CC-4D25B7273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5A8941-F8C2-392C-F300-BF436FE58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BAA782-2E33-9941-23B9-68EC3B428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8617AC-E3E6-E05E-8774-AC6FB1517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2DE8C1-F1F5-4CD3-4EB1-D697DB1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A1B4BC-820F-1497-A837-41699B83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58A2EB-E065-3775-CADB-15D85444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18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AD4EB-F63D-1A28-C534-5E74B6AE1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D09261-989D-1A46-4D54-E9E8159A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83EDDD-92DF-CF4A-514E-651CE7B4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D76015-C9A7-FC78-EDD9-155346AC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5533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C9119-06A8-2E7F-C8B4-DC893551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3BE8B-524B-6994-1EED-25B470EE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7F1C2A-104A-9426-18BD-1D6DA90B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77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B5668-3F49-4739-C256-88C8B7F2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9971A1-4D7B-13A4-2463-C5134FD2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6A056-97BD-0CE7-89C5-BF79A84FA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BB824F-222E-92FC-4F13-3C925B350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5B5CCF-F535-0252-AF6E-C7757F03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F1E8CE-E202-0C4D-095E-A105811B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672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A991DE-E9B5-2A52-9AEF-5C80B022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A630D9-B859-7F68-4454-CD430145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190709-ABF5-EE56-7B1D-7A8F666A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8D966-3809-5C0C-A76B-34A0CA28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9F481-1C72-AFF6-E4E6-45DD4532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829835-296E-9E5F-3D95-B8C77AA0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23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66E55F-CBBB-5147-1E53-8D1BE75AF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FB0657-C4D1-2F90-037D-7B21CC863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07548-4A70-386B-9BF8-CA59BA069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DCD2F-76F5-A741-AA74-97568D629C7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7B5B1-AD4F-0789-274D-7B366BC36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127102-AB83-5966-9F1B-C0422B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A0847-5319-064A-AA93-3ED618093A2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1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1.xml"></Relationship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604803113658.gif"></Relationship><Relationship Id="rId3" Type="http://schemas.openxmlformats.org/officeDocument/2006/relationships/notesSlide" Target="../notesSlides/notesSlide3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4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5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notesSlide" Target="../notesSlides/notesSlide6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585662624091.png"></Relationship><Relationship Id="rId3" Type="http://schemas.openxmlformats.org/officeDocument/2006/relationships/notesSlide" Target="../notesSlides/notesSlide7.xml"></Relationship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 0"/>
          <p:cNvSpPr txBox="1">
            <a:spLocks/>
          </p:cNvSpPr>
          <p:nvPr/>
        </p:nvSpPr>
        <p:spPr>
          <a:xfrm rot="0">
            <a:off x="1804670" y="1870075"/>
            <a:ext cx="9151620" cy="118300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65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reverse </a:t>
            </a:r>
            <a:r>
              <a:rPr sz="25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Stack and Queue 4번</a:t>
            </a:r>
            <a:endParaRPr lang="ko-KR" altLang="en-US" sz="25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55" name="Rect 0"/>
          <p:cNvSpPr txBox="1">
            <a:spLocks/>
          </p:cNvSpPr>
          <p:nvPr/>
        </p:nvSpPr>
        <p:spPr>
          <a:xfrm rot="0">
            <a:off x="1804670" y="3277235"/>
            <a:ext cx="3361055" cy="47561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19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크래프톤 정글 8기</a:t>
            </a:r>
            <a:endParaRPr lang="ko-KR" altLang="en-US" sz="19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804670" y="5396230"/>
            <a:ext cx="2036445" cy="47561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19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5조 안채호</a:t>
            </a:r>
            <a:endParaRPr lang="ko-KR" altLang="en-US" sz="19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59722-5857-901D-3D55-33037FD55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95809-166C-A482-F15B-8D34717B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9984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200" b="1" dirty="0"/>
              <a:t>문제 설명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5E0C97B-7D05-B0C6-6F79-DA324A4B9528}"/>
              </a:ext>
            </a:extLst>
          </p:cNvPr>
          <p:cNvCxnSpPr/>
          <p:nvPr/>
        </p:nvCxnSpPr>
        <p:spPr>
          <a:xfrm>
            <a:off x="857250" y="1524000"/>
            <a:ext cx="10153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48CA51D-0F17-6BE5-B67B-653385E40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34745"/>
              </p:ext>
            </p:extLst>
          </p:nvPr>
        </p:nvGraphicFramePr>
        <p:xfrm>
          <a:off x="857250" y="1972115"/>
          <a:ext cx="6376927" cy="3160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6927">
                  <a:extLst>
                    <a:ext uri="{9D8B030D-6E8A-4147-A177-3AD203B41FA5}">
                      <a16:colId xmlns:a16="http://schemas.microsoft.com/office/drawing/2014/main" val="4182691418"/>
                    </a:ext>
                  </a:extLst>
                </a:gridCol>
              </a:tblGrid>
              <a:tr h="939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b="0" kern="120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void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r</a:t>
                      </a:r>
                      <a:r>
                        <a:rPr lang="en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ecursiveReverse</a:t>
                      </a:r>
                      <a:r>
                        <a:rPr lang="en" altLang="ko-KR" sz="1800" b="0" kern="120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(</a:t>
                      </a:r>
                      <a:r>
                        <a:rPr lang="en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ListNode</a:t>
                      </a:r>
                      <a:r>
                        <a:rPr lang="en" altLang="ko-KR" sz="1800" b="0" kern="120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 **</a:t>
                      </a:r>
                      <a:r>
                        <a:rPr lang="en" altLang="ko-KR" sz="1800" b="0" kern="1200" dirty="0" err="1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ptrHead</a:t>
                      </a:r>
                      <a:r>
                        <a:rPr lang="en" altLang="ko-KR" sz="1800" b="0" kern="1200" dirty="0">
                          <a:solidFill>
                            <a:schemeClr val="tx1"/>
                          </a:solidFill>
                          <a:effectLst/>
                          <a:latin typeface="Dotum" panose="020B0600000101010101" pitchFamily="34" charset="-127"/>
                          <a:ea typeface="Dotum" panose="020B0600000101010101" pitchFamily="34" charset="-127"/>
                          <a:cs typeface="+mn-cs"/>
                        </a:rPr>
                        <a:t>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Dotum" panose="020B0600000101010101" pitchFamily="34" charset="-127"/>
                        <a:ea typeface="Dot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367891"/>
                  </a:ext>
                </a:extLst>
              </a:tr>
              <a:tr h="2220562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리스트의 입력이 모두 끝난 상태에서 진행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head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+mj-ea"/>
                        </a:rPr>
                        <a:t>의 주소를 바꿔야 하기 때문에 이중 포인터 사용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dirty="0">
                        <a:solidFill>
                          <a:schemeClr val="tx1"/>
                        </a:solidFill>
                        <a:latin typeface="+mn-lt"/>
                        <a:ea typeface="+mj-ea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26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03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D6542-6D0D-0AC4-0AD9-54E19B2A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9BBA3-A3ED-1721-A389-563D11B9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39984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3200" b="1" dirty="0"/>
              <a:t>문제 접근</a:t>
            </a:r>
            <a:r>
              <a:rPr kumimoji="1" lang="en-US" altLang="ko-KR" sz="3200" b="1" dirty="0"/>
              <a:t>:</a:t>
            </a:r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Recursive</a:t>
            </a:r>
            <a:endParaRPr kumimoji="1" lang="ko-KR" altLang="en-US" sz="3200" b="1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EC62A47A-F366-A8DB-4879-D15B20D384DF}"/>
              </a:ext>
            </a:extLst>
          </p:cNvPr>
          <p:cNvCxnSpPr/>
          <p:nvPr/>
        </p:nvCxnSpPr>
        <p:spPr>
          <a:xfrm>
            <a:off x="857250" y="1524000"/>
            <a:ext cx="10153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428AB4-77C5-4533-A8D5-788D2DC7AD90}"/>
              </a:ext>
            </a:extLst>
          </p:cNvPr>
          <p:cNvSpPr/>
          <p:nvPr/>
        </p:nvSpPr>
        <p:spPr>
          <a:xfrm>
            <a:off x="857250" y="2025570"/>
            <a:ext cx="5138436" cy="42594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ko-KR" sz="1600" dirty="0">
                <a:solidFill>
                  <a:schemeClr val="tx1"/>
                </a:solidFill>
              </a:rPr>
              <a:t>if (*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ptrHead</a:t>
            </a:r>
            <a:r>
              <a:rPr kumimoji="1" lang="en" altLang="ko-KR" sz="1600" dirty="0">
                <a:solidFill>
                  <a:schemeClr val="tx1"/>
                </a:solidFill>
              </a:rPr>
              <a:t> == NULL || (*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ptrHead</a:t>
            </a:r>
            <a:r>
              <a:rPr kumimoji="1" lang="en" altLang="ko-KR" sz="1600" dirty="0">
                <a:solidFill>
                  <a:schemeClr val="tx1"/>
                </a:solidFill>
              </a:rPr>
              <a:t>)-&gt;next == NULL) {</a:t>
            </a: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    return;</a:t>
            </a: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}</a:t>
            </a: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</a:t>
            </a:r>
            <a:r>
              <a:rPr kumimoji="1" lang="en" altLang="ko-KR" sz="1600" dirty="0">
                <a:solidFill>
                  <a:schemeClr val="accent6"/>
                </a:solidFill>
              </a:rPr>
              <a:t>// </a:t>
            </a:r>
            <a:r>
              <a:rPr kumimoji="1" lang="ko-KR" altLang="en-US" sz="1600" dirty="0">
                <a:solidFill>
                  <a:schemeClr val="accent6"/>
                </a:solidFill>
              </a:rPr>
              <a:t>다음 노드를 뒤집은 후</a:t>
            </a:r>
            <a:r>
              <a:rPr kumimoji="1" lang="en-US" altLang="ko-KR" sz="1600" dirty="0">
                <a:solidFill>
                  <a:schemeClr val="accent6"/>
                </a:solidFill>
              </a:rPr>
              <a:t>,</a:t>
            </a:r>
            <a:r>
              <a:rPr kumimoji="1" lang="ko-KR" altLang="en-US" sz="1600" dirty="0">
                <a:solidFill>
                  <a:schemeClr val="accent6"/>
                </a:solidFill>
              </a:rPr>
              <a:t> 그 리스트의 새 </a:t>
            </a:r>
            <a:r>
              <a:rPr kumimoji="1" lang="en-US" altLang="ko-KR" sz="1600" dirty="0">
                <a:solidFill>
                  <a:schemeClr val="accent6"/>
                </a:solidFill>
              </a:rPr>
              <a:t>head</a:t>
            </a:r>
            <a:endParaRPr kumimoji="1" lang="en" altLang="ko-KR" sz="1600" dirty="0">
              <a:solidFill>
                <a:schemeClr val="tx1"/>
              </a:solidFill>
            </a:endParaRP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</a:t>
            </a:r>
            <a:r>
              <a:rPr kumimoji="1" lang="en" altLang="ko-KR" sz="1600" dirty="0" err="1">
                <a:solidFill>
                  <a:schemeClr val="tx1"/>
                </a:solidFill>
              </a:rPr>
              <a:t>ListNode</a:t>
            </a:r>
            <a:r>
              <a:rPr kumimoji="1" lang="en" altLang="ko-KR" sz="1600" dirty="0">
                <a:solidFill>
                  <a:schemeClr val="tx1"/>
                </a:solidFill>
              </a:rPr>
              <a:t> *</a:t>
            </a:r>
            <a:r>
              <a:rPr kumimoji="1" lang="en-US" altLang="ko-KR" sz="1600" dirty="0" err="1">
                <a:solidFill>
                  <a:schemeClr val="tx1"/>
                </a:solidFill>
              </a:rPr>
              <a:t>prev</a:t>
            </a:r>
            <a:r>
              <a:rPr kumimoji="1" lang="en" altLang="ko-KR" sz="1600" dirty="0">
                <a:solidFill>
                  <a:schemeClr val="tx1"/>
                </a:solidFill>
              </a:rPr>
              <a:t> = (*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ptrHead</a:t>
            </a:r>
            <a:r>
              <a:rPr kumimoji="1" lang="en" altLang="ko-KR" sz="1600" dirty="0">
                <a:solidFill>
                  <a:schemeClr val="tx1"/>
                </a:solidFill>
              </a:rPr>
              <a:t>)-&gt;next;</a:t>
            </a:r>
          </a:p>
          <a:p>
            <a:endParaRPr kumimoji="1" lang="en" altLang="ko-KR" sz="1600" dirty="0">
              <a:solidFill>
                <a:schemeClr val="tx1"/>
              </a:solidFill>
            </a:endParaRP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</a:t>
            </a:r>
            <a:r>
              <a:rPr kumimoji="1" lang="en" altLang="ko-KR" sz="1600" dirty="0">
                <a:solidFill>
                  <a:schemeClr val="accent6"/>
                </a:solidFill>
              </a:rPr>
              <a:t>// </a:t>
            </a:r>
            <a:r>
              <a:rPr kumimoji="1" lang="ko-KR" altLang="en-US" sz="1600" dirty="0">
                <a:solidFill>
                  <a:schemeClr val="accent6"/>
                </a:solidFill>
              </a:rPr>
              <a:t>나머지를 먼저 뒤집는다</a:t>
            </a:r>
          </a:p>
          <a:p>
            <a:r>
              <a:rPr kumimoji="1" lang="ko-KR" altLang="en-US" sz="1600" dirty="0">
                <a:solidFill>
                  <a:schemeClr val="tx1"/>
                </a:solidFill>
              </a:rPr>
              <a:t>    </a:t>
            </a:r>
            <a:r>
              <a:rPr kumimoji="1" lang="en" altLang="ko-KR" sz="1600" dirty="0" err="1">
                <a:solidFill>
                  <a:schemeClr val="tx1"/>
                </a:solidFill>
              </a:rPr>
              <a:t>recursiveReverse</a:t>
            </a:r>
            <a:r>
              <a:rPr kumimoji="1" lang="en" altLang="ko-KR" sz="1600" dirty="0">
                <a:solidFill>
                  <a:schemeClr val="tx1"/>
                </a:solidFill>
              </a:rPr>
              <a:t>(&amp;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prev</a:t>
            </a:r>
            <a:r>
              <a:rPr kumimoji="1" lang="en" altLang="ko-KR" sz="1600" dirty="0">
                <a:solidFill>
                  <a:schemeClr val="tx1"/>
                </a:solidFill>
              </a:rPr>
              <a:t>);</a:t>
            </a:r>
          </a:p>
          <a:p>
            <a:endParaRPr kumimoji="1" lang="en" altLang="ko-KR" sz="1600" dirty="0">
              <a:solidFill>
                <a:schemeClr val="tx1"/>
              </a:solidFill>
            </a:endParaRP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</a:t>
            </a:r>
            <a:r>
              <a:rPr kumimoji="1" lang="en" altLang="ko-KR" sz="1600" dirty="0">
                <a:solidFill>
                  <a:schemeClr val="accent6"/>
                </a:solidFill>
              </a:rPr>
              <a:t>// </a:t>
            </a:r>
            <a:r>
              <a:rPr kumimoji="1" lang="ko-KR" altLang="en-US" sz="1600" dirty="0">
                <a:solidFill>
                  <a:schemeClr val="accent6"/>
                </a:solidFill>
              </a:rPr>
              <a:t>현재 노드를 뒤집힌 나머지에 연결</a:t>
            </a:r>
          </a:p>
          <a:p>
            <a:r>
              <a:rPr kumimoji="1" lang="ko-KR" altLang="en-US" sz="1600" dirty="0">
                <a:solidFill>
                  <a:schemeClr val="tx1"/>
                </a:solidFill>
              </a:rPr>
              <a:t>    </a:t>
            </a:r>
            <a:r>
              <a:rPr kumimoji="1" lang="en-US" altLang="ko-KR" sz="1600" dirty="0">
                <a:solidFill>
                  <a:schemeClr val="tx1"/>
                </a:solidFill>
              </a:rPr>
              <a:t>(*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ptrHead</a:t>
            </a:r>
            <a:r>
              <a:rPr kumimoji="1" lang="en" altLang="ko-KR" sz="1600" dirty="0">
                <a:solidFill>
                  <a:schemeClr val="tx1"/>
                </a:solidFill>
              </a:rPr>
              <a:t>)-&gt;next-&gt;next = *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ptrHead</a:t>
            </a:r>
            <a:r>
              <a:rPr kumimoji="1" lang="en" altLang="ko-KR" sz="1600" dirty="0">
                <a:solidFill>
                  <a:schemeClr val="tx1"/>
                </a:solidFill>
              </a:rPr>
              <a:t>;</a:t>
            </a: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(*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ptrHead</a:t>
            </a:r>
            <a:r>
              <a:rPr kumimoji="1" lang="en" altLang="ko-KR" sz="1600" dirty="0">
                <a:solidFill>
                  <a:schemeClr val="tx1"/>
                </a:solidFill>
              </a:rPr>
              <a:t>)-&gt;next = NULL;</a:t>
            </a:r>
          </a:p>
          <a:p>
            <a:endParaRPr kumimoji="1" lang="en" altLang="ko-KR" sz="1600" dirty="0">
              <a:solidFill>
                <a:schemeClr val="tx1"/>
              </a:solidFill>
            </a:endParaRPr>
          </a:p>
          <a:p>
            <a:r>
              <a:rPr kumimoji="1" lang="en" altLang="ko-KR" sz="1600" dirty="0">
                <a:solidFill>
                  <a:schemeClr val="tx1"/>
                </a:solidFill>
              </a:rPr>
              <a:t>    </a:t>
            </a:r>
            <a:r>
              <a:rPr kumimoji="1" lang="en" altLang="ko-KR" sz="1600" dirty="0">
                <a:solidFill>
                  <a:schemeClr val="accent6"/>
                </a:solidFill>
              </a:rPr>
              <a:t>// head </a:t>
            </a:r>
            <a:r>
              <a:rPr kumimoji="1" lang="ko-KR" altLang="en-US" sz="1600" dirty="0">
                <a:solidFill>
                  <a:schemeClr val="accent6"/>
                </a:solidFill>
              </a:rPr>
              <a:t>갱신</a:t>
            </a:r>
          </a:p>
          <a:p>
            <a:r>
              <a:rPr kumimoji="1" lang="ko-KR" altLang="en-US" sz="1600" dirty="0">
                <a:solidFill>
                  <a:schemeClr val="tx1"/>
                </a:solidFill>
              </a:rPr>
              <a:t>    *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ptrHead</a:t>
            </a:r>
            <a:r>
              <a:rPr kumimoji="1" lang="en" altLang="ko-KR" sz="1600" dirty="0">
                <a:solidFill>
                  <a:schemeClr val="tx1"/>
                </a:solidFill>
              </a:rPr>
              <a:t> = </a:t>
            </a:r>
            <a:r>
              <a:rPr kumimoji="1" lang="en" altLang="ko-KR" sz="1600" dirty="0" err="1">
                <a:solidFill>
                  <a:schemeClr val="tx1"/>
                </a:solidFill>
              </a:rPr>
              <a:t>prev</a:t>
            </a:r>
            <a:r>
              <a:rPr kumimoji="1" lang="en" altLang="ko-KR" sz="1600" dirty="0">
                <a:solidFill>
                  <a:schemeClr val="tx1"/>
                </a:solidFill>
              </a:rPr>
              <a:t>;</a:t>
            </a:r>
          </a:p>
          <a:p>
            <a:endParaRPr kumimoji="1" lang="en" altLang="ko-KR" sz="16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94537-610D-53B4-0E14-431B2E3ECB37}"/>
              </a:ext>
            </a:extLst>
          </p:cNvPr>
          <p:cNvSpPr txBox="1"/>
          <p:nvPr/>
        </p:nvSpPr>
        <p:spPr>
          <a:xfrm>
            <a:off x="807335" y="1682613"/>
            <a:ext cx="6094070" cy="28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" altLang="ko-KR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</a:t>
            </a:r>
            <a:r>
              <a:rPr lang="en" altLang="ko-KR" b="0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ecursiveReverse</a:t>
            </a:r>
            <a:r>
              <a:rPr lang="en" altLang="ko-KR" sz="1800" b="0" kern="1200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" altLang="ko-KR" sz="1800" b="0" kern="1200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ListNode</a:t>
            </a:r>
            <a:r>
              <a:rPr lang="en" altLang="ko-KR" sz="1800" b="0" kern="1200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**</a:t>
            </a:r>
            <a:r>
              <a:rPr lang="en" altLang="ko-KR" sz="1800" b="0" kern="1200" dirty="0" err="1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ptrHead</a:t>
            </a:r>
            <a:r>
              <a:rPr lang="en" altLang="ko-KR" sz="1800" b="0" kern="1200" dirty="0">
                <a:solidFill>
                  <a:schemeClr val="tx1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5B44D3-AD4F-CC73-6AB8-E912EE67528A}"/>
              </a:ext>
            </a:extLst>
          </p:cNvPr>
          <p:cNvGrpSpPr/>
          <p:nvPr/>
        </p:nvGrpSpPr>
        <p:grpSpPr>
          <a:xfrm>
            <a:off x="7018007" y="2124316"/>
            <a:ext cx="1016899" cy="803809"/>
            <a:chOff x="857250" y="4668303"/>
            <a:chExt cx="1016899" cy="80380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0EE4AE0-6D9C-9696-CF96-5B5129A55C5F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478FACA-BD59-5EA3-B35F-84386AFDF0FD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8AC94D-205C-3D1D-3478-7ECD18CFDA96}"/>
              </a:ext>
            </a:extLst>
          </p:cNvPr>
          <p:cNvGrpSpPr/>
          <p:nvPr/>
        </p:nvGrpSpPr>
        <p:grpSpPr>
          <a:xfrm>
            <a:off x="8542006" y="2090867"/>
            <a:ext cx="1016899" cy="803809"/>
            <a:chOff x="857250" y="4668303"/>
            <a:chExt cx="1016899" cy="80380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4E59C43-42FD-01D6-E3E6-A286E8002444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B5FF331-9C93-3828-76F5-6F38642B814E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96CA3D-8AD5-0606-759D-5C86AFA5B01F}"/>
              </a:ext>
            </a:extLst>
          </p:cNvPr>
          <p:cNvGrpSpPr/>
          <p:nvPr/>
        </p:nvGrpSpPr>
        <p:grpSpPr>
          <a:xfrm>
            <a:off x="10066005" y="2124316"/>
            <a:ext cx="1016899" cy="803809"/>
            <a:chOff x="857250" y="4668303"/>
            <a:chExt cx="1016899" cy="80380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4F1AF2-D567-1665-2351-E64E64745A24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CCFAA7B-80E5-1720-D5AE-0E806407676C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2A7B5C-CCF4-A43E-E059-D9EF9875CD78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7758216" y="2589876"/>
            <a:ext cx="783790" cy="31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4BF8331-5039-DE0B-1892-D03B71D36993}"/>
              </a:ext>
            </a:extLst>
          </p:cNvPr>
          <p:cNvCxnSpPr>
            <a:cxnSpLocks/>
          </p:cNvCxnSpPr>
          <p:nvPr/>
        </p:nvCxnSpPr>
        <p:spPr>
          <a:xfrm flipV="1">
            <a:off x="9282215" y="2616242"/>
            <a:ext cx="783790" cy="31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08B541-E966-F6E1-4A1C-F0301B1F8EF0}"/>
              </a:ext>
            </a:extLst>
          </p:cNvPr>
          <p:cNvSpPr/>
          <p:nvPr/>
        </p:nvSpPr>
        <p:spPr>
          <a:xfrm>
            <a:off x="6696012" y="2124316"/>
            <a:ext cx="555146" cy="3884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chemeClr val="bg1"/>
                </a:solidFill>
              </a:rPr>
              <a:t>head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580EC9D-1151-39BA-0AF7-B5611175B447}"/>
              </a:ext>
            </a:extLst>
          </p:cNvPr>
          <p:cNvGrpSpPr/>
          <p:nvPr/>
        </p:nvGrpSpPr>
        <p:grpSpPr>
          <a:xfrm>
            <a:off x="8409301" y="3407741"/>
            <a:ext cx="1016899" cy="803809"/>
            <a:chOff x="857250" y="4668303"/>
            <a:chExt cx="1016899" cy="803809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B92A80-1A39-852F-1538-6C799D02E755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3275004-B78E-AA97-CAE3-62FD4EA3993D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5CDE8794-7F3C-EE2B-A5C3-58FB0948556A}"/>
              </a:ext>
            </a:extLst>
          </p:cNvPr>
          <p:cNvCxnSpPr>
            <a:cxnSpLocks/>
          </p:cNvCxnSpPr>
          <p:nvPr/>
        </p:nvCxnSpPr>
        <p:spPr>
          <a:xfrm>
            <a:off x="6224991" y="3151208"/>
            <a:ext cx="5034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0A7D0BA-10BF-2271-D66B-B29E00EACFD5}"/>
              </a:ext>
            </a:extLst>
          </p:cNvPr>
          <p:cNvGrpSpPr/>
          <p:nvPr/>
        </p:nvGrpSpPr>
        <p:grpSpPr>
          <a:xfrm>
            <a:off x="9994001" y="3444428"/>
            <a:ext cx="1016899" cy="803809"/>
            <a:chOff x="857250" y="4668303"/>
            <a:chExt cx="1016899" cy="80380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20559060-DCE2-3B3C-680F-DD82A67337DB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9F71110-936E-729D-2190-7C7ACFF661B0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FF2F0FB-1F1B-1CF2-1251-BE7FB1D86268}"/>
              </a:ext>
            </a:extLst>
          </p:cNvPr>
          <p:cNvCxnSpPr>
            <a:cxnSpLocks/>
          </p:cNvCxnSpPr>
          <p:nvPr/>
        </p:nvCxnSpPr>
        <p:spPr>
          <a:xfrm flipV="1">
            <a:off x="9181231" y="3904522"/>
            <a:ext cx="783790" cy="31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7803FBE-5918-11D4-667E-9A5D97D86296}"/>
              </a:ext>
            </a:extLst>
          </p:cNvPr>
          <p:cNvCxnSpPr>
            <a:cxnSpLocks/>
          </p:cNvCxnSpPr>
          <p:nvPr/>
        </p:nvCxnSpPr>
        <p:spPr>
          <a:xfrm>
            <a:off x="6279300" y="4553674"/>
            <a:ext cx="5034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B2CE3A-7E21-BD18-6197-C61716BEDD4B}"/>
              </a:ext>
            </a:extLst>
          </p:cNvPr>
          <p:cNvGrpSpPr/>
          <p:nvPr/>
        </p:nvGrpSpPr>
        <p:grpSpPr>
          <a:xfrm>
            <a:off x="6743183" y="4646239"/>
            <a:ext cx="1016899" cy="803809"/>
            <a:chOff x="857250" y="4668303"/>
            <a:chExt cx="1016899" cy="803809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2EB97AD-9A18-000E-5391-41FF2A7B583E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766CAE8-A482-3B16-E81F-57F11FA9AA31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5A98AA6-5A7B-8994-4529-E2BC2F7C1DBE}"/>
              </a:ext>
            </a:extLst>
          </p:cNvPr>
          <p:cNvGrpSpPr/>
          <p:nvPr/>
        </p:nvGrpSpPr>
        <p:grpSpPr>
          <a:xfrm>
            <a:off x="8327883" y="4682926"/>
            <a:ext cx="1016899" cy="803809"/>
            <a:chOff x="857250" y="4668303"/>
            <a:chExt cx="1016899" cy="803809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D5A1CF7-C895-8577-5A44-AC5F6C57C032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1858E30-6A35-D5D8-4CF8-065AC7E8FB05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F69AA27-2CF5-00AB-F4D3-1C754A880BF7}"/>
              </a:ext>
            </a:extLst>
          </p:cNvPr>
          <p:cNvCxnSpPr>
            <a:cxnSpLocks/>
          </p:cNvCxnSpPr>
          <p:nvPr/>
        </p:nvCxnSpPr>
        <p:spPr>
          <a:xfrm flipV="1">
            <a:off x="7515113" y="5143020"/>
            <a:ext cx="783790" cy="31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0F7737D-83E4-61D7-0164-5DDD5C90453D}"/>
              </a:ext>
            </a:extLst>
          </p:cNvPr>
          <p:cNvGrpSpPr/>
          <p:nvPr/>
        </p:nvGrpSpPr>
        <p:grpSpPr>
          <a:xfrm>
            <a:off x="9882928" y="4657260"/>
            <a:ext cx="1016899" cy="803809"/>
            <a:chOff x="857250" y="4668303"/>
            <a:chExt cx="1016899" cy="80380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BB06D71B-6FCD-39B3-A677-025E20742E7E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EFC9F72-E30B-5EEE-B395-B8DB992CF9F3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6140E21-F71F-F06E-BCCD-5DF3C6EEDC20}"/>
              </a:ext>
            </a:extLst>
          </p:cNvPr>
          <p:cNvCxnSpPr>
            <a:cxnSpLocks/>
          </p:cNvCxnSpPr>
          <p:nvPr/>
        </p:nvCxnSpPr>
        <p:spPr>
          <a:xfrm flipV="1">
            <a:off x="9099138" y="5150025"/>
            <a:ext cx="783790" cy="31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C8A77F55-1C25-51BD-8761-539A838FE918}"/>
              </a:ext>
            </a:extLst>
          </p:cNvPr>
          <p:cNvSpPr/>
          <p:nvPr/>
        </p:nvSpPr>
        <p:spPr>
          <a:xfrm rot="5400000">
            <a:off x="8609687" y="2822417"/>
            <a:ext cx="457291" cy="7282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9F4E443-9398-B90D-43AC-705909306937}"/>
              </a:ext>
            </a:extLst>
          </p:cNvPr>
          <p:cNvSpPr/>
          <p:nvPr/>
        </p:nvSpPr>
        <p:spPr>
          <a:xfrm>
            <a:off x="8117238" y="3385618"/>
            <a:ext cx="555146" cy="3884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 err="1">
                <a:solidFill>
                  <a:schemeClr val="bg1"/>
                </a:solidFill>
              </a:rPr>
              <a:t>prev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BFE6A86-F25A-D4D7-2912-201FAA004D39}"/>
              </a:ext>
            </a:extLst>
          </p:cNvPr>
          <p:cNvSpPr/>
          <p:nvPr/>
        </p:nvSpPr>
        <p:spPr>
          <a:xfrm>
            <a:off x="6533832" y="4639544"/>
            <a:ext cx="555146" cy="3884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 err="1">
                <a:solidFill>
                  <a:schemeClr val="bg1"/>
                </a:solidFill>
              </a:rPr>
              <a:t>prev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3C704EEF-EAE3-F840-1685-836E7DC7F80B}"/>
              </a:ext>
            </a:extLst>
          </p:cNvPr>
          <p:cNvCxnSpPr>
            <a:cxnSpLocks/>
          </p:cNvCxnSpPr>
          <p:nvPr/>
        </p:nvCxnSpPr>
        <p:spPr>
          <a:xfrm>
            <a:off x="6277003" y="5747842"/>
            <a:ext cx="5034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DE531BC-81D7-92C8-0D03-5E4B36A9F209}"/>
              </a:ext>
            </a:extLst>
          </p:cNvPr>
          <p:cNvGrpSpPr/>
          <p:nvPr/>
        </p:nvGrpSpPr>
        <p:grpSpPr>
          <a:xfrm>
            <a:off x="6740886" y="5840407"/>
            <a:ext cx="1016899" cy="803809"/>
            <a:chOff x="857250" y="4668303"/>
            <a:chExt cx="1016899" cy="803809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DFF2362-93FB-433C-FBE1-2927DD449A1A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F048F3B-3E58-7D7A-9DD5-17885D9944BE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A8230B1-5856-7E92-D0AC-DC0E09F9FF37}"/>
              </a:ext>
            </a:extLst>
          </p:cNvPr>
          <p:cNvGrpSpPr/>
          <p:nvPr/>
        </p:nvGrpSpPr>
        <p:grpSpPr>
          <a:xfrm>
            <a:off x="8325586" y="5877094"/>
            <a:ext cx="1016899" cy="803809"/>
            <a:chOff x="857250" y="4668303"/>
            <a:chExt cx="1016899" cy="803809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52DC9C8C-6CD1-1B6B-BC23-5905A5685C65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1D5D60A-296D-64D2-57AD-2E384F0FB434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3E60ACC-4F86-6781-2AB6-34390BC0C93E}"/>
              </a:ext>
            </a:extLst>
          </p:cNvPr>
          <p:cNvCxnSpPr>
            <a:cxnSpLocks/>
          </p:cNvCxnSpPr>
          <p:nvPr/>
        </p:nvCxnSpPr>
        <p:spPr>
          <a:xfrm flipV="1">
            <a:off x="7512816" y="6337188"/>
            <a:ext cx="783790" cy="31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810F6BE-69C4-E9E2-2725-37C98AB8288E}"/>
              </a:ext>
            </a:extLst>
          </p:cNvPr>
          <p:cNvGrpSpPr/>
          <p:nvPr/>
        </p:nvGrpSpPr>
        <p:grpSpPr>
          <a:xfrm>
            <a:off x="9880631" y="5851428"/>
            <a:ext cx="1016899" cy="803809"/>
            <a:chOff x="857250" y="4668303"/>
            <a:chExt cx="1016899" cy="803809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5E448DD-34DD-DDE3-8788-37C5E521E494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E2A4A25-EB0D-4AAD-43AC-B695EEE2C9C4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15C748C-08D3-760E-9926-7F78A120769F}"/>
              </a:ext>
            </a:extLst>
          </p:cNvPr>
          <p:cNvCxnSpPr>
            <a:cxnSpLocks/>
          </p:cNvCxnSpPr>
          <p:nvPr/>
        </p:nvCxnSpPr>
        <p:spPr>
          <a:xfrm flipV="1">
            <a:off x="9096841" y="6344193"/>
            <a:ext cx="783790" cy="31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D1AC43B-CA44-A97F-810D-B5B2F5D4A206}"/>
              </a:ext>
            </a:extLst>
          </p:cNvPr>
          <p:cNvSpPr/>
          <p:nvPr/>
        </p:nvSpPr>
        <p:spPr>
          <a:xfrm>
            <a:off x="6531535" y="5833712"/>
            <a:ext cx="555146" cy="3884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300" dirty="0">
                <a:solidFill>
                  <a:schemeClr val="bg1"/>
                </a:solidFill>
              </a:rPr>
              <a:t>head</a:t>
            </a:r>
            <a:endParaRPr kumimoji="1" lang="ko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3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 txBox="1">
            <a:spLocks/>
          </p:cNvSpPr>
          <p:nvPr/>
        </p:nvSpPr>
        <p:spPr>
          <a:xfrm rot="0">
            <a:off x="679450" y="360680"/>
            <a:ext cx="2961005" cy="66040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31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문제 설명</a:t>
            </a:r>
            <a:endParaRPr lang="ko-KR" altLang="en-US" sz="31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62" name="Rect 0"/>
          <p:cNvCxnSpPr/>
          <p:nvPr/>
        </p:nvCxnSpPr>
        <p:spPr>
          <a:xfrm rot="0">
            <a:off x="620395" y="1428750"/>
            <a:ext cx="10453370" cy="63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 0"/>
          <p:cNvSpPr txBox="1">
            <a:spLocks/>
          </p:cNvSpPr>
          <p:nvPr/>
        </p:nvSpPr>
        <p:spPr>
          <a:xfrm rot="0">
            <a:off x="679450" y="1694815"/>
            <a:ext cx="7568565" cy="46037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18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스택을 이용해서 큐의 요소를 역순으로 뒤집는 문제.</a:t>
            </a:r>
            <a:endParaRPr lang="ko-KR" altLang="en-US" sz="18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64" name="Rect 0"/>
          <p:cNvSpPr txBox="1">
            <a:spLocks/>
          </p:cNvSpPr>
          <p:nvPr/>
        </p:nvSpPr>
        <p:spPr>
          <a:xfrm rot="0">
            <a:off x="8247379" y="5529580"/>
            <a:ext cx="4037330" cy="79819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입력 예제: 1 2 3 4 5</a:t>
            </a:r>
            <a:endParaRPr lang="ko-KR" altLang="en-US" sz="20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20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출력 예제: 5 4 3 2 1</a:t>
            </a:r>
            <a:endParaRPr lang="ko-KR" altLang="en-US" sz="20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65" name="Rect 0"/>
          <p:cNvSpPr txBox="1">
            <a:spLocks/>
          </p:cNvSpPr>
          <p:nvPr/>
        </p:nvSpPr>
        <p:spPr>
          <a:xfrm rot="0">
            <a:off x="679450" y="2244090"/>
            <a:ext cx="7568565" cy="344932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큐는 선입선출로 dequeue함수를 이용하면 먼저 입력한 순서대로 제거 되며 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스택은 후입선출로 pop을 하면 가장 마지막에 push 된 값부터 제거 됨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큐의 모든 요소를 스택으로 이동 시키고 스택의 모든 요소를 다시 큐에 이동.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그러므로 순서는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8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dequeue → push → pop → enqueue</a:t>
            </a:r>
            <a:endParaRPr lang="ko-KR" altLang="en-US" sz="18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endParaRPr lang="ko-KR" altLang="en-US" sz="18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>
        <p:push dir="l"/>
      </p:transition>
    </mc:Choice>
    <mc:Fallback>
      <p:transition spd="slow">
        <p:push dir="l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 0"/>
          <p:cNvSpPr>
            <a:spLocks/>
          </p:cNvSpPr>
          <p:nvPr/>
        </p:nvSpPr>
        <p:spPr>
          <a:xfrm rot="0">
            <a:off x="843280" y="533400"/>
            <a:ext cx="1012825" cy="1012825"/>
          </a:xfrm>
          <a:prstGeom prst="rect"/>
          <a:solidFill>
            <a:srgbClr val="45818E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1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1" name="Rect 0"/>
          <p:cNvSpPr>
            <a:spLocks/>
          </p:cNvSpPr>
          <p:nvPr/>
        </p:nvSpPr>
        <p:spPr>
          <a:xfrm rot="0">
            <a:off x="843280" y="1687830"/>
            <a:ext cx="1012825" cy="1013460"/>
          </a:xfrm>
          <a:prstGeom prst="rect"/>
          <a:solidFill>
            <a:srgbClr val="F1C23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2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2" name="Rect 0"/>
          <p:cNvSpPr>
            <a:spLocks/>
          </p:cNvSpPr>
          <p:nvPr/>
        </p:nvSpPr>
        <p:spPr>
          <a:xfrm rot="0">
            <a:off x="843280" y="2842895"/>
            <a:ext cx="1012825" cy="1013460"/>
          </a:xfrm>
          <a:prstGeom prst="rect"/>
          <a:solidFill>
            <a:srgbClr val="674EA7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3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843280" y="3996690"/>
            <a:ext cx="1012825" cy="1013460"/>
          </a:xfrm>
          <a:prstGeom prst="rect"/>
          <a:solidFill>
            <a:srgbClr val="CC0000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4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843280" y="5151755"/>
            <a:ext cx="1012825" cy="101346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5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 rot="0">
            <a:off x="9897110" y="533400"/>
            <a:ext cx="1013460" cy="1012825"/>
          </a:xfrm>
          <a:prstGeom prst="rect"/>
          <a:solidFill>
            <a:srgbClr val="45818E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1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9897110" y="1687830"/>
            <a:ext cx="1013460" cy="1013460"/>
          </a:xfrm>
          <a:prstGeom prst="rect"/>
          <a:solidFill>
            <a:srgbClr val="F1C23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2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9897110" y="3996690"/>
            <a:ext cx="1013460" cy="1013460"/>
          </a:xfrm>
          <a:prstGeom prst="rect"/>
          <a:solidFill>
            <a:srgbClr val="CC0000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4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8" name="Rect 0"/>
          <p:cNvSpPr>
            <a:spLocks/>
          </p:cNvSpPr>
          <p:nvPr/>
        </p:nvSpPr>
        <p:spPr>
          <a:xfrm rot="0">
            <a:off x="9897110" y="5151755"/>
            <a:ext cx="1013460" cy="1013460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5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9" name="Rect 0"/>
          <p:cNvSpPr>
            <a:spLocks/>
          </p:cNvSpPr>
          <p:nvPr/>
        </p:nvSpPr>
        <p:spPr>
          <a:xfrm rot="0">
            <a:off x="9897110" y="2842895"/>
            <a:ext cx="1013460" cy="1013460"/>
          </a:xfrm>
          <a:prstGeom prst="rect"/>
          <a:solidFill>
            <a:srgbClr val="674EA7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3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grpSp>
        <p:nvGrpSpPr>
          <p:cNvPr id="80" name="Group 5"/>
          <p:cNvGrpSpPr>
            <a:grpSpLocks/>
          </p:cNvGrpSpPr>
          <p:nvPr/>
        </p:nvGrpSpPr>
        <p:grpSpPr>
          <a:xfrm rot="0">
            <a:off x="536575" y="308610"/>
            <a:ext cx="7578090" cy="5842635"/>
            <a:chOff x="536575" y="308610"/>
            <a:chExt cx="7578090" cy="5842635"/>
          </a:xfrm>
        </p:grpSpPr>
        <p:cxnSp>
          <p:nvCxnSpPr>
            <p:cNvPr id="81" name="Rect 0"/>
            <p:cNvCxnSpPr/>
            <p:nvPr/>
          </p:nvCxnSpPr>
          <p:spPr>
            <a:xfrm rot="0">
              <a:off x="536575" y="511810"/>
              <a:ext cx="635" cy="5639435"/>
            </a:xfrm>
            <a:prstGeom prst="straightConnector1"/>
            <a:noFill/>
            <a:ln w="76200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ct 0"/>
            <p:cNvCxnSpPr/>
            <p:nvPr/>
          </p:nvCxnSpPr>
          <p:spPr>
            <a:xfrm rot="0">
              <a:off x="2230755" y="511810"/>
              <a:ext cx="635" cy="5639435"/>
            </a:xfrm>
            <a:prstGeom prst="straightConnector1"/>
            <a:noFill/>
            <a:ln w="76200" cap="flat" cmpd="sng">
              <a:solidFill>
                <a:schemeClr val="dk2">
                  <a:alpha val="100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ect 0"/>
            <p:cNvSpPr txBox="1">
              <a:spLocks/>
            </p:cNvSpPr>
            <p:nvPr/>
          </p:nvSpPr>
          <p:spPr>
            <a:xfrm rot="0">
              <a:off x="2391410" y="533400"/>
              <a:ext cx="1353820" cy="460375"/>
            </a:xfrm>
            <a:prstGeom prst="rect"/>
            <a:noFill/>
            <a:ln>
              <a:noFill/>
              <a:prstDash/>
            </a:ln>
          </p:spPr>
          <p:txBody>
            <a:bodyPr wrap="square" lIns="91440" tIns="91440" rIns="91440" bIns="91440" vert="horz" anchor="t">
              <a:spAutoFit/>
            </a:bodyPr>
            <a:lstStyle/>
            <a:p>
              <a:pPr marL="0" indent="0" rtl="0" algn="l">
                <a:buFontTx/>
                <a:buNone/>
              </a:pPr>
              <a:r>
                <a:rPr sz="1800" cap="none" i="0" b="0" strike="noStrike">
                  <a:solidFill>
                    <a:schemeClr val="dk2"/>
                  </a:solidFill>
                  <a:latin typeface="Arial" charset="0"/>
                  <a:ea typeface="Arial" charset="0"/>
                  <a:sym typeface="나눔고딕" charset="0"/>
                </a:rPr>
                <a:t>Queue</a:t>
              </a:r>
              <a:endParaRPr lang="ko-KR" altLang="en-US"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endParaRPr>
            </a:p>
          </p:txBody>
        </p:sp>
        <p:sp>
          <p:nvSpPr>
            <p:cNvPr id="84" name="Rect 0"/>
            <p:cNvSpPr txBox="1">
              <a:spLocks/>
            </p:cNvSpPr>
            <p:nvPr/>
          </p:nvSpPr>
          <p:spPr>
            <a:xfrm rot="0">
              <a:off x="4013835" y="308610"/>
              <a:ext cx="4100830" cy="809625"/>
            </a:xfrm>
            <a:prstGeom prst="rect"/>
            <a:noFill/>
            <a:ln>
              <a:noFill/>
              <a:prstDash/>
            </a:ln>
          </p:spPr>
          <p:txBody>
            <a:bodyPr wrap="square" lIns="91440" tIns="91440" rIns="91440" bIns="91440" vert="horz" anchor="t">
              <a:spAutoFit/>
            </a:bodyPr>
            <a:lstStyle/>
            <a:p>
              <a:pPr marL="0" indent="0" rtl="0" algn="l">
                <a:buFontTx/>
                <a:buNone/>
              </a:pPr>
              <a:r>
                <a:rPr sz="1500" cap="none" i="0" b="0" strike="noStrike">
                  <a:solidFill>
                    <a:srgbClr val="569CD6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void</a:t>
              </a:r>
              <a:r>
                <a:rPr sz="1500" cap="none" i="0" b="0" strike="noStrike">
                  <a:solidFill>
                    <a:srgbClr val="CCCCCC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 </a:t>
              </a:r>
              <a:r>
                <a:rPr sz="1500" cap="none" i="0" b="0" strike="noStrike">
                  <a:solidFill>
                    <a:srgbClr val="DCDCAA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reverse</a:t>
              </a:r>
              <a:r>
                <a:rPr sz="1500" cap="none" i="0" b="0" strike="noStrike">
                  <a:solidFill>
                    <a:srgbClr val="CCCCCC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(</a:t>
              </a:r>
              <a:r>
                <a:rPr sz="1500" cap="none" i="0" b="0" strike="noStrike">
                  <a:solidFill>
                    <a:srgbClr val="4EC9B0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Queue</a:t>
              </a:r>
              <a:r>
                <a:rPr sz="1500" cap="none" i="0" b="0" strike="noStrike">
                  <a:solidFill>
                    <a:srgbClr val="CCCCCC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 </a:t>
              </a:r>
              <a:r>
                <a:rPr sz="1500" cap="none" i="0" b="0" strike="noStrike">
                  <a:solidFill>
                    <a:srgbClr val="D4D4D4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*</a:t>
              </a:r>
              <a:r>
                <a:rPr sz="1500" cap="none" i="0" b="0" strike="noStrike">
                  <a:solidFill>
                    <a:srgbClr val="9CDCFE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q</a:t>
              </a:r>
              <a:r>
                <a:rPr sz="1500" cap="none" i="0" b="0" strike="noStrike">
                  <a:solidFill>
                    <a:srgbClr val="CCCCCC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)</a:t>
              </a:r>
              <a:endParaRPr lang="ko-KR" altLang="en-US" sz="1500" cap="none" i="0" b="0" strike="noStrike">
                <a:solidFill>
                  <a:srgbClr val="CCCCCC"/>
                </a:solidFill>
                <a:latin typeface="Arial" charset="0"/>
                <a:ea typeface="Arial" charset="0"/>
                <a:sym typeface="나눔고딕" charset="0"/>
              </a:endParaRPr>
            </a:p>
            <a:p>
              <a:pPr marL="0" indent="0" rtl="0" algn="l">
                <a:buFontTx/>
                <a:buNone/>
              </a:pPr>
              <a:r>
                <a:rPr sz="1500" cap="none" i="0" b="0" strike="noStrike">
                  <a:solidFill>
                    <a:srgbClr val="CCCCCC"/>
                  </a:solidFill>
                  <a:highlight>
                    <a:srgbClr val="1F1F1F"/>
                  </a:highlight>
                  <a:latin typeface="Arial" charset="0"/>
                  <a:ea typeface="Arial" charset="0"/>
                  <a:sym typeface="나눔고딕" charset="0"/>
                </a:rPr>
                <a:t>{</a:t>
              </a:r>
              <a:endParaRPr lang="ko-KR" altLang="en-US" sz="1500" cap="none" i="0" b="0" strike="noStrike">
                <a:solidFill>
                  <a:srgbClr val="CCCCCC"/>
                </a:solidFill>
                <a:latin typeface="Arial" charset="0"/>
                <a:ea typeface="Arial" charset="0"/>
                <a:sym typeface="나눔고딕" charset="0"/>
              </a:endParaRPr>
            </a:p>
          </p:txBody>
        </p:sp>
      </p:grpSp>
      <p:sp>
        <p:nvSpPr>
          <p:cNvPr id="85" name="Rect 0"/>
          <p:cNvSpPr txBox="1">
            <a:spLocks/>
          </p:cNvSpPr>
          <p:nvPr/>
        </p:nvSpPr>
        <p:spPr>
          <a:xfrm rot="0">
            <a:off x="4013835" y="2700655"/>
            <a:ext cx="4100830" cy="112268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    </a:t>
            </a:r>
            <a:r>
              <a:rPr sz="1500" cap="none" i="0" b="0" strike="noStrike">
                <a:solidFill>
                  <a:srgbClr val="C586C0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while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D4D4D4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!</a:t>
            </a:r>
            <a:r>
              <a:rPr sz="1500" cap="none" i="0" b="0" strike="noStrike">
                <a:solidFill>
                  <a:srgbClr val="DCDCAA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isEmptyQueue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9CDCFE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q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)){</a:t>
            </a:r>
            <a:endParaRPr lang="ko-KR" altLang="en-US" sz="1500" cap="none" i="0" b="0" strike="noStrike">
              <a:solidFill>
                <a:srgbClr val="CCCCCC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        </a:t>
            </a:r>
            <a:r>
              <a:rPr sz="1500" cap="none" i="0" b="0" strike="noStrike">
                <a:solidFill>
                  <a:srgbClr val="DCDCAA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push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D4D4D4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&amp;</a:t>
            </a:r>
            <a:r>
              <a:rPr sz="1500" cap="none" i="0" b="0" strike="noStrike">
                <a:solidFill>
                  <a:srgbClr val="9CDCFE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s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, </a:t>
            </a:r>
            <a:r>
              <a:rPr sz="1500" cap="none" i="0" b="0" strike="noStrike">
                <a:solidFill>
                  <a:srgbClr val="DCDCAA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dequeue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9CDCFE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q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));</a:t>
            </a:r>
            <a:endParaRPr lang="ko-KR" altLang="en-US" sz="1500" cap="none" i="0" b="0" strike="noStrike">
              <a:solidFill>
                <a:srgbClr val="CCCCCC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    }</a:t>
            </a:r>
            <a:endParaRPr lang="ko-KR" altLang="en-US" sz="1500" cap="none" i="0" b="0" strike="noStrike">
              <a:solidFill>
                <a:srgbClr val="CCCCCC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86" name="Rect 0"/>
          <p:cNvSpPr txBox="1">
            <a:spLocks/>
          </p:cNvSpPr>
          <p:nvPr/>
        </p:nvSpPr>
        <p:spPr>
          <a:xfrm rot="0">
            <a:off x="4013835" y="4145280"/>
            <a:ext cx="3764915" cy="158369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spAutoFit/>
          </a:bodyPr>
          <a:lstStyle/>
          <a:p>
            <a:pPr marL="0" indent="0" rtl="0" algn="l">
              <a:buFontTx/>
              <a:buNone/>
            </a:pP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    </a:t>
            </a:r>
            <a:r>
              <a:rPr sz="1500" cap="none" i="0" b="0" strike="noStrike">
                <a:solidFill>
                  <a:srgbClr val="C586C0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while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D4D4D4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!</a:t>
            </a:r>
            <a:r>
              <a:rPr sz="1500" cap="none" i="0" b="0" strike="noStrike">
                <a:solidFill>
                  <a:srgbClr val="DCDCAA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isEmptyStack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D4D4D4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&amp;</a:t>
            </a:r>
            <a:r>
              <a:rPr sz="1500" cap="none" i="0" b="0" strike="noStrike">
                <a:solidFill>
                  <a:srgbClr val="9CDCFE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s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)){</a:t>
            </a:r>
            <a:endParaRPr lang="ko-KR" altLang="en-US" sz="1500" cap="none" i="0" b="0" strike="noStrike">
              <a:solidFill>
                <a:srgbClr val="CCCCCC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        </a:t>
            </a:r>
            <a:r>
              <a:rPr sz="1500" cap="none" i="0" b="0" strike="noStrike">
                <a:solidFill>
                  <a:srgbClr val="DCDCAA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enqueue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9CDCFE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q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, </a:t>
            </a:r>
            <a:r>
              <a:rPr sz="1500" cap="none" i="0" b="0" strike="noStrike">
                <a:solidFill>
                  <a:srgbClr val="DCDCAA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pop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(</a:t>
            </a:r>
            <a:r>
              <a:rPr sz="1500" cap="none" i="0" b="0" strike="noStrike">
                <a:solidFill>
                  <a:srgbClr val="D4D4D4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&amp;</a:t>
            </a:r>
            <a:r>
              <a:rPr sz="1500" cap="none" i="0" b="0" strike="noStrike">
                <a:solidFill>
                  <a:srgbClr val="9CDCFE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s</a:t>
            </a: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));</a:t>
            </a:r>
            <a:endParaRPr lang="ko-KR" altLang="en-US" sz="1500" cap="none" i="0" b="0" strike="noStrike">
              <a:solidFill>
                <a:srgbClr val="CCCCCC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500" cap="none" i="0" b="0" strike="noStrike">
                <a:solidFill>
                  <a:srgbClr val="CCCCCC"/>
                </a:solidFill>
                <a:highlight>
                  <a:srgbClr val="1F1F1F"/>
                </a:highlight>
                <a:latin typeface="Arial" charset="0"/>
                <a:ea typeface="Arial" charset="0"/>
                <a:sym typeface="나눔고딕" charset="0"/>
              </a:rPr>
              <a:t>    }</a:t>
            </a:r>
            <a:endParaRPr lang="ko-KR" altLang="en-US" sz="1500" cap="none" i="0" b="0" strike="noStrike">
              <a:solidFill>
                <a:srgbClr val="CCCCCC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endParaRPr lang="ko-KR" altLang="en-US" sz="1500" cap="none" i="0" b="0" strike="noStrike">
              <a:solidFill>
                <a:srgbClr val="CCCCCC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500" cap="none" i="0" b="0" strike="noStrike">
                <a:solidFill>
                  <a:schemeClr val="lt2"/>
                </a:solidFill>
                <a:highlight>
                  <a:srgbClr val="000000"/>
                </a:highlight>
                <a:latin typeface="Arial" charset="0"/>
                <a:ea typeface="Arial" charset="0"/>
                <a:sym typeface="나눔고딕" charset="0"/>
              </a:rPr>
              <a:t>}</a:t>
            </a:r>
            <a:endParaRPr lang="ko-KR" altLang="en-US" sz="1500" cap="none" i="0" b="0" strike="noStrike">
              <a:solidFill>
                <a:schemeClr val="lt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87" name="Rect 0"/>
          <p:cNvSpPr>
            <a:spLocks/>
          </p:cNvSpPr>
          <p:nvPr/>
        </p:nvSpPr>
        <p:spPr>
          <a:xfrm rot="0">
            <a:off x="843280" y="533400"/>
            <a:ext cx="1012825" cy="1012825"/>
          </a:xfrm>
          <a:prstGeom prst="rect"/>
          <a:solidFill>
            <a:srgbClr val="3C78D8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5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88" name="Rect 0"/>
          <p:cNvSpPr>
            <a:spLocks/>
          </p:cNvSpPr>
          <p:nvPr/>
        </p:nvSpPr>
        <p:spPr>
          <a:xfrm rot="0">
            <a:off x="843280" y="1687830"/>
            <a:ext cx="1012825" cy="1013460"/>
          </a:xfrm>
          <a:prstGeom prst="rect"/>
          <a:solidFill>
            <a:srgbClr val="CC0000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4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89" name="Rect 0"/>
          <p:cNvSpPr>
            <a:spLocks/>
          </p:cNvSpPr>
          <p:nvPr/>
        </p:nvSpPr>
        <p:spPr>
          <a:xfrm rot="0">
            <a:off x="843280" y="2842895"/>
            <a:ext cx="1012825" cy="1013460"/>
          </a:xfrm>
          <a:prstGeom prst="rect"/>
          <a:solidFill>
            <a:srgbClr val="674EA7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3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90" name="Rect 0"/>
          <p:cNvSpPr>
            <a:spLocks/>
          </p:cNvSpPr>
          <p:nvPr/>
        </p:nvSpPr>
        <p:spPr>
          <a:xfrm rot="0">
            <a:off x="843280" y="3996690"/>
            <a:ext cx="1012825" cy="1013460"/>
          </a:xfrm>
          <a:prstGeom prst="rect"/>
          <a:solidFill>
            <a:srgbClr val="F1C23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2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91" name="Rect 0"/>
          <p:cNvSpPr>
            <a:spLocks/>
          </p:cNvSpPr>
          <p:nvPr/>
        </p:nvSpPr>
        <p:spPr>
          <a:xfrm rot="0">
            <a:off x="843280" y="5151755"/>
            <a:ext cx="1012825" cy="1013460"/>
          </a:xfrm>
          <a:prstGeom prst="rect"/>
          <a:solidFill>
            <a:srgbClr val="45818E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500" cap="none" i="0" b="0" strike="noStrike">
                <a:solidFill>
                  <a:schemeClr val="lt1"/>
                </a:solidFill>
                <a:latin typeface="Arial" charset="0"/>
                <a:ea typeface="Arial" charset="0"/>
                <a:sym typeface="나눔고딕" charset="0"/>
              </a:rPr>
              <a:t>1</a:t>
            </a:r>
            <a:endParaRPr lang="ko-KR" altLang="en-US" sz="2500" cap="none" i="0" b="0" strike="noStrike">
              <a:solidFill>
                <a:schemeClr val="lt1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pic>
        <p:nvPicPr>
          <p:cNvPr id="92" name="Picture " descr="/Users/younho/Library/Group Containers/L48J367XN4.com.infraware.PolarisOffice/EngineTemp/69058/fImage8604803113658.gif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149215" y="5009515"/>
            <a:ext cx="1456055" cy="1466215"/>
          </a:xfrm>
          <a:prstGeom prst="rect"/>
          <a:noFill/>
          <a:ln>
            <a:noFill/>
            <a:prstDash/>
          </a:ln>
        </p:spPr>
      </p:pic>
      <p:grpSp>
        <p:nvGrpSpPr>
          <p:cNvPr id="93" name="Group 5"/>
          <p:cNvGrpSpPr>
            <a:grpSpLocks/>
          </p:cNvGrpSpPr>
          <p:nvPr/>
        </p:nvGrpSpPr>
        <p:grpSpPr>
          <a:xfrm rot="0">
            <a:off x="4013835" y="308610"/>
            <a:ext cx="7237095" cy="6035040"/>
            <a:chOff x="4013835" y="308610"/>
            <a:chExt cx="7237095" cy="6035040"/>
          </a:xfrm>
        </p:grpSpPr>
        <p:grpSp>
          <p:nvGrpSpPr>
            <p:cNvPr id="94" name="Group 5"/>
            <p:cNvGrpSpPr>
              <a:grpSpLocks/>
            </p:cNvGrpSpPr>
            <p:nvPr/>
          </p:nvGrpSpPr>
          <p:grpSpPr>
            <a:xfrm rot="0">
              <a:off x="4013835" y="308610"/>
              <a:ext cx="7237095" cy="6035040"/>
              <a:chOff x="4013835" y="308610"/>
              <a:chExt cx="7237095" cy="6035040"/>
            </a:xfrm>
          </p:grpSpPr>
          <p:grpSp>
            <p:nvGrpSpPr>
              <p:cNvPr id="95" name="Group 5"/>
              <p:cNvGrpSpPr>
                <a:grpSpLocks/>
              </p:cNvGrpSpPr>
              <p:nvPr/>
            </p:nvGrpSpPr>
            <p:grpSpPr>
              <a:xfrm rot="0">
                <a:off x="9556115" y="308610"/>
                <a:ext cx="1694815" cy="6035040"/>
                <a:chOff x="9556115" y="308610"/>
                <a:chExt cx="1694815" cy="6035040"/>
              </a:xfrm>
            </p:grpSpPr>
            <p:cxnSp>
              <p:nvCxnSpPr>
                <p:cNvPr id="96" name="Rect 0"/>
                <p:cNvCxnSpPr/>
                <p:nvPr/>
              </p:nvCxnSpPr>
              <p:spPr>
                <a:xfrm rot="0">
                  <a:off x="9561195" y="308610"/>
                  <a:ext cx="635" cy="6035040"/>
                </a:xfrm>
                <a:prstGeom prst="straightConnector1"/>
                <a:noFill/>
                <a:ln w="76200" cap="flat" cmpd="sng">
                  <a:solidFill>
                    <a:schemeClr val="dk2"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Rect 0"/>
                <p:cNvCxnSpPr/>
                <p:nvPr/>
              </p:nvCxnSpPr>
              <p:spPr>
                <a:xfrm rot="0">
                  <a:off x="11232515" y="316230"/>
                  <a:ext cx="635" cy="6026785"/>
                </a:xfrm>
                <a:prstGeom prst="straightConnector1"/>
                <a:noFill/>
                <a:ln w="76200" cap="flat" cmpd="sng">
                  <a:solidFill>
                    <a:schemeClr val="dk2"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Rect 0"/>
                <p:cNvCxnSpPr/>
                <p:nvPr/>
              </p:nvCxnSpPr>
              <p:spPr>
                <a:xfrm rot="0">
                  <a:off x="9556115" y="364490"/>
                  <a:ext cx="1694815" cy="6985"/>
                </a:xfrm>
                <a:prstGeom prst="straightConnector1"/>
                <a:noFill/>
                <a:ln w="76200" cap="flat" cmpd="sng">
                  <a:solidFill>
                    <a:schemeClr val="dk2">
                      <a:alpha val="100000"/>
                    </a:schemeClr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Rect 0"/>
              <p:cNvSpPr txBox="1">
                <a:spLocks/>
              </p:cNvSpPr>
              <p:nvPr/>
            </p:nvSpPr>
            <p:spPr>
              <a:xfrm rot="0">
                <a:off x="8481060" y="533400"/>
                <a:ext cx="1353185" cy="460375"/>
              </a:xfrm>
              <a:prstGeom prst="rect"/>
              <a:noFill/>
              <a:ln>
                <a:noFill/>
                <a:prstDash/>
              </a:ln>
            </p:spPr>
            <p:txBody>
              <a:bodyPr wrap="square" lIns="91440" tIns="91440" rIns="91440" bIns="91440" vert="horz" anchor="t">
                <a:spAutoFit/>
              </a:bodyPr>
              <a:lstStyle/>
              <a:p>
                <a:pPr marL="0" indent="0" rtl="0" algn="l">
                  <a:buFontTx/>
                  <a:buNone/>
                </a:pPr>
                <a:r>
                  <a:rPr sz="1800" cap="none" i="0" b="0" strike="noStrike">
                    <a:solidFill>
                      <a:schemeClr val="dk2"/>
                    </a:solidFill>
                    <a:latin typeface="Arial" charset="0"/>
                    <a:ea typeface="Arial" charset="0"/>
                    <a:sym typeface="나눔고딕" charset="0"/>
                  </a:rPr>
                  <a:t>Stack</a:t>
                </a:r>
                <a:endParaRPr lang="ko-KR" altLang="en-US" sz="1800" cap="none" i="0" b="0" strike="noStrike">
                  <a:solidFill>
                    <a:schemeClr val="dk2"/>
                  </a:solidFill>
                  <a:latin typeface="Arial" charset="0"/>
                  <a:ea typeface="Arial" charset="0"/>
                  <a:sym typeface="나눔고딕" charset="0"/>
                </a:endParaRPr>
              </a:p>
            </p:txBody>
          </p:sp>
          <p:sp>
            <p:nvSpPr>
              <p:cNvPr id="100" name="Rect 0"/>
              <p:cNvSpPr txBox="1">
                <a:spLocks/>
              </p:cNvSpPr>
              <p:nvPr/>
            </p:nvSpPr>
            <p:spPr>
              <a:xfrm rot="0">
                <a:off x="4013835" y="1280795"/>
                <a:ext cx="4100830" cy="1122680"/>
              </a:xfrm>
              <a:prstGeom prst="rect"/>
              <a:noFill/>
              <a:ln>
                <a:noFill/>
                <a:prstDash/>
              </a:ln>
            </p:spPr>
            <p:txBody>
              <a:bodyPr wrap="square" lIns="91440" tIns="91440" rIns="91440" bIns="91440" vert="horz" anchor="t">
                <a:spAutoFit/>
              </a:bodyPr>
              <a:lstStyle/>
              <a:p>
                <a:pPr marL="0" indent="0" rtl="0" algn="l">
                  <a:buFontTx/>
                  <a:buNone/>
                </a:pP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   </a:t>
                </a:r>
                <a:r>
                  <a:rPr sz="1500" cap="none" i="0" b="0" strike="noStrike">
                    <a:solidFill>
                      <a:srgbClr val="4EC9B0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Stack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</a:t>
                </a:r>
                <a:r>
                  <a:rPr sz="1500" cap="none" i="0" b="0" strike="noStrike">
                    <a:solidFill>
                      <a:srgbClr val="9CDCFE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s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;</a:t>
                </a:r>
                <a:endParaRPr lang="ko-KR" altLang="en-US" sz="1500" cap="none" i="0" b="0" strike="noStrike">
                  <a:solidFill>
                    <a:srgbClr val="CCCCCC"/>
                  </a:solidFill>
                  <a:latin typeface="Arial" charset="0"/>
                  <a:ea typeface="Arial" charset="0"/>
                  <a:sym typeface="나눔고딕" charset="0"/>
                </a:endParaRPr>
              </a:p>
              <a:p>
                <a:pPr marL="0" indent="0" rtl="0" algn="l">
                  <a:buFontTx/>
                  <a:buNone/>
                </a:pP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   </a:t>
                </a:r>
                <a:r>
                  <a:rPr sz="1500" cap="none" i="0" b="0" strike="noStrike">
                    <a:solidFill>
                      <a:srgbClr val="9CDCFE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s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.</a:t>
                </a:r>
                <a:r>
                  <a:rPr sz="1500" cap="none" i="0" b="0" strike="noStrike">
                    <a:solidFill>
                      <a:srgbClr val="9CDCFE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ll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.</a:t>
                </a:r>
                <a:r>
                  <a:rPr sz="1500" cap="none" i="0" b="0" strike="noStrike">
                    <a:solidFill>
                      <a:srgbClr val="9CDCFE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head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</a:t>
                </a:r>
                <a:r>
                  <a:rPr sz="1500" cap="none" i="0" b="0" strike="noStrike">
                    <a:solidFill>
                      <a:srgbClr val="D4D4D4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=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</a:t>
                </a:r>
                <a:r>
                  <a:rPr sz="1500" cap="none" i="0" b="0" strike="noStrike">
                    <a:solidFill>
                      <a:srgbClr val="569CD6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NULL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;</a:t>
                </a:r>
                <a:endParaRPr lang="ko-KR" altLang="en-US" sz="1500" cap="none" i="0" b="0" strike="noStrike">
                  <a:solidFill>
                    <a:srgbClr val="CCCCCC"/>
                  </a:solidFill>
                  <a:latin typeface="Arial" charset="0"/>
                  <a:ea typeface="Arial" charset="0"/>
                  <a:sym typeface="나눔고딕" charset="0"/>
                </a:endParaRPr>
              </a:p>
              <a:p>
                <a:pPr marL="0" indent="0" rtl="0" algn="l">
                  <a:buFontTx/>
                  <a:buNone/>
                </a:pP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   </a:t>
                </a:r>
                <a:r>
                  <a:rPr sz="1500" cap="none" i="0" b="0" strike="noStrike">
                    <a:solidFill>
                      <a:srgbClr val="9CDCFE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s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.</a:t>
                </a:r>
                <a:r>
                  <a:rPr sz="1500" cap="none" i="0" b="0" strike="noStrike">
                    <a:solidFill>
                      <a:srgbClr val="9CDCFE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ll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.</a:t>
                </a:r>
                <a:r>
                  <a:rPr sz="1500" cap="none" i="0" b="0" strike="noStrike">
                    <a:solidFill>
                      <a:srgbClr val="9CDCFE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size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</a:t>
                </a:r>
                <a:r>
                  <a:rPr sz="1500" cap="none" i="0" b="0" strike="noStrike">
                    <a:solidFill>
                      <a:srgbClr val="D4D4D4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=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 </a:t>
                </a:r>
                <a:r>
                  <a:rPr sz="1500" cap="none" i="0" b="0" strike="noStrike">
                    <a:solidFill>
                      <a:srgbClr val="B5CEA8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0</a:t>
                </a:r>
                <a:r>
                  <a:rPr sz="1500" cap="none" i="0" b="0" strike="noStrike">
                    <a:solidFill>
                      <a:srgbClr val="CCCCCC"/>
                    </a:solidFill>
                    <a:highlight>
                      <a:srgbClr val="1F1F1F"/>
                    </a:highlight>
                    <a:latin typeface="Arial" charset="0"/>
                    <a:ea typeface="Arial" charset="0"/>
                    <a:sym typeface="나눔고딕" charset="0"/>
                  </a:rPr>
                  <a:t>;</a:t>
                </a:r>
                <a:endParaRPr lang="ko-KR" altLang="en-US" sz="1500" cap="none" i="0" b="0" strike="noStrike">
                  <a:solidFill>
                    <a:srgbClr val="CCCCCC"/>
                  </a:solidFill>
                  <a:latin typeface="Arial" charset="0"/>
                  <a:ea typeface="Arial" charset="0"/>
                  <a:sym typeface="나눔고딕" charset="0"/>
                </a:endParaRPr>
              </a:p>
            </p:txBody>
          </p:sp>
        </p:grpSp>
        <p:sp>
          <p:nvSpPr>
            <p:cNvPr id="101" name="Rect 0"/>
            <p:cNvSpPr txBox="1">
              <a:spLocks/>
            </p:cNvSpPr>
            <p:nvPr/>
          </p:nvSpPr>
          <p:spPr>
            <a:xfrm rot="0">
              <a:off x="8855075" y="5727700"/>
              <a:ext cx="946150" cy="460375"/>
            </a:xfrm>
            <a:prstGeom prst="rect"/>
            <a:noFill/>
            <a:ln>
              <a:noFill/>
              <a:prstDash/>
            </a:ln>
          </p:spPr>
          <p:txBody>
            <a:bodyPr wrap="square" lIns="91440" tIns="91440" rIns="91440" bIns="91440" vert="horz" anchor="t">
              <a:spAutoFit/>
            </a:bodyPr>
            <a:lstStyle/>
            <a:p>
              <a:pPr marL="0" indent="0" rtl="0" algn="l">
                <a:buFontTx/>
                <a:buNone/>
              </a:pPr>
              <a:r>
                <a:rPr sz="1800" cap="none" i="0" b="0" strike="noStrike">
                  <a:solidFill>
                    <a:schemeClr val="dk2"/>
                  </a:solidFill>
                  <a:latin typeface="Arial" charset="0"/>
                  <a:ea typeface="Arial" charset="0"/>
                  <a:sym typeface="나눔고딕" charset="0"/>
                </a:rPr>
                <a:t>top</a:t>
              </a:r>
              <a:endParaRPr lang="ko-KR" altLang="en-US"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dur="indefinite" restart="never" nodeType="tmRoot">
          <p:childTnLst>
            <p:seq concurrent="1" nextAc="seek">
              <p:cTn id="2" dur="indefinite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"/>
                            </p:stCondLst>
                            <p:childTnLst>
                              <p:par>
                                <p:cTn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400"/>
                            </p:stCondLst>
                            <p:childTnLst>
                              <p:par>
                                <p:cTn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200"/>
                            </p:stCondLst>
                            <p:childTnLst>
                              <p:par>
                                <p:cTn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600"/>
                            </p:stCondLst>
                            <p:childTnLst>
                              <p:par>
                                <p:cTn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 0"/>
          <p:cNvSpPr txBox="1">
            <a:spLocks/>
          </p:cNvSpPr>
          <p:nvPr>
            <p:ph type="ctrTitle"/>
          </p:nvPr>
        </p:nvSpPr>
        <p:spPr>
          <a:xfrm rot="0">
            <a:off x="415290" y="993139"/>
            <a:ext cx="11361420" cy="273685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b">
            <a:normAutofit fontScale="100000" lnSpcReduction="0"/>
          </a:bodyPr>
          <a:lstStyle/>
          <a:p>
            <a:pPr marL="0" indent="0" rtl="0" algn="l">
              <a:buFontTx/>
              <a:buNone/>
            </a:pPr>
            <a:r>
              <a:rPr sz="5200" cap="none" i="0" b="1" strike="noStrike">
                <a:latin typeface="Arial" charset="0"/>
                <a:ea typeface="Arial" charset="0"/>
                <a:sym typeface="나눔고딕" charset="0"/>
              </a:rPr>
              <a:t>    MirrorTree </a:t>
            </a:r>
            <a:r>
              <a:rPr sz="4000" cap="none" i="0" b="0" strike="noStrike">
                <a:latin typeface="Arial" charset="0"/>
                <a:ea typeface="Arial" charset="0"/>
                <a:sym typeface="나눔고딕" charset="0"/>
              </a:rPr>
              <a:t>BinaryTree 5번</a:t>
            </a:r>
            <a:endParaRPr lang="ko-KR" altLang="en-US" sz="4000" cap="none" i="0" b="0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55" name="Rect 0"/>
          <p:cNvSpPr txBox="1">
            <a:spLocks/>
          </p:cNvSpPr>
          <p:nvPr>
            <p:ph type="subTitle"/>
          </p:nvPr>
        </p:nvSpPr>
        <p:spPr>
          <a:xfrm rot="0">
            <a:off x="415290" y="3778250"/>
            <a:ext cx="11361420" cy="105727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rmAutofit fontScale="100000" lnSpcReduction="0"/>
          </a:bodyPr>
          <a:lstStyle/>
          <a:p>
            <a:pPr marL="0" indent="0" rtl="0" algn="l">
              <a:buFontTx/>
              <a:buNone/>
            </a:pPr>
            <a:r>
              <a:rPr sz="2800" cap="none" i="0" b="0" strike="noStrike">
                <a:latin typeface="Arial" charset="0"/>
                <a:ea typeface="Arial" charset="0"/>
                <a:sym typeface="나눔고딕" charset="0"/>
              </a:rPr>
              <a:t>        크래프톤 정글 8기</a:t>
            </a:r>
            <a:endParaRPr lang="ko-KR" altLang="en-US" sz="2800" cap="none" i="0" b="0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56" name="Rect 0"/>
          <p:cNvSpPr txBox="1">
            <a:spLocks/>
          </p:cNvSpPr>
          <p:nvPr/>
        </p:nvSpPr>
        <p:spPr>
          <a:xfrm rot="0">
            <a:off x="1568450" y="5654040"/>
            <a:ext cx="2554605" cy="59626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5조 김윤호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 0"/>
          <p:cNvSpPr>
            <a:spLocks/>
          </p:cNvSpPr>
          <p:nvPr/>
        </p:nvSpPr>
        <p:spPr>
          <a:xfrm rot="0">
            <a:off x="2824480" y="1555750"/>
            <a:ext cx="851535" cy="840105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4 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62" name="Rect 0"/>
          <p:cNvSpPr>
            <a:spLocks/>
          </p:cNvSpPr>
          <p:nvPr/>
        </p:nvSpPr>
        <p:spPr>
          <a:xfrm rot="0">
            <a:off x="1770380" y="2829560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5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63" name="Rect 0"/>
          <p:cNvSpPr>
            <a:spLocks/>
          </p:cNvSpPr>
          <p:nvPr/>
        </p:nvSpPr>
        <p:spPr>
          <a:xfrm rot="0">
            <a:off x="3878579" y="2829560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2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64" name="Rect 0"/>
          <p:cNvSpPr>
            <a:spLocks/>
          </p:cNvSpPr>
          <p:nvPr/>
        </p:nvSpPr>
        <p:spPr>
          <a:xfrm rot="0">
            <a:off x="3380740" y="4145280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3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65" name="Rect 0"/>
          <p:cNvSpPr>
            <a:spLocks/>
          </p:cNvSpPr>
          <p:nvPr/>
        </p:nvSpPr>
        <p:spPr>
          <a:xfrm rot="0">
            <a:off x="4374515" y="4145280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1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66" name="Rect 0"/>
          <p:cNvSpPr>
            <a:spLocks/>
          </p:cNvSpPr>
          <p:nvPr/>
        </p:nvSpPr>
        <p:spPr>
          <a:xfrm rot="0">
            <a:off x="2195195" y="4145280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6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67" name="Rect 0"/>
          <p:cNvCxnSpPr>
            <a:stCxn id="62" idx="0"/>
            <a:endCxn id="61" idx="3"/>
          </p:cNvCxnSpPr>
          <p:nvPr/>
        </p:nvCxnSpPr>
        <p:spPr>
          <a:xfrm rot="10800000" flipH="1">
            <a:off x="2195195" y="2272030"/>
            <a:ext cx="754380" cy="55816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Rect 0"/>
          <p:cNvCxnSpPr>
            <a:stCxn id="61" idx="5"/>
            <a:endCxn id="63" idx="0"/>
          </p:cNvCxnSpPr>
          <p:nvPr/>
        </p:nvCxnSpPr>
        <p:spPr>
          <a:xfrm rot="0">
            <a:off x="3550920" y="2272030"/>
            <a:ext cx="753745" cy="55816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Rect 0"/>
          <p:cNvCxnSpPr>
            <a:stCxn id="62" idx="5"/>
            <a:endCxn id="66" idx="0"/>
          </p:cNvCxnSpPr>
          <p:nvPr/>
        </p:nvCxnSpPr>
        <p:spPr>
          <a:xfrm rot="0">
            <a:off x="2496820" y="3545840"/>
            <a:ext cx="125095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Rect 0"/>
          <p:cNvCxnSpPr>
            <a:stCxn id="64" idx="0"/>
            <a:endCxn id="63" idx="3"/>
          </p:cNvCxnSpPr>
          <p:nvPr/>
        </p:nvCxnSpPr>
        <p:spPr>
          <a:xfrm rot="10800000" flipH="1">
            <a:off x="3806189" y="3544570"/>
            <a:ext cx="19812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Rect 0"/>
          <p:cNvCxnSpPr>
            <a:stCxn id="65" idx="0"/>
            <a:endCxn id="63" idx="5"/>
          </p:cNvCxnSpPr>
          <p:nvPr/>
        </p:nvCxnSpPr>
        <p:spPr>
          <a:xfrm rot="10800000">
            <a:off x="4605655" y="3544570"/>
            <a:ext cx="19558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 0"/>
          <p:cNvSpPr>
            <a:spLocks/>
          </p:cNvSpPr>
          <p:nvPr/>
        </p:nvSpPr>
        <p:spPr>
          <a:xfrm rot="0">
            <a:off x="8516620" y="1577340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4 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3" name="Rect 0"/>
          <p:cNvSpPr>
            <a:spLocks/>
          </p:cNvSpPr>
          <p:nvPr/>
        </p:nvSpPr>
        <p:spPr>
          <a:xfrm rot="0">
            <a:off x="7461249" y="285051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2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4" name="Rect 0"/>
          <p:cNvSpPr>
            <a:spLocks/>
          </p:cNvSpPr>
          <p:nvPr/>
        </p:nvSpPr>
        <p:spPr>
          <a:xfrm rot="0">
            <a:off x="9570720" y="285051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5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5" name="Rect 0"/>
          <p:cNvSpPr>
            <a:spLocks/>
          </p:cNvSpPr>
          <p:nvPr/>
        </p:nvSpPr>
        <p:spPr>
          <a:xfrm rot="0">
            <a:off x="9071610" y="416623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6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6" name="Rect 0"/>
          <p:cNvSpPr>
            <a:spLocks/>
          </p:cNvSpPr>
          <p:nvPr/>
        </p:nvSpPr>
        <p:spPr>
          <a:xfrm rot="0">
            <a:off x="6936740" y="416623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1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77" name="Rect 0"/>
          <p:cNvSpPr>
            <a:spLocks/>
          </p:cNvSpPr>
          <p:nvPr/>
        </p:nvSpPr>
        <p:spPr>
          <a:xfrm rot="0">
            <a:off x="8004174" y="416623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3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78" name="Rect 0"/>
          <p:cNvCxnSpPr>
            <a:stCxn id="73" idx="0"/>
            <a:endCxn id="72" idx="3"/>
          </p:cNvCxnSpPr>
          <p:nvPr/>
        </p:nvCxnSpPr>
        <p:spPr>
          <a:xfrm rot="10800000" flipH="1">
            <a:off x="7887335" y="2293620"/>
            <a:ext cx="754380" cy="557530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Rect 0"/>
          <p:cNvCxnSpPr>
            <a:stCxn id="72" idx="5"/>
            <a:endCxn id="74" idx="0"/>
          </p:cNvCxnSpPr>
          <p:nvPr/>
        </p:nvCxnSpPr>
        <p:spPr>
          <a:xfrm rot="0">
            <a:off x="9243060" y="2293620"/>
            <a:ext cx="753745" cy="557530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Rect 0"/>
          <p:cNvCxnSpPr>
            <a:stCxn id="73" idx="5"/>
            <a:endCxn id="77" idx="0"/>
          </p:cNvCxnSpPr>
          <p:nvPr/>
        </p:nvCxnSpPr>
        <p:spPr>
          <a:xfrm rot="0">
            <a:off x="8187690" y="3566795"/>
            <a:ext cx="241935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Rect 0"/>
          <p:cNvCxnSpPr>
            <a:stCxn id="75" idx="0"/>
            <a:endCxn id="74" idx="3"/>
          </p:cNvCxnSpPr>
          <p:nvPr/>
        </p:nvCxnSpPr>
        <p:spPr>
          <a:xfrm rot="10800000" flipH="1">
            <a:off x="9497695" y="3566795"/>
            <a:ext cx="19812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Rect 0"/>
          <p:cNvCxnSpPr>
            <a:stCxn id="76" idx="0"/>
            <a:endCxn id="73" idx="3"/>
          </p:cNvCxnSpPr>
          <p:nvPr/>
        </p:nvCxnSpPr>
        <p:spPr>
          <a:xfrm rot="10800000" flipH="1">
            <a:off x="7361554" y="3566795"/>
            <a:ext cx="22606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 0"/>
          <p:cNvSpPr txBox="1">
            <a:spLocks/>
          </p:cNvSpPr>
          <p:nvPr/>
        </p:nvSpPr>
        <p:spPr>
          <a:xfrm rot="0">
            <a:off x="620395" y="5005070"/>
            <a:ext cx="5476240" cy="104902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Question</a:t>
            </a: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/>
            </a:r>
            <a:b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</a:b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1. 중간 매개체 사용 x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2. 새로운 트리 사용 x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3. MirrorTree 함수의 매개변수만 사용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84" name="Rect 0"/>
          <p:cNvSpPr txBox="1">
            <a:spLocks/>
          </p:cNvSpPr>
          <p:nvPr/>
        </p:nvSpPr>
        <p:spPr>
          <a:xfrm rot="0">
            <a:off x="6203950" y="5165090"/>
            <a:ext cx="5476240" cy="104902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Answer</a:t>
            </a: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/>
            </a:r>
            <a:b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</a:b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Recursion을 사용해야겠다.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85" name="Rect 0"/>
          <p:cNvSpPr>
            <a:spLocks/>
          </p:cNvSpPr>
          <p:nvPr/>
        </p:nvSpPr>
        <p:spPr>
          <a:xfrm rot="0">
            <a:off x="5269230" y="3088640"/>
            <a:ext cx="1739900" cy="3213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86" name="Rect 0"/>
          <p:cNvCxnSpPr/>
          <p:nvPr/>
        </p:nvCxnSpPr>
        <p:spPr>
          <a:xfrm rot="10800000" flipH="1">
            <a:off x="1154430" y="1289050"/>
            <a:ext cx="10068560" cy="12700"/>
          </a:xfrm>
          <a:prstGeom prst="straightConnector1"/>
          <a:noFill/>
          <a:ln w="9525" cap="flat" cmpd="sng">
            <a:solidFill>
              <a:srgbClr val="156082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 0"/>
          <p:cNvSpPr txBox="1">
            <a:spLocks/>
          </p:cNvSpPr>
          <p:nvPr/>
        </p:nvSpPr>
        <p:spPr>
          <a:xfrm rot="0">
            <a:off x="1276350" y="376555"/>
            <a:ext cx="2687955" cy="70612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30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문제 설명</a:t>
            </a:r>
            <a:endParaRPr lang="ko-KR" altLang="en-US" sz="30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 0"/>
          <p:cNvSpPr>
            <a:spLocks/>
          </p:cNvSpPr>
          <p:nvPr/>
        </p:nvSpPr>
        <p:spPr>
          <a:xfrm rot="0">
            <a:off x="2824480" y="1704340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4 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93" name="Rect 0"/>
          <p:cNvSpPr>
            <a:spLocks/>
          </p:cNvSpPr>
          <p:nvPr/>
        </p:nvSpPr>
        <p:spPr>
          <a:xfrm rot="0">
            <a:off x="1770380" y="297751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5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94" name="Rect 0"/>
          <p:cNvSpPr>
            <a:spLocks/>
          </p:cNvSpPr>
          <p:nvPr/>
        </p:nvSpPr>
        <p:spPr>
          <a:xfrm rot="0">
            <a:off x="3878579" y="297751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2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95" name="Rect 0"/>
          <p:cNvSpPr>
            <a:spLocks/>
          </p:cNvSpPr>
          <p:nvPr/>
        </p:nvSpPr>
        <p:spPr>
          <a:xfrm rot="0">
            <a:off x="3380740" y="429323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3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96" name="Rect 0"/>
          <p:cNvSpPr>
            <a:spLocks/>
          </p:cNvSpPr>
          <p:nvPr/>
        </p:nvSpPr>
        <p:spPr>
          <a:xfrm rot="0">
            <a:off x="4374515" y="429323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1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97" name="Rect 0"/>
          <p:cNvSpPr>
            <a:spLocks/>
          </p:cNvSpPr>
          <p:nvPr/>
        </p:nvSpPr>
        <p:spPr>
          <a:xfrm rot="0">
            <a:off x="2195195" y="429323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6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98" name="Rect 0"/>
          <p:cNvCxnSpPr>
            <a:stCxn id="93" idx="0"/>
            <a:endCxn id="92" idx="3"/>
          </p:cNvCxnSpPr>
          <p:nvPr/>
        </p:nvCxnSpPr>
        <p:spPr>
          <a:xfrm rot="10800000" flipH="1">
            <a:off x="2195195" y="2420620"/>
            <a:ext cx="754380" cy="557530"/>
          </a:xfrm>
          <a:prstGeom prst="straightConnector1"/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t 0"/>
          <p:cNvCxnSpPr>
            <a:stCxn id="92" idx="5"/>
            <a:endCxn id="94" idx="0"/>
          </p:cNvCxnSpPr>
          <p:nvPr/>
        </p:nvCxnSpPr>
        <p:spPr>
          <a:xfrm rot="0">
            <a:off x="3550920" y="2420620"/>
            <a:ext cx="753745" cy="557530"/>
          </a:xfrm>
          <a:prstGeom prst="straightConnector1"/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Rect 0"/>
          <p:cNvCxnSpPr>
            <a:stCxn id="93" idx="5"/>
            <a:endCxn id="97" idx="0"/>
          </p:cNvCxnSpPr>
          <p:nvPr/>
        </p:nvCxnSpPr>
        <p:spPr>
          <a:xfrm rot="0">
            <a:off x="2496820" y="3693795"/>
            <a:ext cx="125095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Rect 0"/>
          <p:cNvCxnSpPr>
            <a:stCxn id="95" idx="0"/>
            <a:endCxn id="94" idx="3"/>
          </p:cNvCxnSpPr>
          <p:nvPr/>
        </p:nvCxnSpPr>
        <p:spPr>
          <a:xfrm rot="10800000" flipH="1">
            <a:off x="3806189" y="3693160"/>
            <a:ext cx="19812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Rect 0"/>
          <p:cNvCxnSpPr>
            <a:stCxn id="96" idx="0"/>
            <a:endCxn id="94" idx="5"/>
          </p:cNvCxnSpPr>
          <p:nvPr/>
        </p:nvCxnSpPr>
        <p:spPr>
          <a:xfrm rot="10800000">
            <a:off x="4605655" y="3693160"/>
            <a:ext cx="19558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 0"/>
          <p:cNvSpPr>
            <a:spLocks/>
          </p:cNvSpPr>
          <p:nvPr/>
        </p:nvSpPr>
        <p:spPr>
          <a:xfrm rot="0">
            <a:off x="8516620" y="1725295"/>
            <a:ext cx="851535" cy="839470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4 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04" name="Rect 0"/>
          <p:cNvSpPr>
            <a:spLocks/>
          </p:cNvSpPr>
          <p:nvPr/>
        </p:nvSpPr>
        <p:spPr>
          <a:xfrm rot="0">
            <a:off x="7461249" y="2998470"/>
            <a:ext cx="851535" cy="840105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2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05" name="Rect 0"/>
          <p:cNvSpPr>
            <a:spLocks/>
          </p:cNvSpPr>
          <p:nvPr/>
        </p:nvSpPr>
        <p:spPr>
          <a:xfrm rot="0">
            <a:off x="9570720" y="2998470"/>
            <a:ext cx="851535" cy="840105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5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06" name="Rect 0"/>
          <p:cNvSpPr>
            <a:spLocks/>
          </p:cNvSpPr>
          <p:nvPr/>
        </p:nvSpPr>
        <p:spPr>
          <a:xfrm rot="0">
            <a:off x="9071610" y="4314190"/>
            <a:ext cx="851535" cy="840105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6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07" name="Rect 0"/>
          <p:cNvSpPr>
            <a:spLocks/>
          </p:cNvSpPr>
          <p:nvPr/>
        </p:nvSpPr>
        <p:spPr>
          <a:xfrm rot="0">
            <a:off x="6936740" y="4314190"/>
            <a:ext cx="851535" cy="840105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1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08" name="Rect 0"/>
          <p:cNvSpPr>
            <a:spLocks/>
          </p:cNvSpPr>
          <p:nvPr/>
        </p:nvSpPr>
        <p:spPr>
          <a:xfrm rot="0">
            <a:off x="8004174" y="4314190"/>
            <a:ext cx="851535" cy="840105"/>
          </a:xfrm>
          <a:prstGeom prst="ellipse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r>
              <a:rPr sz="2300" cap="none" i="0" b="1" strike="noStrike">
                <a:latin typeface="Arial" charset="0"/>
                <a:ea typeface="Arial" charset="0"/>
                <a:sym typeface="나눔고딕" charset="0"/>
              </a:rPr>
              <a:t>3</a:t>
            </a:r>
            <a:endParaRPr lang="ko-KR" altLang="en-US" sz="2300" cap="none" i="0" b="1" strike="noStrike"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109" name="Rect 0"/>
          <p:cNvCxnSpPr>
            <a:stCxn id="104" idx="0"/>
            <a:endCxn id="103" idx="3"/>
          </p:cNvCxnSpPr>
          <p:nvPr/>
        </p:nvCxnSpPr>
        <p:spPr>
          <a:xfrm rot="10800000" flipH="1">
            <a:off x="7887335" y="2441575"/>
            <a:ext cx="754380" cy="557530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Rect 0"/>
          <p:cNvCxnSpPr>
            <a:stCxn id="103" idx="5"/>
            <a:endCxn id="105" idx="0"/>
          </p:cNvCxnSpPr>
          <p:nvPr/>
        </p:nvCxnSpPr>
        <p:spPr>
          <a:xfrm rot="0">
            <a:off x="9243060" y="2441575"/>
            <a:ext cx="753745" cy="557530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ect 0"/>
          <p:cNvCxnSpPr>
            <a:stCxn id="104" idx="5"/>
            <a:endCxn id="108" idx="0"/>
          </p:cNvCxnSpPr>
          <p:nvPr/>
        </p:nvCxnSpPr>
        <p:spPr>
          <a:xfrm rot="0">
            <a:off x="8187690" y="3714750"/>
            <a:ext cx="241935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ect 0"/>
          <p:cNvCxnSpPr>
            <a:stCxn id="106" idx="0"/>
            <a:endCxn id="105" idx="3"/>
          </p:cNvCxnSpPr>
          <p:nvPr/>
        </p:nvCxnSpPr>
        <p:spPr>
          <a:xfrm rot="10800000" flipH="1">
            <a:off x="9497695" y="3714750"/>
            <a:ext cx="19812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t 0"/>
          <p:cNvCxnSpPr>
            <a:stCxn id="107" idx="0"/>
            <a:endCxn id="104" idx="3"/>
          </p:cNvCxnSpPr>
          <p:nvPr/>
        </p:nvCxnSpPr>
        <p:spPr>
          <a:xfrm rot="10800000" flipH="1">
            <a:off x="7361554" y="3714750"/>
            <a:ext cx="226060" cy="600075"/>
          </a:xfrm>
          <a:prstGeom prst="straightConnector1"/>
          <a:noFill/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 0"/>
          <p:cNvSpPr>
            <a:spLocks/>
          </p:cNvSpPr>
          <p:nvPr/>
        </p:nvSpPr>
        <p:spPr>
          <a:xfrm rot="0">
            <a:off x="5269230" y="3236595"/>
            <a:ext cx="1739900" cy="32131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115" name="Rect 0"/>
          <p:cNvCxnSpPr>
            <a:stCxn id="92" idx="5"/>
            <a:endCxn id="93" idx="0"/>
          </p:cNvCxnSpPr>
          <p:nvPr/>
        </p:nvCxnSpPr>
        <p:spPr>
          <a:xfrm rot="5400000">
            <a:off x="2594610" y="2021840"/>
            <a:ext cx="558165" cy="1355725"/>
          </a:xfrm>
          <a:prstGeom prst="curvedConnector3">
            <a:avLst>
              <a:gd name="adj1" fmla="val 61028"/>
            </a:avLst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t 0"/>
          <p:cNvCxnSpPr>
            <a:stCxn id="92" idx="3"/>
            <a:endCxn id="94" idx="0"/>
          </p:cNvCxnSpPr>
          <p:nvPr/>
        </p:nvCxnSpPr>
        <p:spPr>
          <a:xfrm rot="16200000" flipH="1">
            <a:off x="3348355" y="2021840"/>
            <a:ext cx="557530" cy="1355725"/>
          </a:xfrm>
          <a:prstGeom prst="curvedConnector3">
            <a:avLst>
              <a:gd name="adj1" fmla="val 61028"/>
            </a:avLst>
          </a:prstGeom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ect 0"/>
          <p:cNvCxnSpPr/>
          <p:nvPr/>
        </p:nvCxnSpPr>
        <p:spPr>
          <a:xfrm rot="0">
            <a:off x="947420" y="5410835"/>
            <a:ext cx="839470" cy="635"/>
          </a:xfrm>
          <a:prstGeom prst="straightConnector1"/>
          <a:noFill/>
          <a:ln w="9525" cap="flat" cmpd="sng">
            <a:solidFill>
              <a:srgbClr val="FF0000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 0"/>
          <p:cNvSpPr txBox="1">
            <a:spLocks/>
          </p:cNvSpPr>
          <p:nvPr/>
        </p:nvSpPr>
        <p:spPr>
          <a:xfrm rot="0">
            <a:off x="1949450" y="5276850"/>
            <a:ext cx="2867660" cy="37782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변경 전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119" name="Rect 0"/>
          <p:cNvCxnSpPr/>
          <p:nvPr/>
        </p:nvCxnSpPr>
        <p:spPr>
          <a:xfrm rot="0">
            <a:off x="947420" y="6330315"/>
            <a:ext cx="839470" cy="635"/>
          </a:xfrm>
          <a:prstGeom prst="straightConnector1"/>
          <a:noFill/>
          <a:ln w="9525" cap="flat" cmpd="sng">
            <a:solidFill>
              <a:schemeClr val="accent1">
                <a:alpha val="100000"/>
              </a:scheme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 0"/>
          <p:cNvSpPr txBox="1">
            <a:spLocks/>
          </p:cNvSpPr>
          <p:nvPr/>
        </p:nvSpPr>
        <p:spPr>
          <a:xfrm rot="0">
            <a:off x="1948815" y="6027420"/>
            <a:ext cx="2867660" cy="37719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변경 후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21" name="Rect 0"/>
          <p:cNvSpPr txBox="1">
            <a:spLocks/>
          </p:cNvSpPr>
          <p:nvPr/>
        </p:nvSpPr>
        <p:spPr>
          <a:xfrm rot="0">
            <a:off x="6952615" y="5209540"/>
            <a:ext cx="4914900" cy="1483995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3000" cap="none" i="0" b="1" strike="noStrike">
                <a:solidFill>
                  <a:srgbClr val="FF0000"/>
                </a:solidFill>
                <a:latin typeface="Arial" charset="0"/>
                <a:ea typeface="Arial" charset="0"/>
                <a:sym typeface="나눔고딕" charset="0"/>
              </a:rPr>
              <a:t>Idea</a:t>
            </a:r>
            <a:endParaRPr lang="ko-KR" altLang="en-US" sz="3000" cap="none" i="0" b="1" strike="noStrike">
              <a:solidFill>
                <a:srgbClr val="FF0000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457200" indent="-342900" rtl="0" algn="l">
              <a:buClr>
                <a:srgbClr val="595959"/>
              </a:buClr>
              <a:buFont typeface="Arial"/>
              <a:buChar char="●"/>
            </a:pPr>
            <a:r>
              <a:rPr sz="1800" cap="none" i="0" b="0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중간 노드를 저장할 temp가 필요</a:t>
            </a:r>
            <a:endParaRPr lang="ko-KR" altLang="en-US" sz="1800" cap="none" i="0" b="0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122" name="Rect 0"/>
          <p:cNvCxnSpPr/>
          <p:nvPr/>
        </p:nvCxnSpPr>
        <p:spPr>
          <a:xfrm rot="10800000" flipH="1">
            <a:off x="1154430" y="1289050"/>
            <a:ext cx="10068560" cy="12700"/>
          </a:xfrm>
          <a:prstGeom prst="straightConnector1"/>
          <a:noFill/>
          <a:ln w="9525" cap="flat" cmpd="sng">
            <a:solidFill>
              <a:srgbClr val="156082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 0"/>
          <p:cNvSpPr txBox="1">
            <a:spLocks/>
          </p:cNvSpPr>
          <p:nvPr/>
        </p:nvSpPr>
        <p:spPr>
          <a:xfrm rot="0">
            <a:off x="1276350" y="376555"/>
            <a:ext cx="2687955" cy="70612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30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문제 설명</a:t>
            </a:r>
            <a:endParaRPr lang="ko-KR" altLang="en-US" sz="30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" descr="/Users/younho/Library/Group Containers/L48J367XN4.com.infraware.PolarisOffice/EngineTemp/68844/fImage585662624091.png"/>
          <p:cNvPicPr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4430" y="1718310"/>
            <a:ext cx="5230495" cy="4994275"/>
          </a:xfrm>
          <a:prstGeom prst="rect"/>
          <a:noFill/>
          <a:ln>
            <a:noFill/>
            <a:prstDash/>
          </a:ln>
        </p:spPr>
      </p:pic>
      <p:sp>
        <p:nvSpPr>
          <p:cNvPr id="129" name="Rect 0"/>
          <p:cNvSpPr>
            <a:spLocks/>
          </p:cNvSpPr>
          <p:nvPr/>
        </p:nvSpPr>
        <p:spPr>
          <a:xfrm rot="0">
            <a:off x="7283450" y="1718310"/>
            <a:ext cx="4158615" cy="1447800"/>
          </a:xfrm>
          <a:prstGeom prst="rect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>
              <a:buFontTx/>
              <a:buNone/>
            </a:pPr>
            <a:r>
              <a:rPr sz="2400" cap="none" i="0" b="1" strike="noStrike">
                <a:solidFill>
                  <a:srgbClr val="FF0000"/>
                </a:solidFill>
                <a:latin typeface="Arial" charset="0"/>
                <a:ea typeface="Arial" charset="0"/>
                <a:sym typeface="나눔고딕" charset="0"/>
              </a:rPr>
              <a:t>base case</a:t>
            </a:r>
            <a:endParaRPr lang="ko-KR" altLang="en-US" sz="2400" cap="none" i="0" b="1" strike="noStrike">
              <a:solidFill>
                <a:srgbClr val="FF0000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input node is NULL{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457200" rtl="0" algn="l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return;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}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ctr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30" name="Rect 0"/>
          <p:cNvSpPr>
            <a:spLocks/>
          </p:cNvSpPr>
          <p:nvPr/>
        </p:nvSpPr>
        <p:spPr>
          <a:xfrm rot="0">
            <a:off x="7283450" y="3980180"/>
            <a:ext cx="4158615" cy="2731770"/>
          </a:xfrm>
          <a:prstGeom prst="rect"/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l">
              <a:buFontTx/>
              <a:buNone/>
            </a:pPr>
            <a:r>
              <a:rPr sz="2400" cap="none" i="0" b="1" strike="noStrike">
                <a:solidFill>
                  <a:srgbClr val="FF0000"/>
                </a:solidFill>
                <a:latin typeface="Arial" charset="0"/>
                <a:ea typeface="Arial" charset="0"/>
                <a:sym typeface="나눔고딕" charset="0"/>
              </a:rPr>
              <a:t>recursive case</a:t>
            </a:r>
            <a:endParaRPr lang="ko-KR" altLang="en-US" sz="2400" cap="none" i="0" b="1" strike="noStrike">
              <a:solidFill>
                <a:srgbClr val="FF0000"/>
              </a:solidFill>
              <a:latin typeface="Arial" charset="0"/>
              <a:ea typeface="Arial" charset="0"/>
              <a:sym typeface="나눔고딕" charset="0"/>
            </a:endParaRPr>
          </a:p>
          <a:p>
            <a:pPr marL="457200" indent="-317500" rtl="0" algn="l">
              <a:buFont typeface="+mj-lt"/>
              <a:buAutoNum type="arabicPeriod"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temp_left = node.left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457200" rtl="0" algn="l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temp_right = node.right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457200" rtl="0" algn="l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457200" indent="-317500" rtl="0" algn="l">
              <a:buFont typeface="+mj-lt"/>
              <a:buAutoNum type="arabicPeriod"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node.right = temp_left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	node.left = temp_right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/>
            </a:r>
            <a:b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</a:b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 3. 	recur_func(node-&gt;left)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  <a:p>
            <a:pPr marL="0" indent="0" rtl="0" algn="l">
              <a:buFontTx/>
              <a:buNone/>
            </a:pPr>
            <a:r>
              <a:rPr sz="1400" cap="none" i="0" b="0" strike="noStrike">
                <a:latin typeface="Arial" charset="0"/>
                <a:ea typeface="Arial" charset="0"/>
                <a:sym typeface="나눔고딕" charset="0"/>
              </a:rPr>
              <a:t>	recur_func(node-&gt;right)</a:t>
            </a: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</p:txBody>
      </p:sp>
      <p:sp>
        <p:nvSpPr>
          <p:cNvPr id="131" name="Rect 0"/>
          <p:cNvSpPr>
            <a:spLocks/>
          </p:cNvSpPr>
          <p:nvPr/>
        </p:nvSpPr>
        <p:spPr>
          <a:xfrm rot="0">
            <a:off x="8967470" y="3190240"/>
            <a:ext cx="791845" cy="755015"/>
          </a:xfrm>
          <a:prstGeom prst="mathPlus">
            <a:avLst>
              <a:gd name="adj1" fmla="val 23520"/>
            </a:avLst>
          </a:prstGeom>
          <a:solidFill>
            <a:schemeClr val="lt2"/>
          </a:solidFill>
          <a:ln w="9525" cap="flat" cmpd="sng">
            <a:solidFill>
              <a:schemeClr val="dk2">
                <a:alpha val="100000"/>
              </a:schemeClr>
            </a:solidFill>
            <a:prstDash val="solid"/>
            <a:round/>
          </a:ln>
        </p:spPr>
        <p:txBody>
          <a:bodyPr wrap="square" lIns="91440" tIns="91440" rIns="91440" bIns="91440" vert="horz" anchor="ctr">
            <a:noAutofit/>
          </a:bodyPr>
          <a:lstStyle/>
          <a:p>
            <a:pPr marL="0" indent="0" rtl="0" algn="ctr">
              <a:buFontTx/>
              <a:buNone/>
            </a:pPr>
            <a:endParaRPr lang="ko-KR" altLang="en-US" sz="1400" cap="none" i="0" b="0" strike="noStrike">
              <a:latin typeface="Arial" charset="0"/>
              <a:ea typeface="Arial" charset="0"/>
              <a:sym typeface="나눔고딕" charset="0"/>
            </a:endParaRPr>
          </a:p>
        </p:txBody>
      </p:sp>
      <p:cxnSp>
        <p:nvCxnSpPr>
          <p:cNvPr id="132" name="Rect 0"/>
          <p:cNvCxnSpPr/>
          <p:nvPr/>
        </p:nvCxnSpPr>
        <p:spPr>
          <a:xfrm rot="10800000" flipH="1">
            <a:off x="1154430" y="1289050"/>
            <a:ext cx="10068560" cy="12700"/>
          </a:xfrm>
          <a:prstGeom prst="straightConnector1"/>
          <a:noFill/>
          <a:ln w="9525" cap="flat" cmpd="sng">
            <a:solidFill>
              <a:srgbClr val="156082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 0"/>
          <p:cNvSpPr txBox="1">
            <a:spLocks/>
          </p:cNvSpPr>
          <p:nvPr/>
        </p:nvSpPr>
        <p:spPr>
          <a:xfrm rot="0">
            <a:off x="1276350" y="376555"/>
            <a:ext cx="8062595" cy="706120"/>
          </a:xfrm>
          <a:prstGeom prst="rect"/>
          <a:noFill/>
          <a:ln>
            <a:noFill/>
            <a:prstDash/>
          </a:ln>
        </p:spPr>
        <p:txBody>
          <a:bodyPr wrap="square" lIns="91440" tIns="91440" rIns="91440" bIns="91440" vert="horz" anchor="t">
            <a:noAutofit/>
          </a:bodyPr>
          <a:lstStyle/>
          <a:p>
            <a:pPr marL="0" indent="0" rtl="0" algn="l">
              <a:buFontTx/>
              <a:buNone/>
            </a:pPr>
            <a:r>
              <a:rPr sz="3000" cap="none" i="0" b="1" strike="noStrike">
                <a:solidFill>
                  <a:schemeClr val="dk2"/>
                </a:solidFill>
                <a:latin typeface="Arial" charset="0"/>
                <a:ea typeface="Arial" charset="0"/>
                <a:sym typeface="나눔고딕" charset="0"/>
              </a:rPr>
              <a:t>문제 접근 : Recursive</a:t>
            </a:r>
            <a:endParaRPr lang="ko-KR" altLang="en-US" sz="3000" cap="none" i="0" b="1" strike="noStrike">
              <a:solidFill>
                <a:schemeClr val="dk2"/>
              </a:solidFill>
              <a:latin typeface="Arial" charset="0"/>
              <a:ea typeface="Arial" charset="0"/>
              <a:sym typeface="나눔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090B-A175-CC3A-DA82-917D31094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kumimoji="1" lang="en-US" altLang="ko-KR" dirty="0" err="1"/>
              <a:t>recursiveRevers</a:t>
            </a:r>
            <a:r>
              <a:rPr kumimoji="1" lang="en-US" altLang="ko-KR" dirty="0"/>
              <a:t> </a:t>
            </a:r>
            <a:r>
              <a:rPr kumimoji="1" lang="en-US" altLang="ko-KR" sz="3200" dirty="0"/>
              <a:t>LinkedList 7</a:t>
            </a:r>
            <a:r>
              <a:rPr kumimoji="1" lang="ko-KR" altLang="en-US" sz="3200" dirty="0"/>
              <a:t>번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D009F-5150-A00D-250F-A8E96C40B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kumimoji="1" lang="ko-KR" altLang="en-US" dirty="0" err="1"/>
              <a:t>크래프톤</a:t>
            </a:r>
            <a:r>
              <a:rPr kumimoji="1" lang="ko-KR" altLang="en-US" dirty="0"/>
              <a:t> 정글 </a:t>
            </a:r>
            <a:r>
              <a:rPr kumimoji="1" lang="en-US" altLang="ko-KR" dirty="0"/>
              <a:t>8</a:t>
            </a:r>
            <a:r>
              <a:rPr kumimoji="1" lang="ko-KR" altLang="en-US" dirty="0"/>
              <a:t>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6B757-5C0D-6463-96F0-84FD7C2FFCD3}"/>
              </a:ext>
            </a:extLst>
          </p:cNvPr>
          <p:cNvSpPr txBox="1"/>
          <p:nvPr/>
        </p:nvSpPr>
        <p:spPr>
          <a:xfrm>
            <a:off x="1524000" y="5735637"/>
            <a:ext cx="685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조 김성광</a:t>
            </a:r>
          </a:p>
        </p:txBody>
      </p:sp>
    </p:spTree>
    <p:extLst>
      <p:ext uri="{BB962C8B-B14F-4D97-AF65-F5344CB8AC3E}">
        <p14:creationId xmlns:p14="http://schemas.microsoft.com/office/powerpoint/2010/main" val="321492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CAA60-9D9B-13C0-0A39-5B778E6A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문제 설명</a:t>
            </a: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9737A42E-EC43-19E9-ED51-770093F90AFB}"/>
              </a:ext>
            </a:extLst>
          </p:cNvPr>
          <p:cNvCxnSpPr/>
          <p:nvPr/>
        </p:nvCxnSpPr>
        <p:spPr>
          <a:xfrm>
            <a:off x="857250" y="1524000"/>
            <a:ext cx="10153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E2341B90-4448-FE59-984F-7C960B83EB4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4267200" cy="2284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dirty="0"/>
              <a:t>[Fig. 1]</a:t>
            </a:r>
            <a:r>
              <a:rPr kumimoji="1" lang="ko-KR" altLang="en-US" sz="1800" dirty="0"/>
              <a:t>은 </a:t>
            </a:r>
            <a:r>
              <a:rPr kumimoji="1" lang="en-US" altLang="ko-KR" sz="1800" dirty="0"/>
              <a:t>5</a:t>
            </a:r>
            <a:r>
              <a:rPr kumimoji="1" lang="ko-KR" altLang="en-US" sz="1800" dirty="0"/>
              <a:t>개의 리스트 노드를 </a:t>
            </a: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1800" dirty="0"/>
              <a:t>보여준다</a:t>
            </a:r>
            <a:r>
              <a:rPr kumimoji="1" lang="en-US" altLang="ko-KR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1800" dirty="0"/>
              <a:t>원 안의 수는 노드의 </a:t>
            </a:r>
            <a:r>
              <a:rPr kumimoji="1" lang="en-US" altLang="ko-KR" sz="1800" b="1" dirty="0"/>
              <a:t>item</a:t>
            </a:r>
            <a:r>
              <a:rPr kumimoji="1" lang="ko-KR" altLang="en-US" sz="1800" dirty="0"/>
              <a:t>을 </a:t>
            </a: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1800" b="1" dirty="0"/>
              <a:t>사각형</a:t>
            </a:r>
            <a:r>
              <a:rPr kumimoji="1" lang="ko-KR" altLang="en-US" sz="1800" dirty="0"/>
              <a:t>은 </a:t>
            </a:r>
            <a:r>
              <a:rPr kumimoji="1" lang="ko-KR" altLang="en-US" sz="1800" b="1" dirty="0">
                <a:solidFill>
                  <a:schemeClr val="accent2"/>
                </a:solidFill>
              </a:rPr>
              <a:t>입력 순서</a:t>
            </a:r>
            <a:r>
              <a:rPr kumimoji="1" lang="ko-KR" altLang="en-US" sz="1800" dirty="0"/>
              <a:t>를 나타낸다</a:t>
            </a: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1800" b="1" dirty="0"/>
              <a:t>파란 선</a:t>
            </a:r>
            <a:r>
              <a:rPr kumimoji="1" lang="ko-KR" altLang="en-US" sz="1800" dirty="0"/>
              <a:t>은 해당 노드가 가리키는 </a:t>
            </a:r>
            <a:r>
              <a:rPr kumimoji="1" lang="en-US" altLang="ko-KR" sz="1800" b="1" dirty="0">
                <a:solidFill>
                  <a:schemeClr val="accent1"/>
                </a:solidFill>
              </a:rPr>
              <a:t>next </a:t>
            </a:r>
            <a:r>
              <a:rPr kumimoji="1" lang="ko-KR" altLang="en-US" sz="1800" dirty="0"/>
              <a:t>노드를 의미한다</a:t>
            </a: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ko-KR" altLang="en-US" sz="18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77C65BC-3AE0-1751-5DBA-91DA97CFD196}"/>
              </a:ext>
            </a:extLst>
          </p:cNvPr>
          <p:cNvGrpSpPr/>
          <p:nvPr/>
        </p:nvGrpSpPr>
        <p:grpSpPr>
          <a:xfrm>
            <a:off x="940531" y="4273761"/>
            <a:ext cx="1016899" cy="803809"/>
            <a:chOff x="857250" y="4668303"/>
            <a:chExt cx="1016899" cy="803809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19D6D3E-4B3D-53F7-913B-AABFA9FD3ADE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30EA34-3FFC-681A-1E7E-00417B389C45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668BC2C-2A6B-3772-498D-EC9C2F3A2A93}"/>
              </a:ext>
            </a:extLst>
          </p:cNvPr>
          <p:cNvGrpSpPr/>
          <p:nvPr/>
        </p:nvGrpSpPr>
        <p:grpSpPr>
          <a:xfrm>
            <a:off x="2299991" y="4265742"/>
            <a:ext cx="1016899" cy="803809"/>
            <a:chOff x="857250" y="4668303"/>
            <a:chExt cx="1016899" cy="803809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A4C3D4D-3979-BF04-A45A-E5D6A9977AEA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0B6F94-8698-2C5E-3CC0-A7805082474A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C5D492-C60E-E8CE-BE7A-542E7E3F1CC3}"/>
              </a:ext>
            </a:extLst>
          </p:cNvPr>
          <p:cNvGrpSpPr/>
          <p:nvPr/>
        </p:nvGrpSpPr>
        <p:grpSpPr>
          <a:xfrm>
            <a:off x="3645965" y="4264575"/>
            <a:ext cx="1016899" cy="803809"/>
            <a:chOff x="857250" y="4668303"/>
            <a:chExt cx="1016899" cy="803809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01C107F-FC99-4351-94FB-2C4150370A58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240DCA-3680-6C72-864D-86AA6E79F72D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287648-5CB7-FBEC-B0C9-22623010AD5B}"/>
              </a:ext>
            </a:extLst>
          </p:cNvPr>
          <p:cNvGrpSpPr/>
          <p:nvPr/>
        </p:nvGrpSpPr>
        <p:grpSpPr>
          <a:xfrm>
            <a:off x="1166602" y="5604207"/>
            <a:ext cx="1016899" cy="803809"/>
            <a:chOff x="857250" y="4668303"/>
            <a:chExt cx="1016899" cy="803809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95646A1-BCDF-1D3B-9C3E-2A61680795D9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5</a:t>
              </a:r>
              <a:endParaRPr kumimoji="1"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241E6B7-D8E5-66B5-DEAF-F9A8D1817C63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0A0994-CFC3-125E-3B22-D910E952496E}"/>
              </a:ext>
            </a:extLst>
          </p:cNvPr>
          <p:cNvGrpSpPr/>
          <p:nvPr/>
        </p:nvGrpSpPr>
        <p:grpSpPr>
          <a:xfrm>
            <a:off x="2358406" y="5604207"/>
            <a:ext cx="1016899" cy="803809"/>
            <a:chOff x="857250" y="4668303"/>
            <a:chExt cx="1016899" cy="80380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4877C90-367E-0D90-50ED-B6DD8C7766B7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7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275348-2B8A-7917-508D-9B22F1F62F34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F72F21A-37EB-49C5-F805-83D95C0B60DE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1683481" y="4763584"/>
            <a:ext cx="608081" cy="9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913FAF4-0C15-AD17-575A-8B9D9C3A61D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061990" y="4763584"/>
            <a:ext cx="583975" cy="6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4CB89BF-5109-E021-00D5-CDD8E5BCDA90}"/>
              </a:ext>
            </a:extLst>
          </p:cNvPr>
          <p:cNvCxnSpPr>
            <a:cxnSpLocks/>
          </p:cNvCxnSpPr>
          <p:nvPr/>
        </p:nvCxnSpPr>
        <p:spPr>
          <a:xfrm flipV="1">
            <a:off x="1919245" y="6090531"/>
            <a:ext cx="430562" cy="12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D6B9F0A-D1DE-62CD-D2F8-A02E53E13491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H="1">
            <a:off x="1166602" y="4763584"/>
            <a:ext cx="3222313" cy="1339632"/>
          </a:xfrm>
          <a:prstGeom prst="bentConnector5">
            <a:avLst>
              <a:gd name="adj1" fmla="val -7094"/>
              <a:gd name="adj2" fmla="val 50000"/>
              <a:gd name="adj3" fmla="val 107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부제목 2">
            <a:extLst>
              <a:ext uri="{FF2B5EF4-FFF2-40B4-BE49-F238E27FC236}">
                <a16:creationId xmlns:a16="http://schemas.microsoft.com/office/drawing/2014/main" id="{E0CBBF5F-CF90-970C-371B-C7554CD33FAC}"/>
              </a:ext>
            </a:extLst>
          </p:cNvPr>
          <p:cNvSpPr txBox="1">
            <a:spLocks/>
          </p:cNvSpPr>
          <p:nvPr/>
        </p:nvSpPr>
        <p:spPr>
          <a:xfrm>
            <a:off x="2291562" y="6444830"/>
            <a:ext cx="918613" cy="388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dirty="0"/>
              <a:t>[Fig. 1]</a:t>
            </a:r>
            <a:endParaRPr kumimoji="1" lang="ko-KR" altLang="en-US" sz="1800" dirty="0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EBB68EDB-2AE9-EA80-C97F-362D038F3DEE}"/>
              </a:ext>
            </a:extLst>
          </p:cNvPr>
          <p:cNvSpPr/>
          <p:nvPr/>
        </p:nvSpPr>
        <p:spPr>
          <a:xfrm>
            <a:off x="5257042" y="2485421"/>
            <a:ext cx="677033" cy="728283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부제목 2">
            <a:extLst>
              <a:ext uri="{FF2B5EF4-FFF2-40B4-BE49-F238E27FC236}">
                <a16:creationId xmlns:a16="http://schemas.microsoft.com/office/drawing/2014/main" id="{C013A718-5902-C117-2803-06C81229501D}"/>
              </a:ext>
            </a:extLst>
          </p:cNvPr>
          <p:cNvSpPr txBox="1">
            <a:spLocks/>
          </p:cNvSpPr>
          <p:nvPr/>
        </p:nvSpPr>
        <p:spPr>
          <a:xfrm>
            <a:off x="6525552" y="1688792"/>
            <a:ext cx="4267200" cy="22846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dirty="0"/>
              <a:t>[Fig. 2]</a:t>
            </a:r>
            <a:r>
              <a:rPr kumimoji="1" lang="ko-KR" altLang="en-US" sz="1800" dirty="0"/>
              <a:t>는 각 노드가 거꾸로 연결된 것을 보여준다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1800" dirty="0"/>
              <a:t>아래의 경우 재조정된 리스트 </a:t>
            </a:r>
            <a:r>
              <a:rPr kumimoji="1" lang="en-US" altLang="ko-KR" sz="1800" b="1" dirty="0">
                <a:solidFill>
                  <a:schemeClr val="accent6"/>
                </a:solidFill>
              </a:rPr>
              <a:t>head</a:t>
            </a:r>
            <a:r>
              <a:rPr kumimoji="1" lang="ko-KR" altLang="en-US" sz="1800" dirty="0"/>
              <a:t>는 </a:t>
            </a:r>
            <a:r>
              <a:rPr kumimoji="1" lang="en-US" altLang="ko-KR" sz="1800" dirty="0"/>
              <a:t>7</a:t>
            </a:r>
            <a:r>
              <a:rPr kumimoji="1" lang="ko-KR" altLang="en-US" sz="1800" dirty="0"/>
              <a:t>이다</a:t>
            </a:r>
            <a:r>
              <a:rPr kumimoji="1" lang="en-US" altLang="ko-KR" sz="1800" dirty="0"/>
              <a:t>.</a:t>
            </a:r>
            <a:endParaRPr kumimoji="1" lang="ko-KR" altLang="en-US" sz="18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E776BBD-D612-B7E8-82D7-E1E572BD761E}"/>
              </a:ext>
            </a:extLst>
          </p:cNvPr>
          <p:cNvGrpSpPr/>
          <p:nvPr/>
        </p:nvGrpSpPr>
        <p:grpSpPr>
          <a:xfrm>
            <a:off x="6795965" y="4303299"/>
            <a:ext cx="1016899" cy="803809"/>
            <a:chOff x="857250" y="4668303"/>
            <a:chExt cx="1016899" cy="80380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1431EB4A-75E5-E1C0-E372-ABE344046DF9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AA99F1B-79A2-3FED-ADAA-D8DA1DF26546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1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EF77ED5-C005-428E-B3DF-286B244E1DB3}"/>
              </a:ext>
            </a:extLst>
          </p:cNvPr>
          <p:cNvGrpSpPr/>
          <p:nvPr/>
        </p:nvGrpSpPr>
        <p:grpSpPr>
          <a:xfrm>
            <a:off x="8155425" y="4295280"/>
            <a:ext cx="1016899" cy="803809"/>
            <a:chOff x="857250" y="4668303"/>
            <a:chExt cx="1016899" cy="803809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F36FF9A-DAA7-7BDA-E181-2B6BF5026FE3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23DCF61-8E20-FDEF-ED20-2841C31E1FC6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2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F83EBDF-1B2E-AD63-14C9-80B506F97E94}"/>
              </a:ext>
            </a:extLst>
          </p:cNvPr>
          <p:cNvGrpSpPr/>
          <p:nvPr/>
        </p:nvGrpSpPr>
        <p:grpSpPr>
          <a:xfrm>
            <a:off x="9501399" y="4294113"/>
            <a:ext cx="1016899" cy="803809"/>
            <a:chOff x="857250" y="4668303"/>
            <a:chExt cx="1016899" cy="803809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71500A9-30D7-E822-DCC6-BE5CD6E41498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ED08CC9-EF63-1C0B-AF62-6DDEF134DE73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3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774D236-EB11-659A-410E-E9A570CD9491}"/>
              </a:ext>
            </a:extLst>
          </p:cNvPr>
          <p:cNvGrpSpPr/>
          <p:nvPr/>
        </p:nvGrpSpPr>
        <p:grpSpPr>
          <a:xfrm>
            <a:off x="7022036" y="5633745"/>
            <a:ext cx="1016899" cy="803809"/>
            <a:chOff x="857250" y="4668303"/>
            <a:chExt cx="1016899" cy="803809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ABC5A68B-8618-FD6E-0C43-A2673326A32C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5</a:t>
              </a:r>
              <a:endParaRPr kumimoji="1"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3B4B724-28C7-3B4B-E70E-A3ED183523B5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4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59A825E-280B-67CE-2488-6E04ADB6F7E3}"/>
              </a:ext>
            </a:extLst>
          </p:cNvPr>
          <p:cNvGrpSpPr/>
          <p:nvPr/>
        </p:nvGrpSpPr>
        <p:grpSpPr>
          <a:xfrm>
            <a:off x="8403811" y="5653833"/>
            <a:ext cx="1016899" cy="803809"/>
            <a:chOff x="857250" y="4668303"/>
            <a:chExt cx="1016899" cy="80380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E7BE035-3C60-AA36-F060-7E0A2EBE3A57}"/>
                </a:ext>
              </a:extLst>
            </p:cNvPr>
            <p:cNvSpPr/>
            <p:nvPr/>
          </p:nvSpPr>
          <p:spPr>
            <a:xfrm>
              <a:off x="857250" y="4862512"/>
              <a:ext cx="742950" cy="6096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7</a:t>
              </a:r>
              <a:endParaRPr kumimoji="1" lang="ko-KR" altLang="en-US" dirty="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88BB779-A221-69B9-92F5-9A9C72E1C6C5}"/>
                </a:ext>
              </a:extLst>
            </p:cNvPr>
            <p:cNvSpPr/>
            <p:nvPr/>
          </p:nvSpPr>
          <p:spPr>
            <a:xfrm>
              <a:off x="1364350" y="4668303"/>
              <a:ext cx="509799" cy="388418"/>
            </a:xfrm>
            <a:prstGeom prst="rect">
              <a:avLst/>
            </a:prstGeom>
            <a:solidFill>
              <a:schemeClr val="accent2"/>
            </a:solidFill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bg1"/>
                  </a:solidFill>
                </a:rPr>
                <a:t>5</a:t>
              </a:r>
              <a:endParaRPr kumimoji="1"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55" name="부제목 2">
            <a:extLst>
              <a:ext uri="{FF2B5EF4-FFF2-40B4-BE49-F238E27FC236}">
                <a16:creationId xmlns:a16="http://schemas.microsoft.com/office/drawing/2014/main" id="{FB6341C6-8033-7103-8A58-704B24558DB9}"/>
              </a:ext>
            </a:extLst>
          </p:cNvPr>
          <p:cNvSpPr txBox="1">
            <a:spLocks/>
          </p:cNvSpPr>
          <p:nvPr/>
        </p:nvSpPr>
        <p:spPr>
          <a:xfrm>
            <a:off x="8146996" y="6474368"/>
            <a:ext cx="918613" cy="388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en-US" altLang="ko-KR" sz="1800" dirty="0"/>
              <a:t>[Fig. 1]</a:t>
            </a:r>
            <a:endParaRPr kumimoji="1" lang="ko-KR" altLang="en-US" sz="18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9BCEB24-00BC-BA22-456B-EA0EDDA99864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7538915" y="4800769"/>
            <a:ext cx="630378" cy="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87DAE94-CDD1-CCAB-982E-58FAA3C52026}"/>
              </a:ext>
            </a:extLst>
          </p:cNvPr>
          <p:cNvCxnSpPr>
            <a:cxnSpLocks/>
          </p:cNvCxnSpPr>
          <p:nvPr/>
        </p:nvCxnSpPr>
        <p:spPr>
          <a:xfrm flipH="1">
            <a:off x="8912261" y="4815290"/>
            <a:ext cx="630378" cy="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1730132-FDF0-5CEB-9BBE-FDE887E54BAA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 flipV="1">
            <a:off x="7764986" y="6132754"/>
            <a:ext cx="638825" cy="20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8C530D9D-9B4A-357E-EF8D-BE2B033A99D5}"/>
              </a:ext>
            </a:extLst>
          </p:cNvPr>
          <p:cNvCxnSpPr>
            <a:stCxn id="43" idx="6"/>
            <a:endCxn id="46" idx="2"/>
          </p:cNvCxnSpPr>
          <p:nvPr/>
        </p:nvCxnSpPr>
        <p:spPr>
          <a:xfrm flipH="1">
            <a:off x="7022036" y="4793122"/>
            <a:ext cx="3222313" cy="1339632"/>
          </a:xfrm>
          <a:prstGeom prst="bentConnector5">
            <a:avLst>
              <a:gd name="adj1" fmla="val -7094"/>
              <a:gd name="adj2" fmla="val 50000"/>
              <a:gd name="adj3" fmla="val 1070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4F41933-B5F6-DF89-F635-5DD0D7B5D170}"/>
              </a:ext>
            </a:extLst>
          </p:cNvPr>
          <p:cNvSpPr/>
          <p:nvPr/>
        </p:nvSpPr>
        <p:spPr>
          <a:xfrm>
            <a:off x="721205" y="4277109"/>
            <a:ext cx="555146" cy="3884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</a:rPr>
              <a:t>HEAD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A2575CF-44D0-8833-5F6D-BF262B8DA7EE}"/>
              </a:ext>
            </a:extLst>
          </p:cNvPr>
          <p:cNvSpPr/>
          <p:nvPr/>
        </p:nvSpPr>
        <p:spPr>
          <a:xfrm>
            <a:off x="8210216" y="5645470"/>
            <a:ext cx="555146" cy="38841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1100" dirty="0">
                <a:solidFill>
                  <a:schemeClr val="bg1"/>
                </a:solidFill>
              </a:rPr>
              <a:t>HEAD</a:t>
            </a:r>
            <a:endParaRPr kumimoji="1" lang="ko-KR" alt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22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11</Pages>
  <Paragraphs>91</Paragraphs>
  <Words>244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김성광</dc:creator>
  <cp:lastModifiedBy>dordyd123</cp:lastModifiedBy>
  <dcterms:modified xsi:type="dcterms:W3CDTF">2025-04-16T05:14:59Z</dcterms:modified>
</cp:coreProperties>
</file>