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68"/>
  </p:normalViewPr>
  <p:slideViewPr>
    <p:cSldViewPr snapToGrid="0">
      <p:cViewPr varScale="1">
        <p:scale>
          <a:sx n="106" d="100"/>
          <a:sy n="106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7E12B-88E0-2536-DDAC-B1305657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6BA75-6C62-A520-ACEB-74EE16FE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28C9D-2820-1875-1BD5-E6EEC03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C026A-6E0B-70B0-BEDD-A3CC2E42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62CC7-2B5C-5900-90B8-875C4C70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817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5445-E722-5B05-5214-7A670194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1DD20-728B-BAF2-086E-94647CE1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F4438-1703-03A7-A2CA-1A46AB20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8EE10-7764-1E5A-1DA2-AA6968A4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23ACB-8BC8-0142-4895-4E81066B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18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56B5C6-C57D-C138-48B4-242918E3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21E90-0A1B-F66A-4677-F77C94FCA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993AA-8FF2-4618-920C-02F358C2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FD193-EA1D-4652-F594-72F5D7AF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CE4C7-B948-6F25-CF1E-5B96BE13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3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5E23A-A0A2-E56B-09DB-C602A1C9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AC251-0B40-F821-9F8F-BB8D4473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3BF18-8D5F-4809-8B6E-66B02FD6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699E-21C6-5C9F-2B3B-46412A6A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AADF-7516-5B04-9E12-484F9D3F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269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58439-B9E5-4153-0DCE-9D0C4097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2DFE6-11EE-024D-17D4-1BC1EE70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91E06-3445-85D3-E3A5-A565D9E1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C50E7-9242-5F07-C36B-C043F5DC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21CE3-35B1-06B5-A7A1-264ED76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81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E4C76-3ECB-DBC2-0B47-4925379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AA511-666D-BAD7-6F90-A3B390AFC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89081-C836-8143-62E9-F48E06F3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E12F0-DEB8-FE93-45DB-2BD7D5DB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DAC97-2EB6-23F2-BBE4-DB104A67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43CD2-9BEA-C2F2-717F-9903C3F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4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EC62-5F80-A433-9EDB-9B2E855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FCA9A-537A-3BB2-323F-E5B7829E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44676-E42B-D3D0-E4CD-CBB173A7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05772-8961-FB4E-17F1-51161AF2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63A8A-B786-0562-8CBE-CCEF63935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93947-1609-4FF8-70F6-A6FD8D66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87792-2C40-63BE-4DC6-3429A063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B57F4-4B83-97F5-60DA-DE17B473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2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62FE-6D74-48F4-92AB-FF0DA729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DAA56E-EEEF-C5C6-7D55-526B707D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40F43-DD18-ECAE-684D-0569F514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DEDE29-37D5-EC68-6ACD-C40FFB91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22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0CDBE-5C1D-C98B-8C8A-CB9DA33A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358D78-5901-E835-99E9-BCEA69B5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B5EAE-BD03-CC60-835C-CF4757E2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4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D561-981D-BAD0-0930-5C8EE5BF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24DBA-4CD4-D20F-71AD-95C04ED5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97BA84-65DE-01ED-E3CD-578A8CD6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65F13-685B-8545-7A6A-C1A42AA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28250-8052-9359-4214-467B9F66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9AD1-69E6-F050-2892-131B140F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065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77BF-BF50-766E-9441-5DE3FAAB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14BE6-6052-A417-5DCC-9A039B78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A7FE1-F7E8-2116-9CD3-C050BD9C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DFB1B-E625-2533-AC93-EF4A64A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A522D-5E89-5280-0754-B264D14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64195-86DF-59A4-573C-4C365C63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83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823E6D-FB4F-0DC4-B783-2DD3B8F9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E1765-4667-7078-BC55-C456B811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9615F-B7DE-11BA-12B0-BCC9BCCD7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1520-08D6-CF48-89A8-D9CD3F9D3E9E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DB4E0-E04E-EDB5-C17E-8BE0F0708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4B72-7976-DD38-3D3C-B158978E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D536-4482-0542-998F-0D2DF56F12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28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EDCC-A3F7-D9E3-FFD3-25D2D8645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4. Bottlenecks and Solutions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700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98E7E-29DB-32F7-6484-71D4F974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3600" dirty="0"/>
              <a:t>Leveraging idle links and host resources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02E9CB-4FC1-178B-2490-C7828C8D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3769895" cy="346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9F88BC-8088-0DA6-5007-4158F27B13CC}"/>
              </a:ext>
            </a:extLst>
          </p:cNvPr>
          <p:cNvSpPr txBox="1"/>
          <p:nvPr/>
        </p:nvSpPr>
        <p:spPr>
          <a:xfrm>
            <a:off x="1898657" y="5167313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Ring All-Reduce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BE2554-9919-85C2-952D-BC6D1968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40" y="5547400"/>
            <a:ext cx="2036412" cy="7434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B1600A-CD3D-3332-B616-B91618008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99" y="1690687"/>
            <a:ext cx="3769894" cy="3463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ED7E4E-3C31-7622-4591-F60D8B739281}"/>
              </a:ext>
            </a:extLst>
          </p:cNvPr>
          <p:cNvSpPr txBox="1"/>
          <p:nvPr/>
        </p:nvSpPr>
        <p:spPr>
          <a:xfrm>
            <a:off x="7803368" y="5154086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Tree Ring All-Reduce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AF797A-08A2-1DEF-4CD5-E79B9FBEC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488" y="5547400"/>
            <a:ext cx="2013516" cy="7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E62B-F968-E94F-B869-49679AD6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3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Hybrid data transfer over PCIe and </a:t>
            </a:r>
            <a:r>
              <a:rPr lang="en" altLang="ko-Kore-KR" sz="3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NVLink</a:t>
            </a:r>
            <a:r>
              <a:rPr lang="en" altLang="ko-Kore-KR" sz="3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ko-Kore-KR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27E6F-E587-D684-D3C7-124F71EB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686"/>
            <a:ext cx="3216442" cy="26843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9EB843-6A50-2C3A-2180-9628EE60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9780"/>
            <a:ext cx="3744829" cy="49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E94D0-E9C9-1160-E131-E6D07500BDDA}"/>
              </a:ext>
            </a:extLst>
          </p:cNvPr>
          <p:cNvSpPr txBox="1"/>
          <p:nvPr/>
        </p:nvSpPr>
        <p:spPr>
          <a:xfrm>
            <a:off x="1698203" y="4675266"/>
            <a:ext cx="14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NVIDIA DGX-1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5B2AF-5697-0B94-198D-8099DDC5800F}"/>
              </a:ext>
            </a:extLst>
          </p:cNvPr>
          <p:cNvSpPr txBox="1"/>
          <p:nvPr/>
        </p:nvSpPr>
        <p:spPr>
          <a:xfrm>
            <a:off x="5751095" y="3188367"/>
            <a:ext cx="389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BW ratio : R = </a:t>
            </a:r>
            <a:r>
              <a:rPr kumimoji="1" lang="en-US" altLang="ko-Kore-KR" dirty="0" err="1"/>
              <a:t>BW_NVLink</a:t>
            </a:r>
            <a:r>
              <a:rPr kumimoji="1" lang="en-US" altLang="ko-Kore-KR" dirty="0"/>
              <a:t> / </a:t>
            </a:r>
            <a:r>
              <a:rPr kumimoji="1" lang="en-US" altLang="ko-Kore-KR" dirty="0" err="1"/>
              <a:t>BW_PCIe</a:t>
            </a:r>
            <a:endParaRPr kumimoji="1" lang="en-US" altLang="ko-Kore-KR" dirty="0"/>
          </a:p>
          <a:p>
            <a:r>
              <a:rPr kumimoji="1" lang="en-US" altLang="ko-Kore-KR" dirty="0"/>
              <a:t>Transfer data over PCIe = 1/ (1+R)</a:t>
            </a:r>
            <a:br>
              <a:rPr kumimoji="1" lang="en-US" altLang="ko-Kore-KR" dirty="0"/>
            </a:br>
            <a:r>
              <a:rPr kumimoji="1" lang="en-US" altLang="ko-Kore-KR" dirty="0"/>
              <a:t>Transfer data over </a:t>
            </a:r>
            <a:r>
              <a:rPr kumimoji="1" lang="en-US" altLang="ko-Kore-KR" dirty="0" err="1"/>
              <a:t>NVLink</a:t>
            </a:r>
            <a:r>
              <a:rPr kumimoji="1" lang="en-US" altLang="ko-Kore-KR" dirty="0"/>
              <a:t> = R / (1+R)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333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BBFE-030B-A870-E6B5-36E917C4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System status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D1961-97DC-9982-4FB1-74018238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homogenous accelerators for all model training nodes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the on-device memory for each accelerator is limited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cross-machine GPU bandwidth &lt;&lt;&lt; single machine GPUs bandwidth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the training job is exclusively running on the machines.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copying data host CPU ~ GPU &lt;&lt; among GPUs transferring data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/>
              <a:t>the GPU memory is rarer than the GPU computation cores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13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F03FC-185E-848F-5C2D-C0534FFD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bottleneck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9F563-9A24-CCCE-5623-D36C5665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ko-Kore-KR" dirty="0"/>
              <a:t>Communication bottlenecks in data parallel training 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/>
              <a:t>Leveraging idle links and host resources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/>
              <a:t>On-device memory bottlenecks</a:t>
            </a:r>
          </a:p>
          <a:p>
            <a:pPr>
              <a:lnSpc>
                <a:spcPct val="150000"/>
              </a:lnSpc>
            </a:pPr>
            <a:r>
              <a:rPr kumimoji="1" lang="en" altLang="ko-Kore-KR" dirty="0" err="1"/>
              <a:t>Recomputation</a:t>
            </a:r>
            <a:r>
              <a:rPr kumimoji="1" lang="en" altLang="ko-Kore-KR" dirty="0"/>
              <a:t> and quantization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1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4C21B-E9FD-D7E9-6052-B8728686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2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ko-Kore-KR" dirty="0"/>
              <a:t>• </a:t>
            </a:r>
            <a:r>
              <a:rPr kumimoji="1" lang="en" altLang="ko-Kore-KR" dirty="0" err="1"/>
              <a:t>g_i</a:t>
            </a:r>
            <a:r>
              <a:rPr kumimoji="1" lang="en" altLang="ko-Kore-KR" dirty="0"/>
              <a:t>: The local gradients that are generated from a single worker</a:t>
            </a:r>
          </a:p>
          <a:p>
            <a:pPr marL="0" indent="0">
              <a:buNone/>
            </a:pPr>
            <a:r>
              <a:rPr kumimoji="1" lang="en" altLang="ko-Kore-KR" dirty="0"/>
              <a:t>• G: The globally synchronized gradients</a:t>
            </a:r>
          </a:p>
          <a:p>
            <a:pPr marL="0" indent="0">
              <a:buNone/>
            </a:pPr>
            <a:r>
              <a:rPr kumimoji="1" lang="en" altLang="ko-Kore-KR" dirty="0"/>
              <a:t>• W: The number of parameters for the model weights</a:t>
            </a:r>
          </a:p>
          <a:p>
            <a:pPr marL="0" indent="0">
              <a:buNone/>
            </a:pPr>
            <a:r>
              <a:rPr kumimoji="1" lang="en" altLang="ko-Kore-KR" dirty="0"/>
              <a:t>• N: The total number of workers</a:t>
            </a:r>
          </a:p>
          <a:p>
            <a:pPr marL="0" indent="0">
              <a:buNone/>
            </a:pPr>
            <a:r>
              <a:rPr kumimoji="1" lang="en" altLang="ko-Kore-KR" dirty="0"/>
              <a:t>• </a:t>
            </a:r>
            <a:r>
              <a:rPr kumimoji="1" lang="en" altLang="ko-Kore-KR" dirty="0" err="1"/>
              <a:t>BW_node</a:t>
            </a:r>
            <a:r>
              <a:rPr kumimoji="1" lang="en" altLang="ko-Kore-KR" dirty="0"/>
              <a:t>: The cross-machine communication bandwidth</a:t>
            </a:r>
          </a:p>
          <a:p>
            <a:pPr marL="0" indent="0">
              <a:buNone/>
            </a:pPr>
            <a:r>
              <a:rPr kumimoji="1" lang="en" altLang="ko-Kore-KR" dirty="0"/>
              <a:t>• </a:t>
            </a:r>
            <a:r>
              <a:rPr kumimoji="1" lang="en" altLang="ko-Kore-KR" dirty="0" err="1"/>
              <a:t>BW_gpu</a:t>
            </a:r>
            <a:r>
              <a:rPr kumimoji="1" lang="en" altLang="ko-Kore-KR" dirty="0"/>
              <a:t>: The pairwise GPU communication bandwidth within a single machine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532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0051-5570-426B-5842-3B1030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Communication bottlenecks in data parallel training </a:t>
            </a:r>
            <a:endParaRPr kumimoji="1" lang="ko-Kore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3F5DB-EBC1-C338-F687-23F42A13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2474167" cy="2064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F9803D-6579-6AE2-B6D6-7D7D95FE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21" y="3755460"/>
            <a:ext cx="1796922" cy="641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E28144-5CE8-3998-0FF6-71AF4FA86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619" y="1570158"/>
            <a:ext cx="2474166" cy="2183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A482D7-F60E-7DFC-9B4B-8721B386B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701" y="3753246"/>
            <a:ext cx="1976614" cy="6417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ED7323-C02A-4A74-E640-A4E202C34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038" y="2554389"/>
            <a:ext cx="2263609" cy="608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B283A-9EF8-5977-A86D-AB73D70D851A}"/>
              </a:ext>
            </a:extLst>
          </p:cNvPr>
          <p:cNvSpPr txBox="1"/>
          <p:nvPr/>
        </p:nvSpPr>
        <p:spPr>
          <a:xfrm>
            <a:off x="838199" y="4958279"/>
            <a:ext cx="10105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effectLst/>
                <a:latin typeface="MinionPro"/>
              </a:rPr>
              <a:t>This model synchronization overhead is added to each training iteration. </a:t>
            </a:r>
            <a:br>
              <a:rPr lang="en" altLang="ko-Kore-KR" sz="1800" dirty="0">
                <a:effectLst/>
                <a:latin typeface="MinionPro"/>
              </a:rPr>
            </a:br>
            <a:r>
              <a:rPr lang="en" altLang="ko-Kore-KR" sz="1800" dirty="0">
                <a:effectLst/>
                <a:latin typeface="MinionPro"/>
              </a:rPr>
              <a:t>As reported by state-of-the-art research literature, the time cost for model synchronization can be</a:t>
            </a:r>
            <a:br>
              <a:rPr lang="en" altLang="ko-Kore-KR" sz="1800" dirty="0">
                <a:effectLst/>
                <a:latin typeface="MinionPro"/>
              </a:rPr>
            </a:br>
            <a:r>
              <a:rPr lang="en" altLang="ko-Kore-KR" sz="1800" dirty="0">
                <a:effectLst/>
                <a:latin typeface="MinionPro"/>
              </a:rPr>
              <a:t>up to 50% of the end-to-end DNN training time if we scale out to more than 50 GPUs. </a:t>
            </a:r>
            <a:br>
              <a:rPr lang="en" altLang="ko-Kore-KR" sz="1800" dirty="0">
                <a:effectLst/>
                <a:latin typeface="MinionPro"/>
              </a:rPr>
            </a:br>
            <a:r>
              <a:rPr lang="en" altLang="ko-Kore-KR" sz="1800" dirty="0">
                <a:effectLst/>
                <a:latin typeface="MinionPro"/>
              </a:rPr>
              <a:t>Therefore, this communication overhead is huge and makes GPU computation cores idle for 50% of the total training time.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49052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3F4B-DEB4-5385-1B03-2A7AE682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3600" b="1" dirty="0">
                <a:effectLst/>
                <a:cs typeface="Calibri" panose="020F0502020204030204" pitchFamily="34" charset="0"/>
              </a:rPr>
              <a:t>The All-Reduce architecture </a:t>
            </a:r>
            <a:endParaRPr kumimoji="1" lang="ko-Kore-KR" altLang="en-US" sz="3600" dirty="0"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66E851-14AA-8865-70DB-EB37E987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9" y="1536575"/>
            <a:ext cx="3556000" cy="3073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C525C7-C388-1884-316E-860E389054D5}"/>
              </a:ext>
            </a:extLst>
          </p:cNvPr>
          <p:cNvSpPr txBox="1"/>
          <p:nvPr/>
        </p:nvSpPr>
        <p:spPr>
          <a:xfrm>
            <a:off x="834189" y="4723707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+mj-ea"/>
                <a:ea typeface="+mj-ea"/>
              </a:rPr>
              <a:t>forward_1 = g_1 ( GPU1 </a:t>
            </a:r>
            <a:r>
              <a:rPr kumimoji="1" lang="en-US" altLang="ko-Kore-KR" sz="1600" dirty="0">
                <a:latin typeface="+mj-ea"/>
                <a:ea typeface="+mj-ea"/>
                <a:sym typeface="Wingdings" pitchFamily="2" charset="2"/>
              </a:rPr>
              <a:t></a:t>
            </a:r>
            <a:r>
              <a:rPr kumimoji="1" lang="en-US" altLang="ko-Kore-KR" sz="1600" dirty="0">
                <a:latin typeface="+mj-ea"/>
                <a:ea typeface="+mj-ea"/>
              </a:rPr>
              <a:t> GPU2)</a:t>
            </a:r>
          </a:p>
          <a:p>
            <a:r>
              <a:rPr kumimoji="1" lang="en-US" altLang="ko-Kore-KR" sz="1600" dirty="0">
                <a:latin typeface="+mj-ea"/>
                <a:ea typeface="+mj-ea"/>
              </a:rPr>
              <a:t>forward_2 = g_1 + g_2 ( GPU2 </a:t>
            </a:r>
            <a:r>
              <a:rPr kumimoji="1" lang="en-US" altLang="ko-Kore-KR" sz="1600" dirty="0">
                <a:latin typeface="+mj-ea"/>
                <a:ea typeface="+mj-ea"/>
                <a:sym typeface="Wingdings" pitchFamily="2" charset="2"/>
              </a:rPr>
              <a:t> GPU3</a:t>
            </a:r>
            <a:r>
              <a:rPr kumimoji="1" lang="en-US" altLang="ko-Kore-KR" sz="1600" dirty="0">
                <a:latin typeface="+mj-ea"/>
                <a:ea typeface="+mj-ea"/>
              </a:rPr>
              <a:t>)</a:t>
            </a:r>
          </a:p>
          <a:p>
            <a:r>
              <a:rPr kumimoji="1" lang="en-US" altLang="ko-Kore-KR" sz="1600" dirty="0">
                <a:latin typeface="+mj-ea"/>
                <a:ea typeface="+mj-ea"/>
              </a:rPr>
              <a:t>forward_3 = g_1 + g_2 + g_3 ( GPU3 </a:t>
            </a:r>
            <a:r>
              <a:rPr kumimoji="1" lang="en-US" altLang="ko-Kore-KR" sz="1600" dirty="0">
                <a:latin typeface="+mj-ea"/>
                <a:ea typeface="+mj-ea"/>
                <a:sym typeface="Wingdings" pitchFamily="2" charset="2"/>
              </a:rPr>
              <a:t> GPU1</a:t>
            </a:r>
            <a:r>
              <a:rPr kumimoji="1" lang="en-US" altLang="ko-Kore-KR" sz="1600" dirty="0">
                <a:latin typeface="+mj-ea"/>
                <a:ea typeface="+mj-ea"/>
              </a:rPr>
              <a:t>)</a:t>
            </a:r>
            <a:endParaRPr kumimoji="1" lang="ko-Kore-KR" altLang="en-US" sz="16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ECF901-5F61-1332-E24D-B9272EE6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79" y="5673505"/>
            <a:ext cx="2014282" cy="8193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5B1AC0-979F-4B42-7889-7D83BD93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36575"/>
            <a:ext cx="3556000" cy="307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C11804-F6A2-F534-A7D1-8EE662D99B5B}"/>
              </a:ext>
            </a:extLst>
          </p:cNvPr>
          <p:cNvSpPr txBox="1"/>
          <p:nvPr/>
        </p:nvSpPr>
        <p:spPr>
          <a:xfrm>
            <a:off x="5715000" y="4723708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+mj-ea"/>
                <a:ea typeface="+mj-ea"/>
              </a:rPr>
              <a:t>forward_1 = g_1 + g_2 + g_3 ( GPU1 </a:t>
            </a:r>
            <a:r>
              <a:rPr kumimoji="1" lang="en-US" altLang="ko-Kore-KR" sz="1600" dirty="0">
                <a:latin typeface="+mj-ea"/>
                <a:ea typeface="+mj-ea"/>
                <a:sym typeface="Wingdings" pitchFamily="2" charset="2"/>
              </a:rPr>
              <a:t></a:t>
            </a:r>
            <a:r>
              <a:rPr kumimoji="1" lang="en-US" altLang="ko-Kore-KR" sz="1600" dirty="0">
                <a:latin typeface="+mj-ea"/>
                <a:ea typeface="+mj-ea"/>
              </a:rPr>
              <a:t> GPU2)</a:t>
            </a:r>
          </a:p>
          <a:p>
            <a:r>
              <a:rPr kumimoji="1" lang="en-US" altLang="ko-Kore-KR" sz="1600" dirty="0">
                <a:latin typeface="+mj-ea"/>
                <a:ea typeface="+mj-ea"/>
              </a:rPr>
              <a:t>forward_2 = g_1 + g_2 + g_3 ( GPU2 </a:t>
            </a:r>
            <a:r>
              <a:rPr kumimoji="1" lang="en-US" altLang="ko-Kore-KR" sz="1600" dirty="0">
                <a:latin typeface="+mj-ea"/>
                <a:ea typeface="+mj-ea"/>
                <a:sym typeface="Wingdings" pitchFamily="2" charset="2"/>
              </a:rPr>
              <a:t> GPU3</a:t>
            </a:r>
            <a:r>
              <a:rPr kumimoji="1" lang="en-US" altLang="ko-Kore-KR" sz="1600" dirty="0">
                <a:latin typeface="+mj-ea"/>
                <a:ea typeface="+mj-ea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81093BD-B6C7-83B0-CD81-C6A40136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655" y="5673505"/>
            <a:ext cx="1994986" cy="8193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E35932-6800-9628-198D-3BD2062E0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337" y="5790801"/>
            <a:ext cx="1790873" cy="584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B49ED8-F679-55F5-CFD4-35C7ED1FA4B1}"/>
              </a:ext>
            </a:extLst>
          </p:cNvPr>
          <p:cNvSpPr txBox="1"/>
          <p:nvPr/>
        </p:nvSpPr>
        <p:spPr>
          <a:xfrm>
            <a:off x="1109913" y="6492874"/>
            <a:ext cx="93214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State-of-the-art literature reports similar model synchronization overhead to the parameter server architecture, which is up to 50% of the end-to-end deep neural network (DNN) training time. This overhead can be amplified if multiple GPUs/nodes share the same physical link (for example, multiple GPUs share the same PCI-e bus for model synchronization within a machine) due to network congestion.</a:t>
            </a:r>
          </a:p>
        </p:txBody>
      </p:sp>
    </p:spTree>
    <p:extLst>
      <p:ext uri="{BB962C8B-B14F-4D97-AF65-F5344CB8AC3E}">
        <p14:creationId xmlns:p14="http://schemas.microsoft.com/office/powerpoint/2010/main" val="17113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98E7E-29DB-32F7-6484-71D4F974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2800" b="1" dirty="0">
                <a:effectLst/>
                <a:ea typeface="+mn-ea"/>
              </a:rPr>
              <a:t>The inefficiency of state-of-the-art communication schemes </a:t>
            </a:r>
            <a:endParaRPr kumimoji="1" lang="ko-Kore-KR" altLang="en-US" sz="2800" dirty="0"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26CC2-BB5F-BF8A-8F80-06D3596F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078"/>
            <a:ext cx="3424321" cy="3295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1805E-0DDD-2B20-4F67-8D1AAA194D29}"/>
              </a:ext>
            </a:extLst>
          </p:cNvPr>
          <p:cNvSpPr txBox="1"/>
          <p:nvPr/>
        </p:nvSpPr>
        <p:spPr>
          <a:xfrm>
            <a:off x="1337143" y="4849179"/>
            <a:ext cx="2426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Ring All-Reduce scheme</a:t>
            </a:r>
          </a:p>
          <a:p>
            <a:r>
              <a:rPr kumimoji="1" lang="en-US" altLang="ko-Kore-KR" dirty="0"/>
              <a:t>- blue link : in used</a:t>
            </a:r>
          </a:p>
          <a:p>
            <a:r>
              <a:rPr kumimoji="1" lang="en-US" altLang="ko-Kore-KR" dirty="0"/>
              <a:t>- red link : unused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312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98E7E-29DB-32F7-6484-71D4F974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3600" dirty="0"/>
              <a:t>Leveraging idle links and host resources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53F15D-0E79-A851-98FD-0B63AB3B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8" y="1828799"/>
            <a:ext cx="2622917" cy="29773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FBD1D9-0B58-E30E-AF20-E6C62B5A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61" y="2119897"/>
            <a:ext cx="4391327" cy="992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ACB947-67E5-9CA4-D5A7-8F1F33D0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561" y="3541377"/>
            <a:ext cx="1766196" cy="1021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8C56D3-F680-B1E7-5B03-65F63C279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224" y="3541376"/>
            <a:ext cx="1920260" cy="10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0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98E7E-29DB-32F7-6484-71D4F974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3600" dirty="0"/>
              <a:t>Leveraging idle links and host resources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2C7E9A-04FA-1F71-65F5-6D3BC283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8656"/>
            <a:ext cx="3120189" cy="3541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C64A32-4F0A-5BCF-3CED-023E2E01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39" y="2792808"/>
            <a:ext cx="3186992" cy="1325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AAD6E9-73FC-2D08-1C30-6001F5CD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061" y="1672566"/>
            <a:ext cx="3280612" cy="35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470</Words>
  <Application>Microsoft Macintosh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MinionPro</vt:lpstr>
      <vt:lpstr>Arial</vt:lpstr>
      <vt:lpstr>Calibri</vt:lpstr>
      <vt:lpstr>Calibri Light</vt:lpstr>
      <vt:lpstr>Office 테마</vt:lpstr>
      <vt:lpstr>4. Bottlenecks and Solutions</vt:lpstr>
      <vt:lpstr>System status</vt:lpstr>
      <vt:lpstr>bottleneck</vt:lpstr>
      <vt:lpstr>PowerPoint 프레젠테이션</vt:lpstr>
      <vt:lpstr>Communication bottlenecks in data parallel training </vt:lpstr>
      <vt:lpstr>The All-Reduce architecture </vt:lpstr>
      <vt:lpstr>The inefficiency of state-of-the-art communication schemes </vt:lpstr>
      <vt:lpstr>Leveraging idle links and host resources</vt:lpstr>
      <vt:lpstr>Leveraging idle links and host resources</vt:lpstr>
      <vt:lpstr>Leveraging idle links and host resources</vt:lpstr>
      <vt:lpstr>Hybrid data transfer over PCIe and NVLink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Bottlenecks and Solutions</dc:title>
  <dc:creator>Microsoft Office User</dc:creator>
  <cp:lastModifiedBy>Microsoft Office User</cp:lastModifiedBy>
  <cp:revision>4</cp:revision>
  <dcterms:created xsi:type="dcterms:W3CDTF">2023-06-15T01:15:22Z</dcterms:created>
  <dcterms:modified xsi:type="dcterms:W3CDTF">2023-06-15T05:49:25Z</dcterms:modified>
</cp:coreProperties>
</file>