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/>
    <p:restoredTop sz="94674"/>
  </p:normalViewPr>
  <p:slideViewPr>
    <p:cSldViewPr snapToGrid="0">
      <p:cViewPr varScale="1">
        <p:scale>
          <a:sx n="104" d="100"/>
          <a:sy n="104" d="100"/>
        </p:scale>
        <p:origin x="24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7E12B-88E0-2536-DDAC-B1305657B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26BA75-6C62-A520-ACEB-74EE16FEC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28C9D-2820-1875-1BD5-E6EEC030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C026A-6E0B-70B0-BEDD-A3CC2E42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62CC7-2B5C-5900-90B8-875C4C70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817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A5445-E722-5B05-5214-7A670194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31DD20-728B-BAF2-086E-94647CE1E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F4438-1703-03A7-A2CA-1A46AB20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8EE10-7764-1E5A-1DA2-AA6968A4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23ACB-8BC8-0142-4895-4E81066B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18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56B5C6-C57D-C138-48B4-242918E3E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21E90-0A1B-F66A-4677-F77C94FCA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993AA-8FF2-4618-920C-02F358C2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FD193-EA1D-4652-F594-72F5D7AF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CE4C7-B948-6F25-CF1E-5B96BE13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330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5E23A-A0A2-E56B-09DB-C602A1C9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AC251-0B40-F821-9F8F-BB8D44739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3BF18-8D5F-4809-8B6E-66B02FD6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8699E-21C6-5C9F-2B3B-46412A6A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2AADF-7516-5B04-9E12-484F9D3F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269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58439-B9E5-4153-0DCE-9D0C4097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92DFE6-11EE-024D-17D4-1BC1EE70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91E06-3445-85D3-E3A5-A565D9E1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C50E7-9242-5F07-C36B-C043F5DC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21CE3-35B1-06B5-A7A1-264ED76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817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E4C76-3ECB-DBC2-0B47-49253795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AA511-666D-BAD7-6F90-A3B390AFC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F89081-C836-8143-62E9-F48E06F3C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E12F0-DEB8-FE93-45DB-2BD7D5DB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DAC97-2EB6-23F2-BBE4-DB104A67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43CD2-9BEA-C2F2-717F-9903C3F5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40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AEC62-5F80-A433-9EDB-9B2E8554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FCA9A-537A-3BB2-323F-E5B7829ED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244676-E42B-D3D0-E4CD-CBB173A7D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D05772-8961-FB4E-17F1-51161AF2D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063A8A-B786-0562-8CBE-CCEF63935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B93947-1609-4FF8-70F6-A6FD8D66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987792-2C40-63BE-4DC6-3429A063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2B57F4-4B83-97F5-60DA-DE17B473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228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F62FE-6D74-48F4-92AB-FF0DA729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DAA56E-EEEF-C5C6-7D55-526B707D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040F43-DD18-ECAE-684D-0569F514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DEDE29-37D5-EC68-6ACD-C40FFB91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122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20CDBE-5C1D-C98B-8C8A-CB9DA33A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358D78-5901-E835-99E9-BCEA69B5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2B5EAE-BD03-CC60-835C-CF4757E2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245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4D561-981D-BAD0-0930-5C8EE5BF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24DBA-4CD4-D20F-71AD-95C04ED5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97BA84-65DE-01ED-E3CD-578A8CD64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65F13-685B-8545-7A6A-C1A42AA6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28250-8052-9359-4214-467B9F66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C9AD1-69E6-F050-2892-131B140F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065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B77BF-BF50-766E-9441-5DE3FAAB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D14BE6-6052-A417-5DCC-9A039B781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A7FE1-F7E8-2116-9CD3-C050BD9CF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DFB1B-E625-2533-AC93-EF4A64A4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8A522D-5E89-5280-0754-B264D144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E64195-86DF-59A4-573C-4C365C63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83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823E6D-FB4F-0DC4-B783-2DD3B8F9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BE1765-4667-7078-BC55-C456B8112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9615F-B7DE-11BA-12B0-BCC9BCCD7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11520-08D6-CF48-89A8-D9CD3F9D3E9E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DB4E0-E04E-EDB5-C17E-8BE0F0708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F4B72-7976-DD38-3D3C-B158978EA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628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9EDCC-A3F7-D9E3-FFD3-25D2D8645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8.Achieving Higher Throughput and Lower Latency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1700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E4807-EECC-82AF-7F8E-C7B602C7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Freezing layers in transform model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B3089-C51B-2949-C69F-8A61BD7D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03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Transfer learning </a:t>
            </a:r>
            <a:r>
              <a:rPr kumimoji="1" lang="ko-Kore-KR" altLang="en-US" dirty="0"/>
              <a:t>과정에서</a:t>
            </a:r>
            <a:r>
              <a:rPr kumimoji="1" lang="ko-KR" altLang="en-US" dirty="0"/>
              <a:t> 종종 사용</a:t>
            </a:r>
            <a:br>
              <a:rPr kumimoji="1" lang="en-US" altLang="ko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적은 양의 데이터로 작업할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모델의 </a:t>
            </a:r>
            <a:r>
              <a:rPr kumimoji="1" lang="en-US" altLang="ko-KR" dirty="0"/>
              <a:t>overfitting</a:t>
            </a:r>
            <a:r>
              <a:rPr kumimoji="1" lang="ko-KR" altLang="en-US" dirty="0"/>
              <a:t>을 방지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en-US" altLang="ko-Kore-KR" dirty="0"/>
              <a:t>-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학습</a:t>
            </a:r>
            <a:r>
              <a:rPr kumimoji="1" lang="ko-KR" altLang="en-US" dirty="0"/>
              <a:t> 시간을 단축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반면에</a:t>
            </a:r>
            <a:r>
              <a:rPr kumimoji="1" lang="en-US" altLang="ko-KR" dirty="0"/>
              <a:t>…</a:t>
            </a:r>
            <a:br>
              <a:rPr kumimoji="1" lang="en-US" altLang="ko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어떤 </a:t>
            </a:r>
            <a:r>
              <a:rPr kumimoji="1" lang="en-US" altLang="ko-KR" dirty="0"/>
              <a:t>layer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freezing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시킬것인지</a:t>
            </a:r>
            <a:r>
              <a:rPr kumimoji="1" lang="en-US" altLang="ko-KR" dirty="0"/>
              <a:t>…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얼마나 많이 </a:t>
            </a:r>
            <a:r>
              <a:rPr kumimoji="1" lang="en-US" altLang="ko-KR" dirty="0"/>
              <a:t>freezing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layer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시킬지 </a:t>
            </a:r>
            <a:r>
              <a:rPr kumimoji="1" lang="en-US" altLang="ko-KR" dirty="0"/>
              <a:t>dataset, model</a:t>
            </a:r>
            <a:r>
              <a:rPr kumimoji="1" lang="ko-KR" altLang="en-US" dirty="0"/>
              <a:t> 에 </a:t>
            </a:r>
            <a:r>
              <a:rPr kumimoji="1" lang="ko-KR" altLang="en-US"/>
              <a:t>따라 다름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618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ABBFE-030B-A870-E6B5-36E917C4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Index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D1961-97DC-9982-4FB1-740182388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Freezing </a:t>
            </a:r>
            <a:r>
              <a:rPr kumimoji="1" lang="en-US" altLang="ko-Kore-KR" dirty="0" err="1"/>
              <a:t>Layeres</a:t>
            </a:r>
            <a:endParaRPr kumimoji="1" lang="en-US" altLang="ko-Kore-KR" dirty="0"/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Exploring memory and storage resources</a:t>
            </a:r>
          </a:p>
          <a:p>
            <a:pPr>
              <a:lnSpc>
                <a:spcPct val="150000"/>
              </a:lnSpc>
            </a:pPr>
            <a:r>
              <a:rPr kumimoji="1" lang="en" altLang="ko-Kore-KR" dirty="0"/>
              <a:t>Understanding model decomposition and distillation</a:t>
            </a:r>
          </a:p>
          <a:p>
            <a:pPr>
              <a:lnSpc>
                <a:spcPct val="150000"/>
              </a:lnSpc>
            </a:pPr>
            <a:r>
              <a:rPr kumimoji="1" lang="en" altLang="ko-Kore-KR" dirty="0"/>
              <a:t>Reducing bits in hardware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113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F03FC-185E-848F-5C2D-C0534FFD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Technical requirements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9F563-9A24-CCCE-5623-D36C5665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" altLang="ko-Kore-KR" dirty="0"/>
              <a:t>torch &gt;= 1.7.1</a:t>
            </a:r>
          </a:p>
          <a:p>
            <a:pPr>
              <a:lnSpc>
                <a:spcPct val="150000"/>
              </a:lnSpc>
            </a:pPr>
            <a:r>
              <a:rPr kumimoji="1" lang="en" altLang="ko-Kore-KR" dirty="0"/>
              <a:t>transformers &gt;= 4.10.3</a:t>
            </a:r>
          </a:p>
          <a:p>
            <a:pPr>
              <a:lnSpc>
                <a:spcPct val="150000"/>
              </a:lnSpc>
            </a:pPr>
            <a:r>
              <a:rPr kumimoji="1" lang="en" altLang="ko-Kore-KR" dirty="0" err="1"/>
              <a:t>cuda</a:t>
            </a:r>
            <a:r>
              <a:rPr kumimoji="1" lang="en" altLang="ko-Kore-KR" dirty="0"/>
              <a:t> &gt;= 11.0</a:t>
            </a:r>
          </a:p>
          <a:p>
            <a:pPr>
              <a:lnSpc>
                <a:spcPct val="150000"/>
              </a:lnSpc>
            </a:pPr>
            <a:r>
              <a:rPr kumimoji="1" lang="en" altLang="ko-Kore-KR" dirty="0" err="1"/>
              <a:t>torchvision</a:t>
            </a:r>
            <a:r>
              <a:rPr kumimoji="1" lang="en" altLang="ko-Kore-KR" dirty="0"/>
              <a:t> &gt;= 0.9.1</a:t>
            </a:r>
          </a:p>
          <a:p>
            <a:pPr>
              <a:lnSpc>
                <a:spcPct val="150000"/>
              </a:lnSpc>
            </a:pPr>
            <a:r>
              <a:rPr kumimoji="1" lang="en" altLang="ko-Kore-KR" dirty="0"/>
              <a:t>NVIDIA driver &gt;=450.119.03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19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50051-5570-426B-5842-3B10307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3600" dirty="0"/>
              <a:t>Freezing layers</a:t>
            </a:r>
            <a:endParaRPr kumimoji="1" lang="ko-Kore-KR" altLang="en-US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9FE10A-83D0-D915-5AAC-5CB55A05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41" y="1690688"/>
            <a:ext cx="3411045" cy="44069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052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50051-5570-426B-5842-3B10307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3600" dirty="0"/>
              <a:t>Freezing layers during forward propagation</a:t>
            </a:r>
            <a:endParaRPr kumimoji="1" lang="ko-Kore-KR" altLang="en-US" sz="3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DB0E15-56D8-05A6-B079-FE2A5139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46" y="1690688"/>
            <a:ext cx="3438321" cy="4417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846A93-3F74-B9D5-2458-661B366440FB}"/>
              </a:ext>
            </a:extLst>
          </p:cNvPr>
          <p:cNvSpPr txBox="1"/>
          <p:nvPr/>
        </p:nvSpPr>
        <p:spPr>
          <a:xfrm>
            <a:off x="5564658" y="1690688"/>
            <a:ext cx="5519351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순방향 전파 중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 고정하기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현재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의 중간 결과 계산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ore-KR" dirty="0"/>
              <a:t>Layer</a:t>
            </a:r>
            <a:r>
              <a:rPr kumimoji="1" lang="ko-KR" altLang="en-US" dirty="0"/>
              <a:t> 출력을 후속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로 전송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6321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50051-5570-426B-5842-3B10307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3600" dirty="0"/>
              <a:t>Freezing layers during forward propagation</a:t>
            </a:r>
            <a:endParaRPr kumimoji="1" lang="ko-Kore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46A93-3F74-B9D5-2458-661B366440FB}"/>
              </a:ext>
            </a:extLst>
          </p:cNvPr>
          <p:cNvSpPr txBox="1"/>
          <p:nvPr/>
        </p:nvSpPr>
        <p:spPr>
          <a:xfrm>
            <a:off x="5564658" y="1690688"/>
            <a:ext cx="5519351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전체 </a:t>
            </a:r>
            <a:r>
              <a:rPr kumimoji="1" lang="en-US" altLang="ko-KR" dirty="0"/>
              <a:t>layer1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freezing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순방향 전파 중에 활성화 생성</a:t>
            </a:r>
            <a:r>
              <a:rPr kumimoji="1" lang="en-US" altLang="ko-KR" dirty="0"/>
              <a:t>(</a:t>
            </a:r>
            <a:r>
              <a:rPr kumimoji="1" lang="ko-KR" altLang="en-US" dirty="0"/>
              <a:t>일반 훈련과 동일</a:t>
            </a:r>
            <a:r>
              <a:rPr kumimoji="1"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ore-KR" dirty="0"/>
              <a:t>Layer</a:t>
            </a:r>
            <a:r>
              <a:rPr kumimoji="1" lang="en-US" altLang="ko-KR" dirty="0"/>
              <a:t>2</a:t>
            </a:r>
            <a:r>
              <a:rPr kumimoji="1" lang="ko-KR" altLang="en-US" dirty="0"/>
              <a:t> 로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 출력 생성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로컬 활성화 삭제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26C36-AD98-6877-DBAD-DF9A42B0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690688"/>
            <a:ext cx="3210156" cy="4402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81CF1B-383D-3812-6DE3-2DCA258E1F6A}"/>
              </a:ext>
            </a:extLst>
          </p:cNvPr>
          <p:cNvSpPr txBox="1"/>
          <p:nvPr/>
        </p:nvSpPr>
        <p:spPr>
          <a:xfrm>
            <a:off x="5038957" y="498264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메모리 소비 감소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032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50051-5570-426B-5842-3B10307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3600" dirty="0"/>
              <a:t>Reducing computation cost during forward propagation</a:t>
            </a:r>
            <a:endParaRPr kumimoji="1" lang="ko-Kore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C1F0A3-BB06-6BC8-4089-D78552BC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157" y="1690688"/>
            <a:ext cx="3311611" cy="4417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D9813F-F104-94AB-71D7-43CD1371A671}"/>
              </a:ext>
            </a:extLst>
          </p:cNvPr>
          <p:cNvSpPr txBox="1"/>
          <p:nvPr/>
        </p:nvSpPr>
        <p:spPr>
          <a:xfrm>
            <a:off x="5564658" y="1690688"/>
            <a:ext cx="5519351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전체 </a:t>
            </a:r>
            <a:r>
              <a:rPr kumimoji="1" lang="en-US" altLang="ko-KR" dirty="0"/>
              <a:t>layer1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freezing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dirty="0"/>
              <a:t>Mapping cache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검색하여 </a:t>
            </a:r>
            <a:r>
              <a:rPr kumimoji="1" lang="en-US" altLang="ko-KR" dirty="0"/>
              <a:t>“input 1”</a:t>
            </a:r>
            <a:r>
              <a:rPr kumimoji="1" lang="ko-KR" altLang="en-US" dirty="0"/>
              <a:t>을 확인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존재하면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cache</a:t>
            </a:r>
            <a:r>
              <a:rPr kumimoji="1" lang="ko-KR" altLang="en-US" dirty="0"/>
              <a:t>에서 해당 출력 읽음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반복적으로 계산하지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해당 출력을 직접 전송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3970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50051-5570-426B-5842-3B10307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3600" dirty="0"/>
              <a:t>Freezing layers during backward propagation</a:t>
            </a:r>
            <a:endParaRPr kumimoji="1" lang="ko-Kore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73B899-604B-CC1C-C18D-A5D92E75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86" y="1690687"/>
            <a:ext cx="3291574" cy="44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32C96A-81E8-3563-4764-67E07A600C6B}"/>
              </a:ext>
            </a:extLst>
          </p:cNvPr>
          <p:cNvSpPr txBox="1"/>
          <p:nvPr/>
        </p:nvSpPr>
        <p:spPr>
          <a:xfrm>
            <a:off x="5564658" y="1690688"/>
            <a:ext cx="5519351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GPU3</a:t>
            </a:r>
            <a:r>
              <a:rPr kumimoji="1" lang="ko-KR" altLang="en-US" dirty="0"/>
              <a:t> 에서 </a:t>
            </a:r>
            <a:r>
              <a:rPr kumimoji="1" lang="en-US" altLang="ko-KR" dirty="0"/>
              <a:t>GPU2, GPU1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backpropagate the gradients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이전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gradient</a:t>
            </a:r>
            <a:r>
              <a:rPr kumimoji="1" lang="ko-KR" altLang="en-US" dirty="0"/>
              <a:t> 입력 받음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이전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gradient</a:t>
            </a:r>
            <a:r>
              <a:rPr kumimoji="1" lang="ko-KR" altLang="en-US" dirty="0"/>
              <a:t> 입력과 로컬 활성화 값을 모두 사용하여 로컬 </a:t>
            </a:r>
            <a:r>
              <a:rPr kumimoji="1" lang="en-US" altLang="ko-KR" dirty="0"/>
              <a:t>gradient</a:t>
            </a:r>
            <a:r>
              <a:rPr kumimoji="1" lang="ko-KR" altLang="en-US" dirty="0"/>
              <a:t> 값 계산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다음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gradient</a:t>
            </a:r>
            <a:r>
              <a:rPr kumimoji="1" lang="ko-KR" altLang="en-US" dirty="0"/>
              <a:t> 출력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352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50051-5570-426B-5842-3B10307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3600" dirty="0"/>
              <a:t>Freezing layers during backward propagation</a:t>
            </a:r>
            <a:endParaRPr kumimoji="1" lang="ko-Kore-KR" altLang="en-US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4FDFD0-F92F-768C-2836-212956B1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83" y="1690688"/>
            <a:ext cx="3275861" cy="44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880B3E-FD28-A01A-C2E1-733A171054D2}"/>
              </a:ext>
            </a:extLst>
          </p:cNvPr>
          <p:cNvSpPr txBox="1"/>
          <p:nvPr/>
        </p:nvSpPr>
        <p:spPr>
          <a:xfrm>
            <a:off x="5564658" y="1690688"/>
            <a:ext cx="5519351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Backward propagate </a:t>
            </a:r>
            <a:r>
              <a:rPr kumimoji="1" lang="ko-KR" altLang="en-US" dirty="0"/>
              <a:t>중에 </a:t>
            </a:r>
            <a:r>
              <a:rPr kumimoji="1" lang="en-US" altLang="ko-KR" dirty="0"/>
              <a:t>freezing layer 1 on GPU1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dirty="0"/>
              <a:t>GPU2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gradient</a:t>
            </a:r>
            <a:r>
              <a:rPr kumimoji="1" lang="ko-KR" altLang="en-US" dirty="0"/>
              <a:t> 입력 받음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dirty="0"/>
              <a:t>GPU2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gradient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완전히 수신한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GPU1 </a:t>
            </a:r>
            <a:r>
              <a:rPr kumimoji="1" lang="ko-KR" altLang="en-US" dirty="0"/>
              <a:t>은 작업 스케줄러에 신호를 보냄</a:t>
            </a: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F5E66-6543-6087-92A0-0A63FB318C68}"/>
              </a:ext>
            </a:extLst>
          </p:cNvPr>
          <p:cNvSpPr txBox="1"/>
          <p:nvPr/>
        </p:nvSpPr>
        <p:spPr>
          <a:xfrm>
            <a:off x="5173364" y="516731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연산 능력 절약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4832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260</Words>
  <Application>Microsoft Macintosh PowerPoint</Application>
  <PresentationFormat>와이드스크린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8.Achieving Higher Throughput and Lower Latency</vt:lpstr>
      <vt:lpstr>Index</vt:lpstr>
      <vt:lpstr>Technical requirements</vt:lpstr>
      <vt:lpstr>Freezing layers</vt:lpstr>
      <vt:lpstr>Freezing layers during forward propagation</vt:lpstr>
      <vt:lpstr>Freezing layers during forward propagation</vt:lpstr>
      <vt:lpstr>Reducing computation cost during forward propagation</vt:lpstr>
      <vt:lpstr>Freezing layers during backward propagation</vt:lpstr>
      <vt:lpstr>Freezing layers during backward propagation</vt:lpstr>
      <vt:lpstr>Freezing layers in transform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Bottlenecks and Solutions</dc:title>
  <dc:creator>Microsoft Office User</dc:creator>
  <cp:lastModifiedBy>Microsoft Office User</cp:lastModifiedBy>
  <cp:revision>14</cp:revision>
  <dcterms:created xsi:type="dcterms:W3CDTF">2023-06-15T01:15:22Z</dcterms:created>
  <dcterms:modified xsi:type="dcterms:W3CDTF">2023-07-26T05:59:50Z</dcterms:modified>
</cp:coreProperties>
</file>