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0"/>
  </p:notesMasterIdLst>
  <p:sldIdLst>
    <p:sldId id="694" r:id="rId4"/>
    <p:sldId id="1029" r:id="rId5"/>
    <p:sldId id="1030" r:id="rId6"/>
    <p:sldId id="1031" r:id="rId7"/>
    <p:sldId id="1032" r:id="rId8"/>
    <p:sldId id="1033" r:id="rId9"/>
    <p:sldId id="1034" r:id="rId10"/>
    <p:sldId id="1035" r:id="rId11"/>
    <p:sldId id="1036" r:id="rId12"/>
    <p:sldId id="1042" r:id="rId13"/>
    <p:sldId id="1043" r:id="rId14"/>
    <p:sldId id="1044" r:id="rId15"/>
    <p:sldId id="1045" r:id="rId16"/>
    <p:sldId id="1046" r:id="rId17"/>
    <p:sldId id="1047" r:id="rId18"/>
    <p:sldId id="984" r:id="rId19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240" autoAdjust="0"/>
    <p:restoredTop sz="98487" autoAdjust="0"/>
  </p:normalViewPr>
  <p:slideViewPr>
    <p:cSldViewPr snapToGrid="0" snapToObjects="1">
      <p:cViewPr varScale="1">
        <p:scale>
          <a:sx n="116" d="100"/>
          <a:sy n="116" d="100"/>
        </p:scale>
        <p:origin x="-1500" y="-96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xmlns="" val="1670426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xmlns="" val="1670426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xmlns="" val="1548581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xmlns="" val="1548581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xmlns="" val="1548581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xmlns="" val="1548581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xmlns="" val="1548581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xmlns="" val="54943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xmlns="" val="3727851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xmlns="" val="1325709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xmlns="" val="545051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xmlns="" val="1670426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xmlns="" val="1548581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xmlns="" val="1548581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8895465" y="6538912"/>
            <a:ext cx="881948" cy="3103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 smtClean="0"/>
              <a:t>2. </a:t>
            </a:r>
            <a:r>
              <a:rPr lang="ko-KR" altLang="en-US" sz="2400" dirty="0" smtClean="0"/>
              <a:t>응용 프로젝트 실습</a:t>
            </a:r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4580921" y="4919725"/>
            <a:ext cx="467261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문제해결을 위한 소프트웨어코딩 프로젝트 실습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저자 </a:t>
            </a:r>
            <a:r>
              <a:rPr kumimoji="1" lang="en-US" altLang="ko-KR" dirty="0" smtClean="0">
                <a:solidFill>
                  <a:schemeClr val="tx1"/>
                </a:solidFill>
              </a:rPr>
              <a:t>: </a:t>
            </a:r>
            <a:r>
              <a:rPr kumimoji="1" lang="ko-KR" altLang="en-US" dirty="0" err="1" smtClean="0">
                <a:solidFill>
                  <a:schemeClr val="tx1"/>
                </a:solidFill>
              </a:rPr>
              <a:t>김유두</a:t>
            </a:r>
            <a:r>
              <a:rPr kumimoji="1" lang="en-US" altLang="ko-KR" dirty="0" smtClean="0">
                <a:solidFill>
                  <a:schemeClr val="tx1"/>
                </a:solidFill>
              </a:rPr>
              <a:t>, </a:t>
            </a:r>
            <a:r>
              <a:rPr kumimoji="1" lang="ko-KR" altLang="en-US" dirty="0" smtClean="0">
                <a:solidFill>
                  <a:schemeClr val="tx1"/>
                </a:solidFill>
              </a:rPr>
              <a:t>김종민 교수</a:t>
            </a:r>
            <a:endParaRPr kumimoji="1" lang="en-US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err="1" smtClean="0"/>
              <a:t>로또</a:t>
            </a:r>
            <a:r>
              <a:rPr lang="ko-KR" altLang="en-US" sz="1800" dirty="0" smtClean="0"/>
              <a:t> 번호 생성 프로젝트</a:t>
            </a:r>
            <a:endParaRPr lang="en-US" altLang="ko-KR" sz="1800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344518" cy="542419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구현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주요 구현 내용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중복 문제를 해결하시오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06349" y="1637528"/>
            <a:ext cx="186942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>
              <a:lnSpc>
                <a:spcPct val="150000"/>
              </a:lnSpc>
              <a:spcBef>
                <a:spcPts val="0"/>
              </a:spcBef>
              <a:spcAft>
                <a:spcPts val="280"/>
              </a:spcAft>
            </a:pPr>
            <a:r>
              <a:rPr lang="en-US" altLang="ko-KR" sz="1400" kern="0" spc="-150" dirty="0" smtClean="0">
                <a:solidFill>
                  <a:srgbClr val="000000"/>
                </a:solidFill>
                <a:latin typeface="굴림"/>
              </a:rPr>
              <a:t>#define MAX 6 // </a:t>
            </a:r>
            <a:r>
              <a:rPr lang="ko-KR" altLang="en-US" sz="1400" kern="0" spc="-150" dirty="0" smtClean="0">
                <a:solidFill>
                  <a:srgbClr val="000000"/>
                </a:solidFill>
                <a:ea typeface="굴림"/>
              </a:rPr>
              <a:t>최대 값</a:t>
            </a:r>
            <a:endParaRPr lang="ko-KR" altLang="en-US" sz="1400" kern="0" spc="0" dirty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4586" y="2077740"/>
            <a:ext cx="7439727" cy="2966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("================</a:t>
            </a:r>
            <a:r>
              <a:rPr lang="ko-KR" altLang="en-US" sz="1400" dirty="0" err="1" smtClean="0"/>
              <a:t>로또</a:t>
            </a:r>
            <a:r>
              <a:rPr lang="ko-KR" altLang="en-US" sz="1400" dirty="0" smtClean="0"/>
              <a:t> 복권 </a:t>
            </a:r>
            <a:r>
              <a:rPr lang="ko-KR" altLang="en-US" sz="1400" dirty="0" err="1" smtClean="0"/>
              <a:t>생성기</a:t>
            </a:r>
            <a:r>
              <a:rPr lang="en-US" altLang="ko-KR" sz="1400" dirty="0" smtClean="0"/>
              <a:t>================\n");</a:t>
            </a:r>
          </a:p>
          <a:p>
            <a:pPr latinLnBrk="1"/>
            <a:r>
              <a:rPr lang="en-US" altLang="ko-KR" sz="1400" dirty="0" smtClean="0"/>
              <a:t>for(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&lt;MAX;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++){</a:t>
            </a:r>
          </a:p>
          <a:p>
            <a:pPr latinLnBrk="1"/>
            <a:r>
              <a:rPr lang="en-US" altLang="ko-KR" sz="1400" dirty="0" smtClean="0"/>
              <a:t>lotto[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 =(rand() % 45)+1;</a:t>
            </a:r>
          </a:p>
          <a:p>
            <a:pPr latinLnBrk="1"/>
            <a:r>
              <a:rPr lang="en-US" altLang="ko-KR" sz="1400" dirty="0" smtClean="0">
                <a:solidFill>
                  <a:srgbClr val="FF0000"/>
                </a:solidFill>
              </a:rPr>
              <a:t>for(j=0; j&lt;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400" dirty="0" smtClean="0">
                <a:solidFill>
                  <a:srgbClr val="FF0000"/>
                </a:solidFill>
              </a:rPr>
              <a:t>; j++){</a:t>
            </a:r>
          </a:p>
          <a:p>
            <a:pPr latinLnBrk="1"/>
            <a:r>
              <a:rPr lang="en-US" altLang="ko-KR" sz="1400" dirty="0" smtClean="0">
                <a:solidFill>
                  <a:srgbClr val="FF0000"/>
                </a:solidFill>
              </a:rPr>
              <a:t>	if(lotto[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400" dirty="0" smtClean="0">
                <a:solidFill>
                  <a:srgbClr val="FF0000"/>
                </a:solidFill>
              </a:rPr>
              <a:t>]==lotto[j]){</a:t>
            </a:r>
          </a:p>
          <a:p>
            <a:pPr latinLnBrk="1"/>
            <a:r>
              <a:rPr lang="en-US" altLang="ko-KR" sz="1400" dirty="0" smtClean="0">
                <a:solidFill>
                  <a:srgbClr val="FF0000"/>
                </a:solidFill>
              </a:rPr>
              <a:t>		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400" dirty="0" smtClean="0">
                <a:solidFill>
                  <a:srgbClr val="FF0000"/>
                </a:solidFill>
              </a:rPr>
              <a:t>--;</a:t>
            </a:r>
          </a:p>
          <a:p>
            <a:pPr latinLnBrk="1"/>
            <a:r>
              <a:rPr lang="en-US" altLang="ko-KR" sz="1400" dirty="0" smtClean="0">
                <a:solidFill>
                  <a:srgbClr val="FF0000"/>
                </a:solidFill>
              </a:rPr>
              <a:t>		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printf</a:t>
            </a:r>
            <a:r>
              <a:rPr lang="en-US" altLang="ko-KR" sz="1400" dirty="0" smtClean="0">
                <a:solidFill>
                  <a:srgbClr val="FF0000"/>
                </a:solidFill>
              </a:rPr>
              <a:t>("</a:t>
            </a:r>
            <a:r>
              <a:rPr lang="ko-KR" altLang="en-US" sz="1400" dirty="0" smtClean="0">
                <a:solidFill>
                  <a:srgbClr val="FF0000"/>
                </a:solidFill>
              </a:rPr>
              <a:t>중복</a:t>
            </a:r>
            <a:r>
              <a:rPr lang="en-US" altLang="ko-KR" sz="1400" dirty="0" smtClean="0">
                <a:solidFill>
                  <a:srgbClr val="FF0000"/>
                </a:solidFill>
              </a:rPr>
              <a:t>: [%d]: %d\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n",i</a:t>
            </a:r>
            <a:r>
              <a:rPr lang="en-US" altLang="ko-KR" sz="1400" dirty="0" smtClean="0">
                <a:solidFill>
                  <a:srgbClr val="FF0000"/>
                </a:solidFill>
              </a:rPr>
              <a:t>, lotto[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400" dirty="0" smtClean="0">
                <a:solidFill>
                  <a:srgbClr val="FF0000"/>
                </a:solidFill>
              </a:rPr>
              <a:t>]);</a:t>
            </a:r>
          </a:p>
          <a:p>
            <a:pPr latinLnBrk="1"/>
            <a:r>
              <a:rPr lang="en-US" altLang="ko-KR" sz="1400" dirty="0" smtClean="0">
                <a:solidFill>
                  <a:srgbClr val="FF0000"/>
                </a:solidFill>
              </a:rPr>
              <a:t>		break;</a:t>
            </a:r>
          </a:p>
          <a:p>
            <a:pPr latinLnBrk="1"/>
            <a:r>
              <a:rPr lang="en-US" altLang="ko-KR" sz="1400" dirty="0" smtClean="0">
                <a:solidFill>
                  <a:srgbClr val="FF0000"/>
                </a:solidFill>
              </a:rPr>
              <a:t>			}</a:t>
            </a:r>
          </a:p>
          <a:p>
            <a:pPr latinLnBrk="1"/>
            <a:r>
              <a:rPr lang="en-US" altLang="ko-KR" sz="1400" dirty="0" smtClean="0">
                <a:solidFill>
                  <a:srgbClr val="FF0000"/>
                </a:solidFill>
              </a:rPr>
              <a:t>		}</a:t>
            </a:r>
          </a:p>
          <a:p>
            <a:pPr latinLnBrk="1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8369" name="_x274559288" descr="EMB0000157404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7470" y="4559644"/>
            <a:ext cx="5285764" cy="16352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4269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</a:t>
            </a:r>
            <a:r>
              <a:rPr lang="en-US" altLang="ko-KR" sz="1800" dirty="0" smtClean="0"/>
              <a:t>. </a:t>
            </a:r>
            <a:r>
              <a:rPr lang="ko-KR" altLang="en-US" sz="1800" dirty="0" err="1" smtClean="0"/>
              <a:t>로또</a:t>
            </a:r>
            <a:r>
              <a:rPr lang="ko-KR" altLang="en-US" sz="1800" dirty="0" smtClean="0"/>
              <a:t> 번호 생성 프로젝트</a:t>
            </a:r>
            <a:endParaRPr lang="en-US" altLang="ko-KR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544203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소프트웨어 설계</a:t>
            </a:r>
            <a:r>
              <a:rPr lang="en-US" altLang="ko-KR" sz="1600" dirty="0" smtClean="0"/>
              <a:t>(2)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추가 요구분석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사용자가 </a:t>
            </a:r>
            <a:r>
              <a:rPr lang="ko-KR" altLang="en-US" sz="1200" dirty="0" smtClean="0"/>
              <a:t>원하는 번호를 입력을 하고 나머지 값들만 </a:t>
            </a:r>
            <a:r>
              <a:rPr lang="ko-KR" altLang="en-US" sz="1200" dirty="0" err="1" smtClean="0"/>
              <a:t>랜덤하게</a:t>
            </a:r>
            <a:r>
              <a:rPr lang="ko-KR" altLang="en-US" sz="1200" dirty="0" smtClean="0"/>
              <a:t> 받는다</a:t>
            </a:r>
            <a:r>
              <a:rPr lang="en-US" altLang="ko-KR" sz="1200" dirty="0" smtClean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당첨 </a:t>
            </a:r>
            <a:r>
              <a:rPr lang="ko-KR" altLang="en-US" sz="1200" dirty="0" smtClean="0"/>
              <a:t>번호 시스템을 도입하여 사용자 번호와 당첨 번호를 비교한다</a:t>
            </a:r>
            <a:r>
              <a:rPr lang="en-US" altLang="ko-KR" sz="1200" dirty="0" smtClean="0"/>
              <a:t>.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당첨 </a:t>
            </a:r>
            <a:r>
              <a:rPr lang="ko-KR" altLang="en-US" sz="1200" dirty="0" smtClean="0"/>
              <a:t>개수에 따른 </a:t>
            </a:r>
            <a:r>
              <a:rPr lang="ko-KR" altLang="en-US" sz="1200" dirty="0" err="1" smtClean="0"/>
              <a:t>로또</a:t>
            </a:r>
            <a:r>
              <a:rPr lang="ko-KR" altLang="en-US" sz="1200" dirty="0" smtClean="0"/>
              <a:t> 상금 제도를 구현한다</a:t>
            </a:r>
            <a:r>
              <a:rPr lang="en-US" altLang="ko-KR" sz="12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27200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err="1" smtClean="0"/>
              <a:t>로또</a:t>
            </a:r>
            <a:r>
              <a:rPr lang="ko-KR" altLang="en-US" sz="1800" dirty="0" smtClean="0"/>
              <a:t> 번호 생성 프로젝트</a:t>
            </a:r>
            <a:endParaRPr lang="en-US" altLang="ko-KR" sz="1800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344518" cy="542419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구현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주요 구현 내용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 smtClean="0"/>
              <a:t>로또</a:t>
            </a:r>
            <a:r>
              <a:rPr lang="ko-KR" altLang="en-US" sz="1200" dirty="0" smtClean="0"/>
              <a:t> 번호 생성 프로그램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사용자 번호 추가</a:t>
            </a:r>
            <a:r>
              <a:rPr lang="en-US" altLang="ko-KR" sz="1200" dirty="0" smtClean="0"/>
              <a:t>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14586" y="1729946"/>
            <a:ext cx="7439727" cy="2412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count; //</a:t>
            </a:r>
            <a:r>
              <a:rPr lang="ko-KR" altLang="en-US" sz="1400" dirty="0" smtClean="0"/>
              <a:t>입력 개수 받을 변수 </a:t>
            </a:r>
          </a:p>
          <a:p>
            <a:pPr latinLnBrk="1"/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("=================</a:t>
            </a:r>
            <a:r>
              <a:rPr lang="ko-KR" altLang="en-US" sz="1400" dirty="0" err="1" smtClean="0"/>
              <a:t>로또</a:t>
            </a:r>
            <a:r>
              <a:rPr lang="ko-KR" altLang="en-US" sz="1400" dirty="0" smtClean="0"/>
              <a:t> 복권 </a:t>
            </a:r>
            <a:r>
              <a:rPr lang="ko-KR" altLang="en-US" sz="1400" dirty="0" err="1" smtClean="0"/>
              <a:t>생성기</a:t>
            </a:r>
            <a:r>
              <a:rPr lang="en-US" altLang="ko-KR" sz="1400" dirty="0" smtClean="0"/>
              <a:t>=================\n");</a:t>
            </a:r>
            <a:endParaRPr lang="ko-KR" altLang="en-US" sz="1400" dirty="0" smtClean="0"/>
          </a:p>
          <a:p>
            <a:pPr latinLnBrk="1"/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("== </a:t>
            </a:r>
            <a:r>
              <a:rPr lang="ko-KR" altLang="en-US" sz="1400" dirty="0" smtClean="0"/>
              <a:t>직접 번호를 선택하고 싶은 개수를 입력하세요 </a:t>
            </a:r>
            <a:r>
              <a:rPr lang="en-US" altLang="ko-KR" sz="1400" dirty="0" smtClean="0"/>
              <a:t>==\n\n");</a:t>
            </a:r>
            <a:endParaRPr lang="ko-KR" altLang="en-US" sz="1400" dirty="0" smtClean="0"/>
          </a:p>
          <a:p>
            <a:pPr latinLnBrk="1"/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입력 개수</a:t>
            </a:r>
            <a:r>
              <a:rPr lang="en-US" altLang="ko-KR" sz="1400" dirty="0" smtClean="0"/>
              <a:t>: ");</a:t>
            </a:r>
            <a:endParaRPr lang="ko-KR" altLang="en-US" sz="1400" dirty="0" smtClean="0"/>
          </a:p>
          <a:p>
            <a:pPr latinLnBrk="1"/>
            <a:r>
              <a:rPr lang="en-US" altLang="ko-KR" sz="1400" dirty="0" err="1" smtClean="0"/>
              <a:t>scanf</a:t>
            </a:r>
            <a:r>
              <a:rPr lang="en-US" altLang="ko-KR" sz="1400" dirty="0" smtClean="0"/>
              <a:t>("%</a:t>
            </a:r>
            <a:r>
              <a:rPr lang="en-US" altLang="ko-KR" sz="1400" dirty="0" err="1" smtClean="0"/>
              <a:t>d",&amp;count</a:t>
            </a:r>
            <a:r>
              <a:rPr lang="en-US" altLang="ko-KR" sz="1400" dirty="0" smtClean="0"/>
              <a:t>);</a:t>
            </a:r>
            <a:endParaRPr lang="ko-KR" altLang="en-US" sz="1400" dirty="0" smtClean="0"/>
          </a:p>
          <a:p>
            <a:pPr latinLnBrk="1"/>
            <a:r>
              <a:rPr lang="en-US" altLang="ko-KR" sz="1400" dirty="0" smtClean="0"/>
              <a:t>for(j=0; j&lt;count; j++){</a:t>
            </a:r>
            <a:endParaRPr lang="ko-KR" altLang="en-US" sz="1400" dirty="0" smtClean="0"/>
          </a:p>
          <a:p>
            <a:pPr latinLnBrk="1"/>
            <a:r>
              <a:rPr lang="ko-KR" altLang="en-US" sz="1400" dirty="0" smtClean="0"/>
              <a:t>	 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("%d: ", j+1);</a:t>
            </a:r>
            <a:endParaRPr lang="ko-KR" altLang="en-US" sz="1400" dirty="0" smtClean="0"/>
          </a:p>
          <a:p>
            <a:pPr latinLnBrk="1"/>
            <a:r>
              <a:rPr lang="ko-KR" altLang="en-US" sz="1400" dirty="0" smtClean="0"/>
              <a:t>	 </a:t>
            </a:r>
            <a:r>
              <a:rPr lang="en-US" altLang="ko-KR" sz="1400" dirty="0" err="1" smtClean="0"/>
              <a:t>scanf</a:t>
            </a:r>
            <a:r>
              <a:rPr lang="en-US" altLang="ko-KR" sz="1400" dirty="0" smtClean="0"/>
              <a:t>("%</a:t>
            </a:r>
            <a:r>
              <a:rPr lang="en-US" altLang="ko-KR" sz="1400" dirty="0" err="1" smtClean="0"/>
              <a:t>d",&amp;lotto</a:t>
            </a:r>
            <a:r>
              <a:rPr lang="en-US" altLang="ko-KR" sz="1400" dirty="0" smtClean="0"/>
              <a:t>[j]);</a:t>
            </a:r>
            <a:endParaRPr lang="ko-KR" altLang="en-US" sz="1400" dirty="0" smtClean="0"/>
          </a:p>
          <a:p>
            <a:pPr latinLnBrk="1"/>
            <a:r>
              <a:rPr lang="ko-KR" altLang="en-US" sz="1400" dirty="0" smtClean="0"/>
              <a:t>	</a:t>
            </a:r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0417" name="_x274560968" descr="EMB00001574044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1536" y="4312507"/>
            <a:ext cx="4857165" cy="15281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4269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err="1" smtClean="0"/>
              <a:t>로또</a:t>
            </a:r>
            <a:r>
              <a:rPr lang="ko-KR" altLang="en-US" sz="1800" dirty="0" smtClean="0"/>
              <a:t> 번호 생성 프로젝트</a:t>
            </a:r>
            <a:endParaRPr lang="en-US" altLang="ko-KR" sz="1800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344518" cy="542419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구현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주요 구현 내용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 smtClean="0"/>
              <a:t>로또</a:t>
            </a:r>
            <a:r>
              <a:rPr lang="ko-KR" altLang="en-US" sz="1200" dirty="0" smtClean="0"/>
              <a:t> 번호 생성 프로그램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당첨 시스템 도입</a:t>
            </a:r>
            <a:r>
              <a:rPr lang="en-US" altLang="ko-KR" sz="1200" dirty="0" smtClean="0"/>
              <a:t>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-  </a:t>
            </a:r>
            <a:r>
              <a:rPr lang="ko-KR" altLang="en-US" sz="1200" dirty="0" smtClean="0"/>
              <a:t>컴퓨터를 </a:t>
            </a:r>
            <a:r>
              <a:rPr lang="ko-KR" altLang="en-US" sz="1200" dirty="0" smtClean="0"/>
              <a:t>통해 </a:t>
            </a:r>
            <a:r>
              <a:rPr lang="ko-KR" altLang="en-US" sz="1200" dirty="0" err="1" smtClean="0"/>
              <a:t>난수의</a:t>
            </a:r>
            <a:r>
              <a:rPr lang="ko-KR" altLang="en-US" sz="1200" dirty="0" smtClean="0"/>
              <a:t> 당첨 번호를 생성한 후 사용자가 선택한 번호와 비교하여 당첨 개수와 당첨금을 </a:t>
            </a:r>
            <a:r>
              <a:rPr lang="ko-KR" altLang="en-US" sz="1200" dirty="0" smtClean="0"/>
              <a:t>출력하는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                      부분을 </a:t>
            </a:r>
            <a:r>
              <a:rPr lang="ko-KR" altLang="en-US" sz="1200" dirty="0" smtClean="0"/>
              <a:t>추가한다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02672" y="2479589"/>
          <a:ext cx="5120333" cy="2446640"/>
        </p:xfrm>
        <a:graphic>
          <a:graphicData uri="http://schemas.openxmlformats.org/drawingml/2006/table">
            <a:tbl>
              <a:tblPr/>
              <a:tblGrid>
                <a:gridCol w="820328"/>
                <a:gridCol w="1942241"/>
                <a:gridCol w="2357764"/>
              </a:tblGrid>
              <a:tr h="3495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000000"/>
                          </a:solidFill>
                          <a:ea typeface="휴먼명조"/>
                        </a:rPr>
                        <a:t>등위</a:t>
                      </a:r>
                      <a:endParaRPr lang="ko-KR" altLang="en-US" sz="1100" b="1" kern="0" spc="-7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000000"/>
                          </a:solidFill>
                          <a:ea typeface="휴먼명조"/>
                        </a:rPr>
                        <a:t>금액</a:t>
                      </a:r>
                      <a:endParaRPr lang="ko-KR" altLang="en-US" sz="1100" b="1" kern="0" spc="-7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000000"/>
                          </a:solidFill>
                          <a:ea typeface="휴먼명조"/>
                        </a:rPr>
                        <a:t>당첨 기준</a:t>
                      </a:r>
                      <a:endParaRPr lang="ko-KR" altLang="en-US" sz="1100" b="1" kern="0" spc="-7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</a:tr>
              <a:tr h="3495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100" kern="0" spc="-70">
                          <a:solidFill>
                            <a:srgbClr val="000000"/>
                          </a:solidFill>
                          <a:latin typeface="휴먼명조"/>
                        </a:rPr>
                        <a:t>1</a:t>
                      </a:r>
                      <a:endParaRPr lang="en-US" sz="1100" kern="0" spc="-7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100" kern="0" spc="-70">
                          <a:solidFill>
                            <a:srgbClr val="000000"/>
                          </a:solidFill>
                          <a:latin typeface="휴먼명조"/>
                        </a:rPr>
                        <a:t>1,000,000,000</a:t>
                      </a:r>
                      <a:endParaRPr lang="en-US" sz="1100" kern="0" spc="-7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a typeface="휴먼명조"/>
                        </a:rPr>
                        <a:t>당첨번호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latin typeface="휴먼명조"/>
                        </a:rPr>
                        <a:t>6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a typeface="휴먼명조"/>
                        </a:rPr>
                        <a:t>개 숫자 일치</a:t>
                      </a:r>
                      <a:endParaRPr lang="ko-KR" altLang="en-US" sz="1100" kern="0" spc="-7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5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100" kern="0" spc="-70">
                          <a:solidFill>
                            <a:srgbClr val="000000"/>
                          </a:solidFill>
                          <a:latin typeface="휴먼명조"/>
                        </a:rPr>
                        <a:t>2</a:t>
                      </a:r>
                      <a:endParaRPr lang="en-US" sz="1100" kern="0" spc="-7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100" kern="0" spc="-70">
                          <a:solidFill>
                            <a:srgbClr val="000000"/>
                          </a:solidFill>
                          <a:latin typeface="휴먼명조"/>
                        </a:rPr>
                        <a:t>100,000,000</a:t>
                      </a:r>
                      <a:endParaRPr lang="en-US" sz="1100" kern="0" spc="-7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a typeface="휴먼명조"/>
                        </a:rPr>
                        <a:t>당첨번호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latin typeface="휴먼명조"/>
                        </a:rPr>
                        <a:t>5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a typeface="휴먼명조"/>
                        </a:rPr>
                        <a:t>개 숫자 일치</a:t>
                      </a:r>
                      <a:endParaRPr lang="ko-KR" altLang="en-US" sz="1100" kern="0" spc="-7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5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100" kern="0" spc="-70">
                          <a:solidFill>
                            <a:srgbClr val="000000"/>
                          </a:solidFill>
                          <a:latin typeface="휴먼명조"/>
                        </a:rPr>
                        <a:t>3</a:t>
                      </a:r>
                      <a:endParaRPr lang="en-US" sz="1100" kern="0" spc="-7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100" kern="0" spc="-70">
                          <a:solidFill>
                            <a:srgbClr val="000000"/>
                          </a:solidFill>
                          <a:latin typeface="휴먼명조"/>
                        </a:rPr>
                        <a:t>50,000,000</a:t>
                      </a:r>
                      <a:endParaRPr lang="en-US" sz="1100" kern="0" spc="-7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a typeface="휴먼명조"/>
                        </a:rPr>
                        <a:t>당첨번호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latin typeface="휴먼명조"/>
                        </a:rPr>
                        <a:t>4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a typeface="휴먼명조"/>
                        </a:rPr>
                        <a:t>개 숫자 일치</a:t>
                      </a:r>
                      <a:endParaRPr lang="ko-KR" altLang="en-US" sz="1100" kern="0" spc="-7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5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100" kern="0" spc="-70">
                          <a:solidFill>
                            <a:srgbClr val="000000"/>
                          </a:solidFill>
                          <a:latin typeface="휴먼명조"/>
                        </a:rPr>
                        <a:t>4</a:t>
                      </a:r>
                      <a:endParaRPr lang="en-US" sz="1100" kern="0" spc="-7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100" kern="0" spc="-70">
                          <a:solidFill>
                            <a:srgbClr val="000000"/>
                          </a:solidFill>
                          <a:latin typeface="휴먼명조"/>
                        </a:rPr>
                        <a:t>10,000,000</a:t>
                      </a:r>
                      <a:endParaRPr lang="en-US" sz="1100" kern="0" spc="-7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a typeface="휴먼명조"/>
                        </a:rPr>
                        <a:t>당첨번호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latin typeface="휴먼명조"/>
                        </a:rPr>
                        <a:t>3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a typeface="휴먼명조"/>
                        </a:rPr>
                        <a:t>개 숫자 일치</a:t>
                      </a:r>
                      <a:endParaRPr lang="ko-KR" altLang="en-US" sz="1100" kern="0" spc="-7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5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100" kern="0" spc="-70">
                          <a:solidFill>
                            <a:srgbClr val="000000"/>
                          </a:solidFill>
                          <a:latin typeface="휴먼명조"/>
                        </a:rPr>
                        <a:t>5</a:t>
                      </a:r>
                      <a:endParaRPr lang="en-US" sz="1100" kern="0" spc="-7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100" kern="0" spc="-70">
                          <a:solidFill>
                            <a:srgbClr val="000000"/>
                          </a:solidFill>
                          <a:latin typeface="휴먼명조"/>
                        </a:rPr>
                        <a:t>10,000</a:t>
                      </a:r>
                      <a:endParaRPr lang="en-US" sz="1100" kern="0" spc="-7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a typeface="휴먼명조"/>
                        </a:rPr>
                        <a:t>당첨번호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latin typeface="휴먼명조"/>
                        </a:rPr>
                        <a:t>2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a typeface="휴먼명조"/>
                        </a:rPr>
                        <a:t>개 숫자 일치</a:t>
                      </a:r>
                      <a:endParaRPr lang="ko-KR" altLang="en-US" sz="1100" kern="0" spc="-7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5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100" kern="0" spc="-70">
                          <a:solidFill>
                            <a:srgbClr val="000000"/>
                          </a:solidFill>
                          <a:latin typeface="휴먼명조"/>
                        </a:rPr>
                        <a:t>6</a:t>
                      </a:r>
                      <a:endParaRPr lang="en-US" sz="1100" kern="0" spc="-7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100" kern="0" spc="-70">
                          <a:solidFill>
                            <a:srgbClr val="000000"/>
                          </a:solidFill>
                          <a:latin typeface="휴먼명조"/>
                        </a:rPr>
                        <a:t>1,000</a:t>
                      </a:r>
                      <a:endParaRPr lang="en-US" sz="1100" kern="0" spc="-7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a typeface="휴먼명조"/>
                        </a:rPr>
                        <a:t>당첨번호 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latin typeface="휴먼명조"/>
                        </a:rPr>
                        <a:t>1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a typeface="휴먼명조"/>
                        </a:rPr>
                        <a:t>개 숫자 일치</a:t>
                      </a:r>
                      <a:endParaRPr lang="ko-KR" altLang="en-US" sz="1100" kern="0" spc="-7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4269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err="1" smtClean="0"/>
              <a:t>로또</a:t>
            </a:r>
            <a:r>
              <a:rPr lang="ko-KR" altLang="en-US" sz="1800" dirty="0" smtClean="0"/>
              <a:t> 번호 생성 프로젝트</a:t>
            </a:r>
            <a:endParaRPr lang="en-US" altLang="ko-KR" sz="1800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344518" cy="542419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구현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주요 구현 내용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 smtClean="0"/>
              <a:t>로또</a:t>
            </a:r>
            <a:r>
              <a:rPr lang="ko-KR" altLang="en-US" sz="1200" dirty="0" smtClean="0"/>
              <a:t> 번호 생성 프로그램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당첨 시스템 도입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91986" y="1828800"/>
            <a:ext cx="47138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win_price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num); //</a:t>
            </a:r>
            <a:r>
              <a:rPr lang="ko-KR" altLang="en-US" dirty="0" smtClean="0"/>
              <a:t>당첨금액 구하는 함수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47235" y="2167354"/>
            <a:ext cx="4953000" cy="404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win_price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num){</a:t>
            </a:r>
          </a:p>
          <a:p>
            <a:pPr latinLnBrk="1"/>
            <a:r>
              <a:rPr lang="en-US" altLang="ko-KR" sz="1200" dirty="0" smtClean="0"/>
              <a:t>	switch(num){</a:t>
            </a:r>
          </a:p>
          <a:p>
            <a:pPr latinLnBrk="1"/>
            <a:r>
              <a:rPr lang="en-US" altLang="ko-KR" sz="1200" dirty="0" smtClean="0"/>
              <a:t>		case 6:</a:t>
            </a:r>
          </a:p>
          <a:p>
            <a:pPr latinLnBrk="1"/>
            <a:r>
              <a:rPr lang="en-US" altLang="ko-KR" sz="1200" dirty="0" smtClean="0"/>
              <a:t>			return 1000000000;</a:t>
            </a:r>
          </a:p>
          <a:p>
            <a:pPr latinLnBrk="1"/>
            <a:r>
              <a:rPr lang="en-US" altLang="ko-KR" sz="1200" dirty="0" smtClean="0"/>
              <a:t>			break;</a:t>
            </a:r>
          </a:p>
          <a:p>
            <a:pPr latinLnBrk="1"/>
            <a:r>
              <a:rPr lang="en-US" altLang="ko-KR" sz="1200" dirty="0" smtClean="0"/>
              <a:t>		case 5:</a:t>
            </a:r>
          </a:p>
          <a:p>
            <a:pPr latinLnBrk="1"/>
            <a:r>
              <a:rPr lang="en-US" altLang="ko-KR" sz="1200" dirty="0" smtClean="0"/>
              <a:t>			return 100000000;</a:t>
            </a:r>
          </a:p>
          <a:p>
            <a:pPr latinLnBrk="1"/>
            <a:r>
              <a:rPr lang="en-US" altLang="ko-KR" sz="1200" dirty="0" smtClean="0"/>
              <a:t>			break;</a:t>
            </a:r>
          </a:p>
          <a:p>
            <a:pPr latinLnBrk="1"/>
            <a:r>
              <a:rPr lang="en-US" altLang="ko-KR" sz="1200" dirty="0" smtClean="0"/>
              <a:t>		case 4:</a:t>
            </a:r>
          </a:p>
          <a:p>
            <a:pPr latinLnBrk="1"/>
            <a:r>
              <a:rPr lang="en-US" altLang="ko-KR" sz="1200" dirty="0" smtClean="0"/>
              <a:t>			return 50000000;</a:t>
            </a:r>
          </a:p>
          <a:p>
            <a:pPr latinLnBrk="1"/>
            <a:r>
              <a:rPr lang="en-US" altLang="ko-KR" sz="1200" dirty="0" smtClean="0"/>
              <a:t>			break;</a:t>
            </a:r>
          </a:p>
          <a:p>
            <a:pPr latinLnBrk="1"/>
            <a:r>
              <a:rPr lang="en-US" altLang="ko-KR" sz="1200" dirty="0" smtClean="0"/>
              <a:t>		case 3:</a:t>
            </a:r>
          </a:p>
          <a:p>
            <a:pPr latinLnBrk="1"/>
            <a:r>
              <a:rPr lang="en-US" altLang="ko-KR" sz="1200" dirty="0" smtClean="0"/>
              <a:t>			return 10000000;</a:t>
            </a:r>
          </a:p>
          <a:p>
            <a:pPr latinLnBrk="1"/>
            <a:r>
              <a:rPr lang="en-US" altLang="ko-KR" sz="1200" dirty="0" smtClean="0"/>
              <a:t>	</a:t>
            </a:r>
            <a:r>
              <a:rPr lang="en-US" altLang="ko-KR" sz="1200" dirty="0" smtClean="0"/>
              <a:t>---- </a:t>
            </a:r>
            <a:r>
              <a:rPr lang="ko-KR" altLang="en-US" sz="1200" dirty="0" smtClean="0"/>
              <a:t>생략 </a:t>
            </a:r>
            <a:r>
              <a:rPr lang="en-US" altLang="ko-KR" sz="1200" dirty="0" smtClean="0"/>
              <a:t>-------</a:t>
            </a:r>
          </a:p>
          <a:p>
            <a:pPr latinLnBrk="1"/>
            <a:r>
              <a:rPr lang="en-US" altLang="ko-KR" sz="1200" dirty="0" smtClean="0"/>
              <a:t>		default:</a:t>
            </a:r>
          </a:p>
          <a:p>
            <a:pPr latinLnBrk="1"/>
            <a:r>
              <a:rPr lang="en-US" altLang="ko-KR" sz="1200" dirty="0" smtClean="0"/>
              <a:t>			return 0;</a:t>
            </a:r>
          </a:p>
          <a:p>
            <a:pPr latinLnBrk="1"/>
            <a:r>
              <a:rPr lang="en-US" altLang="ko-KR" sz="1200" dirty="0" smtClean="0"/>
              <a:t>			break;</a:t>
            </a:r>
          </a:p>
          <a:p>
            <a:pPr latinLnBrk="1"/>
            <a:r>
              <a:rPr lang="en-US" altLang="ko-KR" sz="1200" dirty="0" smtClean="0"/>
              <a:t>	}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xmlns="" val="254269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</a:t>
            </a:r>
            <a:r>
              <a:rPr lang="en-US" altLang="ko-KR" sz="1800" dirty="0" smtClean="0"/>
              <a:t>. </a:t>
            </a:r>
            <a:r>
              <a:rPr lang="ko-KR" altLang="en-US" sz="1800" dirty="0" err="1" smtClean="0"/>
              <a:t>로또</a:t>
            </a:r>
            <a:r>
              <a:rPr lang="ko-KR" altLang="en-US" sz="1800" dirty="0" smtClean="0"/>
              <a:t> 번호 생성 프로젝트</a:t>
            </a:r>
            <a:endParaRPr lang="en-US" altLang="ko-KR" sz="1800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542419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소프트웨어 설계</a:t>
            </a:r>
            <a:r>
              <a:rPr lang="en-US" altLang="ko-KR" sz="1600" dirty="0" smtClean="0"/>
              <a:t>(3)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결과화면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결과화면 예시</a:t>
            </a:r>
            <a:endParaRPr lang="ko-KR" altLang="en-US" sz="1200" dirty="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6561" name="_x274561368" descr="EMB00001574045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170" y="1684638"/>
            <a:ext cx="5182882" cy="2071816"/>
          </a:xfrm>
          <a:prstGeom prst="rect">
            <a:avLst/>
          </a:prstGeom>
          <a:noFill/>
        </p:spPr>
      </p:pic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6563" name="_x274562728" descr="EMB00001574046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2170" y="3789406"/>
            <a:ext cx="5182882" cy="24301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4269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 smtClean="0"/>
              <a:t>Q &amp; A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3368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 smtClean="0"/>
              <a:t>질문 있나요</a:t>
            </a:r>
            <a:r>
              <a:rPr lang="en-US" altLang="ko-KR" sz="1200" dirty="0" smtClean="0"/>
              <a:t>??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xmlns="" val="40912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환전 프로그램</a:t>
            </a:r>
            <a:endParaRPr lang="en-US" altLang="ko-KR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544203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소프트웨어 설계</a:t>
            </a:r>
            <a:r>
              <a:rPr lang="en-US" altLang="ko-KR" sz="1600" dirty="0" smtClean="0"/>
              <a:t>(1)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요구분석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고객이 환전을 원하는 </a:t>
            </a:r>
            <a:r>
              <a:rPr lang="ko-KR" altLang="en-US" sz="1200" dirty="0" err="1"/>
              <a:t>한국돈</a:t>
            </a:r>
            <a:r>
              <a:rPr lang="en-US" altLang="ko-KR" sz="1200" dirty="0"/>
              <a:t>(</a:t>
            </a:r>
            <a:r>
              <a:rPr lang="ko-KR" altLang="en-US" sz="1200" dirty="0"/>
              <a:t>원화</a:t>
            </a:r>
            <a:r>
              <a:rPr lang="en-US" altLang="ko-KR" sz="1200" dirty="0"/>
              <a:t>)</a:t>
            </a:r>
            <a:r>
              <a:rPr lang="ko-KR" altLang="en-US" sz="1200" dirty="0"/>
              <a:t>를 제시한다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고객이 원하는 외화를 선택한다</a:t>
            </a:r>
            <a:r>
              <a:rPr lang="en-US" altLang="ko-KR" sz="1200" dirty="0"/>
              <a:t>. (</a:t>
            </a:r>
            <a:r>
              <a:rPr lang="ko-KR" altLang="en-US" sz="1200" dirty="0"/>
              <a:t>미국달러</a:t>
            </a:r>
            <a:r>
              <a:rPr lang="en-US" altLang="ko-KR" sz="1200" dirty="0"/>
              <a:t>, </a:t>
            </a:r>
            <a:r>
              <a:rPr lang="ko-KR" altLang="en-US" sz="1200" dirty="0"/>
              <a:t>일본엔</a:t>
            </a:r>
            <a:r>
              <a:rPr lang="en-US" altLang="ko-KR" sz="1200" dirty="0"/>
              <a:t>, </a:t>
            </a:r>
            <a:r>
              <a:rPr lang="ko-KR" altLang="en-US" sz="1200" dirty="0"/>
              <a:t>유럽유로</a:t>
            </a:r>
            <a:r>
              <a:rPr lang="en-US" altLang="ko-KR" sz="1200" dirty="0"/>
              <a:t>, </a:t>
            </a:r>
            <a:r>
              <a:rPr lang="ko-KR" altLang="en-US" sz="1200" dirty="0"/>
              <a:t>중국위원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영국파운드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기준환율을 출력한다</a:t>
            </a:r>
            <a:r>
              <a:rPr lang="en-US" altLang="ko-KR" sz="1200" dirty="0"/>
              <a:t>. (</a:t>
            </a:r>
            <a:r>
              <a:rPr lang="ko-KR" altLang="en-US" sz="1200" dirty="0" err="1"/>
              <a:t>포털사이트의</a:t>
            </a:r>
            <a:r>
              <a:rPr lang="ko-KR" altLang="en-US" sz="1200" dirty="0"/>
              <a:t> 환율 검색하여 임의로 적용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고객이 제시한 </a:t>
            </a:r>
            <a:r>
              <a:rPr lang="ko-KR" altLang="en-US" sz="1200" dirty="0" err="1"/>
              <a:t>한국돈</a:t>
            </a:r>
            <a:r>
              <a:rPr lang="en-US" altLang="ko-KR" sz="1200" dirty="0"/>
              <a:t>(</a:t>
            </a:r>
            <a:r>
              <a:rPr lang="ko-KR" altLang="en-US" sz="1200" dirty="0"/>
              <a:t>원화</a:t>
            </a:r>
            <a:r>
              <a:rPr lang="en-US" altLang="ko-KR" sz="1200" dirty="0"/>
              <a:t>)</a:t>
            </a:r>
            <a:r>
              <a:rPr lang="ko-KR" altLang="en-US" sz="1200" dirty="0"/>
              <a:t>에 맞게 최대한 </a:t>
            </a:r>
            <a:r>
              <a:rPr lang="ko-KR" altLang="en-US" sz="1200" dirty="0" err="1"/>
              <a:t>지급가능한</a:t>
            </a:r>
            <a:r>
              <a:rPr lang="ko-KR" altLang="en-US" sz="1200" dirty="0"/>
              <a:t> 외화 금액을 제시한다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외화 </a:t>
            </a:r>
            <a:r>
              <a:rPr lang="ko-KR" altLang="en-US" sz="1200" dirty="0" err="1"/>
              <a:t>금액외의</a:t>
            </a:r>
            <a:r>
              <a:rPr lang="ko-KR" altLang="en-US" sz="1200" dirty="0"/>
              <a:t> 남은 금액으로 </a:t>
            </a:r>
            <a:r>
              <a:rPr lang="ko-KR" altLang="en-US" sz="1200" dirty="0" err="1"/>
              <a:t>한국돈을</a:t>
            </a:r>
            <a:r>
              <a:rPr lang="ko-KR" altLang="en-US" sz="1200" dirty="0"/>
              <a:t> 얼마 거스름돈으로 주어야 하는지 제시한다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7200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환전 프로그램</a:t>
            </a:r>
            <a:endParaRPr lang="en-US" altLang="ko-KR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542419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소프트웨어 설계</a:t>
            </a:r>
            <a:r>
              <a:rPr lang="en-US" altLang="ko-KR" sz="1600" dirty="0" smtClean="0"/>
              <a:t>(2)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결과화면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결과화면 예시</a:t>
            </a:r>
            <a:endParaRPr lang="ko-KR" altLang="en-US" sz="1200" dirty="0"/>
          </a:p>
        </p:txBody>
      </p:sp>
      <p:pic>
        <p:nvPicPr>
          <p:cNvPr id="3074" name="_x435818400" descr="EMB0002bd6c17a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9004" y="1808727"/>
            <a:ext cx="6837927" cy="185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435818240" descr="EMB0002bd6c17a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7926" y="3801228"/>
            <a:ext cx="6837928" cy="185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4269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환전 프로그램</a:t>
            </a:r>
            <a:endParaRPr lang="en-US" altLang="ko-KR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54108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구현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함수 및 환율 값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상수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정의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환율 값을 계산하기 위해 임의로 상수 값으로 환율을 저장함</a:t>
            </a:r>
            <a:r>
              <a:rPr lang="en-US" altLang="ko-KR" sz="1200" dirty="0" smtClean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환율을 계산하는 함수와 출력하는 함수 구현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latinLnBrk="1"/>
            <a:r>
              <a:rPr lang="en-US" altLang="ko-KR" dirty="0" smtClean="0"/>
              <a:t>//</a:t>
            </a:r>
            <a:r>
              <a:rPr lang="ko-KR" altLang="en-US" dirty="0"/>
              <a:t>기준 환율</a:t>
            </a:r>
          </a:p>
          <a:p>
            <a:pPr latinLnBrk="1"/>
            <a:r>
              <a:rPr lang="en-US" altLang="ko-KR" dirty="0" err="1"/>
              <a:t>const</a:t>
            </a:r>
            <a:r>
              <a:rPr lang="en-US" altLang="ko-KR" dirty="0"/>
              <a:t> float USD = 1194.50, JPY = 1101.48, EUR = 1316.64,</a:t>
            </a:r>
          </a:p>
          <a:p>
            <a:pPr latinLnBrk="1"/>
            <a:r>
              <a:rPr lang="en-US" altLang="ko-KR" dirty="0"/>
              <a:t>CNY = 168.46, GBP = 1489.37; </a:t>
            </a:r>
          </a:p>
          <a:p>
            <a:pPr latinLnBrk="1"/>
            <a:endParaRPr lang="en-US" altLang="ko-KR" dirty="0" smtClean="0"/>
          </a:p>
          <a:p>
            <a:pPr latinLnBrk="1"/>
            <a:r>
              <a:rPr lang="en-US" altLang="ko-KR" dirty="0" smtClean="0"/>
              <a:t>float </a:t>
            </a:r>
            <a:r>
              <a:rPr lang="en-US" altLang="ko-KR" dirty="0" err="1"/>
              <a:t>getExchangeRate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mode);</a:t>
            </a:r>
          </a:p>
          <a:p>
            <a:pPr latinLnBrk="1"/>
            <a:r>
              <a:rPr lang="en-US" altLang="ko-KR" dirty="0"/>
              <a:t>void </a:t>
            </a:r>
            <a:r>
              <a:rPr lang="en-US" altLang="ko-KR" dirty="0" err="1"/>
              <a:t>printExchangeReesult</a:t>
            </a:r>
            <a:r>
              <a:rPr lang="en-US" altLang="ko-KR" dirty="0"/>
              <a:t>(float </a:t>
            </a:r>
            <a:r>
              <a:rPr lang="en-US" altLang="ko-KR" dirty="0" err="1"/>
              <a:t>exchangeRate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menuNumber</a:t>
            </a:r>
            <a:r>
              <a:rPr lang="en-US" altLang="ko-KR" dirty="0"/>
              <a:t>, </a:t>
            </a:r>
          </a:p>
          <a:p>
            <a:pPr latinLnBrk="1"/>
            <a:r>
              <a:rPr lang="en-US" altLang="ko-KR" dirty="0"/>
              <a:t>			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exchangeResult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changeResult</a:t>
            </a:r>
            <a:r>
              <a:rPr lang="en-US" altLang="ko-KR" dirty="0"/>
              <a:t>);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54277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환전 프로그램</a:t>
            </a:r>
            <a:endParaRPr lang="en-US" altLang="ko-KR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53929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구현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주요 구현 내용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원화 </a:t>
            </a:r>
            <a:r>
              <a:rPr lang="en-US" altLang="ko-KR" sz="1200" dirty="0" smtClean="0"/>
              <a:t>-&gt; USD</a:t>
            </a:r>
            <a:r>
              <a:rPr lang="ko-KR" altLang="en-US" sz="1200" dirty="0" smtClean="0"/>
              <a:t>로 환전 한다면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기본 나누기 계산 값</a:t>
            </a:r>
            <a:endParaRPr lang="en-US" altLang="ko-KR" sz="1200" dirty="0" smtClean="0"/>
          </a:p>
          <a:p>
            <a:pPr marL="561975" lvl="1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>
                <a:solidFill>
                  <a:srgbClr val="FF0000"/>
                </a:solidFill>
              </a:rPr>
              <a:t>exchange </a:t>
            </a:r>
            <a:r>
              <a:rPr lang="ko-KR" altLang="en-US" sz="1200" dirty="0">
                <a:solidFill>
                  <a:srgbClr val="FF0000"/>
                </a:solidFill>
              </a:rPr>
              <a:t>값은 </a:t>
            </a:r>
            <a:r>
              <a:rPr lang="en-US" altLang="ko-KR" sz="1200" dirty="0">
                <a:solidFill>
                  <a:srgbClr val="FF0000"/>
                </a:solidFill>
              </a:rPr>
              <a:t>30000 / 1194.50 = 25.1151109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 smtClean="0"/>
              <a:t>exchangeResult</a:t>
            </a:r>
            <a:r>
              <a:rPr lang="ko-KR" altLang="en-US" sz="1200" dirty="0"/>
              <a:t>값이 실제 환전해 줄 외화 </a:t>
            </a:r>
            <a:r>
              <a:rPr lang="ko-KR" altLang="en-US" sz="1200" dirty="0" smtClean="0"/>
              <a:t>금액</a:t>
            </a:r>
            <a:endParaRPr lang="en-US" altLang="ko-KR" sz="1200" dirty="0" smtClean="0"/>
          </a:p>
          <a:p>
            <a:pPr marL="561975" lvl="1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err="1" smtClean="0">
                <a:solidFill>
                  <a:srgbClr val="FF0000"/>
                </a:solidFill>
              </a:rPr>
              <a:t>exchangeResult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값은 </a:t>
            </a:r>
            <a:r>
              <a:rPr lang="en-US" altLang="ko-KR" sz="1200" dirty="0" err="1">
                <a:solidFill>
                  <a:srgbClr val="FF0000"/>
                </a:solidFill>
              </a:rPr>
              <a:t>int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변수 형태이므로</a:t>
            </a:r>
            <a:r>
              <a:rPr lang="en-US" altLang="ko-KR" sz="1200" dirty="0">
                <a:solidFill>
                  <a:srgbClr val="FF0000"/>
                </a:solidFill>
              </a:rPr>
              <a:t>, exchange</a:t>
            </a:r>
            <a:r>
              <a:rPr lang="ko-KR" altLang="en-US" sz="1200" dirty="0">
                <a:solidFill>
                  <a:srgbClr val="FF0000"/>
                </a:solidFill>
              </a:rPr>
              <a:t>값에서 소수점이 빠진 </a:t>
            </a:r>
            <a:r>
              <a:rPr lang="en-US" altLang="ko-KR" sz="1200" dirty="0">
                <a:solidFill>
                  <a:srgbClr val="FF0000"/>
                </a:solidFill>
              </a:rPr>
              <a:t>25</a:t>
            </a:r>
            <a:r>
              <a:rPr lang="ko-KR" altLang="en-US" sz="1200" dirty="0">
                <a:solidFill>
                  <a:srgbClr val="FF0000"/>
                </a:solidFill>
              </a:rPr>
              <a:t>가 저장됨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거스름돈으로 </a:t>
            </a:r>
            <a:r>
              <a:rPr lang="ko-KR" altLang="en-US" sz="1200" dirty="0"/>
              <a:t>원화를 얼마 주어야 할지 계산하기 위해 사용자가 지불한 원화 금액에서</a:t>
            </a:r>
            <a:r>
              <a:rPr lang="en-US" altLang="ko-KR" sz="1200" dirty="0" smtClean="0"/>
              <a:t>,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 smtClean="0"/>
              <a:t>    위에서 </a:t>
            </a:r>
            <a:r>
              <a:rPr lang="ko-KR" altLang="en-US" sz="1200" dirty="0"/>
              <a:t>지불한 외화금액을 빼고 최종 거스름돈을 계산</a:t>
            </a:r>
          </a:p>
          <a:p>
            <a:pPr marL="561975" lvl="1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FF0000"/>
                </a:solidFill>
              </a:rPr>
              <a:t>   won(</a:t>
            </a:r>
            <a:r>
              <a:rPr lang="ko-KR" altLang="en-US" sz="1200" dirty="0">
                <a:solidFill>
                  <a:srgbClr val="FF0000"/>
                </a:solidFill>
              </a:rPr>
              <a:t>최초 고객이 지불한 금액 </a:t>
            </a:r>
            <a:r>
              <a:rPr lang="en-US" altLang="ko-KR" sz="1200" dirty="0">
                <a:solidFill>
                  <a:srgbClr val="FF0000"/>
                </a:solidFill>
              </a:rPr>
              <a:t>30,000</a:t>
            </a:r>
            <a:r>
              <a:rPr lang="ko-KR" altLang="en-US" sz="1200" dirty="0">
                <a:solidFill>
                  <a:srgbClr val="FF0000"/>
                </a:solidFill>
              </a:rPr>
              <a:t>원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pPr marL="561975" lvl="1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FF0000"/>
                </a:solidFill>
              </a:rPr>
              <a:t>- </a:t>
            </a:r>
            <a:r>
              <a:rPr lang="en-US" altLang="ko-KR" sz="1200" dirty="0" err="1">
                <a:solidFill>
                  <a:srgbClr val="FF0000"/>
                </a:solidFill>
              </a:rPr>
              <a:t>exchangeResult</a:t>
            </a:r>
            <a:r>
              <a:rPr lang="en-US" altLang="ko-KR" sz="1200" dirty="0">
                <a:solidFill>
                  <a:srgbClr val="FF0000"/>
                </a:solidFill>
              </a:rPr>
              <a:t> (</a:t>
            </a:r>
            <a:r>
              <a:rPr lang="ko-KR" altLang="en-US" sz="1200" dirty="0">
                <a:solidFill>
                  <a:srgbClr val="FF0000"/>
                </a:solidFill>
              </a:rPr>
              <a:t>지불한 외화금액 </a:t>
            </a:r>
            <a:r>
              <a:rPr lang="en-US" altLang="ko-KR" sz="1200" dirty="0">
                <a:solidFill>
                  <a:srgbClr val="FF0000"/>
                </a:solidFill>
              </a:rPr>
              <a:t>25</a:t>
            </a:r>
            <a:r>
              <a:rPr lang="ko-KR" altLang="en-US" sz="1200" dirty="0">
                <a:solidFill>
                  <a:srgbClr val="FF0000"/>
                </a:solidFill>
              </a:rPr>
              <a:t>달러</a:t>
            </a:r>
            <a:r>
              <a:rPr lang="en-US" altLang="ko-KR" sz="1200" dirty="0">
                <a:solidFill>
                  <a:srgbClr val="FF0000"/>
                </a:solidFill>
              </a:rPr>
              <a:t>) * </a:t>
            </a:r>
            <a:r>
              <a:rPr lang="en-US" altLang="ko-KR" sz="1200" dirty="0" err="1">
                <a:solidFill>
                  <a:srgbClr val="FF0000"/>
                </a:solidFill>
              </a:rPr>
              <a:t>calcExchangeResult</a:t>
            </a:r>
            <a:r>
              <a:rPr lang="en-US" altLang="ko-KR" sz="1200" dirty="0">
                <a:solidFill>
                  <a:srgbClr val="FF0000"/>
                </a:solidFill>
              </a:rPr>
              <a:t> (</a:t>
            </a:r>
            <a:r>
              <a:rPr lang="ko-KR" altLang="en-US" sz="1200" dirty="0">
                <a:solidFill>
                  <a:srgbClr val="FF0000"/>
                </a:solidFill>
              </a:rPr>
              <a:t>환율 </a:t>
            </a:r>
            <a:r>
              <a:rPr lang="en-US" altLang="ko-KR" sz="1200" dirty="0">
                <a:solidFill>
                  <a:srgbClr val="FF0000"/>
                </a:solidFill>
              </a:rPr>
              <a:t>1194.50) </a:t>
            </a:r>
          </a:p>
          <a:p>
            <a:pPr marL="561975" lvl="1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FF0000"/>
                </a:solidFill>
              </a:rPr>
              <a:t>------------------------------------------------------------------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561975" lvl="1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FF0000"/>
                </a:solidFill>
              </a:rPr>
              <a:t>= </a:t>
            </a:r>
            <a:r>
              <a:rPr lang="ko-KR" altLang="en-US" sz="1200" dirty="0">
                <a:solidFill>
                  <a:srgbClr val="FF0000"/>
                </a:solidFill>
              </a:rPr>
              <a:t>거스름돈 </a:t>
            </a:r>
            <a:r>
              <a:rPr lang="en-US" altLang="ko-KR" sz="1200" dirty="0">
                <a:solidFill>
                  <a:srgbClr val="FF0000"/>
                </a:solidFill>
              </a:rPr>
              <a:t>137</a:t>
            </a:r>
            <a:r>
              <a:rPr lang="ko-KR" altLang="en-US" sz="1200" dirty="0" smtClean="0">
                <a:solidFill>
                  <a:srgbClr val="FF0000"/>
                </a:solidFill>
              </a:rPr>
              <a:t>원</a:t>
            </a: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한국 돈에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원이 사용되지 않기 </a:t>
            </a:r>
            <a:r>
              <a:rPr lang="ko-KR" altLang="en-US" sz="1200" dirty="0" err="1" smtClean="0"/>
              <a:t>떄문에</a:t>
            </a:r>
            <a:r>
              <a:rPr lang="ko-KR" altLang="en-US" sz="1200" dirty="0" smtClean="0"/>
              <a:t> 원단위 </a:t>
            </a:r>
            <a:r>
              <a:rPr lang="ko-KR" altLang="en-US" sz="1200" dirty="0" err="1" smtClean="0"/>
              <a:t>절사</a:t>
            </a: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>
                <a:solidFill>
                  <a:srgbClr val="FF0000"/>
                </a:solidFill>
              </a:rPr>
              <a:t>최종 거스름돈 </a:t>
            </a:r>
            <a:r>
              <a:rPr lang="en-US" altLang="ko-KR" sz="1200" dirty="0">
                <a:solidFill>
                  <a:srgbClr val="FF0000"/>
                </a:solidFill>
              </a:rPr>
              <a:t>: 130</a:t>
            </a:r>
            <a:r>
              <a:rPr lang="ko-KR" altLang="en-US" sz="1200" dirty="0">
                <a:solidFill>
                  <a:srgbClr val="FF0000"/>
                </a:solidFill>
              </a:rPr>
              <a:t>원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536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환전 프로그램</a:t>
            </a:r>
            <a:endParaRPr lang="en-US" altLang="ko-KR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53929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추가 요구사항 구현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요구 분석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프로그램을 사용하게 될 은행 직원의 실수를 최소화 하기 위해서 외화 선택을 잘못할 경우 다시 묻는 기능을 추가</a:t>
            </a:r>
          </a:p>
          <a:p>
            <a:pPr lvl="1" latinLnBrk="1"/>
            <a:r>
              <a:rPr lang="ko-KR" altLang="en-US" sz="1200" dirty="0"/>
              <a:t>은행 직원이 외화를 </a:t>
            </a:r>
            <a:r>
              <a:rPr lang="en-US" altLang="ko-KR" sz="1200" dirty="0"/>
              <a:t>1~5</a:t>
            </a:r>
            <a:r>
              <a:rPr lang="ko-KR" altLang="en-US" sz="1200" dirty="0"/>
              <a:t>로 선택해야 하나 실수로 그 범위를 넘는 </a:t>
            </a:r>
            <a:r>
              <a:rPr lang="ko-KR" altLang="en-US" sz="1200" dirty="0" err="1"/>
              <a:t>숫자값을</a:t>
            </a:r>
            <a:r>
              <a:rPr lang="ko-KR" altLang="en-US" sz="1200" dirty="0"/>
              <a:t> 입력할 경우를 대비한다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lvl="1" latinLnBrk="1"/>
            <a:r>
              <a:rPr lang="ko-KR" altLang="en-US" sz="1200" dirty="0" err="1" smtClean="0"/>
              <a:t>제대로된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값을 입력할 때 까지 반복하도록 구현한다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433176256" descr="EMB0002bd6c17c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3177" y="2486721"/>
            <a:ext cx="7323042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915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환전 프로그램</a:t>
            </a:r>
            <a:endParaRPr lang="en-US" altLang="ko-KR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53929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추가 요구사항 구현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구현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환전할 외화를 선택하는 부분에 </a:t>
            </a:r>
            <a:r>
              <a:rPr lang="en-US" altLang="ko-KR" sz="1200" dirty="0" err="1"/>
              <a:t>do~while</a:t>
            </a:r>
            <a:r>
              <a:rPr lang="ko-KR" altLang="en-US" sz="1200" dirty="0"/>
              <a:t>문으로 반복하도록 수행하여</a:t>
            </a:r>
            <a:r>
              <a:rPr lang="en-US" altLang="ko-KR" sz="1200" dirty="0"/>
              <a:t>, 1~5 </a:t>
            </a:r>
            <a:r>
              <a:rPr lang="ko-KR" altLang="en-US" sz="1200" dirty="0"/>
              <a:t>사이의 숫자가 아닐 경우 계속 반복하도록 코드를 </a:t>
            </a:r>
            <a:r>
              <a:rPr lang="ko-KR" altLang="en-US" sz="1200" dirty="0" smtClean="0"/>
              <a:t>추가</a:t>
            </a: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lvl="1" latinLnBrk="1"/>
            <a:r>
              <a:rPr lang="en-US" altLang="ko-KR" dirty="0">
                <a:solidFill>
                  <a:srgbClr val="FF0000"/>
                </a:solidFill>
              </a:rPr>
              <a:t>do {</a:t>
            </a:r>
          </a:p>
          <a:p>
            <a:pPr lvl="1" latinLnBrk="1"/>
            <a:r>
              <a:rPr lang="en-US" altLang="ko-KR" dirty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환전할 외화를 선택하세요 </a:t>
            </a:r>
            <a:r>
              <a:rPr lang="en-US" altLang="ko-KR" dirty="0"/>
              <a:t>(1:USD, 2:JPY, 3:EUR, 4:CNY, 5:GBP) : ");</a:t>
            </a:r>
          </a:p>
          <a:p>
            <a:pPr lvl="1" latinLnBrk="1"/>
            <a:r>
              <a:rPr lang="en-US" altLang="ko-KR" dirty="0"/>
              <a:t>	</a:t>
            </a:r>
            <a:r>
              <a:rPr lang="en-US" altLang="ko-KR" dirty="0" err="1" smtClean="0"/>
              <a:t>scanf</a:t>
            </a:r>
            <a:r>
              <a:rPr lang="en-US" altLang="ko-KR" dirty="0"/>
              <a:t>("%d", &amp;</a:t>
            </a:r>
            <a:r>
              <a:rPr lang="en-US" altLang="ko-KR" dirty="0" err="1"/>
              <a:t>menuNumber</a:t>
            </a:r>
            <a:r>
              <a:rPr lang="en-US" altLang="ko-KR" dirty="0"/>
              <a:t>);	</a:t>
            </a:r>
          </a:p>
          <a:p>
            <a:pPr lvl="1" latinLnBrk="1"/>
            <a:r>
              <a:rPr lang="en-US" altLang="ko-KR" dirty="0" smtClean="0">
                <a:solidFill>
                  <a:srgbClr val="FF0000"/>
                </a:solidFill>
              </a:rPr>
              <a:t>}</a:t>
            </a:r>
            <a:r>
              <a:rPr lang="en-US" altLang="ko-KR" dirty="0">
                <a:solidFill>
                  <a:srgbClr val="FF0000"/>
                </a:solidFill>
              </a:rPr>
              <a:t>while(</a:t>
            </a:r>
            <a:r>
              <a:rPr lang="en-US" altLang="ko-KR" dirty="0" err="1">
                <a:solidFill>
                  <a:srgbClr val="FF0000"/>
                </a:solidFill>
              </a:rPr>
              <a:t>menuNumber</a:t>
            </a:r>
            <a:r>
              <a:rPr lang="en-US" altLang="ko-KR" dirty="0">
                <a:solidFill>
                  <a:srgbClr val="FF0000"/>
                </a:solidFill>
              </a:rPr>
              <a:t> &lt; 1 || </a:t>
            </a:r>
            <a:r>
              <a:rPr lang="en-US" altLang="ko-KR" dirty="0" err="1">
                <a:solidFill>
                  <a:srgbClr val="FF0000"/>
                </a:solidFill>
              </a:rPr>
              <a:t>menuNumber</a:t>
            </a:r>
            <a:r>
              <a:rPr lang="en-US" altLang="ko-KR" dirty="0">
                <a:solidFill>
                  <a:srgbClr val="FF0000"/>
                </a:solidFill>
              </a:rPr>
              <a:t> &gt; 5);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7661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</a:t>
            </a:r>
            <a:r>
              <a:rPr lang="en-US" altLang="ko-KR" sz="1800" dirty="0" smtClean="0"/>
              <a:t>. </a:t>
            </a:r>
            <a:r>
              <a:rPr lang="ko-KR" altLang="en-US" sz="1800" dirty="0" err="1" smtClean="0"/>
              <a:t>로또</a:t>
            </a:r>
            <a:r>
              <a:rPr lang="ko-KR" altLang="en-US" sz="1800" dirty="0" smtClean="0"/>
              <a:t> 번호 생성 프로젝트</a:t>
            </a:r>
            <a:endParaRPr lang="en-US" altLang="ko-KR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544203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소프트웨어 설계</a:t>
            </a:r>
            <a:r>
              <a:rPr lang="en-US" altLang="ko-KR" sz="1600" dirty="0" smtClean="0"/>
              <a:t>(1)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요구분석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6</a:t>
            </a:r>
            <a:r>
              <a:rPr lang="ko-KR" altLang="en-US" sz="1200" dirty="0" smtClean="0"/>
              <a:t>개의 무작위 숫자</a:t>
            </a:r>
            <a:r>
              <a:rPr lang="en-US" altLang="ko-KR" sz="1200" dirty="0" smtClean="0"/>
              <a:t>(1~45)</a:t>
            </a:r>
            <a:r>
              <a:rPr lang="ko-KR" altLang="en-US" sz="1200" dirty="0" smtClean="0"/>
              <a:t>를 생성해야 한다</a:t>
            </a:r>
            <a:r>
              <a:rPr lang="en-US" altLang="ko-KR" sz="1200" dirty="0" smtClean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생성된 </a:t>
            </a:r>
            <a:r>
              <a:rPr lang="ko-KR" altLang="en-US" sz="1200" dirty="0" smtClean="0"/>
              <a:t>번호는 오름차순으로 정렬이 되어야 한다</a:t>
            </a:r>
            <a:r>
              <a:rPr lang="en-US" altLang="ko-KR" sz="1200" dirty="0" smtClean="0"/>
              <a:t>.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생성된 </a:t>
            </a:r>
            <a:r>
              <a:rPr lang="ko-KR" altLang="en-US" sz="1200" dirty="0" smtClean="0"/>
              <a:t>번호는 중복 없이 생성되어야 한다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7200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err="1" smtClean="0"/>
              <a:t>로또</a:t>
            </a:r>
            <a:r>
              <a:rPr lang="ko-KR" altLang="en-US" sz="1800" dirty="0" smtClean="0"/>
              <a:t> 번호 생성 프로젝트</a:t>
            </a:r>
            <a:endParaRPr lang="en-US" altLang="ko-KR" sz="1800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344518" cy="542419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구현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주요 구현 내용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6</a:t>
            </a:r>
            <a:r>
              <a:rPr lang="ko-KR" altLang="en-US" sz="1200" dirty="0" smtClean="0"/>
              <a:t>개의 무작위 숫자</a:t>
            </a:r>
            <a:r>
              <a:rPr lang="en-US" altLang="ko-KR" sz="1200" dirty="0" smtClean="0"/>
              <a:t>(1~45)</a:t>
            </a:r>
            <a:r>
              <a:rPr lang="ko-KR" altLang="en-US" sz="1200" dirty="0" smtClean="0"/>
              <a:t>를 생성해야 한다</a:t>
            </a:r>
            <a:r>
              <a:rPr lang="en-US" altLang="ko-KR" sz="1200" dirty="0" smtClean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생성된 번호는 오름차순으로 정렬되어야 한다</a:t>
            </a:r>
            <a:r>
              <a:rPr lang="en-US" altLang="ko-KR" sz="1200" dirty="0" smtClean="0"/>
              <a:t>. </a:t>
            </a:r>
            <a:endParaRPr lang="ko-KR" altLang="en-US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06349" y="1637528"/>
            <a:ext cx="186942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>
              <a:lnSpc>
                <a:spcPct val="150000"/>
              </a:lnSpc>
              <a:spcBef>
                <a:spcPts val="0"/>
              </a:spcBef>
              <a:spcAft>
                <a:spcPts val="280"/>
              </a:spcAft>
            </a:pPr>
            <a:r>
              <a:rPr lang="en-US" altLang="ko-KR" sz="1400" kern="0" spc="-150" dirty="0" smtClean="0">
                <a:solidFill>
                  <a:srgbClr val="000000"/>
                </a:solidFill>
                <a:latin typeface="굴림"/>
              </a:rPr>
              <a:t>#define MAX 6 // </a:t>
            </a:r>
            <a:r>
              <a:rPr lang="ko-KR" altLang="en-US" sz="1400" kern="0" spc="-150" dirty="0" smtClean="0">
                <a:solidFill>
                  <a:srgbClr val="000000"/>
                </a:solidFill>
                <a:ea typeface="굴림"/>
              </a:rPr>
              <a:t>최대 값</a:t>
            </a:r>
            <a:endParaRPr lang="ko-KR" altLang="en-US" sz="1400" kern="0" spc="0" dirty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4586" y="2077740"/>
            <a:ext cx="7439727" cy="134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dirty="0" err="1" smtClean="0"/>
              <a:t>srand</a:t>
            </a:r>
            <a:r>
              <a:rPr lang="en-US" altLang="ko-KR" sz="1400" dirty="0" smtClean="0"/>
              <a:t>(time(NULL)); //rand</a:t>
            </a:r>
            <a:r>
              <a:rPr lang="ko-KR" altLang="en-US" sz="1400" dirty="0" smtClean="0"/>
              <a:t>함수 초기화</a:t>
            </a:r>
          </a:p>
          <a:p>
            <a:pPr latinLnBrk="1"/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("================</a:t>
            </a:r>
            <a:r>
              <a:rPr lang="ko-KR" altLang="en-US" sz="1400" dirty="0" err="1" smtClean="0"/>
              <a:t>로또</a:t>
            </a:r>
            <a:r>
              <a:rPr lang="ko-KR" altLang="en-US" sz="1400" dirty="0" smtClean="0"/>
              <a:t> 복권 </a:t>
            </a:r>
            <a:r>
              <a:rPr lang="ko-KR" altLang="en-US" sz="1400" dirty="0" err="1" smtClean="0"/>
              <a:t>생성기</a:t>
            </a:r>
            <a:r>
              <a:rPr lang="en-US" altLang="ko-KR" sz="1400" dirty="0" smtClean="0"/>
              <a:t>================\n");</a:t>
            </a:r>
          </a:p>
          <a:p>
            <a:pPr latinLnBrk="1"/>
            <a:r>
              <a:rPr lang="en-US" altLang="ko-KR" sz="1400" dirty="0" smtClean="0"/>
              <a:t>for(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&lt;MAX;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++){</a:t>
            </a:r>
          </a:p>
          <a:p>
            <a:pPr latinLnBrk="1"/>
            <a:r>
              <a:rPr lang="en-US" altLang="ko-KR" sz="1400" dirty="0" smtClean="0"/>
              <a:t>lotto[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 =(rand() % 45)+1;</a:t>
            </a:r>
          </a:p>
          <a:p>
            <a:pPr latinLnBrk="1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814586" y="4036541"/>
            <a:ext cx="4953000" cy="211750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ko-KR" sz="1400" dirty="0" smtClean="0"/>
              <a:t>//</a:t>
            </a:r>
            <a:r>
              <a:rPr lang="ko-KR" altLang="en-US" sz="1400" dirty="0" smtClean="0"/>
              <a:t>오름차순 정렬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선택 정렬</a:t>
            </a:r>
            <a:r>
              <a:rPr lang="en-US" altLang="ko-KR" sz="1400" dirty="0" smtClean="0"/>
              <a:t>)</a:t>
            </a:r>
            <a:endParaRPr lang="ko-KR" altLang="en-US" sz="1400" dirty="0" smtClean="0"/>
          </a:p>
          <a:p>
            <a:pPr latinLnBrk="1"/>
            <a:r>
              <a:rPr lang="en-US" altLang="ko-KR" sz="1400" dirty="0" smtClean="0"/>
              <a:t>for(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&lt;MAX;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++){</a:t>
            </a:r>
          </a:p>
          <a:p>
            <a:pPr latinLnBrk="1"/>
            <a:r>
              <a:rPr lang="en-US" altLang="ko-KR" sz="1400" dirty="0" smtClean="0"/>
              <a:t>for(j=i+1; j&lt;MAX; j++){</a:t>
            </a:r>
          </a:p>
          <a:p>
            <a:pPr latinLnBrk="1"/>
            <a:r>
              <a:rPr lang="en-US" altLang="ko-KR" sz="1400" dirty="0" smtClean="0"/>
              <a:t>if(lotto[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 &gt; lotto[j]){</a:t>
            </a:r>
          </a:p>
          <a:p>
            <a:pPr latinLnBrk="1"/>
            <a:r>
              <a:rPr lang="en-US" altLang="ko-KR" sz="1400" dirty="0" smtClean="0"/>
              <a:t>temp = lotto[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];</a:t>
            </a:r>
          </a:p>
          <a:p>
            <a:pPr latinLnBrk="1"/>
            <a:r>
              <a:rPr lang="en-US" altLang="ko-KR" sz="1400" dirty="0" smtClean="0"/>
              <a:t>lotto[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 = lotto[j];</a:t>
            </a:r>
          </a:p>
          <a:p>
            <a:pPr latinLnBrk="1"/>
            <a:r>
              <a:rPr lang="en-US" altLang="ko-KR" sz="1400" dirty="0" smtClean="0"/>
              <a:t>lotto[j] = temp;</a:t>
            </a:r>
          </a:p>
          <a:p>
            <a:pPr latinLnBrk="1"/>
            <a:r>
              <a:rPr lang="en-US" altLang="ko-KR" sz="1400" dirty="0" smtClean="0"/>
              <a:t>} } }</a:t>
            </a:r>
            <a:endParaRPr lang="en-US" altLang="ko-KR" sz="1400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7" name="_x274561208" descr="EMB00001574043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8575" y="4815016"/>
            <a:ext cx="4566613" cy="9926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4269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46740</TotalTime>
  <Words>3798</Words>
  <Application>Microsoft Office PowerPoint</Application>
  <PresentationFormat>A4 용지(210x297mm)</PresentationFormat>
  <Paragraphs>564</Paragraphs>
  <Slides>16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1_Default Design</vt:lpstr>
      <vt:lpstr>기본 디자인</vt:lpstr>
      <vt:lpstr>3_Default Design</vt:lpstr>
      <vt:lpstr>2. 응용 프로젝트 실습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Company>메리츠화재 IT본부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user</cp:lastModifiedBy>
  <cp:revision>2917</cp:revision>
  <cp:lastPrinted>2015-10-28T04:44:44Z</cp:lastPrinted>
  <dcterms:created xsi:type="dcterms:W3CDTF">2003-10-22T07:02:37Z</dcterms:created>
  <dcterms:modified xsi:type="dcterms:W3CDTF">2019-12-06T02:30:40Z</dcterms:modified>
</cp:coreProperties>
</file>