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67"/>
  </p:notesMasterIdLst>
  <p:sldIdLst>
    <p:sldId id="694" r:id="rId4"/>
    <p:sldId id="977" r:id="rId5"/>
    <p:sldId id="1031" r:id="rId6"/>
    <p:sldId id="1032" r:id="rId7"/>
    <p:sldId id="1033" r:id="rId8"/>
    <p:sldId id="1034" r:id="rId9"/>
    <p:sldId id="1035" r:id="rId10"/>
    <p:sldId id="1036" r:id="rId11"/>
    <p:sldId id="1045" r:id="rId12"/>
    <p:sldId id="1046" r:id="rId13"/>
    <p:sldId id="1037" r:id="rId14"/>
    <p:sldId id="1047" r:id="rId15"/>
    <p:sldId id="1048" r:id="rId16"/>
    <p:sldId id="1049" r:id="rId17"/>
    <p:sldId id="1052" r:id="rId18"/>
    <p:sldId id="1050" r:id="rId19"/>
    <p:sldId id="1051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5" r:id="rId32"/>
    <p:sldId id="1068" r:id="rId33"/>
    <p:sldId id="1067" r:id="rId34"/>
    <p:sldId id="1069" r:id="rId35"/>
    <p:sldId id="1071" r:id="rId36"/>
    <p:sldId id="1070" r:id="rId37"/>
    <p:sldId id="1072" r:id="rId38"/>
    <p:sldId id="1073" r:id="rId39"/>
    <p:sldId id="1075" r:id="rId40"/>
    <p:sldId id="1076" r:id="rId41"/>
    <p:sldId id="1077" r:id="rId42"/>
    <p:sldId id="1078" r:id="rId43"/>
    <p:sldId id="1079" r:id="rId44"/>
    <p:sldId id="1080" r:id="rId45"/>
    <p:sldId id="1081" r:id="rId46"/>
    <p:sldId id="1082" r:id="rId47"/>
    <p:sldId id="1083" r:id="rId48"/>
    <p:sldId id="1084" r:id="rId49"/>
    <p:sldId id="1085" r:id="rId50"/>
    <p:sldId id="1086" r:id="rId51"/>
    <p:sldId id="1088" r:id="rId52"/>
    <p:sldId id="1089" r:id="rId53"/>
    <p:sldId id="1090" r:id="rId54"/>
    <p:sldId id="1091" r:id="rId55"/>
    <p:sldId id="1092" r:id="rId56"/>
    <p:sldId id="1093" r:id="rId57"/>
    <p:sldId id="1094" r:id="rId58"/>
    <p:sldId id="1095" r:id="rId59"/>
    <p:sldId id="1096" r:id="rId60"/>
    <p:sldId id="1097" r:id="rId61"/>
    <p:sldId id="1098" r:id="rId62"/>
    <p:sldId id="1099" r:id="rId63"/>
    <p:sldId id="1100" r:id="rId64"/>
    <p:sldId id="1087" r:id="rId65"/>
    <p:sldId id="984" r:id="rId6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16" d="100"/>
          <a:sy n="116" d="100"/>
        </p:scale>
        <p:origin x="-1500" y="-1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1. </a:t>
            </a:r>
            <a:r>
              <a:rPr lang="ko-KR" altLang="en-US" sz="2400" dirty="0" smtClean="0"/>
              <a:t>기본 코딩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저자 </a:t>
            </a:r>
            <a:r>
              <a:rPr kumimoji="1" lang="en-US" altLang="ko-KR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김종민 교수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[1-2-3] </a:t>
            </a:r>
            <a:r>
              <a:rPr lang="ko-KR" altLang="en-US" sz="1200" dirty="0"/>
              <a:t>변수의 데이터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math = 90;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english</a:t>
            </a:r>
            <a:r>
              <a:rPr lang="en-US" altLang="ko-KR" dirty="0"/>
              <a:t> = 85;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programming = 100;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\t</a:t>
            </a:r>
            <a:r>
              <a:rPr lang="ko-KR" altLang="en-US" dirty="0"/>
              <a:t>영어</a:t>
            </a:r>
            <a:r>
              <a:rPr lang="en-US" altLang="ko-KR" dirty="0"/>
              <a:t>\t</a:t>
            </a:r>
            <a:r>
              <a:rPr lang="ko-KR" altLang="en-US" dirty="0"/>
              <a:t>프로그래밍</a:t>
            </a:r>
            <a:r>
              <a:rPr lang="en-US" altLang="ko-KR" dirty="0"/>
              <a:t>\n");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t%d</a:t>
            </a:r>
            <a:r>
              <a:rPr lang="en-US" altLang="ko-KR" dirty="0"/>
              <a:t>\</a:t>
            </a:r>
            <a:r>
              <a:rPr lang="en-US" altLang="ko-KR" dirty="0" err="1"/>
              <a:t>t%d</a:t>
            </a:r>
            <a:r>
              <a:rPr lang="en-US" altLang="ko-KR" dirty="0"/>
              <a:t>\t", math, </a:t>
            </a:r>
            <a:r>
              <a:rPr lang="en-US" altLang="ko-KR" dirty="0" err="1"/>
              <a:t>english</a:t>
            </a:r>
            <a:r>
              <a:rPr lang="en-US" altLang="ko-KR" dirty="0"/>
              <a:t>, programming);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4518200" descr="EMB0002bd6c16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048" y="5145173"/>
            <a:ext cx="3325813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내용을 계속 저장하기 위해서는 파일로 </a:t>
            </a:r>
            <a:r>
              <a:rPr lang="ko-KR" altLang="en-US" sz="1200" dirty="0" smtClean="0"/>
              <a:t>출력을 </a:t>
            </a:r>
            <a:r>
              <a:rPr lang="ko-KR" altLang="en-US" sz="1200" dirty="0" err="1" smtClean="0"/>
              <a:t>해야함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워드프로세서나 </a:t>
            </a:r>
            <a:r>
              <a:rPr lang="en-US" altLang="ko-KR" sz="1200" dirty="0"/>
              <a:t>Excel</a:t>
            </a:r>
            <a:r>
              <a:rPr lang="ko-KR" altLang="en-US" sz="1200" dirty="0"/>
              <a:t>과 같은 프로그램에서 내용을 작성하고 저장하는 기능과 같은 것이 파일 출력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을 하는 </a:t>
            </a:r>
            <a:r>
              <a:rPr lang="ko-KR" altLang="en-US" sz="1200" dirty="0" smtClean="0"/>
              <a:t>방법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FILE</a:t>
            </a:r>
            <a:r>
              <a:rPr lang="ko-KR" altLang="en-US" sz="1200" dirty="0"/>
              <a:t>을 활용한 파일 변수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fprintf</a:t>
            </a:r>
            <a:r>
              <a:rPr lang="ko-KR" altLang="en-US" sz="1200" dirty="0"/>
              <a:t>를 활용한 파일 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5260674"/>
              </p:ext>
            </p:extLst>
          </p:nvPr>
        </p:nvGraphicFramePr>
        <p:xfrm>
          <a:off x="1726845" y="3222595"/>
          <a:ext cx="5356409" cy="2281647"/>
        </p:xfrm>
        <a:graphic>
          <a:graphicData uri="http://schemas.openxmlformats.org/drawingml/2006/table">
            <a:tbl>
              <a:tblPr/>
              <a:tblGrid>
                <a:gridCol w="5356409"/>
              </a:tblGrid>
              <a:tr h="22816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파일경로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fprintf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파일포인터변수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66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[1-2-4] </a:t>
            </a:r>
            <a:r>
              <a:rPr lang="ko-KR" altLang="en-US" sz="1200" dirty="0"/>
              <a:t>새롭게 파일 내용 </a:t>
            </a:r>
            <a:r>
              <a:rPr lang="ko-KR" altLang="en-US" sz="1200" dirty="0" smtClean="0"/>
              <a:t>작성하기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_x432859768" descr="EMB0002bd6c16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729" y="4570901"/>
            <a:ext cx="34274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_x432858248" descr="EMB0002bd6c16e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729" y="5280514"/>
            <a:ext cx="4924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99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[1-2-5] </a:t>
            </a:r>
            <a:r>
              <a:rPr lang="ko-KR" altLang="en-US" sz="1200" dirty="0"/>
              <a:t>기존 파일 내용에 추가로 </a:t>
            </a:r>
            <a:r>
              <a:rPr lang="ko-KR" altLang="en-US" sz="1200" dirty="0" smtClean="0"/>
              <a:t>작성하기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</a:t>
            </a:r>
            <a:r>
              <a:rPr lang="en-US" altLang="ko-KR" sz="1700" dirty="0">
                <a:solidFill>
                  <a:srgbClr val="FF0000"/>
                </a:solidFill>
              </a:rPr>
              <a:t>"a"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60" name="_x432854488" descr="EMB0002bd6c16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795" y="4598677"/>
            <a:ext cx="2186891" cy="4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_x432853768" descr="EMB0002bd6c16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795" y="5308290"/>
            <a:ext cx="3142073" cy="4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_x432855368" descr="EMB0002bd6c16f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1829" y="4296321"/>
            <a:ext cx="3142073" cy="6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_x432855448" descr="EMB0002bd6c16f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1829" y="5244057"/>
            <a:ext cx="3142073" cy="6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30439" y="39394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다시 실행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0438" y="49670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다시 실행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  <a:endParaRPr lang="en-US" altLang="ko-KR" sz="1700" dirty="0" smtClean="0"/>
          </a:p>
          <a:p>
            <a:pPr lvl="2" latinLnBrk="1"/>
            <a:r>
              <a:rPr lang="en-US" altLang="ko-KR" sz="1700" dirty="0" smtClean="0"/>
              <a:t>FILE </a:t>
            </a:r>
            <a:r>
              <a:rPr lang="en-US" altLang="ko-KR" sz="1700" dirty="0"/>
              <a:t>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("output.csv",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en-US" altLang="ko-KR" sz="1700" dirty="0" err="1"/>
              <a:t>Name,Math,English,Programming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"Hong", 90, 100, 70);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"Kim", 50, 90, 50);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"Poly", 60, 100, 90);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"Park", 100, 80, 70);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00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(2) – </a:t>
            </a:r>
            <a:r>
              <a:rPr lang="ko-KR" altLang="en-US" sz="1600" dirty="0" smtClean="0"/>
              <a:t>파일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생성된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파일을 내 컴퓨터로 저장하여 실행하면 </a:t>
            </a:r>
            <a:r>
              <a:rPr lang="en-US" altLang="ko-KR" sz="1200" dirty="0"/>
              <a:t>Excel</a:t>
            </a:r>
            <a:r>
              <a:rPr lang="ko-KR" altLang="en-US" sz="1200" dirty="0"/>
              <a:t>에서 </a:t>
            </a:r>
            <a:r>
              <a:rPr lang="en-US" altLang="ko-KR" sz="1200" dirty="0"/>
              <a:t>csv</a:t>
            </a:r>
            <a:r>
              <a:rPr lang="ko-KR" altLang="en-US" sz="1200" dirty="0" smtClean="0"/>
              <a:t>파일이 열림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파일이 열려있는 상태에서 다운로드 버튼을 누르면 파일을 받을 수 </a:t>
            </a:r>
            <a:r>
              <a:rPr lang="ko-KR" altLang="en-US" sz="1200" dirty="0" smtClean="0"/>
              <a:t>있음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32860168" descr="EMB0002bd6c1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4"/>
          <a:stretch>
            <a:fillRect/>
          </a:stretch>
        </p:blipFill>
        <p:spPr bwMode="auto">
          <a:xfrm>
            <a:off x="2109810" y="1688295"/>
            <a:ext cx="2346217" cy="10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432856888" descr="EMB0002bd6c17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664848"/>
            <a:ext cx="4090290" cy="10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432859128" descr="EMB0002bd6c17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4246" y="4828056"/>
            <a:ext cx="2668201" cy="11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5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입력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콘솔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입력은 소스코드를 컴파일 하고 바로 키보드를 통해 직접 </a:t>
            </a:r>
            <a:r>
              <a:rPr lang="ko-KR" altLang="en-US" sz="1200" dirty="0" err="1"/>
              <a:t>입력받는</a:t>
            </a:r>
            <a:r>
              <a:rPr lang="ko-KR" altLang="en-US" sz="1200" dirty="0"/>
              <a:t> 방식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가장 보편적으로 사용할 수 있는 </a:t>
            </a:r>
            <a:r>
              <a:rPr lang="ko-KR" altLang="en-US" sz="1200" dirty="0" smtClean="0"/>
              <a:t>방법</a:t>
            </a:r>
            <a:endParaRPr lang="en-US" altLang="ko-KR" sz="1200" dirty="0" smtClean="0"/>
          </a:p>
          <a:p>
            <a:pPr lvl="1" latinLnBrk="1"/>
            <a:r>
              <a:rPr lang="en-US" altLang="ko-KR" sz="1200" dirty="0" err="1"/>
              <a:t>scanf</a:t>
            </a:r>
            <a:r>
              <a:rPr lang="ko-KR" altLang="en-US" sz="1200" dirty="0"/>
              <a:t>를 활용한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콘솔</a:t>
            </a:r>
            <a:r>
              <a:rPr lang="en-US" altLang="ko-KR" sz="1200" dirty="0"/>
              <a:t>) </a:t>
            </a:r>
            <a:r>
              <a:rPr lang="ko-KR" altLang="en-US" sz="1200" dirty="0"/>
              <a:t>입력</a:t>
            </a:r>
          </a:p>
          <a:p>
            <a:pPr lvl="1" latinLnBrk="1"/>
            <a:r>
              <a:rPr lang="ko-KR" altLang="en-US" sz="1200" dirty="0"/>
              <a:t>입력한 데이터를 변수에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데이터를 지정하는 </a:t>
            </a:r>
            <a:r>
              <a:rPr lang="ko-KR" altLang="en-US" sz="1200" dirty="0" smtClean="0"/>
              <a:t>부분과 입력된 </a:t>
            </a:r>
            <a:r>
              <a:rPr lang="ko-KR" altLang="en-US" sz="1200" dirty="0"/>
              <a:t>데이터를 저장할 변수를 설정하는 부분으로 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나누어 짐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이름 앞에는 반드시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/>
              <a:t>를 넣어서 변수의 주소를 </a:t>
            </a:r>
            <a:r>
              <a:rPr lang="ko-KR" altLang="en-US" sz="1200" dirty="0" smtClean="0"/>
              <a:t>지정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화면 입력이 성공하면 가져온 값의 개수를 반환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7812574"/>
              </p:ext>
            </p:extLst>
          </p:nvPr>
        </p:nvGraphicFramePr>
        <p:xfrm>
          <a:off x="2320091" y="3744965"/>
          <a:ext cx="4455390" cy="1085744"/>
        </p:xfrm>
        <a:graphic>
          <a:graphicData uri="http://schemas.openxmlformats.org/drawingml/2006/table">
            <a:tbl>
              <a:tblPr/>
              <a:tblGrid>
                <a:gridCol w="4455390"/>
              </a:tblGrid>
              <a:tr h="1085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b="1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85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[1-2-7]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기본 동작 이해</a:t>
            </a:r>
          </a:p>
          <a:p>
            <a:pPr lvl="1" latinLnBrk="1"/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 smtClean="0"/>
              <a:t>{</a:t>
            </a:r>
          </a:p>
          <a:p>
            <a:pPr lvl="2"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input1, input2;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returnData</a:t>
            </a:r>
            <a:r>
              <a:rPr lang="en-US" altLang="ko-KR" dirty="0"/>
              <a:t> = 0;</a:t>
            </a:r>
          </a:p>
          <a:p>
            <a:pPr lvl="2" latinLnBrk="1"/>
            <a:r>
              <a:rPr lang="en-US" altLang="ko-KR" dirty="0" err="1"/>
              <a:t>returnData</a:t>
            </a:r>
            <a:r>
              <a:rPr lang="en-US" altLang="ko-KR" dirty="0"/>
              <a:t> = </a:t>
            </a:r>
            <a:r>
              <a:rPr lang="en-US" altLang="ko-KR" dirty="0" err="1"/>
              <a:t>scanf</a:t>
            </a:r>
            <a:r>
              <a:rPr lang="en-US" altLang="ko-KR" dirty="0"/>
              <a:t>("%d %d", &amp;input1, &amp;input2);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반환 값 </a:t>
            </a:r>
            <a:r>
              <a:rPr lang="en-US" altLang="ko-KR" dirty="0"/>
              <a:t>: %d", </a:t>
            </a:r>
            <a:r>
              <a:rPr lang="en-US" altLang="ko-KR" dirty="0" err="1"/>
              <a:t>returnData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_x434515800" descr="EMB0002bd6c17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474" y="4338675"/>
            <a:ext cx="3201143" cy="8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505" name="_x434515880" descr="EMB0002bd6c171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474" y="5233755"/>
            <a:ext cx="3201143" cy="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[1-2-8]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</a:t>
            </a:r>
            <a:r>
              <a:rPr lang="ko-KR" altLang="en-US" sz="1200" dirty="0" smtClean="0"/>
              <a:t>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("%d", &amp;age);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나이 </a:t>
            </a:r>
            <a:r>
              <a:rPr lang="en-US" altLang="ko-KR" dirty="0"/>
              <a:t>: %d", age);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34516360" descr="EMB0002bd6c17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9437" y="4899846"/>
            <a:ext cx="3255963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8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[1-2-9]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</a:t>
            </a:r>
            <a:r>
              <a:rPr lang="ko-KR" altLang="en-US" sz="1200" dirty="0" smtClean="0"/>
              <a:t>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float height;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("%f", &amp;height);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키 </a:t>
            </a:r>
            <a:r>
              <a:rPr lang="en-US" altLang="ko-KR" dirty="0"/>
              <a:t>: %f",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34518040" descr="EMB0002bd6c17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3425" y="4699123"/>
            <a:ext cx="310197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1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개발도구 설치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Microsoft Visual Studio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/>
              <a:t>윈도우 환경에서 </a:t>
            </a:r>
            <a:r>
              <a:rPr lang="en-US" altLang="ko-KR" sz="1200" dirty="0"/>
              <a:t>C</a:t>
            </a:r>
            <a:r>
              <a:rPr lang="ko-KR" altLang="en-US" sz="1200" dirty="0"/>
              <a:t>언어로 개발을 위해 </a:t>
            </a:r>
            <a:r>
              <a:rPr lang="ko-KR" altLang="en-US" sz="1200" dirty="0" err="1"/>
              <a:t>오래전부터</a:t>
            </a:r>
            <a:r>
              <a:rPr lang="ko-KR" altLang="en-US" sz="1200" dirty="0"/>
              <a:t> 가장 많이 사용되었다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Microsoft</a:t>
            </a:r>
            <a:r>
              <a:rPr lang="ko-KR" altLang="en-US" sz="1200" dirty="0"/>
              <a:t>에서 교육용으로 활용하는 것은 무료로 제공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Visual Studio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</a:t>
            </a:r>
            <a:r>
              <a:rPr lang="en-US" altLang="ko-KR" sz="1200" dirty="0" smtClean="0"/>
              <a:t>visualstudio.microsoft.com/ko/downloads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[1-2-10] </a:t>
            </a:r>
            <a:r>
              <a:rPr lang="ko-KR" altLang="en-US" sz="1200" dirty="0"/>
              <a:t>여러 숫자 한번에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linuxScore</a:t>
            </a:r>
            <a:r>
              <a:rPr lang="en-US" altLang="ko-KR" dirty="0"/>
              <a:t>, </a:t>
            </a:r>
            <a:r>
              <a:rPr lang="en-US" altLang="ko-KR" dirty="0" err="1"/>
              <a:t>javaScore</a:t>
            </a:r>
            <a:r>
              <a:rPr lang="en-US" altLang="ko-KR" dirty="0"/>
              <a:t>, </a:t>
            </a:r>
            <a:r>
              <a:rPr lang="en-US" altLang="ko-KR" dirty="0" err="1"/>
              <a:t>cScore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 %d %d", &amp;</a:t>
            </a:r>
            <a:r>
              <a:rPr lang="en-US" altLang="ko-KR" dirty="0" err="1"/>
              <a:t>linuxScore</a:t>
            </a:r>
            <a:r>
              <a:rPr lang="en-US" altLang="ko-KR" dirty="0"/>
              <a:t>, &amp;</a:t>
            </a:r>
            <a:r>
              <a:rPr lang="en-US" altLang="ko-KR" dirty="0" err="1"/>
              <a:t>javaScore</a:t>
            </a:r>
            <a:r>
              <a:rPr lang="en-US" altLang="ko-KR" dirty="0"/>
              <a:t>, &amp;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("Linux : %d\n", </a:t>
            </a:r>
            <a:r>
              <a:rPr lang="en-US" altLang="ko-KR" dirty="0" err="1"/>
              <a:t>linuxScore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("Java : %d\n", </a:t>
            </a:r>
            <a:r>
              <a:rPr lang="en-US" altLang="ko-KR" dirty="0" err="1"/>
              <a:t>javaScore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("C : %d\n", 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34514200" descr="EMB0002bd6c17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8764" y="4877544"/>
            <a:ext cx="3644218" cy="1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87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[1-2-11] </a:t>
            </a:r>
            <a:r>
              <a:rPr lang="ko-KR" altLang="en-US" sz="1200" dirty="0"/>
              <a:t>문자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</a:t>
            </a:r>
            <a:r>
              <a:rPr lang="en-US" altLang="ko-KR" dirty="0" err="1"/>
              <a:t>bloodType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("%c", &amp;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혈액형 </a:t>
            </a:r>
            <a:r>
              <a:rPr lang="en-US" altLang="ko-KR" dirty="0"/>
              <a:t>: %c\n", 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smtClean="0"/>
              <a:t>return </a:t>
            </a:r>
            <a:r>
              <a:rPr lang="en-US" altLang="ko-KR" dirty="0"/>
              <a:t>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644968" descr="EMB0002bd6c17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7721" y="4663440"/>
            <a:ext cx="41989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97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[1-2-12] </a:t>
            </a:r>
            <a:r>
              <a:rPr lang="ko-KR" altLang="en-US" sz="1200" dirty="0"/>
              <a:t>문장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affiliation[20];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("%s", affiliation);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소속 </a:t>
            </a:r>
            <a:r>
              <a:rPr lang="en-US" altLang="ko-KR" dirty="0"/>
              <a:t>: %s\n", affiliation);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31646088" descr="EMB0002bd6c17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2181" y="4730347"/>
            <a:ext cx="412115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52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[1-2-13] </a:t>
            </a:r>
            <a:r>
              <a:rPr lang="ko-KR" altLang="en-US" sz="1200" dirty="0"/>
              <a:t>문자와 숫자 혼합 </a:t>
            </a:r>
            <a:r>
              <a:rPr lang="ko-KR" altLang="en-US" sz="1200" dirty="0" err="1" smtClean="0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digit1, digit2;</a:t>
            </a:r>
          </a:p>
          <a:p>
            <a:pPr lvl="2" latinLnBrk="1"/>
            <a:r>
              <a:rPr lang="en-US" altLang="ko-KR" dirty="0"/>
              <a:t>char operation;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d%c%d</a:t>
            </a:r>
            <a:r>
              <a:rPr lang="en-US" altLang="ko-KR" dirty="0"/>
              <a:t>", &amp;digit1, &amp;operation, &amp;digit2);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 </a:t>
            </a:r>
            <a:r>
              <a:rPr lang="en-US" altLang="ko-KR" dirty="0"/>
              <a:t>: %d\n", digit1);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수식 </a:t>
            </a:r>
            <a:r>
              <a:rPr lang="en-US" altLang="ko-KR" dirty="0"/>
              <a:t>: %c\n", operation);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 </a:t>
            </a:r>
            <a:r>
              <a:rPr lang="en-US" altLang="ko-KR" dirty="0"/>
              <a:t>: %d\n", digit2);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34515560" descr="EMB0002bd6c17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895532"/>
            <a:ext cx="3376588" cy="1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07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기존의 존재하는 파일에서 데이터를 입력</a:t>
            </a:r>
          </a:p>
          <a:p>
            <a:pPr lvl="1" latinLnBrk="1"/>
            <a:r>
              <a:rPr lang="en-US" altLang="ko-KR" sz="1200" dirty="0" smtClean="0"/>
              <a:t>FILE</a:t>
            </a:r>
            <a:r>
              <a:rPr lang="ko-KR" altLang="en-US" sz="1200" dirty="0"/>
              <a:t>을 활용한 파일 변수 선언</a:t>
            </a:r>
          </a:p>
          <a:p>
            <a:pPr lvl="1" latinLnBrk="1"/>
            <a:r>
              <a:rPr lang="en-US" altLang="ko-KR" sz="1200" dirty="0" err="1" smtClean="0"/>
              <a:t>fscanf</a:t>
            </a:r>
            <a:r>
              <a:rPr lang="ko-KR" altLang="en-US" sz="1200" dirty="0"/>
              <a:t>를 활용한 파일 입력</a:t>
            </a:r>
          </a:p>
          <a:p>
            <a:pPr lvl="1" latinLnBrk="1"/>
            <a:r>
              <a:rPr lang="ko-KR" altLang="en-US" sz="1200" dirty="0" smtClean="0"/>
              <a:t>입력한 </a:t>
            </a:r>
            <a:r>
              <a:rPr lang="ko-KR" altLang="en-US" sz="1200" dirty="0"/>
              <a:t>데이터를 변수에 저장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구조체 포인터 변수를 선언하는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파일을 </a:t>
            </a:r>
            <a:r>
              <a:rPr lang="ko-KR" altLang="en-US" sz="1200" dirty="0"/>
              <a:t>읽어오는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하나씩 </a:t>
            </a:r>
            <a:r>
              <a:rPr lang="ko-KR" altLang="en-US" sz="1200" dirty="0"/>
              <a:t>파일에서 데이터를 읽어오는 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마지막으로 </a:t>
            </a:r>
            <a:r>
              <a:rPr lang="ko-KR" altLang="en-US" sz="1200" dirty="0"/>
              <a:t>파일 작업을 종료하는 단계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3785902"/>
              </p:ext>
            </p:extLst>
          </p:nvPr>
        </p:nvGraphicFramePr>
        <p:xfrm>
          <a:off x="2021238" y="3778034"/>
          <a:ext cx="5378711" cy="2114271"/>
        </p:xfrm>
        <a:graphic>
          <a:graphicData uri="http://schemas.openxmlformats.org/drawingml/2006/table">
            <a:tbl>
              <a:tblPr/>
              <a:tblGrid>
                <a:gridCol w="5378711"/>
              </a:tblGrid>
              <a:tr h="2114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경로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포인터 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84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에서는 입력 파일을 만들기 위해 다음과 같은 작업을 </a:t>
            </a:r>
            <a:r>
              <a:rPr lang="ko-KR" altLang="en-US" sz="1200" dirty="0" smtClean="0"/>
              <a:t>수행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① 새로운 파일 생성 </a:t>
            </a:r>
            <a:r>
              <a:rPr lang="en-US" altLang="ko-KR" sz="1200" dirty="0"/>
              <a:t>(input.txt)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② 새로운 파일에 입력 받을 데이터 작성</a:t>
            </a:r>
          </a:p>
          <a:p>
            <a:pPr lvl="1" latinLnBrk="1"/>
            <a:r>
              <a:rPr lang="ko-KR" altLang="en-US" sz="1200" dirty="0"/>
              <a:t>③ 다시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이동하여 </a:t>
            </a:r>
            <a:r>
              <a:rPr lang="ko-KR" altLang="en-US" sz="1200" dirty="0" smtClean="0"/>
              <a:t>코딩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우측 상단의 </a:t>
            </a:r>
            <a:r>
              <a:rPr lang="en-US" altLang="ko-KR" sz="1200" dirty="0"/>
              <a:t>New File(</a:t>
            </a:r>
            <a:r>
              <a:rPr lang="en-US" altLang="ko-KR" sz="1200" dirty="0" err="1"/>
              <a:t>Ctrl+M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수행하여 새로운 파일을 생성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3" name="_x231643128" descr="EMB0002bd6c17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792" y="2822407"/>
            <a:ext cx="4183938" cy="15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5" name="_x231644168" descr="EMB0002bd6c176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6450" y="2867118"/>
            <a:ext cx="2234736" cy="14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7" name="_x231639688" descr="EMB0002bd6c17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113"/>
          <a:stretch>
            <a:fillRect/>
          </a:stretch>
        </p:blipFill>
        <p:spPr bwMode="auto">
          <a:xfrm>
            <a:off x="2930067" y="4827569"/>
            <a:ext cx="2252663" cy="13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9" name="_x231643528" descr="EMB0002bd6c177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766"/>
          <a:stretch>
            <a:fillRect/>
          </a:stretch>
        </p:blipFill>
        <p:spPr bwMode="auto">
          <a:xfrm>
            <a:off x="5706450" y="4827569"/>
            <a:ext cx="2286000" cy="12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090761" y="2747721"/>
            <a:ext cx="1106558" cy="2987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5257800" y="3265077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 rot="8100000">
            <a:off x="5248379" y="4259019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276764" y="5229771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[1-2-14]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32859048" descr="EMB0002bd6c17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1118" y="5252224"/>
            <a:ext cx="36004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81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[1-2-15] FILE </a:t>
            </a:r>
            <a:r>
              <a:rPr lang="ko-KR" altLang="en-US" sz="1200" dirty="0"/>
              <a:t>입력 동작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33174736" descr="EMB0002bd6c17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4213" y="5342593"/>
            <a:ext cx="28829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64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[1-2-16] </a:t>
            </a:r>
            <a:r>
              <a:rPr lang="ko-KR" altLang="en-US" sz="1200" dirty="0"/>
              <a:t>정수 여러 개 파일에서 </a:t>
            </a:r>
            <a:r>
              <a:rPr lang="ko-KR" altLang="en-US" sz="1200" dirty="0" smtClean="0"/>
              <a:t>불러오기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입력 값 </a:t>
            </a:r>
            <a:r>
              <a:rPr lang="en-US" altLang="ko-KR" sz="1700" dirty="0"/>
              <a:t>: ");</a:t>
            </a:r>
            <a:endParaRPr lang="ko-KR" altLang="en-US" sz="1700" dirty="0"/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 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35822320" descr="EMB0002bd6c17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0184" y="5314671"/>
            <a:ext cx="49244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37877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[input.txt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dirty="0"/>
              <a:t>10 20 30 40 50 60 70 80 90 100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76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 smtClean="0"/>
              <a:t>(2)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파일 입력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[1-2-17] csv </a:t>
            </a:r>
            <a:r>
              <a:rPr lang="ko-KR" altLang="en-US" sz="1200" dirty="0"/>
              <a:t>데이터 파일에서 </a:t>
            </a:r>
            <a:r>
              <a:rPr lang="ko-KR" altLang="en-US" sz="1200" dirty="0" smtClean="0"/>
              <a:t>불러오기</a:t>
            </a:r>
            <a:endParaRPr lang="ko-KR" altLang="en-US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  <a:endParaRPr lang="en-US" altLang="ko-KR" sz="1700" dirty="0" smtClean="0"/>
          </a:p>
          <a:p>
            <a:pPr lvl="2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리눅스</a:t>
            </a:r>
            <a:r>
              <a:rPr lang="en-US" altLang="ko-KR" sz="1700" dirty="0"/>
              <a:t>\t</a:t>
            </a:r>
            <a:r>
              <a:rPr lang="ko-KR" altLang="en-US" sz="1700" dirty="0"/>
              <a:t>자바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tC</a:t>
            </a:r>
            <a:r>
              <a:rPr lang="ko-KR" altLang="en-US" sz="1700" dirty="0"/>
              <a:t>언어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d,%d,%d</a:t>
            </a:r>
            <a:r>
              <a:rPr lang="en-US" altLang="ko-KR" sz="1700" dirty="0"/>
              <a:t>", &amp;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\n",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00943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[input.csv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latinLnBrk="1"/>
            <a:r>
              <a:rPr lang="en-US" altLang="ko-KR" sz="1400" dirty="0" smtClean="0"/>
              <a:t>90,100,80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60,30,50</a:t>
            </a:r>
          </a:p>
          <a:p>
            <a:pPr latinLnBrk="1"/>
            <a:r>
              <a:rPr lang="en-US" altLang="ko-KR" sz="1400" dirty="0" smtClean="0"/>
              <a:t>100,100,100</a:t>
            </a:r>
            <a:endParaRPr lang="en-US" altLang="ko-KR" sz="1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433218496" descr="EMB0002bd6c17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5"/>
          <a:stretch>
            <a:fillRect/>
          </a:stretch>
        </p:blipFill>
        <p:spPr bwMode="auto">
          <a:xfrm>
            <a:off x="5624675" y="4984595"/>
            <a:ext cx="2398713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개발도구 설치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DEV C++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Visual Studio</a:t>
            </a:r>
            <a:r>
              <a:rPr lang="ko-KR" altLang="en-US" sz="1200" dirty="0"/>
              <a:t>보다 간단하면서 무료로 다운받아 사용할 수 있는 </a:t>
            </a:r>
            <a:r>
              <a:rPr lang="en-US" altLang="ko-KR" sz="1200" dirty="0"/>
              <a:t>C</a:t>
            </a:r>
            <a:r>
              <a:rPr lang="ko-KR" altLang="en-US" sz="1200" dirty="0"/>
              <a:t>언어 개발도구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DEV C++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https://sourceforge.net/projects/orwelldevcpp/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DEV C++</a:t>
            </a:r>
            <a:r>
              <a:rPr lang="ko-KR" altLang="en-US" sz="1200" dirty="0"/>
              <a:t>을 실행하여 파일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새로만들기</a:t>
            </a:r>
            <a:r>
              <a:rPr lang="en-US" altLang="ko-KR" sz="1200" dirty="0"/>
              <a:t>-&gt;</a:t>
            </a:r>
            <a:r>
              <a:rPr lang="ko-KR" altLang="en-US" sz="1200" dirty="0"/>
              <a:t>소스파일 메뉴를 선택하면 새로운 소스코드를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3909296" descr="EMB0002bd6c1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7075" y="2616076"/>
            <a:ext cx="51117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92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조건에 따라 다른 내용이 실행되도록 실행의 흐름을 제어하는 명령문으로 </a:t>
            </a:r>
            <a:r>
              <a:rPr lang="en-US" altLang="ko-KR" sz="1200" dirty="0" smtClean="0"/>
              <a:t>if</a:t>
            </a:r>
            <a:r>
              <a:rPr lang="ko-KR" altLang="en-US" sz="1200" dirty="0" smtClean="0"/>
              <a:t>문과 </a:t>
            </a:r>
            <a:r>
              <a:rPr lang="en-US" altLang="ko-KR" sz="1200" dirty="0" smtClean="0"/>
              <a:t>switch</a:t>
            </a:r>
            <a:r>
              <a:rPr lang="ko-KR" altLang="en-US" sz="1200" dirty="0" smtClean="0"/>
              <a:t>문이 있다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Iif</a:t>
            </a:r>
            <a:r>
              <a:rPr lang="ko-KR" altLang="en-US" sz="1200" dirty="0" smtClean="0"/>
              <a:t>문은 다음의 세 가지 구문으로 구성되어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프로그램에서 </a:t>
            </a:r>
            <a:r>
              <a:rPr lang="en-US" altLang="ko-KR" sz="1200" dirty="0" smtClean="0"/>
              <a:t>if</a:t>
            </a:r>
            <a:r>
              <a:rPr lang="ko-KR" altLang="en-US" sz="1200" dirty="0" smtClean="0"/>
              <a:t>문을 사용할 때에는 이 세 가지의 구문 중에서 상황에 따라 적절한 것을 선택해서 사용하면 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pPr latinLnBrk="1"/>
            <a:endParaRPr lang="en-US" altLang="ko-KR" sz="1200" dirty="0" smtClean="0"/>
          </a:p>
          <a:p>
            <a:pPr latinLnBrk="1"/>
            <a:r>
              <a:rPr lang="en-US" altLang="ko-KR" sz="1200" dirty="0" smtClean="0"/>
              <a:t>  -  if ~ </a:t>
            </a:r>
            <a:r>
              <a:rPr lang="ko-KR" altLang="en-US" sz="1200" dirty="0" smtClean="0"/>
              <a:t>구문</a:t>
            </a:r>
          </a:p>
          <a:p>
            <a:pPr latinLnBrk="1"/>
            <a:r>
              <a:rPr lang="en-US" altLang="ko-KR" sz="1200" dirty="0" smtClean="0"/>
              <a:t>  - if ~ else </a:t>
            </a:r>
            <a:r>
              <a:rPr lang="ko-KR" altLang="en-US" sz="1200" dirty="0" smtClean="0"/>
              <a:t>구문</a:t>
            </a:r>
          </a:p>
          <a:p>
            <a:pPr latinLnBrk="1"/>
            <a:r>
              <a:rPr lang="en-US" altLang="ko-KR" sz="1200" dirty="0" smtClean="0"/>
              <a:t>  - if ~ </a:t>
            </a:r>
            <a:r>
              <a:rPr lang="en-US" altLang="ko-KR" sz="1200" dirty="0" err="1" smtClean="0"/>
              <a:t>elseif</a:t>
            </a:r>
            <a:r>
              <a:rPr lang="en-US" altLang="ko-KR" sz="1200" dirty="0" smtClean="0"/>
              <a:t> ~ else </a:t>
            </a:r>
            <a:r>
              <a:rPr lang="ko-KR" altLang="en-US" sz="1200" dirty="0" smtClean="0"/>
              <a:t>구문</a:t>
            </a:r>
          </a:p>
          <a:p>
            <a:pPr latinLnBrk="1"/>
            <a:r>
              <a:rPr lang="en-US" altLang="ko-KR" sz="1200" dirty="0" smtClean="0"/>
              <a:t>  - if ~ </a:t>
            </a:r>
            <a:r>
              <a:rPr lang="ko-KR" altLang="en-US" sz="1200" dirty="0" smtClean="0"/>
              <a:t>구문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95433" y="3978170"/>
          <a:ext cx="2919603" cy="780288"/>
        </p:xfrm>
        <a:graphic>
          <a:graphicData uri="http://schemas.openxmlformats.org/drawingml/2006/table">
            <a:tbl>
              <a:tblPr/>
              <a:tblGrid>
                <a:gridCol w="2919603"/>
              </a:tblGrid>
              <a:tr h="7802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0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if</a:t>
                      </a:r>
                      <a:r>
                        <a:rPr lang="en-US" altLang="ko-KR" sz="10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(</a:t>
                      </a:r>
                      <a:r>
                        <a:rPr lang="ko-KR" altLang="en-US" sz="1000" kern="0" spc="-70" dirty="0" err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조건식</a:t>
                      </a:r>
                      <a:r>
                        <a:rPr lang="en-US" altLang="ko-KR" sz="10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실행할 문장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;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36377520" descr="EMB00002f3407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875" y="3150704"/>
            <a:ext cx="2410377" cy="225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[3-1] </a:t>
            </a:r>
            <a:r>
              <a:rPr lang="ko-KR" altLang="en-US" sz="1200" dirty="0" smtClean="0"/>
              <a:t>간단한 버스 요금 경로 우대 처리 프로그램 만들기</a:t>
            </a:r>
          </a:p>
          <a:p>
            <a:pPr lvl="1" latinLnBrk="1"/>
            <a:r>
              <a:rPr lang="en-US" altLang="ko-KR" sz="1700" dirty="0" smtClean="0"/>
              <a:t>#include &lt;</a:t>
            </a:r>
            <a:r>
              <a:rPr lang="en-US" altLang="ko-KR" sz="1700" dirty="0" err="1" smtClean="0"/>
              <a:t>stdio.h</a:t>
            </a:r>
            <a:r>
              <a:rPr lang="en-US" altLang="ko-KR" sz="1700" dirty="0" smtClean="0"/>
              <a:t>&gt;</a:t>
            </a:r>
          </a:p>
          <a:p>
            <a:pPr lvl="1" latinLnBrk="1"/>
            <a:r>
              <a:rPr lang="en-US" altLang="ko-KR" sz="1700" dirty="0" smtClean="0"/>
              <a:t>void main()</a:t>
            </a:r>
          </a:p>
          <a:p>
            <a:pPr lvl="1" latinLnBrk="1"/>
            <a:r>
              <a:rPr lang="en-US" altLang="ko-KR" sz="1700" dirty="0" smtClean="0"/>
              <a:t>{</a:t>
            </a:r>
          </a:p>
          <a:p>
            <a:pPr lvl="1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age = 68;</a:t>
            </a:r>
          </a:p>
          <a:p>
            <a:pPr lvl="1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fee = 2000; </a:t>
            </a:r>
          </a:p>
          <a:p>
            <a:pPr lvl="1" latinLnBrk="1"/>
            <a:r>
              <a:rPr lang="en-US" altLang="ko-KR" sz="1700" dirty="0" smtClean="0"/>
              <a:t>if( age &gt;= 65 ) {</a:t>
            </a:r>
          </a:p>
          <a:p>
            <a:pPr lvl="1" latinLnBrk="1"/>
            <a:r>
              <a:rPr lang="en-US" altLang="ko-KR" sz="1700" dirty="0" smtClean="0"/>
              <a:t>fee = 0;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lvl="1" latinLnBrk="1"/>
            <a:r>
              <a:rPr lang="en-US" altLang="ko-KR" sz="1700" dirty="0" smtClean="0"/>
              <a:t>	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나이</a:t>
            </a:r>
            <a:r>
              <a:rPr lang="en-US" altLang="ko-KR" sz="1700" dirty="0" smtClean="0"/>
              <a:t>: %d\n", age);</a:t>
            </a:r>
          </a:p>
          <a:p>
            <a:pPr lvl="1" latinLnBrk="1"/>
            <a:r>
              <a:rPr lang="en-US" altLang="ko-KR" sz="1700" dirty="0" smtClean="0"/>
              <a:t>	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요금</a:t>
            </a:r>
            <a:r>
              <a:rPr lang="en-US" altLang="ko-KR" sz="1700" dirty="0" smtClean="0"/>
              <a:t>: %d\n", fee);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6377680" descr="EMB00002f3407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663" y="5037586"/>
            <a:ext cx="3108325" cy="960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[3-2] </a:t>
            </a:r>
            <a:r>
              <a:rPr lang="ko-KR" altLang="en-US" sz="1200" dirty="0" smtClean="0"/>
              <a:t>위에 프로그램의 문제점을 수정</a:t>
            </a:r>
          </a:p>
          <a:p>
            <a:pPr lvl="1" latinLnBrk="1"/>
            <a:r>
              <a:rPr lang="en-US" altLang="ko-KR" sz="1700" dirty="0" smtClean="0"/>
              <a:t>#include &lt;</a:t>
            </a:r>
            <a:r>
              <a:rPr lang="en-US" altLang="ko-KR" sz="1700" dirty="0" err="1" smtClean="0"/>
              <a:t>stdio.h</a:t>
            </a:r>
            <a:r>
              <a:rPr lang="en-US" altLang="ko-KR" sz="1700" dirty="0" smtClean="0"/>
              <a:t>&gt;</a:t>
            </a:r>
          </a:p>
          <a:p>
            <a:pPr lvl="1" latinLnBrk="1"/>
            <a:r>
              <a:rPr lang="en-US" altLang="ko-KR" sz="1700" dirty="0" smtClean="0"/>
              <a:t>void main()</a:t>
            </a:r>
          </a:p>
          <a:p>
            <a:pPr lvl="1" latinLnBrk="1"/>
            <a:r>
              <a:rPr lang="en-US" altLang="ko-KR" sz="1700" dirty="0" smtClean="0"/>
              <a:t>{</a:t>
            </a:r>
          </a:p>
          <a:p>
            <a:pPr lvl="1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age;</a:t>
            </a:r>
          </a:p>
          <a:p>
            <a:pPr lvl="1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fee = 2000; </a:t>
            </a:r>
          </a:p>
          <a:p>
            <a:pPr lvl="1" latinLnBrk="1"/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나이 입력</a:t>
            </a:r>
            <a:r>
              <a:rPr lang="en-US" altLang="ko-KR" sz="1700" dirty="0" smtClean="0"/>
              <a:t>: ");</a:t>
            </a:r>
          </a:p>
          <a:p>
            <a:pPr lvl="1" latinLnBrk="1"/>
            <a:r>
              <a:rPr lang="en-US" altLang="ko-KR" sz="1700" dirty="0" err="1" smtClean="0"/>
              <a:t>scanf</a:t>
            </a:r>
            <a:r>
              <a:rPr lang="en-US" altLang="ko-KR" sz="1700" dirty="0" smtClean="0"/>
              <a:t>("%</a:t>
            </a:r>
            <a:r>
              <a:rPr lang="en-US" altLang="ko-KR" sz="1700" dirty="0" err="1" smtClean="0"/>
              <a:t>d",&amp;age</a:t>
            </a:r>
            <a:r>
              <a:rPr lang="en-US" altLang="ko-KR" sz="1700" dirty="0" smtClean="0"/>
              <a:t>);</a:t>
            </a:r>
          </a:p>
          <a:p>
            <a:pPr lvl="1" latinLnBrk="1"/>
            <a:r>
              <a:rPr lang="en-US" altLang="ko-KR" sz="1700" dirty="0" smtClean="0"/>
              <a:t>if( age &gt;= 65 ) {</a:t>
            </a:r>
          </a:p>
          <a:p>
            <a:pPr lvl="1" latinLnBrk="1"/>
            <a:r>
              <a:rPr lang="en-US" altLang="ko-KR" sz="1700" dirty="0" smtClean="0"/>
              <a:t>fee = 0;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lvl="1" latinLnBrk="1"/>
            <a:r>
              <a:rPr lang="en-US" altLang="ko-KR" sz="1700" dirty="0" smtClean="0"/>
              <a:t>	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나이</a:t>
            </a:r>
            <a:r>
              <a:rPr lang="en-US" altLang="ko-KR" sz="1700" dirty="0" smtClean="0"/>
              <a:t>: %d\n", age);</a:t>
            </a:r>
          </a:p>
          <a:p>
            <a:pPr lvl="1" latinLnBrk="1"/>
            <a:r>
              <a:rPr lang="en-US" altLang="ko-KR" sz="1700" dirty="0" smtClean="0"/>
              <a:t>	 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요금</a:t>
            </a:r>
            <a:r>
              <a:rPr lang="en-US" altLang="ko-KR" sz="1700" dirty="0" smtClean="0"/>
              <a:t>: %d\n", fee);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227462352" descr="EMB00002f3407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0743" y="4740357"/>
            <a:ext cx="3398492" cy="1183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~ else </a:t>
            </a:r>
            <a:r>
              <a:rPr lang="ko-KR" altLang="en-US" sz="1200" dirty="0" smtClean="0"/>
              <a:t>구문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36377520" descr="EMB00002f3407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406" y="1411356"/>
            <a:ext cx="2410377" cy="2252320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02366" y="1994750"/>
          <a:ext cx="2919603" cy="1155954"/>
        </p:xfrm>
        <a:graphic>
          <a:graphicData uri="http://schemas.openxmlformats.org/drawingml/2006/table">
            <a:tbl>
              <a:tblPr/>
              <a:tblGrid>
                <a:gridCol w="2919603"/>
              </a:tblGrid>
              <a:tr h="9116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if(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조건식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)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실행할 문장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1;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else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실행할 문장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2;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[3-3] </a:t>
            </a:r>
            <a:r>
              <a:rPr lang="ko-KR" altLang="en-US" sz="1200" dirty="0" smtClean="0"/>
              <a:t>홀수 판단 프로그램 만들기</a:t>
            </a:r>
          </a:p>
          <a:p>
            <a:pPr lvl="1" latinLnBrk="1"/>
            <a:r>
              <a:rPr lang="en-US" altLang="ko-KR" sz="1700" dirty="0" smtClean="0"/>
              <a:t>#include &lt;</a:t>
            </a:r>
            <a:r>
              <a:rPr lang="en-US" altLang="ko-KR" sz="1700" dirty="0" err="1" smtClean="0"/>
              <a:t>stdio.h</a:t>
            </a:r>
            <a:r>
              <a:rPr lang="en-US" altLang="ko-KR" sz="1700" dirty="0" smtClean="0"/>
              <a:t>&gt;</a:t>
            </a:r>
          </a:p>
          <a:p>
            <a:pPr lvl="1" latinLnBrk="1"/>
            <a:r>
              <a:rPr lang="en-US" altLang="ko-KR" sz="1700" dirty="0" smtClean="0"/>
              <a:t>void main() { </a:t>
            </a:r>
          </a:p>
          <a:p>
            <a:pPr lvl="1" latinLnBrk="1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num;</a:t>
            </a:r>
          </a:p>
          <a:p>
            <a:pPr lvl="1" latinLnBrk="1"/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정수입력</a:t>
            </a:r>
            <a:r>
              <a:rPr lang="en-US" altLang="ko-KR" sz="1700" dirty="0" smtClean="0"/>
              <a:t>: ");</a:t>
            </a:r>
          </a:p>
          <a:p>
            <a:pPr lvl="1" latinLnBrk="1"/>
            <a:r>
              <a:rPr lang="en-US" altLang="ko-KR" sz="1700" dirty="0" err="1" smtClean="0"/>
              <a:t>scanf</a:t>
            </a:r>
            <a:r>
              <a:rPr lang="en-US" altLang="ko-KR" sz="1700" dirty="0" smtClean="0"/>
              <a:t>("%d", &amp;num);</a:t>
            </a:r>
          </a:p>
          <a:p>
            <a:pPr lvl="1" latinLnBrk="1"/>
            <a:r>
              <a:rPr lang="en-US" altLang="ko-KR" sz="1700" dirty="0" smtClean="0"/>
              <a:t>if(1 ==(num%2)) {</a:t>
            </a:r>
          </a:p>
          <a:p>
            <a:pPr lvl="1" latinLnBrk="1"/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홀수</a:t>
            </a:r>
            <a:r>
              <a:rPr lang="en-US" altLang="ko-KR" sz="1700" dirty="0" smtClean="0"/>
              <a:t>\n");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lvl="1" latinLnBrk="1"/>
            <a:r>
              <a:rPr lang="en-US" altLang="ko-KR" sz="1700" dirty="0" smtClean="0"/>
              <a:t>else{</a:t>
            </a:r>
          </a:p>
          <a:p>
            <a:pPr lvl="1" latinLnBrk="1"/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lang="ko-KR" altLang="en-US" sz="1700" dirty="0" smtClean="0"/>
              <a:t>짝수</a:t>
            </a:r>
            <a:r>
              <a:rPr lang="en-US" altLang="ko-KR" sz="1700" dirty="0" smtClean="0"/>
              <a:t>\n");</a:t>
            </a:r>
          </a:p>
          <a:p>
            <a:pPr lvl="1" latinLnBrk="1"/>
            <a:r>
              <a:rPr lang="en-US" altLang="ko-KR" sz="1700" dirty="0" smtClean="0"/>
              <a:t>}</a:t>
            </a:r>
          </a:p>
          <a:p>
            <a:pPr lvl="1" latinLnBrk="1"/>
            <a:r>
              <a:rPr lang="en-US" altLang="ko-KR" sz="1700" dirty="0" smtClean="0"/>
              <a:t>}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227462352" descr="EMB00002f3407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343" y="4164496"/>
            <a:ext cx="4645043" cy="1252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[3-4] </a:t>
            </a:r>
            <a:r>
              <a:rPr lang="ko-KR" altLang="en-US" sz="1200" dirty="0" smtClean="0"/>
              <a:t>오피스 자격증 합격 여부 프로그램 만들기</a:t>
            </a:r>
          </a:p>
          <a:p>
            <a:pPr lvl="0" latinLnBrk="1"/>
            <a:r>
              <a:rPr lang="en-US" altLang="ko-KR" sz="1400" dirty="0" smtClean="0"/>
              <a:t>void main() { </a:t>
            </a:r>
          </a:p>
          <a:p>
            <a:pPr lvl="0"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excel, </a:t>
            </a:r>
            <a:r>
              <a:rPr lang="en-US" altLang="ko-KR" sz="1400" dirty="0" err="1" smtClean="0"/>
              <a:t>powpoint</a:t>
            </a:r>
            <a:r>
              <a:rPr lang="en-US" altLang="ko-KR" sz="1400" dirty="0" smtClean="0"/>
              <a:t>, word;</a:t>
            </a:r>
          </a:p>
          <a:p>
            <a:pPr lvl="0"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sum;</a:t>
            </a:r>
          </a:p>
          <a:p>
            <a:pPr lvl="0" latinLnBrk="1"/>
            <a:r>
              <a:rPr lang="en-US" altLang="ko-KR" sz="1400" dirty="0" smtClean="0"/>
              <a:t>float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;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엑셀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파워포인트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워드</a:t>
            </a:r>
            <a:r>
              <a:rPr lang="en-US" altLang="ko-KR" sz="1400" dirty="0" smtClean="0"/>
              <a:t>: ");</a:t>
            </a:r>
            <a:endParaRPr lang="ko-KR" altLang="en-US" sz="1400" dirty="0" smtClean="0"/>
          </a:p>
          <a:p>
            <a:pPr lvl="0" latinLnBrk="1"/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("%d %d %d", &amp;excel, &amp;</a:t>
            </a:r>
            <a:r>
              <a:rPr lang="en-US" altLang="ko-KR" sz="1400" dirty="0" err="1" smtClean="0"/>
              <a:t>powpoint</a:t>
            </a:r>
            <a:r>
              <a:rPr lang="en-US" altLang="ko-KR" sz="1400" dirty="0" smtClean="0"/>
              <a:t>, &amp;word);</a:t>
            </a:r>
          </a:p>
          <a:p>
            <a:pPr lvl="0" latinLnBrk="1"/>
            <a:r>
              <a:rPr lang="en-US" altLang="ko-KR" sz="1400" dirty="0" smtClean="0"/>
              <a:t>//</a:t>
            </a:r>
            <a:r>
              <a:rPr lang="ko-KR" altLang="en-US" sz="1400" dirty="0" smtClean="0"/>
              <a:t>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평균 계산</a:t>
            </a:r>
          </a:p>
          <a:p>
            <a:pPr lvl="0" latinLnBrk="1"/>
            <a:r>
              <a:rPr lang="en-US" altLang="ko-KR" sz="1400" dirty="0" smtClean="0"/>
              <a:t>sum = excel + </a:t>
            </a:r>
            <a:r>
              <a:rPr lang="en-US" altLang="ko-KR" sz="1400" dirty="0" err="1" smtClean="0"/>
              <a:t>powpoint</a:t>
            </a:r>
            <a:r>
              <a:rPr lang="en-US" altLang="ko-KR" sz="1400" dirty="0" smtClean="0"/>
              <a:t> + word;</a:t>
            </a:r>
          </a:p>
          <a:p>
            <a:pPr lvl="0" latinLnBrk="1"/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= sum / 3;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합계</a:t>
            </a:r>
            <a:r>
              <a:rPr lang="en-US" altLang="ko-KR" sz="1400" dirty="0" smtClean="0"/>
              <a:t>: %d\n", sum);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평균</a:t>
            </a:r>
            <a:r>
              <a:rPr lang="en-US" altLang="ko-KR" sz="1400" dirty="0" smtClean="0"/>
              <a:t>: %2.f\n",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);</a:t>
            </a:r>
          </a:p>
          <a:p>
            <a:pPr lvl="0" latinLnBrk="1"/>
            <a:r>
              <a:rPr lang="en-US" altLang="ko-KR" sz="1400" dirty="0" smtClean="0"/>
              <a:t>if(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&gt;= 60){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합격</a:t>
            </a:r>
            <a:r>
              <a:rPr lang="en-US" altLang="ko-KR" sz="1400" dirty="0" smtClean="0"/>
              <a:t>\n");</a:t>
            </a:r>
          </a:p>
          <a:p>
            <a:pPr lvl="0" latinLnBrk="1"/>
            <a:r>
              <a:rPr lang="en-US" altLang="ko-KR" sz="1400" dirty="0" smtClean="0"/>
              <a:t>}</a:t>
            </a:r>
          </a:p>
          <a:p>
            <a:pPr lvl="0" latinLnBrk="1"/>
            <a:r>
              <a:rPr lang="en-US" altLang="ko-KR" sz="1400" dirty="0" smtClean="0"/>
              <a:t>else{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불합격</a:t>
            </a:r>
            <a:r>
              <a:rPr lang="en-US" altLang="ko-KR" sz="1400" dirty="0" smtClean="0"/>
              <a:t>\n");</a:t>
            </a:r>
          </a:p>
          <a:p>
            <a:pPr lvl="0" latinLnBrk="1"/>
            <a:r>
              <a:rPr lang="en-US" altLang="ko-KR" sz="1400" dirty="0" smtClean="0"/>
              <a:t>}</a:t>
            </a:r>
          </a:p>
          <a:p>
            <a:pPr lvl="0" latinLnBrk="1"/>
            <a:r>
              <a:rPr lang="en-US" altLang="ko-KR" sz="1400" dirty="0" smtClean="0"/>
              <a:t>}</a:t>
            </a:r>
          </a:p>
          <a:p>
            <a:pPr lvl="0" latinLnBrk="1"/>
            <a:endParaRPr lang="en-US" altLang="ko-KR" sz="1400" dirty="0" smtClean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236377840" descr="EMB00002f34072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261" y="3647661"/>
            <a:ext cx="4381500" cy="1679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평균 버그 해결 방법</a:t>
            </a:r>
          </a:p>
          <a:p>
            <a:pPr lvl="0" latinLnBrk="1"/>
            <a:endParaRPr lang="en-US" altLang="ko-KR" sz="1400" dirty="0" smtClean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432939" y="2181605"/>
          <a:ext cx="5040122" cy="2997708"/>
        </p:xfrm>
        <a:graphic>
          <a:graphicData uri="http://schemas.openxmlformats.org/drawingml/2006/table">
            <a:tbl>
              <a:tblPr/>
              <a:tblGrid>
                <a:gridCol w="5040122"/>
              </a:tblGrid>
              <a:tr h="4828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avg = sum / 3.0;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정수</a:t>
                      </a: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 /(</a:t>
                      </a:r>
                      <a:r>
                        <a:rPr lang="ko-KR" altLang="en-US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실수</a:t>
                      </a: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avg =(float)sum / 3;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강제 형 변환</a:t>
                      </a: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 /(</a:t>
                      </a:r>
                      <a:r>
                        <a:rPr lang="ko-KR" altLang="en-US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정수</a:t>
                      </a:r>
                      <a:r>
                        <a:rPr lang="en-US" altLang="ko-KR" sz="1600" kern="0" spc="-15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600" kern="0" spc="-15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600" kern="0" spc="-15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236611152" descr="EMB00002f340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878" y="3756992"/>
            <a:ext cx="4685748" cy="1268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[3-5] </a:t>
            </a:r>
            <a:r>
              <a:rPr lang="ko-KR" altLang="en-US" sz="1200" dirty="0" smtClean="0"/>
              <a:t>위에 프로그램의 합격 기준이 추가되었다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한 과목이라도 점수가 </a:t>
            </a:r>
            <a:r>
              <a:rPr lang="en-US" altLang="ko-KR" sz="1200" dirty="0" smtClean="0"/>
              <a:t>40</a:t>
            </a:r>
            <a:r>
              <a:rPr lang="ko-KR" altLang="en-US" sz="1200" dirty="0" smtClean="0"/>
              <a:t>점 미만이면 과락으로 인한 불합격을 출력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0" latinLnBrk="1"/>
            <a:r>
              <a:rPr lang="en-US" altLang="ko-KR" sz="1400" dirty="0" smtClean="0"/>
              <a:t>if((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&gt;= 60) &amp;&amp;(excel &gt; 40) &amp;&amp;(</a:t>
            </a:r>
            <a:r>
              <a:rPr lang="en-US" altLang="ko-KR" sz="1400" dirty="0" err="1" smtClean="0"/>
              <a:t>powpoint</a:t>
            </a:r>
            <a:r>
              <a:rPr lang="en-US" altLang="ko-KR" sz="1400" dirty="0" smtClean="0"/>
              <a:t> &gt; 40) &amp;&amp;(word &gt; 40)){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합격</a:t>
            </a:r>
            <a:r>
              <a:rPr lang="en-US" altLang="ko-KR" sz="1400" dirty="0" smtClean="0"/>
              <a:t>\n");</a:t>
            </a:r>
          </a:p>
          <a:p>
            <a:pPr lvl="0" latinLnBrk="1"/>
            <a:r>
              <a:rPr lang="en-US" altLang="ko-KR" sz="1400" dirty="0" smtClean="0"/>
              <a:t>}</a:t>
            </a:r>
          </a:p>
          <a:p>
            <a:pPr lvl="0" latinLnBrk="1"/>
            <a:r>
              <a:rPr lang="en-US" altLang="ko-KR" sz="1400" dirty="0" smtClean="0"/>
              <a:t>else{</a:t>
            </a:r>
          </a:p>
          <a:p>
            <a:pPr lvl="0"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불합격</a:t>
            </a:r>
            <a:r>
              <a:rPr lang="en-US" altLang="ko-KR" sz="1400" dirty="0" smtClean="0"/>
              <a:t>\n");</a:t>
            </a:r>
          </a:p>
          <a:p>
            <a:pPr lvl="0" latinLnBrk="1"/>
            <a:r>
              <a:rPr lang="en-US" altLang="ko-KR" sz="1400" dirty="0" smtClean="0"/>
              <a:t>}</a:t>
            </a:r>
          </a:p>
          <a:p>
            <a:pPr lvl="0" latinLnBrk="1"/>
            <a:endParaRPr lang="en-US" altLang="ko-KR" sz="1400" dirty="0" smtClean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585" name="_x227463152" descr="EMB00002f3407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373" y="3279913"/>
            <a:ext cx="5126679" cy="1649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~ </a:t>
            </a:r>
            <a:r>
              <a:rPr lang="en-US" altLang="ko-KR" sz="1200" dirty="0" err="1" smtClean="0"/>
              <a:t>elseif</a:t>
            </a:r>
            <a:r>
              <a:rPr lang="en-US" altLang="ko-KR" sz="1200" dirty="0" smtClean="0"/>
              <a:t> ~ else </a:t>
            </a:r>
            <a:r>
              <a:rPr lang="ko-KR" altLang="en-US" sz="1200" dirty="0" smtClean="0"/>
              <a:t>구문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2500" y="1693924"/>
          <a:ext cx="3383163" cy="3106676"/>
        </p:xfrm>
        <a:graphic>
          <a:graphicData uri="http://schemas.openxmlformats.org/drawingml/2006/table">
            <a:tbl>
              <a:tblPr/>
              <a:tblGrid>
                <a:gridCol w="3383163"/>
              </a:tblGrid>
              <a:tr h="31066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if(</a:t>
                      </a:r>
                      <a:r>
                        <a:rPr lang="ko-KR" altLang="en-US" sz="1600" b="1" kern="0" spc="-70" dirty="0" err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조건식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1)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명령문 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1;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else if(</a:t>
                      </a:r>
                      <a:r>
                        <a:rPr lang="ko-KR" altLang="en-US" sz="1600" b="1" kern="0" spc="-70" dirty="0" err="1">
                          <a:solidFill>
                            <a:srgbClr val="000000"/>
                          </a:solidFill>
                          <a:ea typeface="굴림체"/>
                        </a:rPr>
                        <a:t>조건식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2)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명령문 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2;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else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ea typeface="굴림체"/>
                        </a:rPr>
                        <a:t>명령문 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굴림체"/>
                        </a:rPr>
                        <a:t>3;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4" name="_x227462992" descr="EMB00002f3407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419" y="1612898"/>
            <a:ext cx="2924616" cy="2668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[3-6] </a:t>
            </a:r>
            <a:r>
              <a:rPr lang="ko-KR" altLang="en-US" sz="1200" dirty="0" smtClean="0"/>
              <a:t>입력 점수에 따른 등급 출력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학생이 받은 점수</a:t>
            </a:r>
            <a:r>
              <a:rPr lang="en-US" altLang="ko-KR" sz="1200" dirty="0" smtClean="0"/>
              <a:t>(0~100</a:t>
            </a:r>
            <a:r>
              <a:rPr lang="ko-KR" altLang="en-US" sz="1200" dirty="0" smtClean="0"/>
              <a:t>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따라 등급을 출력하는 프로그램을 작성해 보자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등급과 등급별 점수 범위는 다음과 같다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967" y="2266950"/>
            <a:ext cx="31146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웹에서 바로 코딩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사이트 접속만으로 바로 코딩을 하고 결과를 볼 수 있는 사이트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무료로 사용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교재에서도 웹에서 바로 </a:t>
            </a:r>
            <a:r>
              <a:rPr lang="ko-KR" altLang="en-US" sz="1200" dirty="0" smtClean="0"/>
              <a:t>코딩 하는 </a:t>
            </a:r>
            <a:r>
              <a:rPr lang="ko-KR" altLang="en-US" sz="1200" dirty="0"/>
              <a:t>것을 기준으로 실습을 진행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전문적인 프로그래밍을 위해서는 개발 도구를 활용할 것을 추천함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 </a:t>
            </a:r>
            <a:r>
              <a:rPr lang="en-US" altLang="ko-KR" sz="1200" dirty="0"/>
              <a:t>: http://www.onlinegdb.com/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9955" y="257816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3871416" descr="EMB0002bd6c16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955" y="3035362"/>
            <a:ext cx="51117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조건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점수에 따른 등급별 프로그램 만들기</a:t>
            </a:r>
          </a:p>
          <a:p>
            <a:pPr lvl="0" latinLnBrk="1"/>
            <a:r>
              <a:rPr lang="en-US" altLang="ko-KR" sz="1200" dirty="0" smtClean="0"/>
              <a:t>void main(){ </a:t>
            </a:r>
          </a:p>
          <a:p>
            <a:pPr lvl="0"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score;</a:t>
            </a:r>
          </a:p>
          <a:p>
            <a:pPr lvl="0" latinLnBrk="1"/>
            <a:r>
              <a:rPr lang="en-US" altLang="ko-KR" sz="1200" dirty="0" smtClean="0"/>
              <a:t>char grade;</a:t>
            </a:r>
          </a:p>
          <a:p>
            <a:pPr lvl="0" latinLnBrk="1"/>
            <a:r>
              <a:rPr lang="en-US" altLang="ko-KR" sz="1200" dirty="0" smtClean="0"/>
              <a:t>//</a:t>
            </a:r>
            <a:r>
              <a:rPr lang="ko-KR" altLang="en-US" sz="1200" dirty="0" smtClean="0"/>
              <a:t>학생 점수 입력</a:t>
            </a:r>
          </a:p>
          <a:p>
            <a:pPr lvl="0"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학생 점수 입력</a:t>
            </a:r>
            <a:r>
              <a:rPr lang="en-US" altLang="ko-KR" sz="1200" dirty="0" smtClean="0"/>
              <a:t>: ");</a:t>
            </a:r>
            <a:endParaRPr lang="ko-KR" altLang="en-US" sz="1200" dirty="0" smtClean="0"/>
          </a:p>
          <a:p>
            <a:pPr lvl="0" latinLnBrk="1"/>
            <a:r>
              <a:rPr lang="en-US" altLang="ko-KR" sz="1200" dirty="0" err="1" smtClean="0"/>
              <a:t>scanf</a:t>
            </a:r>
            <a:r>
              <a:rPr lang="en-US" altLang="ko-KR" sz="1200" dirty="0" smtClean="0"/>
              <a:t>("%d", &amp;score);</a:t>
            </a:r>
          </a:p>
          <a:p>
            <a:pPr lvl="0" latinLnBrk="1"/>
            <a:r>
              <a:rPr lang="en-US" altLang="ko-KR" sz="1200" dirty="0" smtClean="0"/>
              <a:t>//</a:t>
            </a:r>
            <a:r>
              <a:rPr lang="ko-KR" altLang="en-US" sz="1200" dirty="0" smtClean="0"/>
              <a:t>등급 처리</a:t>
            </a:r>
          </a:p>
          <a:p>
            <a:pPr lvl="0" latinLnBrk="1"/>
            <a:r>
              <a:rPr lang="en-US" altLang="ko-KR" sz="1200" dirty="0" smtClean="0"/>
              <a:t>if(score &gt;= 90){</a:t>
            </a:r>
          </a:p>
          <a:p>
            <a:pPr lvl="0" latinLnBrk="1"/>
            <a:r>
              <a:rPr lang="en-US" altLang="ko-KR" sz="1200" dirty="0" smtClean="0"/>
              <a:t>grade = 'A';}</a:t>
            </a:r>
          </a:p>
          <a:p>
            <a:pPr lvl="0" latinLnBrk="1"/>
            <a:r>
              <a:rPr lang="en-US" altLang="ko-KR" sz="1200" dirty="0" smtClean="0"/>
              <a:t>else if(score &gt;= 80){</a:t>
            </a:r>
          </a:p>
          <a:p>
            <a:pPr lvl="0" latinLnBrk="1"/>
            <a:r>
              <a:rPr lang="en-US" altLang="ko-KR" sz="1200" dirty="0" smtClean="0"/>
              <a:t>grade = 'B';}</a:t>
            </a:r>
          </a:p>
          <a:p>
            <a:pPr lvl="0" latinLnBrk="1"/>
            <a:r>
              <a:rPr lang="en-US" altLang="ko-KR" sz="1200" dirty="0" smtClean="0"/>
              <a:t>else if(score &gt;= 70){</a:t>
            </a:r>
          </a:p>
          <a:p>
            <a:pPr lvl="0" latinLnBrk="1"/>
            <a:r>
              <a:rPr lang="en-US" altLang="ko-KR" sz="1200" dirty="0" smtClean="0"/>
              <a:t>grade = 'C';}</a:t>
            </a:r>
          </a:p>
          <a:p>
            <a:pPr lvl="0" latinLnBrk="1"/>
            <a:r>
              <a:rPr lang="en-US" altLang="ko-KR" sz="1200" dirty="0" smtClean="0"/>
              <a:t>else if(score &gt;= 60){</a:t>
            </a:r>
          </a:p>
          <a:p>
            <a:pPr lvl="0" latinLnBrk="1"/>
            <a:r>
              <a:rPr lang="en-US" altLang="ko-KR" sz="1200" dirty="0" smtClean="0"/>
              <a:t>grade = 'D';}</a:t>
            </a:r>
          </a:p>
          <a:p>
            <a:pPr lvl="0" latinLnBrk="1"/>
            <a:r>
              <a:rPr lang="en-US" altLang="ko-KR" sz="1200" dirty="0" smtClean="0"/>
              <a:t>else{</a:t>
            </a:r>
          </a:p>
          <a:p>
            <a:pPr lvl="0" latinLnBrk="1"/>
            <a:r>
              <a:rPr lang="en-US" altLang="ko-KR" sz="1200" dirty="0" smtClean="0"/>
              <a:t>grade = 'F';</a:t>
            </a:r>
          </a:p>
          <a:p>
            <a:pPr lvl="0" latinLnBrk="1"/>
            <a:r>
              <a:rPr lang="en-US" altLang="ko-KR" sz="1200" dirty="0" smtClean="0"/>
              <a:t>}</a:t>
            </a:r>
          </a:p>
          <a:p>
            <a:pPr lvl="0"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학생 점수</a:t>
            </a:r>
            <a:r>
              <a:rPr lang="en-US" altLang="ko-KR" sz="1200" dirty="0" smtClean="0"/>
              <a:t>: %d\t </a:t>
            </a:r>
            <a:r>
              <a:rPr lang="ko-KR" altLang="en-US" sz="1200" dirty="0" smtClean="0"/>
              <a:t>등급</a:t>
            </a:r>
            <a:r>
              <a:rPr lang="en-US" altLang="ko-KR" sz="1200" dirty="0" smtClean="0"/>
              <a:t>: %c\n", score, grade);</a:t>
            </a:r>
          </a:p>
          <a:p>
            <a:pPr lvl="0" latinLnBrk="1"/>
            <a:r>
              <a:rPr lang="en-US" altLang="ko-KR" sz="1200" dirty="0" smtClean="0"/>
              <a:t>}</a:t>
            </a:r>
          </a:p>
          <a:p>
            <a:pPr lvl="1" latinLnBrk="1"/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81" name="_x227463152" descr="EMB00002f3407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791" y="3558209"/>
            <a:ext cx="5089674" cy="1242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컴퓨터는 단순하게 반복되는 작업을 빠르게 처리할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사용하는 것이 </a:t>
            </a:r>
            <a:r>
              <a:rPr lang="ko-KR" altLang="en-US" sz="1200" dirty="0" err="1" smtClean="0"/>
              <a:t>반복문이며</a:t>
            </a:r>
            <a:r>
              <a:rPr lang="ko-KR" altLang="en-US" sz="1200" dirty="0" smtClean="0"/>
              <a:t> 가장 기본적인 </a:t>
            </a:r>
            <a:r>
              <a:rPr lang="ko-KR" altLang="en-US" sz="1200" dirty="0" err="1" smtClean="0"/>
              <a:t>반복문은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while, </a:t>
            </a:r>
            <a:r>
              <a:rPr lang="en-US" altLang="ko-KR" sz="1200" dirty="0" err="1" smtClean="0"/>
              <a:t>do~while</a:t>
            </a:r>
            <a:r>
              <a:rPr lang="en-US" altLang="ko-KR" sz="1200" dirty="0" smtClean="0"/>
              <a:t>, for</a:t>
            </a:r>
            <a:r>
              <a:rPr lang="ko-KR" altLang="en-US" sz="1200" dirty="0" smtClean="0"/>
              <a:t>을 제공</a:t>
            </a:r>
          </a:p>
          <a:p>
            <a:pPr lvl="1" latinLnBrk="1"/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107806" y="2129408"/>
          <a:ext cx="2919603" cy="1346454"/>
        </p:xfrm>
        <a:graphic>
          <a:graphicData uri="http://schemas.openxmlformats.org/drawingml/2006/table">
            <a:tbl>
              <a:tblPr/>
              <a:tblGrid>
                <a:gridCol w="2919603"/>
              </a:tblGrid>
              <a:tr h="7802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while(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조건식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 {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반복할 문장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1;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}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706" name="_x236431568" descr="EMB00002f34076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3095" y="1973134"/>
            <a:ext cx="3070051" cy="2350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[3-8] </a:t>
            </a:r>
            <a:r>
              <a:rPr lang="ko-KR" altLang="en-US" sz="1200" dirty="0" smtClean="0"/>
              <a:t>자연수 </a:t>
            </a:r>
            <a:r>
              <a:rPr lang="en-US" altLang="ko-KR" sz="1200" dirty="0" smtClean="0"/>
              <a:t>1 ~ 10</a:t>
            </a:r>
            <a:r>
              <a:rPr lang="ko-KR" altLang="en-US" sz="1200" dirty="0" smtClean="0"/>
              <a:t>까지의 합을 구하는 프로그램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4953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latinLnBrk="1"/>
            <a:r>
              <a:rPr lang="en-US" altLang="ko-KR" dirty="0" smtClean="0"/>
              <a:t>void main()</a:t>
            </a:r>
          </a:p>
          <a:p>
            <a:pPr latinLnBrk="1"/>
            <a:r>
              <a:rPr lang="en-US" altLang="ko-KR" dirty="0" smtClean="0"/>
              <a:t>{ </a:t>
            </a:r>
          </a:p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</a:t>
            </a:r>
          </a:p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sum=0;</a:t>
            </a:r>
          </a:p>
          <a:p>
            <a:pPr latinLnBrk="1"/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&lt;=10){</a:t>
            </a:r>
          </a:p>
          <a:p>
            <a:pPr latinLnBrk="1"/>
            <a:r>
              <a:rPr lang="en-US" altLang="ko-KR" dirty="0" smtClean="0"/>
              <a:t>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latinLnBrk="1"/>
            <a:r>
              <a:rPr lang="en-US" altLang="ko-KR" dirty="0" err="1" smtClean="0"/>
              <a:t>i</a:t>
            </a:r>
            <a:r>
              <a:rPr lang="en-US" altLang="ko-KR" dirty="0" smtClean="0"/>
              <a:t>++;</a:t>
            </a:r>
          </a:p>
          <a:p>
            <a:pPr latinLnBrk="1"/>
            <a:r>
              <a:rPr lang="en-US" altLang="ko-KR" dirty="0" smtClean="0"/>
              <a:t>}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: %d\n", sum);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729" name="_x236431728" descr="EMB00002f3407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2132" y="3637426"/>
            <a:ext cx="3771900" cy="1438179"/>
          </a:xfrm>
          <a:prstGeom prst="rect">
            <a:avLst/>
          </a:prstGeom>
          <a:noFill/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[3-9] </a:t>
            </a:r>
            <a:r>
              <a:rPr lang="ko-KR" altLang="en-US" sz="1200" dirty="0" smtClean="0"/>
              <a:t>위에 프로그램의 문제점을 수정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6419022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("2</a:t>
            </a:r>
            <a:r>
              <a:rPr lang="ko-KR" altLang="en-US" dirty="0" smtClean="0"/>
              <a:t>개의 정수 입력</a:t>
            </a:r>
            <a:r>
              <a:rPr lang="en-US" altLang="ko-KR" dirty="0" smtClean="0"/>
              <a:t>: ");</a:t>
            </a:r>
          </a:p>
          <a:p>
            <a:pPr latinLnBrk="1"/>
            <a:r>
              <a:rPr lang="en-US" altLang="ko-KR" dirty="0" err="1" smtClean="0"/>
              <a:t>scanf</a:t>
            </a:r>
            <a:r>
              <a:rPr lang="en-US" altLang="ko-KR" dirty="0" smtClean="0"/>
              <a:t>("%d %d", 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&amp;end);</a:t>
            </a:r>
          </a:p>
          <a:p>
            <a:pPr latinLnBrk="1"/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&lt;=end){</a:t>
            </a:r>
          </a:p>
          <a:p>
            <a:pPr latinLnBrk="1"/>
            <a:r>
              <a:rPr lang="en-US" altLang="ko-KR" dirty="0" smtClean="0"/>
              <a:t>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end){         //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마지막 값이면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+</a:t>
            </a:r>
            <a:endParaRPr lang="ko-KR" altLang="en-US" dirty="0" smtClean="0"/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("%d + ",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}</a:t>
            </a:r>
          </a:p>
          <a:p>
            <a:pPr latinLnBrk="1"/>
            <a:r>
              <a:rPr lang="en-US" altLang="ko-KR" dirty="0" smtClean="0"/>
              <a:t>else{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("%d = ",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3" name="_x236431728" descr="EMB00002f34077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374" y="4114800"/>
            <a:ext cx="4899025" cy="1222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do ~ while</a:t>
            </a:r>
            <a:endParaRPr lang="ko-KR" altLang="en-US" sz="1400" dirty="0" smtClean="0"/>
          </a:p>
          <a:p>
            <a:pPr lvl="1" latinLnBrk="1"/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336407" y="2129408"/>
          <a:ext cx="2919603" cy="1209294"/>
        </p:xfrm>
        <a:graphic>
          <a:graphicData uri="http://schemas.openxmlformats.org/drawingml/2006/table">
            <a:tbl>
              <a:tblPr/>
              <a:tblGrid>
                <a:gridCol w="2919603"/>
              </a:tblGrid>
              <a:tr h="7802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do{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6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반복할 문장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1;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}while(</a:t>
                      </a:r>
                      <a:r>
                        <a:rPr lang="ko-KR" altLang="en-US" sz="1600" b="1" kern="0" spc="-70" dirty="0" err="1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조건식</a:t>
                      </a:r>
                      <a:r>
                        <a:rPr lang="en-US" altLang="ko-KR" sz="16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);</a:t>
                      </a:r>
                      <a:endParaRPr lang="ko-KR" altLang="en-US" sz="1600" b="1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8" name="_x236431568" descr="EMB00002f3407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875" y="1699591"/>
            <a:ext cx="2907334" cy="19580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[3-11] while</a:t>
            </a:r>
            <a:r>
              <a:rPr lang="ko-KR" altLang="en-US" sz="1200" dirty="0" smtClean="0"/>
              <a:t>문과 </a:t>
            </a:r>
            <a:r>
              <a:rPr lang="en-US" altLang="ko-KR" sz="1200" dirty="0" smtClean="0"/>
              <a:t>do ~ while</a:t>
            </a:r>
            <a:r>
              <a:rPr lang="ko-KR" altLang="en-US" sz="1200" dirty="0" smtClean="0"/>
              <a:t>문의 차이점 프로그램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64190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latinLnBrk="1"/>
            <a:r>
              <a:rPr lang="en-US" altLang="ko-KR" dirty="0" smtClean="0"/>
              <a:t>void main()</a:t>
            </a:r>
          </a:p>
          <a:p>
            <a:pPr latinLnBrk="1"/>
            <a:r>
              <a:rPr lang="en-US" altLang="ko-KR" dirty="0" smtClean="0"/>
              <a:t>{ </a:t>
            </a:r>
          </a:p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=10;</a:t>
            </a:r>
          </a:p>
          <a:p>
            <a:pPr latinLnBrk="1"/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1){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("while: %d\n",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}</a:t>
            </a:r>
          </a:p>
          <a:p>
            <a:pPr latinLnBrk="1"/>
            <a:r>
              <a:rPr lang="en-US" altLang="ko-KR" dirty="0" smtClean="0"/>
              <a:t>do{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: %d\n",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}while(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1);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801" name="_x236974104" descr="EMB00002f34078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374" y="4660473"/>
            <a:ext cx="4970357" cy="1004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907526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for</a:t>
            </a:r>
            <a:endParaRPr lang="ko-KR" altLang="en-US" sz="1400" dirty="0" smtClean="0"/>
          </a:p>
          <a:p>
            <a:pPr lvl="1" latinLnBrk="1"/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246955" y="2007704"/>
          <a:ext cx="2919603" cy="1072134"/>
        </p:xfrm>
        <a:graphic>
          <a:graphicData uri="http://schemas.openxmlformats.org/drawingml/2006/table">
            <a:tbl>
              <a:tblPr/>
              <a:tblGrid>
                <a:gridCol w="2919603"/>
              </a:tblGrid>
              <a:tr h="7802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for(</a:t>
                      </a:r>
                      <a:r>
                        <a:rPr lang="ko-KR" altLang="en-US" sz="1400" b="1" kern="0" spc="-70" dirty="0" err="1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초깃값</a:t>
                      </a: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; </a:t>
                      </a:r>
                      <a:r>
                        <a:rPr lang="ko-KR" altLang="en-US" sz="1400" b="1" kern="0" spc="-70" dirty="0" err="1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조건식</a:t>
                      </a: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; </a:t>
                      </a:r>
                      <a:r>
                        <a:rPr lang="ko-KR" altLang="en-US" sz="1400" b="1" kern="0" spc="-70" dirty="0" err="1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증감식</a:t>
                      </a: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반복할 문장들</a:t>
                      </a: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;</a:t>
                      </a:r>
                      <a:endParaRPr lang="ko-KR" altLang="en-US" sz="1400" b="1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400" b="1" kern="0" spc="-70" dirty="0">
                          <a:solidFill>
                            <a:srgbClr val="00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}</a:t>
                      </a:r>
                      <a:endParaRPr lang="ko-KR" altLang="en-US" sz="1400" b="1" kern="0" spc="-70" dirty="0">
                        <a:solidFill>
                          <a:srgbClr val="00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6" name="_x236973944" descr="EMB00002f3407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566" y="1699590"/>
            <a:ext cx="3021495" cy="2494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69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[3-13] for</a:t>
            </a:r>
            <a:r>
              <a:rPr lang="ko-KR" altLang="en-US" sz="1200" dirty="0" smtClean="0"/>
              <a:t>문으로 정수 </a:t>
            </a:r>
            <a:r>
              <a:rPr lang="en-US" altLang="ko-KR" sz="1200" dirty="0" smtClean="0"/>
              <a:t>1~100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의 배수 합계 구하기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6419022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latinLnBrk="1"/>
            <a:r>
              <a:rPr lang="en-US" altLang="ko-KR" dirty="0" smtClean="0"/>
              <a:t>void main()</a:t>
            </a:r>
          </a:p>
          <a:p>
            <a:pPr latinLnBrk="1"/>
            <a:r>
              <a:rPr lang="en-US" altLang="ko-KR" dirty="0" smtClean="0"/>
              <a:t>{ </a:t>
            </a:r>
          </a:p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pPr latinLnBrk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latinLnBrk="1"/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latinLnBrk="1"/>
            <a:r>
              <a:rPr lang="en-US" altLang="ko-KR" dirty="0" smtClean="0"/>
              <a:t>if((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% 3) == 0){</a:t>
            </a:r>
          </a:p>
          <a:p>
            <a:pPr latinLnBrk="1"/>
            <a:r>
              <a:rPr lang="en-US" altLang="ko-KR" dirty="0" smtClean="0"/>
              <a:t>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("%d ",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}</a:t>
            </a:r>
          </a:p>
          <a:p>
            <a:pPr latinLnBrk="1"/>
            <a:r>
              <a:rPr lang="en-US" altLang="ko-KR" dirty="0" smtClean="0"/>
              <a:t>}</a:t>
            </a:r>
          </a:p>
          <a:p>
            <a:pPr latinLnBrk="1"/>
            <a:r>
              <a:rPr lang="en-US" altLang="ko-KR" dirty="0" err="1" smtClean="0"/>
              <a:t>printf</a:t>
            </a:r>
            <a:r>
              <a:rPr lang="en-US" altLang="ko-KR" dirty="0" smtClean="0"/>
              <a:t>("\n1 ~ 100</a:t>
            </a:r>
            <a:r>
              <a:rPr lang="ko-KR" altLang="en-US" dirty="0" smtClean="0"/>
              <a:t>의 정수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배수의 합</a:t>
            </a:r>
            <a:r>
              <a:rPr lang="en-US" altLang="ko-KR" dirty="0" smtClean="0"/>
              <a:t>: %d\n", sum);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8849" name="_x236974104" descr="EMB00002f34079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009" y="3869316"/>
            <a:ext cx="5217855" cy="931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반복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[3-14] </a:t>
            </a:r>
            <a:r>
              <a:rPr lang="ko-KR" altLang="en-US" sz="1200" dirty="0" smtClean="0"/>
              <a:t>구구단 출력하는 프로그램 만들기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64190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latinLnBrk="1"/>
            <a:r>
              <a:rPr lang="en-US" altLang="ko-KR" dirty="0" smtClean="0"/>
              <a:t>void main()</a:t>
            </a:r>
          </a:p>
          <a:p>
            <a:pPr latinLnBrk="1"/>
            <a:r>
              <a:rPr lang="en-US" altLang="ko-KR" dirty="0" smtClean="0"/>
              <a:t>{	</a:t>
            </a:r>
          </a:p>
          <a:p>
            <a:pPr latinLnBrk="1"/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=2;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latinLnBrk="1"/>
            <a:r>
              <a:rPr lang="en-US" altLang="ko-KR" dirty="0" smtClean="0"/>
              <a:t>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 %d</a:t>
            </a:r>
            <a:r>
              <a:rPr lang="ko-KR" altLang="en-US" dirty="0" smtClean="0"/>
              <a:t>단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n",i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j=1; j&lt;10; j++){</a:t>
            </a:r>
          </a:p>
          <a:p>
            <a:pPr latinLnBrk="1"/>
            <a:r>
              <a:rPr lang="en-US" altLang="ko-KR" dirty="0" smtClean="0"/>
              <a:t>	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 x %d = %d\</a:t>
            </a:r>
            <a:r>
              <a:rPr lang="en-US" altLang="ko-KR" dirty="0" err="1" smtClean="0"/>
              <a:t>n",i,j,i</a:t>
            </a:r>
            <a:r>
              <a:rPr lang="en-US" altLang="ko-KR" dirty="0" smtClean="0"/>
              <a:t>*j);</a:t>
            </a:r>
          </a:p>
          <a:p>
            <a:pPr latinLnBrk="1"/>
            <a:r>
              <a:rPr lang="en-US" altLang="ko-KR" dirty="0" smtClean="0"/>
              <a:t>		}</a:t>
            </a:r>
          </a:p>
          <a:p>
            <a:pPr latinLnBrk="1"/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pPr latinLnBrk="1"/>
            <a:r>
              <a:rPr lang="en-US" altLang="ko-KR" dirty="0" smtClean="0"/>
              <a:t>	}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236974104" descr="EMB00002f3407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781" y="3389244"/>
            <a:ext cx="1164716" cy="2695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배열은 동일한 타입의 요소가 일렬로 모여 있는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차원 </a:t>
            </a:r>
            <a:r>
              <a:rPr lang="ko-KR" altLang="en-US" sz="1200" dirty="0" smtClean="0"/>
              <a:t>배열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154" y="1950969"/>
            <a:ext cx="53721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예제 소스코드 다운로드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 사용되는 모든 예제코드는 아래의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에서 관리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 주소 </a:t>
            </a:r>
            <a:r>
              <a:rPr lang="en-US" altLang="ko-KR" sz="1200" dirty="0"/>
              <a:t>: https://github.com/kimyudoo/KOPO_PBL_CODING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clone URL : https://github.com/kimyudoo/KOPO_PBL_CODING.git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0216" y="2399743"/>
            <a:ext cx="441089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[4-1] </a:t>
            </a:r>
            <a:r>
              <a:rPr lang="ko-KR" altLang="en-US" sz="1200" dirty="0" smtClean="0"/>
              <a:t>배열을 이용한 성적 프로그램 만들기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1. 5</a:t>
            </a:r>
            <a:r>
              <a:rPr lang="ko-KR" altLang="en-US" sz="1100" dirty="0" smtClean="0"/>
              <a:t>명의 학생의 국어 점수를 입력으로 처리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과목 합계와 평균을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100" dirty="0" smtClean="0"/>
          </a:p>
          <a:p>
            <a:pPr latinLnBrk="1"/>
            <a:r>
              <a:rPr lang="en-US" altLang="ko-KR" sz="1400" dirty="0" smtClean="0"/>
              <a:t>void main()</a:t>
            </a:r>
          </a:p>
          <a:p>
            <a:pPr latinLnBrk="1"/>
            <a:r>
              <a:rPr lang="en-US" altLang="ko-KR" sz="1400" dirty="0" smtClean="0"/>
              <a:t>{</a:t>
            </a:r>
          </a:p>
          <a:p>
            <a:pPr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[5]; //5</a:t>
            </a:r>
            <a:r>
              <a:rPr lang="ko-KR" altLang="en-US" sz="1400" dirty="0" smtClean="0"/>
              <a:t>명의 학생선언</a:t>
            </a:r>
          </a:p>
          <a:p>
            <a:pPr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j, sum=0;</a:t>
            </a:r>
          </a:p>
          <a:p>
            <a:pPr latinLnBrk="1"/>
            <a:r>
              <a:rPr lang="en-US" altLang="ko-KR" sz="1400" dirty="0" smtClean="0"/>
              <a:t>float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;</a:t>
            </a:r>
          </a:p>
          <a:p>
            <a:pPr latinLnBrk="1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&lt;5;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</a:t>
            </a:r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("[%d] </a:t>
            </a:r>
            <a:r>
              <a:rPr lang="ko-KR" altLang="en-US" sz="1400" dirty="0" smtClean="0"/>
              <a:t>학생의 국어점수</a:t>
            </a:r>
            <a:r>
              <a:rPr lang="en-US" altLang="ko-KR" sz="1400" dirty="0" smtClean="0"/>
              <a:t>: ", i+1);</a:t>
            </a:r>
          </a:p>
          <a:p>
            <a:pPr latinLnBrk="1"/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("%d", &amp;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</a:p>
          <a:p>
            <a:pPr latinLnBrk="1"/>
            <a:r>
              <a:rPr lang="en-US" altLang="ko-KR" sz="1400" dirty="0" smtClean="0"/>
              <a:t>sum = sum + 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latinLnBrk="1"/>
            <a:r>
              <a:rPr lang="en-US" altLang="ko-KR" sz="1400" dirty="0" smtClean="0"/>
              <a:t>}</a:t>
            </a:r>
          </a:p>
          <a:p>
            <a:pPr latinLnBrk="1"/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=(float)sum / 5;</a:t>
            </a:r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합계</a:t>
            </a:r>
            <a:r>
              <a:rPr lang="en-US" altLang="ko-KR" sz="1400" dirty="0" smtClean="0"/>
              <a:t>: %d\n", sum);</a:t>
            </a:r>
          </a:p>
          <a:p>
            <a:pPr latinLnBrk="1"/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평균</a:t>
            </a:r>
            <a:r>
              <a:rPr lang="en-US" altLang="ko-KR" sz="1400" dirty="0" smtClean="0"/>
              <a:t>: %.2f",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);</a:t>
            </a:r>
          </a:p>
          <a:p>
            <a:pPr latinLnBrk="1"/>
            <a:r>
              <a:rPr lang="en-US" altLang="ko-KR" sz="140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1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4561128" descr="EMB0000157402f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662" y="3406346"/>
            <a:ext cx="3135569" cy="2089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[4-2] </a:t>
            </a:r>
            <a:r>
              <a:rPr lang="ko-KR" altLang="en-US" sz="1200" dirty="0" smtClean="0"/>
              <a:t>석차를 적용한 성적 프로그램 만들기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1</a:t>
            </a:r>
            <a:r>
              <a:rPr lang="en-US" altLang="ko-KR" sz="1100" dirty="0" smtClean="0"/>
              <a:t>. 5</a:t>
            </a:r>
            <a:r>
              <a:rPr lang="ko-KR" altLang="en-US" sz="1100" dirty="0" smtClean="0"/>
              <a:t>명의 학생의 국어 점수를 입력으로 처리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과목 합계와 평균을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100" dirty="0" smtClean="0"/>
          </a:p>
          <a:p>
            <a:pPr latinLnBrk="1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  <a:endParaRPr lang="ko-KR" altLang="en-US" sz="1400" dirty="0" smtClean="0"/>
          </a:p>
          <a:p>
            <a:pPr latinLnBrk="1"/>
            <a:r>
              <a:rPr lang="en-US" altLang="ko-KR" sz="1400" dirty="0" smtClean="0"/>
              <a:t>void main()</a:t>
            </a:r>
            <a:endParaRPr lang="ko-KR" altLang="en-US" sz="1400" dirty="0" smtClean="0"/>
          </a:p>
          <a:p>
            <a:pPr latinLnBrk="1"/>
            <a:r>
              <a:rPr lang="en-US" altLang="ko-KR" sz="1400" dirty="0" smtClean="0"/>
              <a:t>{ </a:t>
            </a:r>
            <a:endParaRPr lang="en-US" altLang="ko-KR" sz="1400" dirty="0" smtClean="0"/>
          </a:p>
          <a:p>
            <a:pPr latinLnBrk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[5]; //5</a:t>
            </a:r>
            <a:r>
              <a:rPr lang="ko-KR" altLang="en-US" sz="1400" dirty="0" smtClean="0"/>
              <a:t>명의 학생선언</a:t>
            </a:r>
          </a:p>
          <a:p>
            <a:pPr latinLnBrk="1"/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rank[5]; //</a:t>
            </a:r>
            <a:r>
              <a:rPr lang="ko-KR" altLang="en-US" sz="1400" dirty="0" smtClean="0">
                <a:solidFill>
                  <a:srgbClr val="FF0000"/>
                </a:solidFill>
              </a:rPr>
              <a:t>석차를 저장할 배열 변수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.. </a:t>
            </a:r>
            <a:r>
              <a:rPr lang="ko-KR" altLang="en-US" sz="1100" dirty="0" smtClean="0"/>
              <a:t>생략</a:t>
            </a:r>
            <a:endParaRPr lang="ko-KR" altLang="en-US" sz="11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// </a:t>
            </a:r>
            <a:r>
              <a:rPr lang="ko-KR" altLang="en-US" sz="1200" dirty="0" smtClean="0"/>
              <a:t>석차 계산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for(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=0;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&lt;5;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++){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for(j=0; j&lt;5; j++){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if(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400" dirty="0" smtClean="0">
                <a:solidFill>
                  <a:srgbClr val="FF0000"/>
                </a:solidFill>
              </a:rPr>
              <a:t>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kor</a:t>
            </a:r>
            <a:r>
              <a:rPr lang="en-US" altLang="ko-KR" sz="1400" dirty="0" smtClean="0">
                <a:solidFill>
                  <a:srgbClr val="FF0000"/>
                </a:solidFill>
              </a:rPr>
              <a:t>[j]){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rank[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]++; //rank[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 = rank[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 + 1;</a:t>
            </a:r>
          </a:p>
          <a:p>
            <a:pPr latinLnBrk="1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1" name="_x274560728" descr="EMB0000157403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662" y="1882345"/>
            <a:ext cx="2871959" cy="3829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다차원 배열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초등학교에 학생이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명이고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교과목이 국어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수학을 배운다고 가정하면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이것을 가장 간편하게 나타내려면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배열을 사용하면 편하게 프로그램을 구현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274561688" descr="EMB0000157403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957" y="2319337"/>
            <a:ext cx="5509872" cy="2590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48945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[4-3] </a:t>
            </a:r>
            <a:r>
              <a:rPr lang="ko-KR" altLang="en-US" sz="1200" dirty="0" smtClean="0"/>
              <a:t>다차원 배열을 이용한 성적 프로그램 만들기</a:t>
            </a:r>
          </a:p>
          <a:p>
            <a:pPr latinLnBrk="1"/>
            <a:r>
              <a:rPr lang="en-US" altLang="ko-KR" sz="1100" dirty="0" smtClean="0"/>
              <a:t>1. 5</a:t>
            </a:r>
            <a:r>
              <a:rPr lang="ko-KR" altLang="en-US" sz="1100" dirty="0" smtClean="0"/>
              <a:t>명의 학생의 국어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수학 점수를 입력으로 처리</a:t>
            </a:r>
          </a:p>
          <a:p>
            <a:pPr latinLnBrk="1"/>
            <a:r>
              <a:rPr lang="en-US" altLang="ko-KR" sz="1100" dirty="0" smtClean="0"/>
              <a:t>2. </a:t>
            </a:r>
            <a:r>
              <a:rPr lang="ko-KR" altLang="en-US" sz="1100" dirty="0" smtClean="0"/>
              <a:t>학생의 합계와 평균을 계산</a:t>
            </a:r>
          </a:p>
          <a:p>
            <a:pPr latinLnBrk="1"/>
            <a:r>
              <a:rPr lang="en-US" altLang="ko-KR" sz="1100" dirty="0" smtClean="0"/>
              <a:t>3. </a:t>
            </a:r>
            <a:r>
              <a:rPr lang="ko-KR" altLang="en-US" sz="1100" dirty="0" smtClean="0"/>
              <a:t>다차원 배열을 이용할 것</a:t>
            </a:r>
          </a:p>
          <a:p>
            <a:pPr latinLnBrk="1"/>
            <a:endParaRPr lang="en-US" altLang="ko-KR" sz="1100" dirty="0" smtClean="0"/>
          </a:p>
          <a:p>
            <a:pPr latinLnBrk="1"/>
            <a:r>
              <a:rPr lang="en-US" altLang="ko-KR" sz="1200" dirty="0" smtClean="0"/>
              <a:t>#</a:t>
            </a:r>
            <a:r>
              <a:rPr lang="en-US" altLang="ko-KR" sz="1200" dirty="0" smtClean="0"/>
              <a:t>define MAX 5</a:t>
            </a:r>
          </a:p>
          <a:p>
            <a:pPr latinLnBrk="1"/>
            <a:r>
              <a:rPr lang="en-US" altLang="ko-KR" sz="1200" dirty="0" smtClean="0"/>
              <a:t>void main()</a:t>
            </a:r>
          </a:p>
          <a:p>
            <a:pPr latinLnBrk="1"/>
            <a:r>
              <a:rPr lang="en-US" altLang="ko-KR" sz="1200" dirty="0" smtClean="0"/>
              <a:t>{</a:t>
            </a:r>
          </a:p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std[MAX][3]; //5</a:t>
            </a:r>
            <a:r>
              <a:rPr lang="ko-KR" altLang="en-US" sz="1200" dirty="0" smtClean="0"/>
              <a:t>명의 학생의 국어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수학</a:t>
            </a:r>
          </a:p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sum[MAX];</a:t>
            </a:r>
          </a:p>
          <a:p>
            <a:pPr latinLnBrk="1"/>
            <a:r>
              <a:rPr lang="en-US" altLang="ko-KR" sz="1200" dirty="0" smtClean="0"/>
              <a:t>float </a:t>
            </a:r>
            <a:r>
              <a:rPr lang="en-US" altLang="ko-KR" sz="1200" dirty="0" err="1" smtClean="0"/>
              <a:t>avg</a:t>
            </a:r>
            <a:r>
              <a:rPr lang="en-US" altLang="ko-KR" sz="1200" dirty="0" smtClean="0"/>
              <a:t>[MAX];</a:t>
            </a:r>
          </a:p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, j;</a:t>
            </a:r>
          </a:p>
          <a:p>
            <a:pPr latinLnBrk="1"/>
            <a:r>
              <a:rPr lang="en-US" altLang="ko-KR" sz="1200" dirty="0" smtClean="0"/>
              <a:t>//</a:t>
            </a:r>
            <a:r>
              <a:rPr lang="ko-KR" altLang="en-US" sz="1200" dirty="0" smtClean="0"/>
              <a:t>학생 국어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수학 입력 </a:t>
            </a:r>
          </a:p>
          <a:p>
            <a:pPr latinLnBrk="1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&lt;MAX;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++){</a:t>
            </a:r>
          </a:p>
          <a:p>
            <a:pPr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("[%d] </a:t>
            </a:r>
            <a:r>
              <a:rPr lang="ko-KR" altLang="en-US" sz="1200" dirty="0" smtClean="0"/>
              <a:t>학생의 국어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수학 입력</a:t>
            </a:r>
            <a:r>
              <a:rPr lang="en-US" altLang="ko-KR" sz="1200" dirty="0" smtClean="0"/>
              <a:t>: ", i+1);</a:t>
            </a:r>
          </a:p>
          <a:p>
            <a:pPr latinLnBrk="1"/>
            <a:r>
              <a:rPr lang="en-US" altLang="ko-KR" sz="1200" dirty="0" err="1" smtClean="0"/>
              <a:t>scanf</a:t>
            </a:r>
            <a:r>
              <a:rPr lang="en-US" altLang="ko-KR" sz="1200" dirty="0" smtClean="0"/>
              <a:t>("%d %d %d", &amp;std[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][0], &amp;std[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][1], &amp;std[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][2]);</a:t>
            </a:r>
          </a:p>
          <a:p>
            <a:pPr latinLnBrk="1"/>
            <a:r>
              <a:rPr lang="en-US" altLang="ko-KR" sz="1200" dirty="0" smtClean="0"/>
              <a:t>sum[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][0] + 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][1] + std[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][2];</a:t>
            </a:r>
          </a:p>
          <a:p>
            <a:pPr latinLnBrk="1"/>
            <a:r>
              <a:rPr lang="en-US" altLang="ko-KR" sz="1200" dirty="0" err="1" smtClean="0"/>
              <a:t>avg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=(float)sum[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]/3;</a:t>
            </a:r>
          </a:p>
          <a:p>
            <a:pPr latinLnBrk="1"/>
            <a:r>
              <a:rPr lang="en-US" altLang="ko-KR" sz="120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24413" y="2179235"/>
            <a:ext cx="4953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200" b="0" dirty="0" smtClean="0"/>
              <a:t>//</a:t>
            </a:r>
            <a:r>
              <a:rPr lang="ko-KR" altLang="en-US" sz="1200" b="0" dirty="0" smtClean="0"/>
              <a:t>출력</a:t>
            </a:r>
          </a:p>
          <a:p>
            <a:pPr latinLnBrk="1"/>
            <a:r>
              <a:rPr lang="en-US" altLang="ko-KR" sz="1200" b="0" dirty="0" err="1" smtClean="0"/>
              <a:t>printf</a:t>
            </a:r>
            <a:r>
              <a:rPr lang="en-US" altLang="ko-KR" sz="1200" b="0" dirty="0" smtClean="0"/>
              <a:t>("\m================== </a:t>
            </a:r>
            <a:r>
              <a:rPr lang="ko-KR" altLang="en-US" sz="1200" b="0" dirty="0" smtClean="0"/>
              <a:t>성 적 표 </a:t>
            </a:r>
            <a:r>
              <a:rPr lang="en-US" altLang="ko-KR" sz="1200" b="0" dirty="0" smtClean="0"/>
              <a:t>==================\n");</a:t>
            </a:r>
          </a:p>
          <a:p>
            <a:pPr latinLnBrk="1"/>
            <a:r>
              <a:rPr lang="en-US" altLang="ko-KR" sz="1200" b="0" dirty="0" err="1" smtClean="0"/>
              <a:t>printf</a:t>
            </a:r>
            <a:r>
              <a:rPr lang="en-US" altLang="ko-KR" sz="1200" b="0" dirty="0" smtClean="0"/>
              <a:t>("----------------------------------------------\n");</a:t>
            </a:r>
          </a:p>
          <a:p>
            <a:pPr latinLnBrk="1"/>
            <a:r>
              <a:rPr lang="en-US" altLang="ko-KR" sz="1200" b="0" dirty="0" err="1" smtClean="0"/>
              <a:t>printf</a:t>
            </a:r>
            <a:r>
              <a:rPr lang="en-US" altLang="ko-KR" sz="1200" b="0" dirty="0" smtClean="0"/>
              <a:t>("</a:t>
            </a:r>
            <a:r>
              <a:rPr lang="ko-KR" altLang="en-US" sz="1200" b="0" dirty="0" smtClean="0"/>
              <a:t>번호</a:t>
            </a:r>
            <a:r>
              <a:rPr lang="en-US" altLang="ko-KR" sz="1200" b="0" dirty="0" smtClean="0"/>
              <a:t>\t </a:t>
            </a:r>
            <a:r>
              <a:rPr lang="ko-KR" altLang="en-US" sz="1200" b="0" dirty="0" smtClean="0"/>
              <a:t>국어</a:t>
            </a:r>
            <a:r>
              <a:rPr lang="en-US" altLang="ko-KR" sz="1200" b="0" dirty="0" smtClean="0"/>
              <a:t>\t </a:t>
            </a:r>
            <a:r>
              <a:rPr lang="ko-KR" altLang="en-US" sz="1200" b="0" dirty="0" smtClean="0"/>
              <a:t>영어</a:t>
            </a:r>
            <a:r>
              <a:rPr lang="en-US" altLang="ko-KR" sz="1200" b="0" dirty="0" smtClean="0"/>
              <a:t>\t </a:t>
            </a:r>
            <a:r>
              <a:rPr lang="ko-KR" altLang="en-US" sz="1200" b="0" dirty="0" smtClean="0"/>
              <a:t>수학</a:t>
            </a:r>
            <a:r>
              <a:rPr lang="en-US" altLang="ko-KR" sz="1200" b="0" dirty="0" smtClean="0"/>
              <a:t>\t </a:t>
            </a:r>
            <a:r>
              <a:rPr lang="ko-KR" altLang="en-US" sz="1200" b="0" dirty="0" smtClean="0"/>
              <a:t>합계</a:t>
            </a:r>
            <a:r>
              <a:rPr lang="en-US" altLang="ko-KR" sz="1200" b="0" dirty="0" smtClean="0"/>
              <a:t>\t </a:t>
            </a:r>
            <a:r>
              <a:rPr lang="ko-KR" altLang="en-US" sz="1200" b="0" dirty="0" smtClean="0"/>
              <a:t>평균</a:t>
            </a:r>
            <a:r>
              <a:rPr lang="en-US" altLang="ko-KR" sz="1200" b="0" dirty="0" smtClean="0"/>
              <a:t>\n");</a:t>
            </a:r>
          </a:p>
          <a:p>
            <a:pPr latinLnBrk="1"/>
            <a:r>
              <a:rPr lang="en-US" altLang="ko-KR" sz="1200" b="0" dirty="0" smtClean="0"/>
              <a:t>for(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=0; 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&lt;MAX; 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++){</a:t>
            </a:r>
          </a:p>
          <a:p>
            <a:pPr latinLnBrk="1"/>
            <a:r>
              <a:rPr lang="en-US" altLang="ko-KR" sz="1200" b="0" dirty="0" err="1" smtClean="0"/>
              <a:t>printf</a:t>
            </a:r>
            <a:r>
              <a:rPr lang="en-US" altLang="ko-KR" sz="1200" b="0" dirty="0" smtClean="0"/>
              <a:t>("%d\t %d\t %d\t %d\t %d\t %.2f\n", i+1, std[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][0], std[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][1], std[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][2], sum[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], </a:t>
            </a:r>
            <a:r>
              <a:rPr lang="en-US" altLang="ko-KR" sz="1200" b="0" dirty="0" err="1" smtClean="0"/>
              <a:t>avg</a:t>
            </a:r>
            <a:r>
              <a:rPr lang="en-US" altLang="ko-KR" sz="1200" b="0" dirty="0" smtClean="0"/>
              <a:t>[</a:t>
            </a:r>
            <a:r>
              <a:rPr lang="en-US" altLang="ko-KR" sz="1200" b="0" dirty="0" err="1" smtClean="0"/>
              <a:t>i</a:t>
            </a:r>
            <a:r>
              <a:rPr lang="en-US" altLang="ko-KR" sz="1200" b="0" dirty="0" smtClean="0"/>
              <a:t>]);</a:t>
            </a:r>
          </a:p>
          <a:p>
            <a:pPr latinLnBrk="1"/>
            <a:r>
              <a:rPr lang="en-US" altLang="ko-KR" sz="1200" b="0" dirty="0" smtClean="0"/>
              <a:t>} </a:t>
            </a:r>
          </a:p>
          <a:p>
            <a:pPr latinLnBrk="1"/>
            <a:r>
              <a:rPr lang="en-US" altLang="ko-KR" sz="1200" b="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b="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 smtClean="0"/>
              <a:t>  </a:t>
            </a:r>
            <a:endParaRPr lang="ko-KR" altLang="en-US" sz="1200" b="0" dirty="0" smtClean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274559448" descr="EMB0000157403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862" y="3943800"/>
            <a:ext cx="4128229" cy="2195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48945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[4-4] </a:t>
            </a:r>
            <a:r>
              <a:rPr lang="ko-KR" altLang="en-US" sz="1200" dirty="0" smtClean="0"/>
              <a:t>학점과 석차를 적용한 성적 프로그램 만들기</a:t>
            </a:r>
          </a:p>
          <a:p>
            <a:pPr latinLnBrk="1"/>
            <a:r>
              <a:rPr lang="en-US" altLang="ko-KR" sz="1100" dirty="0" smtClean="0"/>
              <a:t>1. </a:t>
            </a:r>
            <a:r>
              <a:rPr lang="ko-KR" altLang="en-US" sz="1100" dirty="0" smtClean="0"/>
              <a:t>학점을 추가하시오</a:t>
            </a:r>
          </a:p>
          <a:p>
            <a:pPr latinLnBrk="1"/>
            <a:r>
              <a:rPr lang="en-US" altLang="ko-KR" sz="1100" dirty="0" smtClean="0"/>
              <a:t>2. </a:t>
            </a:r>
            <a:r>
              <a:rPr lang="ko-KR" altLang="en-US" sz="1100" dirty="0" smtClean="0"/>
              <a:t>석차를 추가하시오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3" name="_x274560968" descr="EMB0000157403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584" y="2137719"/>
            <a:ext cx="7294474" cy="3249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 관리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선택 정렬</a:t>
            </a:r>
            <a:r>
              <a:rPr lang="en-US" altLang="ko-KR" sz="1200" dirty="0" smtClean="0"/>
              <a:t>(selection sort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8726" y="1676400"/>
            <a:ext cx="7327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 smtClean="0"/>
              <a:t>① 초기 상태의 다른 값들의 리스트에서 첫 번째 값을 나머지 값과 비교하여 가장 작은 값을 찾아 교환</a:t>
            </a:r>
            <a:endParaRPr lang="ko-KR" altLang="en-US" sz="1200" dirty="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021" name="_x274559368" descr="EMB000015740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287" y="1953399"/>
            <a:ext cx="3811588" cy="1279525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868727" y="3232924"/>
            <a:ext cx="792814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② 정렬되지 않은 리스트의 첫 번째 값과 다음 값들과 비교하여 첫 번째 레코드의 값보다 작은 값을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비교하고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과정을 마지막 값까지 반복</a:t>
            </a:r>
            <a:endParaRPr lang="ko-KR" altLang="en-US" sz="1200" dirty="0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023" name="_x274561768" descr="EMB0000157403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287" y="3731522"/>
            <a:ext cx="4335308" cy="2486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 관리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선형 </a:t>
            </a:r>
            <a:r>
              <a:rPr lang="ko-KR" altLang="en-US" sz="1200" dirty="0" smtClean="0"/>
              <a:t>탐색</a:t>
            </a: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3484" y="4077730"/>
            <a:ext cx="7928140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 smtClean="0"/>
              <a:t>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찾고자 하는 값</a:t>
            </a:r>
            <a:r>
              <a:rPr lang="en-US" altLang="ko-KR" sz="1200" dirty="0" smtClean="0"/>
              <a:t>(37)</a:t>
            </a:r>
            <a:r>
              <a:rPr lang="ko-KR" altLang="en-US" sz="1200" dirty="0" smtClean="0"/>
              <a:t>과 첫 번째 인덱스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의 값</a:t>
            </a:r>
            <a:r>
              <a:rPr lang="en-US" altLang="ko-KR" sz="1200" dirty="0" smtClean="0"/>
              <a:t>(6)</a:t>
            </a:r>
            <a:r>
              <a:rPr lang="ko-KR" altLang="en-US" sz="1200" dirty="0" smtClean="0"/>
              <a:t>을 비교한다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    37 </a:t>
            </a:r>
            <a:r>
              <a:rPr lang="ko-KR" altLang="en-US" sz="1200" dirty="0" smtClean="0"/>
              <a:t>≠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이므로 인덱스를 하나 증가시킨다</a:t>
            </a:r>
            <a:r>
              <a:rPr lang="en-US" altLang="ko-KR" sz="1200" dirty="0" smtClean="0"/>
              <a:t>.</a:t>
            </a:r>
          </a:p>
          <a:p>
            <a:pPr latinLnBrk="1"/>
            <a:endParaRPr lang="ko-KR" altLang="en-US" sz="1200" dirty="0" smtClean="0"/>
          </a:p>
          <a:p>
            <a:pPr latinLnBrk="1"/>
            <a:r>
              <a:rPr lang="ko-KR" altLang="en-US" sz="1200" dirty="0" smtClean="0"/>
              <a:t>②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찾고자 하는 값</a:t>
            </a:r>
            <a:r>
              <a:rPr lang="en-US" altLang="ko-KR" sz="1200" dirty="0" smtClean="0"/>
              <a:t>(37)</a:t>
            </a:r>
            <a:r>
              <a:rPr lang="ko-KR" altLang="en-US" sz="1200" dirty="0" smtClean="0"/>
              <a:t>과 두 번째 인덱스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 값</a:t>
            </a:r>
            <a:r>
              <a:rPr lang="en-US" altLang="ko-KR" sz="1200" dirty="0" smtClean="0"/>
              <a:t>(43)</a:t>
            </a:r>
            <a:r>
              <a:rPr lang="ko-KR" altLang="en-US" sz="1200" dirty="0" smtClean="0"/>
              <a:t>을 비교한다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    37 </a:t>
            </a:r>
            <a:r>
              <a:rPr lang="ko-KR" altLang="en-US" sz="1200" dirty="0" smtClean="0"/>
              <a:t>≠ </a:t>
            </a:r>
            <a:r>
              <a:rPr lang="en-US" altLang="ko-KR" sz="1200" dirty="0" smtClean="0"/>
              <a:t>43</a:t>
            </a:r>
            <a:r>
              <a:rPr lang="ko-KR" altLang="en-US" sz="1200" dirty="0" smtClean="0"/>
              <a:t>이므로 인덱스를 하나 증가시킨다</a:t>
            </a:r>
            <a:r>
              <a:rPr lang="en-US" altLang="ko-KR" sz="1200" dirty="0" smtClean="0"/>
              <a:t>.</a:t>
            </a:r>
          </a:p>
          <a:p>
            <a:pPr latinLnBrk="1"/>
            <a:endParaRPr lang="ko-KR" altLang="en-US" sz="1200" dirty="0" smtClean="0"/>
          </a:p>
          <a:p>
            <a:pPr latinLnBrk="1"/>
            <a:r>
              <a:rPr lang="ko-KR" altLang="en-US" sz="1200" dirty="0" smtClean="0"/>
              <a:t>③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찾고자 하는 값</a:t>
            </a:r>
            <a:r>
              <a:rPr lang="en-US" altLang="ko-KR" sz="1200" dirty="0" smtClean="0"/>
              <a:t>(37)</a:t>
            </a:r>
            <a:r>
              <a:rPr lang="ko-KR" altLang="en-US" sz="1200" dirty="0" smtClean="0"/>
              <a:t>과 세 번째 인덱스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의 값</a:t>
            </a:r>
            <a:r>
              <a:rPr lang="en-US" altLang="ko-KR" sz="1200" dirty="0" smtClean="0"/>
              <a:t>(37)</a:t>
            </a:r>
            <a:r>
              <a:rPr lang="ko-KR" altLang="en-US" sz="1200" dirty="0" smtClean="0"/>
              <a:t>을 비교한다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pPr latinLnBrk="1"/>
            <a:r>
              <a:rPr lang="ko-KR" altLang="en-US" sz="1200" dirty="0" smtClean="0"/>
              <a:t>    원하는 </a:t>
            </a:r>
            <a:r>
              <a:rPr lang="ko-KR" altLang="en-US" sz="1200" dirty="0" smtClean="0"/>
              <a:t>배열 원소를 찾았으므로 탐색을 완료한다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7041" name="_x274561048" descr="EMB0000157403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535" y="1754359"/>
            <a:ext cx="6100908" cy="2175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smtClean="0"/>
              <a:t>데이터 관리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 관리 </a:t>
            </a:r>
            <a:r>
              <a:rPr lang="ko-KR" altLang="en-US" sz="1600" dirty="0" smtClean="0"/>
              <a:t>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이진 </a:t>
            </a:r>
            <a:r>
              <a:rPr lang="ko-KR" altLang="en-US" sz="1200" dirty="0" smtClean="0"/>
              <a:t>탐색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3484" y="1548714"/>
            <a:ext cx="792814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 smtClean="0"/>
              <a:t>• </a:t>
            </a:r>
            <a:r>
              <a:rPr lang="ko-KR" altLang="en-US" sz="1200" dirty="0" smtClean="0"/>
              <a:t>파일의 탐색 대상을 </a:t>
            </a:r>
            <a:r>
              <a:rPr lang="en-US" altLang="ko-KR" sz="1200" dirty="0" smtClean="0"/>
              <a:t>1/2</a:t>
            </a:r>
            <a:r>
              <a:rPr lang="ko-KR" altLang="en-US" sz="1200" dirty="0" smtClean="0"/>
              <a:t>씩 줄여가면서 탐색하므로 탐색 시간이 짧다</a:t>
            </a:r>
            <a:r>
              <a:rPr lang="en-US" altLang="ko-KR" sz="1200" dirty="0" smtClean="0"/>
              <a:t>.</a:t>
            </a:r>
          </a:p>
          <a:p>
            <a:pPr latinLnBrk="1"/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• </a:t>
            </a:r>
            <a:r>
              <a:rPr lang="ko-KR" altLang="en-US" sz="1200" dirty="0" smtClean="0"/>
              <a:t>데이터의 수가 많을수록 효과적인 탐색 방법이다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pPr latinLnBrk="1"/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• </a:t>
            </a:r>
            <a:r>
              <a:rPr lang="ko-KR" altLang="en-US" sz="1200" dirty="0" smtClean="0"/>
              <a:t>최악의 경우라도 비교 횟수는 평균보다 한 번 더 많다</a:t>
            </a:r>
            <a:r>
              <a:rPr lang="en-US" altLang="ko-KR" sz="1200" dirty="0" smtClean="0"/>
              <a:t>.</a:t>
            </a:r>
          </a:p>
          <a:p>
            <a:pPr latinLnBrk="1"/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• </a:t>
            </a:r>
            <a:r>
              <a:rPr lang="ko-KR" altLang="en-US" sz="1200" dirty="0" smtClean="0"/>
              <a:t>정렬된 파일에서만 수행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5" name="_x274559528" descr="EMB0000157403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84" y="3114357"/>
            <a:ext cx="5392030" cy="3103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함수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5" y="841831"/>
            <a:ext cx="8324701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함</a:t>
            </a:r>
            <a:r>
              <a:rPr lang="ko-KR" altLang="en-US" sz="1600" dirty="0" smtClean="0"/>
              <a:t>수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예를 들어서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개의 *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출력하는 작업이 있다고 가정하면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9089" name="_x274560648" descr="EMB0000157403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304" y="1661319"/>
            <a:ext cx="3685360" cy="3166054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1145059" y="5082746"/>
            <a:ext cx="6631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동일한 작업이 필요할 때마다 동일한 코드를 반복해서 표기하는 것은 상당히 비효율적이다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문제를 해결하기 위하여 함수라는 개념이 </a:t>
            </a:r>
            <a:r>
              <a:rPr lang="ko-KR" altLang="en-US" sz="1200" dirty="0" smtClean="0"/>
              <a:t>필요</a:t>
            </a:r>
            <a:endParaRPr lang="ko-KR" altLang="en-US" sz="1200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9091" name="_x274561048" descr="EMB0000157403f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328" y="1661319"/>
            <a:ext cx="4780007" cy="3166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함수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5" y="841831"/>
            <a:ext cx="8324701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함</a:t>
            </a:r>
            <a:r>
              <a:rPr lang="ko-KR" altLang="en-US" sz="1600" dirty="0" smtClean="0"/>
              <a:t>수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함수의 정의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함수의 구조</a:t>
            </a:r>
            <a:endParaRPr lang="ko-KR" altLang="en-US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0113" name="_x274562248" descr="EMB0000157403f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059" y="1659924"/>
            <a:ext cx="5111750" cy="1676400"/>
          </a:xfrm>
          <a:prstGeom prst="rect">
            <a:avLst/>
          </a:prstGeom>
          <a:noFill/>
        </p:spPr>
      </p:pic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0115" name="_x274559368" descr="EMB0000157404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189" y="3882494"/>
            <a:ext cx="3917950" cy="213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화면의 </a:t>
            </a:r>
            <a:r>
              <a:rPr lang="ko-KR" altLang="en-US" sz="1200" dirty="0" err="1"/>
              <a:t>콘솔창에</a:t>
            </a:r>
            <a:r>
              <a:rPr lang="ko-KR" altLang="en-US" sz="1200" dirty="0"/>
              <a:t> 결과를 나타내 주는 것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ko-KR" altLang="en-US" sz="1200" dirty="0"/>
              <a:t>문을 사용하게 되며 서식 및 내용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형태로 구성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서식의 개수만큼 차례대로 들어갈 것을 지정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942125"/>
              </p:ext>
            </p:extLst>
          </p:nvPr>
        </p:nvGraphicFramePr>
        <p:xfrm>
          <a:off x="1188463" y="2475140"/>
          <a:ext cx="6702140" cy="1343038"/>
        </p:xfrm>
        <a:graphic>
          <a:graphicData uri="http://schemas.openxmlformats.org/drawingml/2006/table">
            <a:tbl>
              <a:tblPr/>
              <a:tblGrid>
                <a:gridCol w="6702140"/>
              </a:tblGrid>
              <a:tr h="13430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5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printf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(“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 및 내용”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en-US" altLang="ko-KR" sz="25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...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5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83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함수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5" y="841831"/>
            <a:ext cx="8324701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함</a:t>
            </a:r>
            <a:r>
              <a:rPr lang="ko-KR" altLang="en-US" sz="1600" dirty="0" smtClean="0"/>
              <a:t>수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[5-1] 10</a:t>
            </a:r>
            <a:r>
              <a:rPr lang="ko-KR" altLang="en-US" sz="1200" dirty="0" smtClean="0"/>
              <a:t>개의 *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출력하는 프로그램을 작성하시오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atinLnBrk="1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star_print</a:t>
            </a:r>
            <a:r>
              <a:rPr lang="en-US" altLang="ko-KR" sz="1200" dirty="0" smtClean="0"/>
              <a:t>( );</a:t>
            </a:r>
          </a:p>
          <a:p>
            <a:pPr latinLnBrk="1"/>
            <a:r>
              <a:rPr lang="en-US" altLang="ko-KR" sz="1200" dirty="0" smtClean="0"/>
              <a:t>void main()</a:t>
            </a:r>
          </a:p>
          <a:p>
            <a:pPr latinLnBrk="1"/>
            <a:r>
              <a:rPr lang="en-US" altLang="ko-KR" sz="1200" dirty="0" smtClean="0"/>
              <a:t>{</a:t>
            </a:r>
          </a:p>
          <a:p>
            <a:pPr latinLnBrk="1"/>
            <a:r>
              <a:rPr lang="en-US" altLang="ko-KR" sz="1200" dirty="0" err="1" smtClean="0"/>
              <a:t>star_print</a:t>
            </a:r>
            <a:r>
              <a:rPr lang="en-US" altLang="ko-KR" sz="1200" dirty="0" smtClean="0"/>
              <a:t>();</a:t>
            </a:r>
          </a:p>
          <a:p>
            <a:pPr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("Kim </a:t>
            </a:r>
            <a:r>
              <a:rPr lang="en-US" altLang="ko-KR" sz="1200" dirty="0" err="1" smtClean="0"/>
              <a:t>Jong</a:t>
            </a:r>
            <a:r>
              <a:rPr lang="en-US" altLang="ko-KR" sz="1200" dirty="0" smtClean="0"/>
              <a:t> Min\n");</a:t>
            </a:r>
          </a:p>
          <a:p>
            <a:pPr latinLnBrk="1"/>
            <a:r>
              <a:rPr lang="en-US" altLang="ko-KR" sz="1200" dirty="0" err="1" smtClean="0"/>
              <a:t>star_print</a:t>
            </a:r>
            <a:r>
              <a:rPr lang="en-US" altLang="ko-KR" sz="1200" dirty="0" smtClean="0"/>
              <a:t>();</a:t>
            </a:r>
          </a:p>
          <a:p>
            <a:pPr latinLnBrk="1"/>
            <a:r>
              <a:rPr lang="en-US" altLang="ko-KR" sz="1200" dirty="0" smtClean="0"/>
              <a:t>}</a:t>
            </a:r>
          </a:p>
          <a:p>
            <a:pPr latinLnBrk="1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star_print</a:t>
            </a:r>
            <a:r>
              <a:rPr lang="en-US" altLang="ko-KR" sz="1200" dirty="0" smtClean="0"/>
              <a:t>(){</a:t>
            </a:r>
          </a:p>
          <a:p>
            <a:pPr latinLnBrk="1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++){</a:t>
            </a:r>
          </a:p>
          <a:p>
            <a:pPr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("*");</a:t>
            </a:r>
          </a:p>
          <a:p>
            <a:pPr latinLnBrk="1"/>
            <a:r>
              <a:rPr lang="en-US" altLang="ko-KR" sz="1200" dirty="0" smtClean="0"/>
              <a:t>}</a:t>
            </a:r>
          </a:p>
          <a:p>
            <a:pPr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("\n");</a:t>
            </a:r>
          </a:p>
          <a:p>
            <a:pPr latinLnBrk="1"/>
            <a:r>
              <a:rPr lang="en-US" altLang="ko-KR" sz="1200" dirty="0" smtClean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137" name="_x274559288" descr="EMB0000157404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9233" y="2030328"/>
            <a:ext cx="3336925" cy="1227138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1021717" y="4991327"/>
            <a:ext cx="3643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 smtClean="0"/>
              <a:t>원하는 *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출력하는 프로그램 만들기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179296" y="5543262"/>
            <a:ext cx="268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void </a:t>
            </a:r>
            <a:r>
              <a:rPr lang="en-US" altLang="ko-KR" dirty="0" err="1" smtClean="0">
                <a:solidFill>
                  <a:srgbClr val="FF0000"/>
                </a:solidFill>
              </a:rPr>
              <a:t>star_print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count);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함수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5" y="841831"/>
            <a:ext cx="8324701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함</a:t>
            </a:r>
            <a:r>
              <a:rPr lang="ko-KR" altLang="en-US" sz="1600" dirty="0" smtClean="0"/>
              <a:t>수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[5-3] </a:t>
            </a:r>
            <a:r>
              <a:rPr lang="ko-KR" altLang="en-US" sz="1200" dirty="0" smtClean="0"/>
              <a:t>구하는 프로그램을 작성하시오</a:t>
            </a:r>
            <a:r>
              <a:rPr lang="en-US" altLang="ko-KR" sz="1200" dirty="0" smtClean="0"/>
              <a:t>.</a:t>
            </a:r>
          </a:p>
          <a:p>
            <a:pPr latinLnBrk="1"/>
            <a:r>
              <a:rPr lang="en-US" altLang="ko-KR" sz="1200" dirty="0" smtClean="0"/>
              <a:t>/ </a:t>
            </a:r>
            <a:r>
              <a:rPr lang="ko-KR" altLang="en-US" sz="1200" dirty="0" smtClean="0"/>
              <a:t>재귀적인 </a:t>
            </a:r>
            <a:r>
              <a:rPr lang="ko-KR" altLang="en-US" sz="1200" dirty="0" err="1" smtClean="0"/>
              <a:t>팩토리얼</a:t>
            </a:r>
            <a:r>
              <a:rPr lang="ko-KR" altLang="en-US" sz="1200" dirty="0" smtClean="0"/>
              <a:t> 함수 계산</a:t>
            </a:r>
          </a:p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factorial(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n);</a:t>
            </a:r>
          </a:p>
          <a:p>
            <a:pPr latinLnBrk="1"/>
            <a:r>
              <a:rPr lang="en-US" altLang="ko-KR" sz="1200" dirty="0" smtClean="0"/>
              <a:t>void main(void)</a:t>
            </a:r>
          </a:p>
          <a:p>
            <a:pPr latinLnBrk="1"/>
            <a:r>
              <a:rPr lang="en-US" altLang="ko-KR" sz="1200" dirty="0" smtClean="0"/>
              <a:t>{</a:t>
            </a:r>
          </a:p>
          <a:p>
            <a:pPr latinLnBrk="1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num = 0;</a:t>
            </a:r>
          </a:p>
          <a:p>
            <a:pPr latinLnBrk="1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f;</a:t>
            </a:r>
          </a:p>
          <a:p>
            <a:pPr latinLnBrk="1"/>
            <a:r>
              <a:rPr lang="en-US" altLang="ko-KR" sz="1200" dirty="0" smtClean="0"/>
              <a:t>	</a:t>
            </a:r>
          </a:p>
          <a:p>
            <a:pPr latinLnBrk="1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정수를 입력하시오</a:t>
            </a:r>
            <a:r>
              <a:rPr lang="en-US" altLang="ko-KR" sz="1200" dirty="0" smtClean="0"/>
              <a:t>:");</a:t>
            </a:r>
            <a:endParaRPr lang="ko-KR" altLang="en-US" sz="1200" dirty="0" smtClean="0"/>
          </a:p>
          <a:p>
            <a:pPr latinLnBrk="1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scanf</a:t>
            </a:r>
            <a:r>
              <a:rPr lang="en-US" altLang="ko-KR" sz="1200" dirty="0" smtClean="0"/>
              <a:t>("%d", &amp;num</a:t>
            </a:r>
            <a:r>
              <a:rPr lang="en-US" altLang="ko-KR" sz="1200" dirty="0" smtClean="0"/>
              <a:t>);</a:t>
            </a:r>
            <a:endParaRPr lang="en-US" altLang="ko-KR" sz="1200" dirty="0" smtClean="0"/>
          </a:p>
          <a:p>
            <a:pPr latinLnBrk="1"/>
            <a:r>
              <a:rPr lang="en-US" altLang="ko-KR" sz="1200" dirty="0" smtClean="0"/>
              <a:t>	f = factorial(num</a:t>
            </a:r>
            <a:r>
              <a:rPr lang="en-US" altLang="ko-KR" sz="1200" dirty="0" smtClean="0"/>
              <a:t>);</a:t>
            </a:r>
            <a:endParaRPr lang="en-US" altLang="ko-KR" sz="1200" dirty="0" smtClean="0"/>
          </a:p>
          <a:p>
            <a:pPr latinLnBrk="1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("%d!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%d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.\n", num, f);</a:t>
            </a:r>
          </a:p>
          <a:p>
            <a:pPr latinLnBrk="1"/>
            <a:r>
              <a:rPr lang="en-US" altLang="ko-KR" sz="1200" dirty="0" smtClean="0"/>
              <a:t>}</a:t>
            </a:r>
          </a:p>
          <a:p>
            <a:pPr latinLnBrk="1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factorial(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n)</a:t>
            </a:r>
          </a:p>
          <a:p>
            <a:pPr latinLnBrk="1"/>
            <a:r>
              <a:rPr lang="en-US" altLang="ko-KR" sz="1200" dirty="0" smtClean="0"/>
              <a:t>{</a:t>
            </a:r>
          </a:p>
          <a:p>
            <a:pPr latinLnBrk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("factorial(%d)\n", n);</a:t>
            </a:r>
          </a:p>
          <a:p>
            <a:pPr latinLnBrk="1"/>
            <a:r>
              <a:rPr lang="en-US" altLang="ko-KR" sz="1200" dirty="0" smtClean="0"/>
              <a:t>	if(n &lt;= 1) {</a:t>
            </a:r>
          </a:p>
          <a:p>
            <a:pPr latinLnBrk="1"/>
            <a:r>
              <a:rPr lang="en-US" altLang="ko-KR" sz="1200" dirty="0" smtClean="0"/>
              <a:t>	 return 1;</a:t>
            </a:r>
          </a:p>
          <a:p>
            <a:pPr latinLnBrk="1"/>
            <a:r>
              <a:rPr lang="en-US" altLang="ko-KR" sz="1200" dirty="0" smtClean="0"/>
              <a:t>	}</a:t>
            </a:r>
          </a:p>
          <a:p>
            <a:pPr latinLnBrk="1"/>
            <a:r>
              <a:rPr lang="en-US" altLang="ko-KR" sz="1200" dirty="0" smtClean="0"/>
              <a:t>	else{</a:t>
            </a:r>
          </a:p>
          <a:p>
            <a:pPr latinLnBrk="1"/>
            <a:r>
              <a:rPr lang="en-US" altLang="ko-KR" sz="1200" dirty="0" smtClean="0"/>
              <a:t>	 return n * factorial(n – 1); //</a:t>
            </a:r>
            <a:r>
              <a:rPr lang="ko-KR" altLang="en-US" sz="1200" dirty="0" smtClean="0"/>
              <a:t>순환 호출</a:t>
            </a:r>
          </a:p>
          <a:p>
            <a:pPr latinLnBrk="1"/>
            <a:r>
              <a:rPr lang="ko-KR" altLang="en-US" sz="1200" dirty="0" smtClean="0"/>
              <a:t>	</a:t>
            </a:r>
            <a:r>
              <a:rPr lang="en-US" altLang="ko-KR" sz="1200" dirty="0" smtClean="0"/>
              <a:t>} </a:t>
            </a:r>
            <a:endParaRPr lang="ko-KR" altLang="en-US" sz="1200" dirty="0" smtClean="0"/>
          </a:p>
          <a:p>
            <a:pPr latinLnBrk="1"/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61" name="_x274562728" descr="EMB0000157404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663" y="3348681"/>
            <a:ext cx="3270422" cy="2329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반복 모듈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[3-14] </a:t>
            </a:r>
            <a:r>
              <a:rPr lang="ko-KR" altLang="en-US" sz="1200" dirty="0" smtClean="0"/>
              <a:t>구구단 출력하는 프로그램 만들기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82" y="1782396"/>
            <a:ext cx="64190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latinLnBrk="1"/>
            <a:r>
              <a:rPr lang="en-US" altLang="ko-KR" dirty="0" smtClean="0"/>
              <a:t>void main()</a:t>
            </a:r>
          </a:p>
          <a:p>
            <a:pPr latinLnBrk="1"/>
            <a:r>
              <a:rPr lang="en-US" altLang="ko-KR" dirty="0" smtClean="0"/>
              <a:t>{	</a:t>
            </a:r>
          </a:p>
          <a:p>
            <a:pPr latinLnBrk="1"/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=2;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latinLnBrk="1"/>
            <a:r>
              <a:rPr lang="en-US" altLang="ko-KR" dirty="0" smtClean="0"/>
              <a:t>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 %d</a:t>
            </a:r>
            <a:r>
              <a:rPr lang="ko-KR" altLang="en-US" dirty="0" smtClean="0"/>
              <a:t>단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n",i</a:t>
            </a:r>
            <a:r>
              <a:rPr lang="en-US" altLang="ko-KR" dirty="0" smtClean="0"/>
              <a:t>);</a:t>
            </a:r>
          </a:p>
          <a:p>
            <a:pPr latinLnBrk="1"/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j=1; j&lt;10; j++){</a:t>
            </a:r>
          </a:p>
          <a:p>
            <a:pPr latinLnBrk="1"/>
            <a:r>
              <a:rPr lang="en-US" altLang="ko-KR" dirty="0" smtClean="0"/>
              <a:t>	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 x %d = %d\</a:t>
            </a:r>
            <a:r>
              <a:rPr lang="en-US" altLang="ko-KR" dirty="0" err="1" smtClean="0"/>
              <a:t>n",i,j,i</a:t>
            </a:r>
            <a:r>
              <a:rPr lang="en-US" altLang="ko-KR" dirty="0" smtClean="0"/>
              <a:t>*j);</a:t>
            </a:r>
          </a:p>
          <a:p>
            <a:pPr latinLnBrk="1"/>
            <a:r>
              <a:rPr lang="en-US" altLang="ko-KR" dirty="0" smtClean="0"/>
              <a:t>		}</a:t>
            </a:r>
          </a:p>
          <a:p>
            <a:pPr latinLnBrk="1"/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pPr latinLnBrk="1"/>
            <a:r>
              <a:rPr lang="en-US" altLang="ko-KR" dirty="0" smtClean="0"/>
              <a:t>	}</a:t>
            </a:r>
          </a:p>
          <a:p>
            <a:pPr latinLnBrk="1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236974104" descr="EMB00002f3407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781" y="3389244"/>
            <a:ext cx="1164716" cy="2695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서식은 변수의 내용을 출력할 때 </a:t>
            </a:r>
            <a:r>
              <a:rPr lang="en-US" altLang="ko-KR" sz="1200" dirty="0"/>
              <a:t>%(</a:t>
            </a:r>
            <a:r>
              <a:rPr lang="ko-KR" altLang="en-US" sz="1200" dirty="0"/>
              <a:t>퍼센트</a:t>
            </a:r>
            <a:r>
              <a:rPr lang="en-US" altLang="ko-KR" sz="1200" dirty="0"/>
              <a:t>)</a:t>
            </a:r>
            <a:r>
              <a:rPr lang="ko-KR" altLang="en-US" sz="1200" dirty="0"/>
              <a:t>기호를 이용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변수값의</a:t>
            </a:r>
            <a:r>
              <a:rPr lang="ko-KR" altLang="en-US" sz="1200" dirty="0"/>
              <a:t> 형태에 따라 다음과 같은 서식이 존재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값이 아닌 화면 구성을 </a:t>
            </a:r>
            <a:r>
              <a:rPr lang="ko-KR" altLang="en-US" sz="1200" dirty="0" err="1"/>
              <a:t>하기위한</a:t>
            </a:r>
            <a:r>
              <a:rPr lang="ko-KR" altLang="en-US" sz="1200" dirty="0"/>
              <a:t> 기능은 </a:t>
            </a:r>
            <a:r>
              <a:rPr lang="en-US" altLang="ko-KR" sz="1200" dirty="0"/>
              <a:t>\(</a:t>
            </a:r>
            <a:r>
              <a:rPr lang="ko-KR" altLang="en-US" sz="1200" dirty="0" err="1"/>
              <a:t>역슬래쉬</a:t>
            </a:r>
            <a:r>
              <a:rPr lang="en-US" altLang="ko-KR" sz="1200" dirty="0"/>
              <a:t>)</a:t>
            </a:r>
            <a:r>
              <a:rPr lang="ko-KR" altLang="en-US" sz="1200" dirty="0"/>
              <a:t>로 시작하는 서식으로 지정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829154"/>
              </p:ext>
            </p:extLst>
          </p:nvPr>
        </p:nvGraphicFramePr>
        <p:xfrm>
          <a:off x="1732770" y="2544824"/>
          <a:ext cx="5350484" cy="2865882"/>
        </p:xfrm>
        <a:graphic>
          <a:graphicData uri="http://schemas.openxmlformats.org/drawingml/2006/table">
            <a:tbl>
              <a:tblPr/>
              <a:tblGrid>
                <a:gridCol w="1337621"/>
                <a:gridCol w="1337621"/>
                <a:gridCol w="1261309"/>
                <a:gridCol w="1413933"/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변수타입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동작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줄바꿈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탭 만큼 띄우기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정수형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’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실수형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“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“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더블 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%c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endParaRPr lang="en-US" sz="1300" b="1" kern="0" spc="-7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(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역슬래쉬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) 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표시</a:t>
                      </a:r>
                      <a:endParaRPr lang="ko-KR" altLang="en-US" sz="1300" b="1" kern="0" spc="-11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%s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문자열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94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</a:t>
            </a:r>
            <a:r>
              <a:rPr lang="en-US" altLang="ko-KR" sz="1200" dirty="0" smtClean="0"/>
              <a:t>1-2-1] </a:t>
            </a:r>
            <a:r>
              <a:rPr lang="ko-KR" altLang="en-US" sz="1200" dirty="0"/>
              <a:t>화면에 단순 인사말 </a:t>
            </a:r>
            <a:r>
              <a:rPr lang="ko-KR" altLang="en-US" sz="1200" dirty="0" smtClean="0"/>
              <a:t>출력하기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");</a:t>
            </a:r>
            <a:endParaRPr lang="ko-KR" altLang="en-US" dirty="0"/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432858488" descr="EMB0002bd6c16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9225" y="4034511"/>
            <a:ext cx="3069778" cy="9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19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모듈</a:t>
            </a:r>
            <a:r>
              <a:rPr lang="en-US" altLang="ko-KR" sz="1600" dirty="0" smtClean="0"/>
              <a:t>(1) –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[1-2-2] </a:t>
            </a:r>
            <a:r>
              <a:rPr lang="ko-KR" altLang="en-US" sz="1200" dirty="0"/>
              <a:t>변수의 데이터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bloodType</a:t>
            </a:r>
            <a:r>
              <a:rPr lang="en-US" altLang="ko-KR" dirty="0"/>
              <a:t> = 'A';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height = 185;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제 혈액형은 </a:t>
            </a:r>
            <a:r>
              <a:rPr lang="en-US" altLang="ko-KR" dirty="0"/>
              <a:t>%c </a:t>
            </a:r>
            <a:r>
              <a:rPr lang="ko-KR" altLang="en-US" dirty="0"/>
              <a:t>형 이고</a:t>
            </a:r>
            <a:r>
              <a:rPr lang="en-US" altLang="ko-KR" dirty="0"/>
              <a:t>, </a:t>
            </a:r>
            <a:r>
              <a:rPr lang="ko-KR" altLang="en-US" dirty="0"/>
              <a:t>키는 </a:t>
            </a:r>
            <a:r>
              <a:rPr lang="en-US" altLang="ko-KR" dirty="0"/>
              <a:t>%d cm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err="1"/>
              <a:t>bloodType</a:t>
            </a:r>
            <a:r>
              <a:rPr lang="en-US" altLang="ko-KR" dirty="0"/>
              <a:t>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34516760" descr="EMB0002bd6c1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2682" y="5015819"/>
            <a:ext cx="36496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5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47255</TotalTime>
  <Words>3963</Words>
  <Application>Microsoft Office PowerPoint</Application>
  <PresentationFormat>A4 용지(210x297mm)</PresentationFormat>
  <Paragraphs>983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1_Default Design</vt:lpstr>
      <vt:lpstr>기본 디자인</vt:lpstr>
      <vt:lpstr>3_Default Design</vt:lpstr>
      <vt:lpstr>1. 기본 코딩 실습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</vt:vector>
  </TitlesOfParts>
  <Company>메리츠화재 IT본부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user</cp:lastModifiedBy>
  <cp:revision>2951</cp:revision>
  <cp:lastPrinted>2015-10-28T04:44:44Z</cp:lastPrinted>
  <dcterms:created xsi:type="dcterms:W3CDTF">2003-10-22T07:02:37Z</dcterms:created>
  <dcterms:modified xsi:type="dcterms:W3CDTF">2019-12-06T01:33:04Z</dcterms:modified>
</cp:coreProperties>
</file>