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4"/>
  </p:notesMasterIdLst>
  <p:sldIdLst>
    <p:sldId id="694" r:id="rId4"/>
    <p:sldId id="977" r:id="rId5"/>
    <p:sldId id="1031" r:id="rId6"/>
    <p:sldId id="1032" r:id="rId7"/>
    <p:sldId id="1033" r:id="rId8"/>
    <p:sldId id="1034" r:id="rId9"/>
    <p:sldId id="1035" r:id="rId10"/>
    <p:sldId id="1036" r:id="rId11"/>
    <p:sldId id="1045" r:id="rId12"/>
    <p:sldId id="1046" r:id="rId13"/>
    <p:sldId id="1037" r:id="rId14"/>
    <p:sldId id="1047" r:id="rId15"/>
    <p:sldId id="1048" r:id="rId16"/>
    <p:sldId id="1049" r:id="rId17"/>
    <p:sldId id="1052" r:id="rId18"/>
    <p:sldId id="1050" r:id="rId19"/>
    <p:sldId id="1051" r:id="rId20"/>
    <p:sldId id="1053" r:id="rId21"/>
    <p:sldId id="1054" r:id="rId22"/>
    <p:sldId id="1055" r:id="rId23"/>
    <p:sldId id="1056" r:id="rId24"/>
    <p:sldId id="1057" r:id="rId25"/>
    <p:sldId id="1058" r:id="rId26"/>
    <p:sldId id="1059" r:id="rId27"/>
    <p:sldId id="1060" r:id="rId28"/>
    <p:sldId id="1061" r:id="rId29"/>
    <p:sldId id="1062" r:id="rId30"/>
    <p:sldId id="1063" r:id="rId31"/>
    <p:sldId id="1065" r:id="rId32"/>
    <p:sldId id="984" r:id="rId3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07" d="100"/>
          <a:sy n="107" d="100"/>
        </p:scale>
        <p:origin x="54" y="141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895465" y="6538912"/>
            <a:ext cx="881948" cy="310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1. </a:t>
            </a:r>
            <a:r>
              <a:rPr lang="ko-KR" altLang="en-US" sz="2400" dirty="0" smtClean="0"/>
              <a:t>기본 코딩 실습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4580921" y="4919725"/>
            <a:ext cx="46726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문제해결을 위한 소프트웨어코딩 프로젝트 실습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저자 </a:t>
            </a:r>
            <a:r>
              <a:rPr kumimoji="1" lang="en-US" altLang="ko-KR" dirty="0" smtClean="0">
                <a:solidFill>
                  <a:schemeClr val="tx1"/>
                </a:solidFill>
              </a:rPr>
              <a:t>: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김유두</a:t>
            </a:r>
            <a:r>
              <a:rPr kumimoji="1" lang="en-US" altLang="ko-KR" dirty="0" smtClean="0">
                <a:solidFill>
                  <a:schemeClr val="tx1"/>
                </a:solidFill>
              </a:rPr>
              <a:t>, </a:t>
            </a:r>
            <a:r>
              <a:rPr kumimoji="1" lang="ko-KR" altLang="en-US" dirty="0" smtClean="0">
                <a:solidFill>
                  <a:schemeClr val="tx1"/>
                </a:solidFill>
              </a:rPr>
              <a:t>김종민 교수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(1)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화면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[1-2-3] </a:t>
            </a:r>
            <a:r>
              <a:rPr lang="ko-KR" altLang="en-US" sz="1200" dirty="0"/>
              <a:t>변수의 데이터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math = 90;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english</a:t>
            </a:r>
            <a:r>
              <a:rPr lang="en-US" altLang="ko-KR" dirty="0"/>
              <a:t> = 85;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programming = 100;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수학</a:t>
            </a:r>
            <a:r>
              <a:rPr lang="en-US" altLang="ko-KR" dirty="0"/>
              <a:t>\t</a:t>
            </a:r>
            <a:r>
              <a:rPr lang="ko-KR" altLang="en-US" dirty="0"/>
              <a:t>영어</a:t>
            </a:r>
            <a:r>
              <a:rPr lang="en-US" altLang="ko-KR" dirty="0"/>
              <a:t>\t</a:t>
            </a:r>
            <a:r>
              <a:rPr lang="ko-KR" altLang="en-US" dirty="0"/>
              <a:t>프로그래밍</a:t>
            </a:r>
            <a:r>
              <a:rPr lang="en-US" altLang="ko-KR" dirty="0"/>
              <a:t>\n");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("%d\</a:t>
            </a:r>
            <a:r>
              <a:rPr lang="en-US" altLang="ko-KR" dirty="0" err="1"/>
              <a:t>t%d</a:t>
            </a:r>
            <a:r>
              <a:rPr lang="en-US" altLang="ko-KR" dirty="0"/>
              <a:t>\</a:t>
            </a:r>
            <a:r>
              <a:rPr lang="en-US" altLang="ko-KR" dirty="0" err="1"/>
              <a:t>t%d</a:t>
            </a:r>
            <a:r>
              <a:rPr lang="en-US" altLang="ko-KR" dirty="0"/>
              <a:t>\t", math, </a:t>
            </a:r>
            <a:r>
              <a:rPr lang="en-US" altLang="ko-KR" dirty="0" err="1"/>
              <a:t>english</a:t>
            </a:r>
            <a:r>
              <a:rPr lang="en-US" altLang="ko-KR" dirty="0"/>
              <a:t>, programming);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34518200" descr="EMB0002bd6c16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48" y="5145173"/>
            <a:ext cx="3325813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(2)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파일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내용을 계속 저장하기 위해서는 파일로 </a:t>
            </a:r>
            <a:r>
              <a:rPr lang="ko-KR" altLang="en-US" sz="1200" dirty="0" smtClean="0"/>
              <a:t>출력을 </a:t>
            </a:r>
            <a:r>
              <a:rPr lang="ko-KR" altLang="en-US" sz="1200" dirty="0" err="1" smtClean="0"/>
              <a:t>해야함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워드프로세서나 </a:t>
            </a:r>
            <a:r>
              <a:rPr lang="en-US" altLang="ko-KR" sz="1200" dirty="0"/>
              <a:t>Excel</a:t>
            </a:r>
            <a:r>
              <a:rPr lang="ko-KR" altLang="en-US" sz="1200" dirty="0"/>
              <a:t>과 같은 프로그램에서 내용을 작성하고 저장하는 기능과 같은 것이 파일 출력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출력</a:t>
            </a:r>
            <a:r>
              <a:rPr lang="en-US" altLang="ko-KR" sz="1200" dirty="0"/>
              <a:t>(</a:t>
            </a:r>
            <a:r>
              <a:rPr lang="ko-KR" altLang="en-US" sz="1200" dirty="0"/>
              <a:t>저장</a:t>
            </a:r>
            <a:r>
              <a:rPr lang="en-US" altLang="ko-KR" sz="1200" dirty="0"/>
              <a:t>)</a:t>
            </a:r>
            <a:r>
              <a:rPr lang="ko-KR" altLang="en-US" sz="1200" dirty="0"/>
              <a:t>을 하는 </a:t>
            </a:r>
            <a:r>
              <a:rPr lang="ko-KR" altLang="en-US" sz="1200" dirty="0" smtClean="0"/>
              <a:t>방법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 FILE</a:t>
            </a:r>
            <a:r>
              <a:rPr lang="ko-KR" altLang="en-US" sz="1200" dirty="0"/>
              <a:t>을 활용한 파일 변수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fprintf</a:t>
            </a:r>
            <a:r>
              <a:rPr lang="ko-KR" altLang="en-US" sz="1200" dirty="0"/>
              <a:t>를 활용한 파일 출력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60674"/>
              </p:ext>
            </p:extLst>
          </p:nvPr>
        </p:nvGraphicFramePr>
        <p:xfrm>
          <a:off x="1726845" y="3222595"/>
          <a:ext cx="5356409" cy="2281647"/>
        </p:xfrm>
        <a:graphic>
          <a:graphicData uri="http://schemas.openxmlformats.org/drawingml/2006/table">
            <a:tbl>
              <a:tblPr/>
              <a:tblGrid>
                <a:gridCol w="5356409"/>
              </a:tblGrid>
              <a:tr h="22816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FILE *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= 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fopen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파일경로 및 파일명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모드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fprintf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파일포인터변수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fclose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6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(2)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파일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[1-2-4] </a:t>
            </a:r>
            <a:r>
              <a:rPr lang="ko-KR" altLang="en-US" sz="1200" dirty="0"/>
              <a:t>새롭게 파일 내용 </a:t>
            </a:r>
            <a:r>
              <a:rPr lang="ko-KR" altLang="en-US" sz="1200" dirty="0" smtClean="0"/>
              <a:t>작성하기</a:t>
            </a:r>
            <a:endParaRPr lang="en-US" altLang="ko-KR" sz="1200" dirty="0" smtClean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("output.txt", "w");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ko-KR" altLang="en-US" sz="1700" dirty="0"/>
              <a:t>제 이름은 홍길동 이고</a:t>
            </a:r>
            <a:r>
              <a:rPr lang="en-US" altLang="ko-KR" sz="1700" dirty="0"/>
              <a:t>, </a:t>
            </a:r>
            <a:r>
              <a:rPr lang="ko-KR" altLang="en-US" sz="1700" dirty="0"/>
              <a:t>나이는 </a:t>
            </a:r>
            <a:r>
              <a:rPr lang="en-US" altLang="ko-KR" sz="1700" dirty="0"/>
              <a:t>20</a:t>
            </a:r>
            <a:r>
              <a:rPr lang="ko-KR" altLang="en-US" sz="1700" dirty="0"/>
              <a:t>살 입니다</a:t>
            </a:r>
            <a:r>
              <a:rPr lang="en-US" altLang="ko-KR" sz="1700" dirty="0"/>
              <a:t>.\n");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_x432859768" descr="EMB0002bd6c16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29" y="4570901"/>
            <a:ext cx="34274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" name="_x432858248" descr="EMB0002bd6c16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29" y="5280514"/>
            <a:ext cx="49244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(2)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파일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[1-2-5] </a:t>
            </a:r>
            <a:r>
              <a:rPr lang="ko-KR" altLang="en-US" sz="1200" dirty="0"/>
              <a:t>기존 파일 내용에 추가로 </a:t>
            </a:r>
            <a:r>
              <a:rPr lang="ko-KR" altLang="en-US" sz="1200" dirty="0" smtClean="0"/>
              <a:t>작성하기</a:t>
            </a:r>
            <a:endParaRPr lang="en-US" altLang="ko-KR" sz="1200" dirty="0" smtClean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("output.txt", </a:t>
            </a:r>
            <a:r>
              <a:rPr lang="en-US" altLang="ko-KR" sz="1700" dirty="0">
                <a:solidFill>
                  <a:srgbClr val="FF0000"/>
                </a:solidFill>
              </a:rPr>
              <a:t>"a"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ko-KR" altLang="en-US" sz="1700" dirty="0"/>
              <a:t>제 이름은 홍길동 이고</a:t>
            </a:r>
            <a:r>
              <a:rPr lang="en-US" altLang="ko-KR" sz="1700" dirty="0"/>
              <a:t>, </a:t>
            </a:r>
            <a:r>
              <a:rPr lang="ko-KR" altLang="en-US" sz="1700" dirty="0"/>
              <a:t>나이는 </a:t>
            </a:r>
            <a:r>
              <a:rPr lang="en-US" altLang="ko-KR" sz="1700" dirty="0"/>
              <a:t>20</a:t>
            </a:r>
            <a:r>
              <a:rPr lang="ko-KR" altLang="en-US" sz="1700" dirty="0"/>
              <a:t>살 입니다</a:t>
            </a:r>
            <a:r>
              <a:rPr lang="en-US" altLang="ko-KR" sz="1700" dirty="0"/>
              <a:t>.\n");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9460" name="_x432854488" descr="EMB0002bd6c16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95" y="4598677"/>
            <a:ext cx="2186891" cy="4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_x432853768" descr="EMB0002bd6c16f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95" y="5308290"/>
            <a:ext cx="3142073" cy="4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_x432855368" descr="EMB0002bd6c16f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29" y="4296321"/>
            <a:ext cx="3142073" cy="60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_x432855448" descr="EMB0002bd6c16f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29" y="5244057"/>
            <a:ext cx="3142073" cy="60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30439" y="393949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다시 실행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0438" y="496705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다시 실행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(2)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파일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[1-2-6] csv </a:t>
            </a:r>
            <a:r>
              <a:rPr lang="ko-KR" altLang="en-US" sz="1200" dirty="0"/>
              <a:t>파일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  <a:endParaRPr lang="en-US" altLang="ko-KR" sz="1700" dirty="0" smtClean="0"/>
          </a:p>
          <a:p>
            <a:pPr lvl="2" latinLnBrk="1"/>
            <a:r>
              <a:rPr lang="en-US" altLang="ko-KR" sz="1700" dirty="0" smtClean="0"/>
              <a:t>FILE </a:t>
            </a:r>
            <a:r>
              <a:rPr lang="en-US" altLang="ko-KR" sz="1700" dirty="0"/>
              <a:t>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("output.csv", "w");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en-US" altLang="ko-KR" sz="1700" dirty="0" err="1"/>
              <a:t>Name,Math,English,Programming</a:t>
            </a:r>
            <a:r>
              <a:rPr lang="en-US" altLang="ko-KR" sz="1700" dirty="0"/>
              <a:t>\n");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"Hong", 90, 100, 70);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"Kim", 50, 90, 50);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"Poly", 60, 100, 90);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"Park", 100, 80, 70);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(2)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파일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[1-2-6] csv </a:t>
            </a:r>
            <a:r>
              <a:rPr lang="ko-KR" altLang="en-US" sz="1200" dirty="0"/>
              <a:t>파일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생성된 </a:t>
            </a:r>
            <a:r>
              <a:rPr lang="en-US" altLang="ko-KR" sz="1200" dirty="0"/>
              <a:t>output.csv </a:t>
            </a:r>
            <a:r>
              <a:rPr lang="ko-KR" altLang="en-US" sz="1200" dirty="0"/>
              <a:t>파일을 내 컴퓨터로 저장하여 실행하면 </a:t>
            </a:r>
            <a:r>
              <a:rPr lang="en-US" altLang="ko-KR" sz="1200" dirty="0"/>
              <a:t>Excel</a:t>
            </a:r>
            <a:r>
              <a:rPr lang="ko-KR" altLang="en-US" sz="1200" dirty="0"/>
              <a:t>에서 </a:t>
            </a:r>
            <a:r>
              <a:rPr lang="en-US" altLang="ko-KR" sz="1200" dirty="0"/>
              <a:t>csv</a:t>
            </a:r>
            <a:r>
              <a:rPr lang="ko-KR" altLang="en-US" sz="1200" dirty="0" smtClean="0"/>
              <a:t>파일이 열림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다음과 같이 </a:t>
            </a:r>
            <a:r>
              <a:rPr lang="en-US" altLang="ko-KR" sz="1200" dirty="0"/>
              <a:t>output.csv </a:t>
            </a:r>
            <a:r>
              <a:rPr lang="ko-KR" altLang="en-US" sz="1200" dirty="0"/>
              <a:t>파일이 열려있는 상태에서 다운로드 버튼을 누르면 파일을 받을 수 </a:t>
            </a:r>
            <a:r>
              <a:rPr lang="ko-KR" altLang="en-US" sz="1200" dirty="0" smtClean="0"/>
              <a:t>있음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432860168" descr="EMB0002bd6c17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/>
          <a:stretch>
            <a:fillRect/>
          </a:stretch>
        </p:blipFill>
        <p:spPr bwMode="auto">
          <a:xfrm>
            <a:off x="2109810" y="1688295"/>
            <a:ext cx="2346217" cy="10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3" name="_x432856888" descr="EMB0002bd6c17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3664848"/>
            <a:ext cx="4090290" cy="100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5" name="_x432859128" descr="EMB0002bd6c17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46" y="4828056"/>
            <a:ext cx="2668201" cy="115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5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입력 모듈</a:t>
            </a:r>
            <a:r>
              <a:rPr lang="en-US" altLang="ko-KR" sz="1600" dirty="0" smtClean="0"/>
              <a:t>(1) – </a:t>
            </a:r>
            <a:r>
              <a:rPr lang="ko-KR" altLang="en-US" sz="1600" dirty="0" smtClean="0"/>
              <a:t>화면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콘솔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 입력은 소스코드를 컴파일 하고 바로 키보드를 통해 직접 </a:t>
            </a:r>
            <a:r>
              <a:rPr lang="ko-KR" altLang="en-US" sz="1200" dirty="0" err="1"/>
              <a:t>입력받는</a:t>
            </a:r>
            <a:r>
              <a:rPr lang="ko-KR" altLang="en-US" sz="1200" dirty="0"/>
              <a:t> 방식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가장 보편적으로 사용할 수 있는 </a:t>
            </a:r>
            <a:r>
              <a:rPr lang="ko-KR" altLang="en-US" sz="1200" dirty="0" smtClean="0"/>
              <a:t>방법</a:t>
            </a:r>
            <a:endParaRPr lang="en-US" altLang="ko-KR" sz="1200" dirty="0" smtClean="0"/>
          </a:p>
          <a:p>
            <a:pPr lvl="1" latinLnBrk="1"/>
            <a:r>
              <a:rPr lang="en-US" altLang="ko-KR" sz="1200" dirty="0" err="1"/>
              <a:t>scanf</a:t>
            </a:r>
            <a:r>
              <a:rPr lang="ko-KR" altLang="en-US" sz="1200" dirty="0"/>
              <a:t>를 활용한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콘솔</a:t>
            </a:r>
            <a:r>
              <a:rPr lang="en-US" altLang="ko-KR" sz="1200" dirty="0"/>
              <a:t>) </a:t>
            </a:r>
            <a:r>
              <a:rPr lang="ko-KR" altLang="en-US" sz="1200" dirty="0"/>
              <a:t>입력</a:t>
            </a:r>
          </a:p>
          <a:p>
            <a:pPr lvl="1" latinLnBrk="1"/>
            <a:r>
              <a:rPr lang="ko-KR" altLang="en-US" sz="1200" dirty="0"/>
              <a:t>입력한 데이터를 변수에 </a:t>
            </a:r>
            <a:r>
              <a:rPr lang="ko-KR" altLang="en-US" sz="1200" dirty="0" smtClean="0"/>
              <a:t>저장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scanf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입력받을</a:t>
            </a:r>
            <a:r>
              <a:rPr lang="ko-KR" altLang="en-US" sz="1200" dirty="0"/>
              <a:t> 데이터를 지정하는 </a:t>
            </a:r>
            <a:r>
              <a:rPr lang="ko-KR" altLang="en-US" sz="1200" dirty="0" smtClean="0"/>
              <a:t>부분과 입력된 </a:t>
            </a:r>
            <a:r>
              <a:rPr lang="ko-KR" altLang="en-US" sz="1200" dirty="0"/>
              <a:t>데이터를 저장할 변수를 설정하는 부분으로 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나누어 짐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이름 앞에는 반드시 </a:t>
            </a:r>
            <a:r>
              <a:rPr lang="en-US" altLang="ko-KR" sz="1200" dirty="0">
                <a:solidFill>
                  <a:srgbClr val="FF0000"/>
                </a:solidFill>
              </a:rPr>
              <a:t>&amp;</a:t>
            </a:r>
            <a:r>
              <a:rPr lang="ko-KR" altLang="en-US" sz="1200" dirty="0"/>
              <a:t>를 넣어서 변수의 주소를 </a:t>
            </a:r>
            <a:r>
              <a:rPr lang="ko-KR" altLang="en-US" sz="1200" dirty="0" smtClean="0"/>
              <a:t>지정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화면 입력이 성공하면 가져온 값의 개수를 반환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12574"/>
              </p:ext>
            </p:extLst>
          </p:nvPr>
        </p:nvGraphicFramePr>
        <p:xfrm>
          <a:off x="2320091" y="3744965"/>
          <a:ext cx="4455390" cy="1085744"/>
        </p:xfrm>
        <a:graphic>
          <a:graphicData uri="http://schemas.openxmlformats.org/drawingml/2006/table">
            <a:tbl>
              <a:tblPr/>
              <a:tblGrid>
                <a:gridCol w="4455390"/>
              </a:tblGrid>
              <a:tr h="10857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b="1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scanf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변수의 주소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[1-2-7]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 </a:t>
            </a:r>
            <a:r>
              <a:rPr lang="ko-KR" altLang="en-US" sz="1200" dirty="0"/>
              <a:t>기본 동작 이해</a:t>
            </a:r>
          </a:p>
          <a:p>
            <a:pPr lvl="1" latinLnBrk="1"/>
            <a:r>
              <a:rPr lang="en-US" altLang="ko-KR" dirty="0" smtClean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 smtClean="0"/>
              <a:t>{</a:t>
            </a:r>
          </a:p>
          <a:p>
            <a:pPr lvl="2" latinLnBrk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input1, input2;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returnData</a:t>
            </a:r>
            <a:r>
              <a:rPr lang="en-US" altLang="ko-KR" dirty="0"/>
              <a:t> = 0;</a:t>
            </a:r>
          </a:p>
          <a:p>
            <a:pPr lvl="2" latinLnBrk="1"/>
            <a:r>
              <a:rPr lang="en-US" altLang="ko-KR" dirty="0" err="1"/>
              <a:t>returnData</a:t>
            </a:r>
            <a:r>
              <a:rPr lang="en-US" altLang="ko-KR" dirty="0"/>
              <a:t> = </a:t>
            </a:r>
            <a:r>
              <a:rPr lang="en-US" altLang="ko-KR" dirty="0" err="1"/>
              <a:t>scanf</a:t>
            </a:r>
            <a:r>
              <a:rPr lang="en-US" altLang="ko-KR" dirty="0"/>
              <a:t>("%d %d", &amp;input1, &amp;input2);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반환 값 </a:t>
            </a:r>
            <a:r>
              <a:rPr lang="en-US" altLang="ko-KR" dirty="0"/>
              <a:t>: %d", </a:t>
            </a:r>
            <a:r>
              <a:rPr lang="en-US" altLang="ko-KR" dirty="0" err="1"/>
              <a:t>returnData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6" name="_x434515800" descr="EMB0002bd6c17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74" y="4338675"/>
            <a:ext cx="3201143" cy="8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" name="_x434515880" descr="EMB0002bd6c17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74" y="5233755"/>
            <a:ext cx="3201143" cy="74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[1-2-8] </a:t>
            </a:r>
            <a:r>
              <a:rPr lang="en-US" altLang="ko-KR" sz="1200" dirty="0" err="1"/>
              <a:t>scanf</a:t>
            </a:r>
            <a:r>
              <a:rPr lang="ko-KR" altLang="en-US" sz="1200" dirty="0"/>
              <a:t>로 숫자 입력 </a:t>
            </a:r>
            <a:r>
              <a:rPr lang="ko-KR" altLang="en-US" sz="1200" dirty="0" smtClean="0"/>
              <a:t>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age;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("%d", &amp;age);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나이 </a:t>
            </a:r>
            <a:r>
              <a:rPr lang="en-US" altLang="ko-KR" dirty="0"/>
              <a:t>: %d", age);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434516360" descr="EMB0002bd6c17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7" y="4899846"/>
            <a:ext cx="3255963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[1-2-9] </a:t>
            </a:r>
            <a:r>
              <a:rPr lang="en-US" altLang="ko-KR" sz="1200" dirty="0" err="1"/>
              <a:t>scanf</a:t>
            </a:r>
            <a:r>
              <a:rPr lang="ko-KR" altLang="en-US" sz="1200" dirty="0"/>
              <a:t>로 숫자 입력 </a:t>
            </a:r>
            <a:r>
              <a:rPr lang="ko-KR" altLang="en-US" sz="1200" dirty="0" smtClean="0"/>
              <a:t>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float height;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("%f", &amp;height);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키 </a:t>
            </a:r>
            <a:r>
              <a:rPr lang="en-US" altLang="ko-KR" dirty="0"/>
              <a:t>: %f", height);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434518040" descr="EMB0002bd6c17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4699123"/>
            <a:ext cx="3101975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개발도구 설치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Microsoft Visual Studio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/>
              <a:t>윈도우 환경에서 </a:t>
            </a:r>
            <a:r>
              <a:rPr lang="en-US" altLang="ko-KR" sz="1200" dirty="0"/>
              <a:t>C</a:t>
            </a:r>
            <a:r>
              <a:rPr lang="ko-KR" altLang="en-US" sz="1200" dirty="0"/>
              <a:t>언어로 개발을 위해 </a:t>
            </a:r>
            <a:r>
              <a:rPr lang="ko-KR" altLang="en-US" sz="1200" dirty="0" err="1"/>
              <a:t>오래전부터</a:t>
            </a:r>
            <a:r>
              <a:rPr lang="ko-KR" altLang="en-US" sz="1200" dirty="0"/>
              <a:t> 가장 많이 사용되었다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Microsoft</a:t>
            </a:r>
            <a:r>
              <a:rPr lang="ko-KR" altLang="en-US" sz="1200" dirty="0"/>
              <a:t>에서 교육용으로 활용하는 것은 무료로 제공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Visual Studio </a:t>
            </a:r>
            <a:r>
              <a:rPr lang="ko-KR" altLang="en-US" sz="1200" dirty="0"/>
              <a:t>다운로드 페이지 </a:t>
            </a:r>
            <a:r>
              <a:rPr lang="en-US" altLang="ko-KR" sz="1200" dirty="0"/>
              <a:t>: https://</a:t>
            </a:r>
            <a:r>
              <a:rPr lang="en-US" altLang="ko-KR" sz="1200" dirty="0" smtClean="0"/>
              <a:t>visualstudio.microsoft.com/ko/downloads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[1-2-10] </a:t>
            </a:r>
            <a:r>
              <a:rPr lang="ko-KR" altLang="en-US" sz="1200" dirty="0"/>
              <a:t>여러 숫자 한번에 </a:t>
            </a:r>
            <a:r>
              <a:rPr lang="ko-KR" altLang="en-US" sz="1200" dirty="0" err="1" smtClean="0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linuxScore</a:t>
            </a:r>
            <a:r>
              <a:rPr lang="en-US" altLang="ko-KR" dirty="0"/>
              <a:t>, </a:t>
            </a:r>
            <a:r>
              <a:rPr lang="en-US" altLang="ko-KR" dirty="0" err="1"/>
              <a:t>javaScore</a:t>
            </a:r>
            <a:r>
              <a:rPr lang="en-US" altLang="ko-KR" dirty="0"/>
              <a:t>, </a:t>
            </a:r>
            <a:r>
              <a:rPr lang="en-US" altLang="ko-KR" dirty="0" err="1"/>
              <a:t>cScore</a:t>
            </a:r>
            <a:r>
              <a:rPr lang="en-US" altLang="ko-KR" dirty="0"/>
              <a:t>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("%d %d %d", &amp;</a:t>
            </a:r>
            <a:r>
              <a:rPr lang="en-US" altLang="ko-KR" dirty="0" err="1"/>
              <a:t>linuxScore</a:t>
            </a:r>
            <a:r>
              <a:rPr lang="en-US" altLang="ko-KR" dirty="0"/>
              <a:t>, &amp;</a:t>
            </a:r>
            <a:r>
              <a:rPr lang="en-US" altLang="ko-KR" dirty="0" err="1"/>
              <a:t>javaScore</a:t>
            </a:r>
            <a:r>
              <a:rPr lang="en-US" altLang="ko-KR" dirty="0"/>
              <a:t>, &amp;</a:t>
            </a:r>
            <a:r>
              <a:rPr lang="en-US" altLang="ko-KR" dirty="0" err="1"/>
              <a:t>cScore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("Linux : %d\n", </a:t>
            </a:r>
            <a:r>
              <a:rPr lang="en-US" altLang="ko-KR" dirty="0" err="1"/>
              <a:t>linuxScore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("Java : %d\n", </a:t>
            </a:r>
            <a:r>
              <a:rPr lang="en-US" altLang="ko-KR" dirty="0" err="1"/>
              <a:t>javaScore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("C : %d\n", </a:t>
            </a:r>
            <a:r>
              <a:rPr lang="en-US" altLang="ko-KR" dirty="0" err="1"/>
              <a:t>cScore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434514200" descr="EMB0002bd6c1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64" y="4877544"/>
            <a:ext cx="3644218" cy="127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[1-2-11] </a:t>
            </a:r>
            <a:r>
              <a:rPr lang="ko-KR" altLang="en-US" sz="1200" dirty="0"/>
              <a:t>문자 </a:t>
            </a:r>
            <a:r>
              <a:rPr lang="ko-KR" altLang="en-US" sz="1200" dirty="0" err="1" smtClean="0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char </a:t>
            </a:r>
            <a:r>
              <a:rPr lang="en-US" altLang="ko-KR" dirty="0" err="1"/>
              <a:t>bloodType</a:t>
            </a:r>
            <a:r>
              <a:rPr lang="en-US" altLang="ko-KR" dirty="0"/>
              <a:t>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("%c", &amp;</a:t>
            </a:r>
            <a:r>
              <a:rPr lang="en-US" altLang="ko-KR" dirty="0" err="1"/>
              <a:t>bloodType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혈액형 </a:t>
            </a:r>
            <a:r>
              <a:rPr lang="en-US" altLang="ko-KR" dirty="0"/>
              <a:t>: %c\n", </a:t>
            </a:r>
            <a:r>
              <a:rPr lang="en-US" altLang="ko-KR" dirty="0" err="1"/>
              <a:t>bloodType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smtClean="0"/>
              <a:t>return </a:t>
            </a:r>
            <a:r>
              <a:rPr lang="en-US" altLang="ko-KR" dirty="0"/>
              <a:t>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231644968" descr="EMB0002bd6c17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21" y="4663440"/>
            <a:ext cx="419893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[1-2-12] </a:t>
            </a:r>
            <a:r>
              <a:rPr lang="ko-KR" altLang="en-US" sz="1200" dirty="0"/>
              <a:t>문장 </a:t>
            </a:r>
            <a:r>
              <a:rPr lang="ko-KR" altLang="en-US" sz="1200" dirty="0" err="1" smtClean="0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char affiliation[20];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("%s", affiliation);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소속 </a:t>
            </a:r>
            <a:r>
              <a:rPr lang="en-US" altLang="ko-KR" dirty="0"/>
              <a:t>: %s\n", affiliation);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231646088" descr="EMB0002bd6c17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81" y="4730347"/>
            <a:ext cx="4121150" cy="11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[1-2-13] </a:t>
            </a:r>
            <a:r>
              <a:rPr lang="ko-KR" altLang="en-US" sz="1200" dirty="0"/>
              <a:t>문자와 숫자 혼합 </a:t>
            </a:r>
            <a:r>
              <a:rPr lang="ko-KR" altLang="en-US" sz="1200" dirty="0" err="1" smtClean="0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digit1, digit2;</a:t>
            </a:r>
          </a:p>
          <a:p>
            <a:pPr lvl="2" latinLnBrk="1"/>
            <a:r>
              <a:rPr lang="en-US" altLang="ko-KR" dirty="0"/>
              <a:t>char operation;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</a:t>
            </a:r>
            <a:r>
              <a:rPr lang="en-US" altLang="ko-KR" dirty="0" err="1"/>
              <a:t>d%c%d</a:t>
            </a:r>
            <a:r>
              <a:rPr lang="en-US" altLang="ko-KR" dirty="0"/>
              <a:t>", &amp;digit1, &amp;operation, &amp;digit2);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첫 번째 숫자 </a:t>
            </a:r>
            <a:r>
              <a:rPr lang="en-US" altLang="ko-KR" dirty="0"/>
              <a:t>: %d\n", digit1);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수식 </a:t>
            </a:r>
            <a:r>
              <a:rPr lang="en-US" altLang="ko-KR" dirty="0"/>
              <a:t>: %c\n", operation);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번째 숫자 </a:t>
            </a:r>
            <a:r>
              <a:rPr lang="en-US" altLang="ko-KR" dirty="0"/>
              <a:t>: %d\n", digit2);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434515560" descr="EMB0002bd6c1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4895532"/>
            <a:ext cx="3376588" cy="12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7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기존의 존재하는 파일에서 데이터를 입력</a:t>
            </a:r>
          </a:p>
          <a:p>
            <a:pPr lvl="1" latinLnBrk="1"/>
            <a:r>
              <a:rPr lang="en-US" altLang="ko-KR" sz="1200" dirty="0" smtClean="0"/>
              <a:t>FILE</a:t>
            </a:r>
            <a:r>
              <a:rPr lang="ko-KR" altLang="en-US" sz="1200" dirty="0"/>
              <a:t>을 활용한 파일 변수 선언</a:t>
            </a:r>
          </a:p>
          <a:p>
            <a:pPr lvl="1" latinLnBrk="1"/>
            <a:r>
              <a:rPr lang="en-US" altLang="ko-KR" sz="1200" dirty="0" err="1" smtClean="0"/>
              <a:t>fscanf</a:t>
            </a:r>
            <a:r>
              <a:rPr lang="ko-KR" altLang="en-US" sz="1200" dirty="0"/>
              <a:t>를 활용한 파일 입력</a:t>
            </a:r>
          </a:p>
          <a:p>
            <a:pPr lvl="1" latinLnBrk="1"/>
            <a:r>
              <a:rPr lang="ko-KR" altLang="en-US" sz="1200" dirty="0" smtClean="0"/>
              <a:t>입력한 </a:t>
            </a:r>
            <a:r>
              <a:rPr lang="ko-KR" altLang="en-US" sz="1200" dirty="0"/>
              <a:t>데이터를 변수에 저장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구조체 포인터 변수를 선언하는 </a:t>
            </a:r>
            <a:r>
              <a:rPr lang="ko-KR" altLang="en-US" sz="1200" dirty="0" smtClean="0"/>
              <a:t>단계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파일을 </a:t>
            </a:r>
            <a:r>
              <a:rPr lang="ko-KR" altLang="en-US" sz="1200" dirty="0"/>
              <a:t>읽어오는 </a:t>
            </a:r>
            <a:r>
              <a:rPr lang="ko-KR" altLang="en-US" sz="1200" dirty="0" smtClean="0"/>
              <a:t>단계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하나씩 </a:t>
            </a:r>
            <a:r>
              <a:rPr lang="ko-KR" altLang="en-US" sz="1200" dirty="0"/>
              <a:t>파일에서 데이터를 읽어오는 </a:t>
            </a:r>
            <a:r>
              <a:rPr lang="ko-KR" altLang="en-US" sz="1200" dirty="0" smtClean="0"/>
              <a:t>단계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마지막으로 </a:t>
            </a:r>
            <a:r>
              <a:rPr lang="ko-KR" altLang="en-US" sz="1200" dirty="0"/>
              <a:t>파일 작업을 종료하는 단계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85902"/>
              </p:ext>
            </p:extLst>
          </p:nvPr>
        </p:nvGraphicFramePr>
        <p:xfrm>
          <a:off x="2021238" y="3778034"/>
          <a:ext cx="5378711" cy="2114271"/>
        </p:xfrm>
        <a:graphic>
          <a:graphicData uri="http://schemas.openxmlformats.org/drawingml/2006/table">
            <a:tbl>
              <a:tblPr/>
              <a:tblGrid>
                <a:gridCol w="5378711"/>
              </a:tblGrid>
              <a:tr h="21142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FILE *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= 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fopen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 경로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및 파일명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모드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fscanf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 포인터 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 주소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fclose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onlineGDB</a:t>
            </a:r>
            <a:r>
              <a:rPr lang="en-US" altLang="ko-KR" sz="1200" dirty="0"/>
              <a:t> </a:t>
            </a:r>
            <a:r>
              <a:rPr lang="ko-KR" altLang="en-US" sz="1200" dirty="0"/>
              <a:t>에서는 입력 파일을 만들기 위해 다음과 같은 작업을 </a:t>
            </a:r>
            <a:r>
              <a:rPr lang="ko-KR" altLang="en-US" sz="1200" dirty="0" smtClean="0"/>
              <a:t>수행</a:t>
            </a:r>
            <a:endParaRPr lang="ko-KR" altLang="en-US" sz="1200" dirty="0"/>
          </a:p>
          <a:p>
            <a:pPr lvl="1" latinLnBrk="1"/>
            <a:r>
              <a:rPr lang="ko-KR" altLang="en-US" sz="1200" dirty="0"/>
              <a:t>① 새로운 파일 생성 </a:t>
            </a:r>
            <a:r>
              <a:rPr lang="en-US" altLang="ko-KR" sz="1200" dirty="0"/>
              <a:t>(input.txt)</a:t>
            </a:r>
            <a:endParaRPr lang="ko-KR" altLang="en-US" sz="1200" dirty="0"/>
          </a:p>
          <a:p>
            <a:pPr lvl="1" latinLnBrk="1"/>
            <a:r>
              <a:rPr lang="ko-KR" altLang="en-US" sz="1200" dirty="0"/>
              <a:t>② 새로운 파일에 입력 받을 데이터 작성</a:t>
            </a:r>
          </a:p>
          <a:p>
            <a:pPr lvl="1" latinLnBrk="1"/>
            <a:r>
              <a:rPr lang="ko-KR" altLang="en-US" sz="1200" dirty="0"/>
              <a:t>③ 다시 </a:t>
            </a:r>
            <a:r>
              <a:rPr lang="en-US" altLang="ko-KR" sz="1200" dirty="0" err="1"/>
              <a:t>main.c</a:t>
            </a:r>
            <a:r>
              <a:rPr lang="en-US" altLang="ko-KR" sz="1200" dirty="0"/>
              <a:t> </a:t>
            </a:r>
            <a:r>
              <a:rPr lang="ko-KR" altLang="en-US" sz="1200" dirty="0"/>
              <a:t>파일로 이동하여 </a:t>
            </a:r>
            <a:r>
              <a:rPr lang="ko-KR" altLang="en-US" sz="1200" dirty="0" smtClean="0"/>
              <a:t>코딩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우측 상단의 </a:t>
            </a:r>
            <a:r>
              <a:rPr lang="en-US" altLang="ko-KR" sz="1200" dirty="0"/>
              <a:t>New File(</a:t>
            </a:r>
            <a:r>
              <a:rPr lang="en-US" altLang="ko-KR" sz="1200" dirty="0" err="1"/>
              <a:t>Ctrl+M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수행하여 새로운 파일을 생성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3" name="_x231643128" descr="EMB0002bd6c176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2" y="2822407"/>
            <a:ext cx="4183938" cy="15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5" name="_x231644168" descr="EMB0002bd6c176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50" y="2867118"/>
            <a:ext cx="2234736" cy="146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7" name="_x231639688" descr="EMB0002bd6c17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3"/>
          <a:stretch>
            <a:fillRect/>
          </a:stretch>
        </p:blipFill>
        <p:spPr bwMode="auto">
          <a:xfrm>
            <a:off x="2930067" y="4827569"/>
            <a:ext cx="2252663" cy="131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9" name="_x231643528" descr="EMB0002bd6c177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66"/>
          <a:stretch>
            <a:fillRect/>
          </a:stretch>
        </p:blipFill>
        <p:spPr bwMode="auto">
          <a:xfrm>
            <a:off x="5706450" y="4827569"/>
            <a:ext cx="2286000" cy="129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3090761" y="2747721"/>
            <a:ext cx="1106558" cy="2987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 bwMode="auto">
          <a:xfrm>
            <a:off x="5257800" y="3265077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 bwMode="auto">
          <a:xfrm rot="8100000">
            <a:off x="5248379" y="4259019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5276764" y="5229771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[1-2-14] FILE </a:t>
            </a:r>
            <a:r>
              <a:rPr lang="ko-KR" altLang="en-US" sz="1200" dirty="0"/>
              <a:t>입력 동작 확인</a:t>
            </a:r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 = 0;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resultData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결과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입력값</a:t>
            </a:r>
            <a:r>
              <a:rPr lang="ko-KR" altLang="en-US" sz="1700" dirty="0"/>
              <a:t>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432859048" descr="EMB0002bd6c17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18" y="5252224"/>
            <a:ext cx="360045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[1-2-15] FILE </a:t>
            </a:r>
            <a:r>
              <a:rPr lang="ko-KR" altLang="en-US" sz="1200" dirty="0"/>
              <a:t>입력 동작 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 = 0;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resultData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결과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입력값</a:t>
            </a:r>
            <a:r>
              <a:rPr lang="ko-KR" altLang="en-US" sz="1700" dirty="0"/>
              <a:t>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433174736" descr="EMB0002bd6c1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5342593"/>
            <a:ext cx="28829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4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[1-2-16] </a:t>
            </a:r>
            <a:r>
              <a:rPr lang="ko-KR" altLang="en-US" sz="1200" dirty="0"/>
              <a:t>정수 여러 개 파일에서 </a:t>
            </a:r>
            <a:r>
              <a:rPr lang="ko-KR" altLang="en-US" sz="1200" dirty="0" smtClean="0"/>
              <a:t>불러오기</a:t>
            </a:r>
            <a:endParaRPr lang="ko-KR" altLang="en-US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입력 값 </a:t>
            </a:r>
            <a:r>
              <a:rPr lang="en-US" altLang="ko-KR" sz="1700" dirty="0"/>
              <a:t>: ");</a:t>
            </a:r>
            <a:endParaRPr lang="ko-KR" altLang="en-US" sz="1700" dirty="0"/>
          </a:p>
          <a:p>
            <a:pPr lvl="2" latinLnBrk="1"/>
            <a:r>
              <a:rPr lang="en-US" altLang="ko-KR" sz="1700" dirty="0"/>
              <a:t>while(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 != -1) </a:t>
            </a:r>
          </a:p>
          <a:p>
            <a:pPr lvl="2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("%d 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}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435822320" descr="EMB0002bd6c17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84" y="5314671"/>
            <a:ext cx="492442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4313292" y="1074979"/>
            <a:ext cx="3621916" cy="1137877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[input.txt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 내용</a:t>
            </a:r>
            <a:r>
              <a:rPr lang="en-US" altLang="ko-KR" sz="1500" b="0" dirty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dirty="0"/>
              <a:t>10 20 30 40 50 60 70 80 90 100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6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[1-2-17] csv </a:t>
            </a:r>
            <a:r>
              <a:rPr lang="ko-KR" altLang="en-US" sz="1200" dirty="0"/>
              <a:t>데이터 파일에서 </a:t>
            </a:r>
            <a:r>
              <a:rPr lang="ko-KR" altLang="en-US" sz="1200" dirty="0" smtClean="0"/>
              <a:t>불러오기</a:t>
            </a:r>
            <a:endParaRPr lang="ko-KR" altLang="en-US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  <a:endParaRPr lang="en-US" altLang="ko-KR" sz="1700" dirty="0" smtClean="0"/>
          </a:p>
          <a:p>
            <a:pPr lvl="2" latinLnBrk="1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리눅스</a:t>
            </a:r>
            <a:r>
              <a:rPr lang="en-US" altLang="ko-KR" sz="1700" dirty="0"/>
              <a:t>\t</a:t>
            </a:r>
            <a:r>
              <a:rPr lang="ko-KR" altLang="en-US" sz="1700" dirty="0"/>
              <a:t>자바</a:t>
            </a:r>
            <a:r>
              <a:rPr lang="en-US" altLang="ko-KR" sz="1700" dirty="0"/>
              <a:t>\</a:t>
            </a:r>
            <a:r>
              <a:rPr lang="en-US" altLang="ko-KR" sz="1700" dirty="0" err="1"/>
              <a:t>tC</a:t>
            </a:r>
            <a:r>
              <a:rPr lang="ko-KR" altLang="en-US" sz="1700" dirty="0"/>
              <a:t>언어</a:t>
            </a:r>
            <a:r>
              <a:rPr lang="en-US" altLang="ko-KR" sz="1700" dirty="0"/>
              <a:t>\n");</a:t>
            </a:r>
          </a:p>
          <a:p>
            <a:pPr lvl="2" latinLnBrk="1"/>
            <a:r>
              <a:rPr lang="en-US" altLang="ko-KR" sz="1700" dirty="0"/>
              <a:t>while(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d,%d,%d</a:t>
            </a:r>
            <a:r>
              <a:rPr lang="en-US" altLang="ko-KR" sz="1700" dirty="0"/>
              <a:t>", &amp;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&amp;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&amp;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) != -1) </a:t>
            </a:r>
          </a:p>
          <a:p>
            <a:pPr lvl="2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("%d\</a:t>
            </a:r>
            <a:r>
              <a:rPr lang="en-US" altLang="ko-KR" sz="1700" dirty="0" err="1"/>
              <a:t>t%d</a:t>
            </a:r>
            <a:r>
              <a:rPr lang="en-US" altLang="ko-KR" sz="1700" dirty="0"/>
              <a:t>\</a:t>
            </a:r>
            <a:r>
              <a:rPr lang="en-US" altLang="ko-KR" sz="1700" dirty="0" err="1"/>
              <a:t>t%d</a:t>
            </a:r>
            <a:r>
              <a:rPr lang="en-US" altLang="ko-KR" sz="1700" dirty="0"/>
              <a:t>\n", 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}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4313292" y="1074979"/>
            <a:ext cx="3621916" cy="1100943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[input.csv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 내용</a:t>
            </a:r>
            <a:r>
              <a:rPr lang="en-US" altLang="ko-KR" sz="1500" b="0" dirty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</a:t>
            </a:r>
          </a:p>
          <a:p>
            <a:pPr latinLnBrk="1"/>
            <a:r>
              <a:rPr lang="en-US" altLang="ko-KR" sz="1400" dirty="0" smtClean="0"/>
              <a:t>90,100,80</a:t>
            </a:r>
            <a:endParaRPr lang="en-US" altLang="ko-KR" sz="1400" dirty="0"/>
          </a:p>
          <a:p>
            <a:pPr latinLnBrk="1"/>
            <a:r>
              <a:rPr lang="en-US" altLang="ko-KR" sz="1400" dirty="0"/>
              <a:t>60,30,50</a:t>
            </a:r>
          </a:p>
          <a:p>
            <a:pPr latinLnBrk="1"/>
            <a:r>
              <a:rPr lang="en-US" altLang="ko-KR" sz="1400" dirty="0" smtClean="0"/>
              <a:t>100,100,100</a:t>
            </a:r>
            <a:endParaRPr lang="en-US" altLang="ko-KR" sz="14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433218496" descr="EMB0002bd6c17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/>
          <a:stretch>
            <a:fillRect/>
          </a:stretch>
        </p:blipFill>
        <p:spPr bwMode="auto">
          <a:xfrm>
            <a:off x="5624675" y="4984595"/>
            <a:ext cx="2398713" cy="11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개발도구 설치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DEV C++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Visual Studio</a:t>
            </a:r>
            <a:r>
              <a:rPr lang="ko-KR" altLang="en-US" sz="1200" dirty="0"/>
              <a:t>보다 간단하면서 무료로 다운받아 사용할 수 있는 </a:t>
            </a:r>
            <a:r>
              <a:rPr lang="en-US" altLang="ko-KR" sz="1200" dirty="0"/>
              <a:t>C</a:t>
            </a:r>
            <a:r>
              <a:rPr lang="ko-KR" altLang="en-US" sz="1200" dirty="0"/>
              <a:t>언어 개발도구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DEV C++ </a:t>
            </a:r>
            <a:r>
              <a:rPr lang="ko-KR" altLang="en-US" sz="1200" dirty="0"/>
              <a:t>다운로드 페이지 </a:t>
            </a:r>
            <a:r>
              <a:rPr lang="en-US" altLang="ko-KR" sz="1200" dirty="0"/>
              <a:t>: https://sourceforge.net/projects/orwelldevcpp/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DEV C++</a:t>
            </a:r>
            <a:r>
              <a:rPr lang="ko-KR" altLang="en-US" sz="1200" dirty="0"/>
              <a:t>을 실행하여 파일</a:t>
            </a:r>
            <a:r>
              <a:rPr lang="en-US" altLang="ko-KR" sz="1200" dirty="0"/>
              <a:t>-&gt;</a:t>
            </a:r>
            <a:r>
              <a:rPr lang="ko-KR" altLang="en-US" sz="1200" dirty="0" err="1"/>
              <a:t>새로만들기</a:t>
            </a:r>
            <a:r>
              <a:rPr lang="en-US" altLang="ko-KR" sz="1200" dirty="0"/>
              <a:t>-&gt;</a:t>
            </a:r>
            <a:r>
              <a:rPr lang="ko-KR" altLang="en-US" sz="1200" dirty="0"/>
              <a:t>소스파일 메뉴를 선택하면 새로운 소스코드를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33909296" descr="EMB0002bd6c16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75" y="2616076"/>
            <a:ext cx="5111750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질문 있나요</a:t>
            </a:r>
            <a:r>
              <a:rPr lang="en-US" altLang="ko-KR" sz="1200" dirty="0" smtClean="0"/>
              <a:t>??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웹에서 바로 코딩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사이트 접속만으로 바로 코딩을 하고 결과를 볼 수 있는 사이트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무료로 사용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본 교재에서도 웹에서 바로 </a:t>
            </a:r>
            <a:r>
              <a:rPr lang="ko-KR" altLang="en-US" sz="1200" dirty="0" smtClean="0"/>
              <a:t>코딩 하는 </a:t>
            </a:r>
            <a:r>
              <a:rPr lang="ko-KR" altLang="en-US" sz="1200" dirty="0"/>
              <a:t>것을 기준으로 실습을 진행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전문적인 프로그래밍을 위해서는 개발 도구를 활용할 것을 추천함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onlineGDB</a:t>
            </a:r>
            <a:r>
              <a:rPr lang="en-US" altLang="ko-KR" sz="1200" dirty="0"/>
              <a:t> </a:t>
            </a:r>
            <a:r>
              <a:rPr lang="ko-KR" altLang="en-US" sz="1200" dirty="0"/>
              <a:t>사이트 </a:t>
            </a:r>
            <a:r>
              <a:rPr lang="en-US" altLang="ko-KR" sz="1200" dirty="0"/>
              <a:t>: http://www.onlinegdb.com/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en-US" altLang="ko-KR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9955" y="257816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33871416" descr="EMB0002bd6c164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55" y="3035362"/>
            <a:ext cx="511175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예제 소스코드 다운로드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본 교재에서 사용되는 모든 예제코드는 아래의 </a:t>
            </a:r>
            <a:r>
              <a:rPr lang="en-US" altLang="ko-KR" sz="1200" dirty="0" err="1"/>
              <a:t>Git</a:t>
            </a:r>
            <a:r>
              <a:rPr lang="ko-KR" altLang="en-US" sz="1200" dirty="0"/>
              <a:t>에서 관리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Github</a:t>
            </a:r>
            <a:r>
              <a:rPr lang="en-US" altLang="ko-KR" sz="1200" dirty="0"/>
              <a:t> </a:t>
            </a:r>
            <a:r>
              <a:rPr lang="ko-KR" altLang="en-US" sz="1200" dirty="0"/>
              <a:t>프로젝트 주소 </a:t>
            </a:r>
            <a:r>
              <a:rPr lang="en-US" altLang="ko-KR" sz="1200" dirty="0"/>
              <a:t>: https://github.com/kimyudoo/KOPO_PBL_CODING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clone URL : https://github.com/kimyudoo/KOPO_PBL_CODING.git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16" y="2399743"/>
            <a:ext cx="441089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(1)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화면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화면의 </a:t>
            </a:r>
            <a:r>
              <a:rPr lang="ko-KR" altLang="en-US" sz="1200" dirty="0" err="1"/>
              <a:t>콘솔창에</a:t>
            </a:r>
            <a:r>
              <a:rPr lang="ko-KR" altLang="en-US" sz="1200" dirty="0"/>
              <a:t> 결과를 나타내 주는 것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printf</a:t>
            </a:r>
            <a:r>
              <a:rPr lang="ko-KR" altLang="en-US" sz="1200" dirty="0"/>
              <a:t>문을 사용하게 되며 서식 및 내용</a:t>
            </a:r>
            <a:r>
              <a:rPr lang="en-US" altLang="ko-KR" sz="1200" dirty="0"/>
              <a:t>, </a:t>
            </a:r>
            <a:r>
              <a:rPr lang="ko-KR" altLang="en-US" sz="1200" dirty="0"/>
              <a:t>변수의 형태로 구성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서식의 개수만큼 차례대로 들어갈 것을 지정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2125"/>
              </p:ext>
            </p:extLst>
          </p:nvPr>
        </p:nvGraphicFramePr>
        <p:xfrm>
          <a:off x="1188463" y="2475140"/>
          <a:ext cx="6702140" cy="1343038"/>
        </p:xfrm>
        <a:graphic>
          <a:graphicData uri="http://schemas.openxmlformats.org/drawingml/2006/table">
            <a:tbl>
              <a:tblPr/>
              <a:tblGrid>
                <a:gridCol w="6702140"/>
              </a:tblGrid>
              <a:tr h="13430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5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printf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(“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 및 내용”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 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en-US" altLang="ko-KR" sz="25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...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5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3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(1)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화면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서식은 변수의 내용을 출력할 때 </a:t>
            </a:r>
            <a:r>
              <a:rPr lang="en-US" altLang="ko-KR" sz="1200" dirty="0"/>
              <a:t>%(</a:t>
            </a:r>
            <a:r>
              <a:rPr lang="ko-KR" altLang="en-US" sz="1200" dirty="0"/>
              <a:t>퍼센트</a:t>
            </a:r>
            <a:r>
              <a:rPr lang="en-US" altLang="ko-KR" sz="1200" dirty="0"/>
              <a:t>)</a:t>
            </a:r>
            <a:r>
              <a:rPr lang="ko-KR" altLang="en-US" sz="1200" dirty="0"/>
              <a:t>기호를 이용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변수값의</a:t>
            </a:r>
            <a:r>
              <a:rPr lang="ko-KR" altLang="en-US" sz="1200" dirty="0"/>
              <a:t> 형태에 따라 다음과 같은 서식이 존재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값이 아닌 화면 구성을 </a:t>
            </a:r>
            <a:r>
              <a:rPr lang="ko-KR" altLang="en-US" sz="1200" dirty="0" err="1"/>
              <a:t>하기위한</a:t>
            </a:r>
            <a:r>
              <a:rPr lang="ko-KR" altLang="en-US" sz="1200" dirty="0"/>
              <a:t> 기능은 </a:t>
            </a:r>
            <a:r>
              <a:rPr lang="en-US" altLang="ko-KR" sz="1200" dirty="0"/>
              <a:t>\(</a:t>
            </a:r>
            <a:r>
              <a:rPr lang="ko-KR" altLang="en-US" sz="1200" dirty="0" err="1"/>
              <a:t>역슬래쉬</a:t>
            </a:r>
            <a:r>
              <a:rPr lang="en-US" altLang="ko-KR" sz="1200" dirty="0"/>
              <a:t>)</a:t>
            </a:r>
            <a:r>
              <a:rPr lang="ko-KR" altLang="en-US" sz="1200" dirty="0"/>
              <a:t>로 시작하는 서식으로 지정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29154"/>
              </p:ext>
            </p:extLst>
          </p:nvPr>
        </p:nvGraphicFramePr>
        <p:xfrm>
          <a:off x="1732770" y="2544824"/>
          <a:ext cx="5350484" cy="2598865"/>
        </p:xfrm>
        <a:graphic>
          <a:graphicData uri="http://schemas.openxmlformats.org/drawingml/2006/table">
            <a:tbl>
              <a:tblPr/>
              <a:tblGrid>
                <a:gridCol w="1337621"/>
                <a:gridCol w="1337621"/>
                <a:gridCol w="1261309"/>
                <a:gridCol w="1413933"/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서식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변수타입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서식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동작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%d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정수형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줄바꿈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%f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실수형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탭 만큼 띄우기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%ld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긴 정수형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’</a:t>
                      </a:r>
                      <a:endParaRPr lang="en-US" sz="1300" b="1" kern="0" spc="-110">
                        <a:solidFill>
                          <a:srgbClr val="000000"/>
                        </a:solidFill>
                        <a:effectLst/>
                        <a:latin typeface="산돌명조 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쿼티션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표시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%lf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긴 실수형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“</a:t>
                      </a:r>
                      <a:endParaRPr lang="en-US" sz="1300" b="1" kern="0" spc="-110">
                        <a:solidFill>
                          <a:srgbClr val="000000"/>
                        </a:solidFill>
                        <a:effectLst/>
                        <a:latin typeface="산돌명조 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“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더블 쿼티션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표시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%c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문자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endParaRPr lang="en-US" sz="1300" b="1" kern="0" spc="-7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altLang="ko-KR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(</a:t>
                      </a:r>
                      <a:r>
                        <a:rPr lang="ko-KR" alt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역슬래쉬</a:t>
                      </a:r>
                      <a:r>
                        <a:rPr lang="en-US" altLang="ko-KR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) </a:t>
                      </a:r>
                      <a:r>
                        <a:rPr lang="ko-KR" alt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표시</a:t>
                      </a:r>
                      <a:endParaRPr lang="ko-KR" altLang="en-US" sz="1300" b="1" kern="0" spc="-11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%s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문자열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4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(1)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화면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</a:t>
            </a:r>
            <a:r>
              <a:rPr lang="en-US" altLang="ko-KR" sz="1200" dirty="0" smtClean="0"/>
              <a:t>1-2-1] </a:t>
            </a:r>
            <a:r>
              <a:rPr lang="ko-KR" altLang="en-US" sz="1200" dirty="0"/>
              <a:t>화면에 단순 인사말 </a:t>
            </a:r>
            <a:r>
              <a:rPr lang="ko-KR" altLang="en-US" sz="1200" dirty="0" smtClean="0"/>
              <a:t>출력하기</a:t>
            </a:r>
            <a:endParaRPr lang="en-US" altLang="ko-KR" sz="1200" dirty="0" smtClean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");</a:t>
            </a:r>
            <a:endParaRPr lang="ko-KR" altLang="en-US" dirty="0"/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432858488" descr="EMB0002bd6c16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25" y="4034511"/>
            <a:ext cx="3069778" cy="95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(1)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화면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[1-2-2] </a:t>
            </a:r>
            <a:r>
              <a:rPr lang="ko-KR" altLang="en-US" sz="1200" dirty="0"/>
              <a:t>변수의 데이터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bloodType</a:t>
            </a:r>
            <a:r>
              <a:rPr lang="en-US" altLang="ko-KR" dirty="0"/>
              <a:t> = 'A';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height = 185;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제 혈액형은 </a:t>
            </a:r>
            <a:r>
              <a:rPr lang="en-US" altLang="ko-KR" dirty="0"/>
              <a:t>%c </a:t>
            </a:r>
            <a:r>
              <a:rPr lang="ko-KR" altLang="en-US" dirty="0"/>
              <a:t>형 이고</a:t>
            </a:r>
            <a:r>
              <a:rPr lang="en-US" altLang="ko-KR" dirty="0"/>
              <a:t>, </a:t>
            </a:r>
            <a:r>
              <a:rPr lang="ko-KR" altLang="en-US" dirty="0"/>
              <a:t>키는 </a:t>
            </a:r>
            <a:r>
              <a:rPr lang="en-US" altLang="ko-KR" dirty="0"/>
              <a:t>%d cm </a:t>
            </a:r>
            <a:r>
              <a:rPr lang="ko-KR" altLang="en-US" dirty="0"/>
              <a:t>입니다</a:t>
            </a:r>
            <a:r>
              <a:rPr lang="en-US" altLang="ko-KR" dirty="0"/>
              <a:t>.", </a:t>
            </a:r>
            <a:r>
              <a:rPr lang="en-US" altLang="ko-KR" dirty="0" err="1"/>
              <a:t>bloodType</a:t>
            </a:r>
            <a:r>
              <a:rPr lang="en-US" altLang="ko-KR" dirty="0"/>
              <a:t>, height);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434516760" descr="EMB0002bd6c16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82" y="5015819"/>
            <a:ext cx="36496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46726</TotalTime>
  <Words>1992</Words>
  <Application>Microsoft Office PowerPoint</Application>
  <PresentationFormat>A4 용지(210x297mm)</PresentationFormat>
  <Paragraphs>487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가는각진제목체</vt:lpstr>
      <vt:lpstr>굴림</vt:lpstr>
      <vt:lpstr>굴림체</vt:lpstr>
      <vt:lpstr>돋움</vt:lpstr>
      <vt:lpstr>맑은 고딕</vt:lpstr>
      <vt:lpstr>바탕체</vt:lpstr>
      <vt:lpstr>산돌명조 M</vt:lpstr>
      <vt:lpstr>한양신명조</vt:lpstr>
      <vt:lpstr>휴먼명조</vt:lpstr>
      <vt:lpstr>Arial</vt:lpstr>
      <vt:lpstr>Wingdings</vt:lpstr>
      <vt:lpstr>1_Default Design</vt:lpstr>
      <vt:lpstr>기본 디자인</vt:lpstr>
      <vt:lpstr>3_Default Design</vt:lpstr>
      <vt:lpstr>1. 기본 코딩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YDKim</cp:lastModifiedBy>
  <cp:revision>2931</cp:revision>
  <cp:lastPrinted>2015-10-28T04:44:44Z</cp:lastPrinted>
  <dcterms:created xsi:type="dcterms:W3CDTF">2003-10-22T07:02:37Z</dcterms:created>
  <dcterms:modified xsi:type="dcterms:W3CDTF">2019-11-24T03:28:25Z</dcterms:modified>
</cp:coreProperties>
</file>