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1029" r:id="rId5"/>
    <p:sldId id="1030" r:id="rId6"/>
    <p:sldId id="1031" r:id="rId7"/>
    <p:sldId id="1032" r:id="rId8"/>
    <p:sldId id="1033" r:id="rId9"/>
    <p:sldId id="1034" r:id="rId10"/>
    <p:sldId id="984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07" d="100"/>
          <a:sy n="107" d="100"/>
        </p:scale>
        <p:origin x="54" y="141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485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49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2785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570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450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2. </a:t>
            </a:r>
            <a:r>
              <a:rPr lang="ko-KR" altLang="en-US" sz="2400" dirty="0" smtClean="0"/>
              <a:t>응용 프로젝트 실습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저자 </a:t>
            </a:r>
            <a:r>
              <a:rPr kumimoji="1" lang="en-US" altLang="ko-KR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김종민 교수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420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요구분석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환전을 원하는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를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원하는 외화를 선택한다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미국달러</a:t>
            </a:r>
            <a:r>
              <a:rPr lang="en-US" altLang="ko-KR" sz="1200" dirty="0"/>
              <a:t>, </a:t>
            </a:r>
            <a:r>
              <a:rPr lang="ko-KR" altLang="en-US" sz="1200" dirty="0"/>
              <a:t>일본엔</a:t>
            </a:r>
            <a:r>
              <a:rPr lang="en-US" altLang="ko-KR" sz="1200" dirty="0"/>
              <a:t>, </a:t>
            </a:r>
            <a:r>
              <a:rPr lang="ko-KR" altLang="en-US" sz="1200" dirty="0"/>
              <a:t>유럽유로</a:t>
            </a:r>
            <a:r>
              <a:rPr lang="en-US" altLang="ko-KR" sz="1200" dirty="0"/>
              <a:t>, </a:t>
            </a:r>
            <a:r>
              <a:rPr lang="ko-KR" altLang="en-US" sz="1200" dirty="0"/>
              <a:t>중국위원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영국파운드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기준환율을 출력한다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포털사이트의</a:t>
            </a:r>
            <a:r>
              <a:rPr lang="ko-KR" altLang="en-US" sz="1200" dirty="0"/>
              <a:t> 환율 검색하여 임의로 적용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고객이 제시한 </a:t>
            </a:r>
            <a:r>
              <a:rPr lang="ko-KR" altLang="en-US" sz="1200" dirty="0" err="1"/>
              <a:t>한국돈</a:t>
            </a:r>
            <a:r>
              <a:rPr lang="en-US" altLang="ko-KR" sz="1200" dirty="0"/>
              <a:t>(</a:t>
            </a:r>
            <a:r>
              <a:rPr lang="ko-KR" altLang="en-US" sz="1200" dirty="0"/>
              <a:t>원화</a:t>
            </a:r>
            <a:r>
              <a:rPr lang="en-US" altLang="ko-KR" sz="1200" dirty="0"/>
              <a:t>)</a:t>
            </a:r>
            <a:r>
              <a:rPr lang="ko-KR" altLang="en-US" sz="1200" dirty="0"/>
              <a:t>에 맞게 최대한 </a:t>
            </a:r>
            <a:r>
              <a:rPr lang="ko-KR" altLang="en-US" sz="1200" dirty="0" err="1"/>
              <a:t>지급가능한</a:t>
            </a:r>
            <a:r>
              <a:rPr lang="ko-KR" altLang="en-US" sz="1200" dirty="0"/>
              <a:t> 외화 금액을 제시한다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외화 </a:t>
            </a:r>
            <a:r>
              <a:rPr lang="ko-KR" altLang="en-US" sz="1200" dirty="0" err="1"/>
              <a:t>금액외의</a:t>
            </a:r>
            <a:r>
              <a:rPr lang="ko-KR" altLang="en-US" sz="1200" dirty="0"/>
              <a:t> 남은 금액으로 </a:t>
            </a:r>
            <a:r>
              <a:rPr lang="ko-KR" altLang="en-US" sz="1200" dirty="0" err="1"/>
              <a:t>한국돈을</a:t>
            </a:r>
            <a:r>
              <a:rPr lang="ko-KR" altLang="en-US" sz="1200" dirty="0"/>
              <a:t> 얼마 거스름돈으로 주어야 하는지 제시한다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24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소프트웨어 설계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결과화면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결과화면 예시</a:t>
            </a:r>
            <a:endParaRPr lang="ko-KR" altLang="en-US" sz="1200" dirty="0"/>
          </a:p>
        </p:txBody>
      </p:sp>
      <p:pic>
        <p:nvPicPr>
          <p:cNvPr id="3074" name="_x435818400" descr="EMB0002bd6c17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4" y="1808727"/>
            <a:ext cx="6837927" cy="18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35818240" descr="EMB0002bd6c17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6" y="3801228"/>
            <a:ext cx="6837928" cy="18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4108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함수 및 환율 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환율 값을 계산하기 위해 임의로 상수 값으로 환율을 저장함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환율을 계산하는 함수와 출력하는 함수 구현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latinLnBrk="1"/>
            <a:r>
              <a:rPr lang="en-US" altLang="ko-KR" dirty="0" smtClean="0"/>
              <a:t>//</a:t>
            </a:r>
            <a:r>
              <a:rPr lang="ko-KR" altLang="en-US" dirty="0"/>
              <a:t>기준 환율</a:t>
            </a:r>
          </a:p>
          <a:p>
            <a:pPr latinLnBrk="1"/>
            <a:r>
              <a:rPr lang="en-US" altLang="ko-KR" dirty="0" err="1"/>
              <a:t>const</a:t>
            </a:r>
            <a:r>
              <a:rPr lang="en-US" altLang="ko-KR" dirty="0"/>
              <a:t> float USD = 1194.50, JPY = 1101.48, EUR = 1316.64,</a:t>
            </a:r>
          </a:p>
          <a:p>
            <a:pPr latinLnBrk="1"/>
            <a:r>
              <a:rPr lang="en-US" altLang="ko-KR" dirty="0"/>
              <a:t>CNY = 168.46, GBP = 1489.37; </a:t>
            </a:r>
          </a:p>
          <a:p>
            <a:pPr latinLnBrk="1"/>
            <a:endParaRPr lang="en-US" altLang="ko-KR" dirty="0" smtClean="0"/>
          </a:p>
          <a:p>
            <a:pPr latinLnBrk="1"/>
            <a:r>
              <a:rPr lang="en-US" altLang="ko-KR" dirty="0" smtClean="0"/>
              <a:t>float </a:t>
            </a:r>
            <a:r>
              <a:rPr lang="en-US" altLang="ko-KR" dirty="0" err="1"/>
              <a:t>getExchangeRate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mode);</a:t>
            </a:r>
          </a:p>
          <a:p>
            <a:pPr latinLnBrk="1"/>
            <a:r>
              <a:rPr lang="en-US" altLang="ko-KR" dirty="0"/>
              <a:t>void </a:t>
            </a:r>
            <a:r>
              <a:rPr lang="en-US" altLang="ko-KR" dirty="0" err="1"/>
              <a:t>printExchangeReesult</a:t>
            </a:r>
            <a:r>
              <a:rPr lang="en-US" altLang="ko-KR" dirty="0"/>
              <a:t>(float </a:t>
            </a:r>
            <a:r>
              <a:rPr lang="en-US" altLang="ko-KR" dirty="0" err="1"/>
              <a:t>exchangeRate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menuNumber</a:t>
            </a:r>
            <a:r>
              <a:rPr lang="en-US" altLang="ko-KR" dirty="0"/>
              <a:t>, </a:t>
            </a:r>
          </a:p>
          <a:p>
            <a:pPr latinLnBrk="1"/>
            <a:r>
              <a:rPr lang="en-US" altLang="ko-KR" dirty="0"/>
              <a:t>		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exchangeResult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changeResult</a:t>
            </a:r>
            <a:r>
              <a:rPr lang="en-US" altLang="ko-KR" dirty="0"/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27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주요 구현 내용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원화 </a:t>
            </a:r>
            <a:r>
              <a:rPr lang="en-US" altLang="ko-KR" sz="1200" dirty="0" smtClean="0"/>
              <a:t>-&gt; USD</a:t>
            </a:r>
            <a:r>
              <a:rPr lang="ko-KR" altLang="en-US" sz="1200" dirty="0" smtClean="0"/>
              <a:t>로 환전 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나누기 계산 값</a:t>
            </a:r>
            <a:endParaRPr lang="en-US" altLang="ko-KR" sz="1200" dirty="0" smtClean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exchange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>
                <a:solidFill>
                  <a:srgbClr val="FF0000"/>
                </a:solidFill>
              </a:rPr>
              <a:t>30000 / 1194.50 = 25.1151109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exchangeResult</a:t>
            </a:r>
            <a:r>
              <a:rPr lang="ko-KR" altLang="en-US" sz="1200" dirty="0"/>
              <a:t>값이 실제 환전해 줄 외화 </a:t>
            </a:r>
            <a:r>
              <a:rPr lang="ko-KR" altLang="en-US" sz="1200" dirty="0" smtClean="0"/>
              <a:t>금액</a:t>
            </a:r>
            <a:endParaRPr lang="en-US" altLang="ko-KR" sz="1200" dirty="0" smtClean="0"/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exchangeResult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값은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변수 형태이므로</a:t>
            </a:r>
            <a:r>
              <a:rPr lang="en-US" altLang="ko-KR" sz="1200" dirty="0">
                <a:solidFill>
                  <a:srgbClr val="FF0000"/>
                </a:solidFill>
              </a:rPr>
              <a:t>, exchange</a:t>
            </a:r>
            <a:r>
              <a:rPr lang="ko-KR" altLang="en-US" sz="1200" dirty="0">
                <a:solidFill>
                  <a:srgbClr val="FF0000"/>
                </a:solidFill>
              </a:rPr>
              <a:t>값에서 소수점이 빠진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가 저장됨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거스름돈으로 </a:t>
            </a:r>
            <a:r>
              <a:rPr lang="ko-KR" altLang="en-US" sz="1200" dirty="0"/>
              <a:t>원화를 얼마 주어야 할지 계산하기 위해 사용자가 지불한 원화 금액에서</a:t>
            </a:r>
            <a:r>
              <a:rPr lang="en-US" altLang="ko-KR" sz="1200" dirty="0" smtClean="0"/>
              <a:t>,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    위에서 </a:t>
            </a:r>
            <a:r>
              <a:rPr lang="ko-KR" altLang="en-US" sz="1200" dirty="0"/>
              <a:t>지불한 외화금액을 빼고 최종 거스름돈을 계산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won(</a:t>
            </a:r>
            <a:r>
              <a:rPr lang="ko-KR" altLang="en-US" sz="1200" dirty="0">
                <a:solidFill>
                  <a:srgbClr val="FF0000"/>
                </a:solidFill>
              </a:rPr>
              <a:t>최초 고객이 지불한 금액 </a:t>
            </a:r>
            <a:r>
              <a:rPr lang="en-US" altLang="ko-KR" sz="1200" dirty="0">
                <a:solidFill>
                  <a:srgbClr val="FF0000"/>
                </a:solidFill>
              </a:rPr>
              <a:t>30,000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err="1">
                <a:solidFill>
                  <a:srgbClr val="FF0000"/>
                </a:solidFill>
              </a:rPr>
              <a:t>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지불한 외화금액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달러</a:t>
            </a:r>
            <a:r>
              <a:rPr lang="en-US" altLang="ko-KR" sz="1200" dirty="0">
                <a:solidFill>
                  <a:srgbClr val="FF0000"/>
                </a:solidFill>
              </a:rPr>
              <a:t>) * </a:t>
            </a:r>
            <a:r>
              <a:rPr lang="en-US" altLang="ko-KR" sz="1200" dirty="0" err="1">
                <a:solidFill>
                  <a:srgbClr val="FF0000"/>
                </a:solidFill>
              </a:rPr>
              <a:t>calcExchangeResult</a:t>
            </a:r>
            <a:r>
              <a:rPr lang="en-US" altLang="ko-KR" sz="1200" dirty="0">
                <a:solidFill>
                  <a:srgbClr val="FF0000"/>
                </a:solidFill>
              </a:rPr>
              <a:t> (</a:t>
            </a:r>
            <a:r>
              <a:rPr lang="ko-KR" altLang="en-US" sz="1200" dirty="0">
                <a:solidFill>
                  <a:srgbClr val="FF0000"/>
                </a:solidFill>
              </a:rPr>
              <a:t>환율 </a:t>
            </a:r>
            <a:r>
              <a:rPr lang="en-US" altLang="ko-KR" sz="1200" dirty="0">
                <a:solidFill>
                  <a:srgbClr val="FF0000"/>
                </a:solidFill>
              </a:rPr>
              <a:t>1194.50) </a:t>
            </a: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------------------------------------------------------------------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561975" lvl="1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</a:rPr>
              <a:t>거스름돈 </a:t>
            </a:r>
            <a:r>
              <a:rPr lang="en-US" altLang="ko-KR" sz="1200" dirty="0">
                <a:solidFill>
                  <a:srgbClr val="FF0000"/>
                </a:solidFill>
              </a:rPr>
              <a:t>137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한국 돈에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원이 사용되지 않기 </a:t>
            </a:r>
            <a:r>
              <a:rPr lang="ko-KR" altLang="en-US" sz="1200" dirty="0" err="1" smtClean="0"/>
              <a:t>떄문에</a:t>
            </a:r>
            <a:r>
              <a:rPr lang="ko-KR" altLang="en-US" sz="1200" dirty="0" smtClean="0"/>
              <a:t> 원단위 </a:t>
            </a:r>
            <a:r>
              <a:rPr lang="ko-KR" altLang="en-US" sz="1200" dirty="0" err="1" smtClean="0"/>
              <a:t>절사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최종 거스름돈 </a:t>
            </a:r>
            <a:r>
              <a:rPr lang="en-US" altLang="ko-KR" sz="1200" dirty="0">
                <a:solidFill>
                  <a:srgbClr val="FF0000"/>
                </a:solidFill>
              </a:rPr>
              <a:t>: 130</a:t>
            </a:r>
            <a:r>
              <a:rPr lang="ko-KR" altLang="en-US" sz="1200" dirty="0">
                <a:solidFill>
                  <a:srgbClr val="FF0000"/>
                </a:solidFill>
              </a:rPr>
              <a:t>원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추가 요구사항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사용하게 될 은행 직원의 실수를 최소화 하기 위해서 외화 선택을 잘못할 경우 다시 묻는 기능을 추가</a:t>
            </a:r>
          </a:p>
          <a:p>
            <a:pPr lvl="1" latinLnBrk="1"/>
            <a:r>
              <a:rPr lang="ko-KR" altLang="en-US" sz="1200" dirty="0"/>
              <a:t>은행 직원이 외화를 </a:t>
            </a:r>
            <a:r>
              <a:rPr lang="en-US" altLang="ko-KR" sz="1200" dirty="0"/>
              <a:t>1~5</a:t>
            </a:r>
            <a:r>
              <a:rPr lang="ko-KR" altLang="en-US" sz="1200" dirty="0"/>
              <a:t>로 선택해야 하나 실수로 그 범위를 넘는 </a:t>
            </a:r>
            <a:r>
              <a:rPr lang="ko-KR" altLang="en-US" sz="1200" dirty="0" err="1"/>
              <a:t>숫자값을</a:t>
            </a:r>
            <a:r>
              <a:rPr lang="ko-KR" altLang="en-US" sz="1200" dirty="0"/>
              <a:t> 입력할 경우를 대비한다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1" latinLnBrk="1"/>
            <a:r>
              <a:rPr lang="ko-KR" altLang="en-US" sz="1200" dirty="0" err="1" smtClean="0"/>
              <a:t>제대로된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값을 입력할 때 까지 반복하도록 구현한다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3176256" descr="EMB0002bd6c17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7" y="2486721"/>
            <a:ext cx="7323042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환전 프로그램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3929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추가 요구사항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환전할 외화를 선택하는 부분에 </a:t>
            </a:r>
            <a:r>
              <a:rPr lang="en-US" altLang="ko-KR" sz="1200" dirty="0" err="1"/>
              <a:t>do~while</a:t>
            </a:r>
            <a:r>
              <a:rPr lang="ko-KR" altLang="en-US" sz="1200" dirty="0"/>
              <a:t>문으로 반복하도록 수행하여</a:t>
            </a:r>
            <a:r>
              <a:rPr lang="en-US" altLang="ko-KR" sz="1200" dirty="0"/>
              <a:t>, 1~5 </a:t>
            </a:r>
            <a:r>
              <a:rPr lang="ko-KR" altLang="en-US" sz="1200" dirty="0"/>
              <a:t>사이의 숫자가 아닐 경우 계속 반복하도록 코드를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r>
              <a:rPr lang="en-US" altLang="ko-KR" dirty="0">
                <a:solidFill>
                  <a:srgbClr val="FF0000"/>
                </a:solidFill>
              </a:rPr>
              <a:t>do {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환전할 외화를 선택하세요 </a:t>
            </a:r>
            <a:r>
              <a:rPr lang="en-US" altLang="ko-KR" dirty="0"/>
              <a:t>(1:USD, 2:JPY, 3:EUR, 4:CNY, 5:GBP) : ");</a:t>
            </a:r>
          </a:p>
          <a:p>
            <a:pPr lvl="1" latinLnBrk="1"/>
            <a:r>
              <a:rPr lang="en-US" altLang="ko-KR" dirty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/>
              <a:t>("%d", &amp;</a:t>
            </a:r>
            <a:r>
              <a:rPr lang="en-US" altLang="ko-KR" dirty="0" err="1"/>
              <a:t>menuNumber</a:t>
            </a:r>
            <a:r>
              <a:rPr lang="en-US" altLang="ko-KR" dirty="0"/>
              <a:t>);	</a:t>
            </a:r>
          </a:p>
          <a:p>
            <a:pPr lvl="1" latinLnBrk="1"/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>
                <a:solidFill>
                  <a:srgbClr val="FF0000"/>
                </a:solidFill>
              </a:rPr>
              <a:t>while(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&lt; 1 || </a:t>
            </a:r>
            <a:r>
              <a:rPr lang="en-US" altLang="ko-KR" dirty="0" err="1">
                <a:solidFill>
                  <a:srgbClr val="FF0000"/>
                </a:solidFill>
              </a:rPr>
              <a:t>menuNumber</a:t>
            </a:r>
            <a:r>
              <a:rPr lang="en-US" altLang="ko-KR" dirty="0">
                <a:solidFill>
                  <a:srgbClr val="FF0000"/>
                </a:solidFill>
              </a:rPr>
              <a:t> &gt; 5);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46701</TotalTime>
  <Words>1650</Words>
  <Application>Microsoft Office PowerPoint</Application>
  <PresentationFormat>A4 용지(210x297mm)</PresentationFormat>
  <Paragraphs>222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응용 프로젝트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2914</cp:revision>
  <cp:lastPrinted>2015-10-28T04:44:44Z</cp:lastPrinted>
  <dcterms:created xsi:type="dcterms:W3CDTF">2003-10-22T07:02:37Z</dcterms:created>
  <dcterms:modified xsi:type="dcterms:W3CDTF">2019-11-24T03:41:56Z</dcterms:modified>
</cp:coreProperties>
</file>