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8"/>
  </p:notesMasterIdLst>
  <p:sldIdLst>
    <p:sldId id="694" r:id="rId4"/>
    <p:sldId id="1029" r:id="rId5"/>
    <p:sldId id="1030" r:id="rId6"/>
    <p:sldId id="1031" r:id="rId7"/>
    <p:sldId id="1032" r:id="rId8"/>
    <p:sldId id="1033" r:id="rId9"/>
    <p:sldId id="1035" r:id="rId10"/>
    <p:sldId id="1034" r:id="rId11"/>
    <p:sldId id="1037" r:id="rId12"/>
    <p:sldId id="1036" r:id="rId13"/>
    <p:sldId id="1038" r:id="rId14"/>
    <p:sldId id="1039" r:id="rId15"/>
    <p:sldId id="1040" r:id="rId16"/>
    <p:sldId id="1041" r:id="rId17"/>
    <p:sldId id="1042" r:id="rId18"/>
    <p:sldId id="1043" r:id="rId19"/>
    <p:sldId id="1044" r:id="rId20"/>
    <p:sldId id="1045" r:id="rId21"/>
    <p:sldId id="1047" r:id="rId22"/>
    <p:sldId id="1046" r:id="rId23"/>
    <p:sldId id="1048" r:id="rId24"/>
    <p:sldId id="1049" r:id="rId25"/>
    <p:sldId id="1050" r:id="rId26"/>
    <p:sldId id="984" r:id="rId2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66"/>
    <a:srgbClr val="FF0000"/>
    <a:srgbClr val="4C6C46"/>
    <a:srgbClr val="003300"/>
    <a:srgbClr val="679220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69" d="100"/>
          <a:sy n="169" d="100"/>
        </p:scale>
        <p:origin x="1569" y="87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7042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735111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7143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44531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97533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20292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23398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03003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073109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866782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84465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20744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046240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85547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372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5957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5704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5785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5150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069185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56576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0D814-2B84-4077-A92C-C795215CBEE9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앞에서 변수가 값을 저장하기 위한 기억공간이라고 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변수에 어떤 값을 저장할 것인가에 따라 변수의 타입이 결정됩니다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그러면</a:t>
            </a:r>
            <a:r>
              <a:rPr lang="en-US" altLang="ko-KR" sz="900"/>
              <a:t>… </a:t>
            </a:r>
            <a:r>
              <a:rPr lang="ko-KR" altLang="en-US" sz="900"/>
              <a:t>우리가 자주 사용하는 값의 종류에는 어떤 것들이 있을까요</a:t>
            </a:r>
            <a:r>
              <a:rPr lang="en-US" altLang="ko-KR" sz="900"/>
              <a:t>…</a:t>
            </a:r>
          </a:p>
          <a:p>
            <a:endParaRPr lang="en-US" altLang="ko-KR" sz="900"/>
          </a:p>
          <a:p>
            <a:r>
              <a:rPr lang="ko-KR" altLang="en-US" sz="900"/>
              <a:t>먼저 문자가 있겠고요</a:t>
            </a:r>
            <a:r>
              <a:rPr lang="en-US" altLang="ko-KR" sz="900"/>
              <a:t>. </a:t>
            </a:r>
            <a:r>
              <a:rPr lang="ko-KR" altLang="en-US" sz="900"/>
              <a:t>가</a:t>
            </a:r>
            <a:r>
              <a:rPr lang="en-US" altLang="ko-KR" sz="900"/>
              <a:t>,</a:t>
            </a:r>
            <a:r>
              <a:rPr lang="ko-KR" altLang="en-US" sz="900"/>
              <a:t>나</a:t>
            </a:r>
            <a:r>
              <a:rPr lang="en-US" altLang="ko-KR" sz="900"/>
              <a:t>, </a:t>
            </a:r>
            <a:r>
              <a:rPr lang="ko-KR" altLang="en-US" sz="900"/>
              <a:t>다</a:t>
            </a:r>
            <a:r>
              <a:rPr lang="en-US" altLang="ko-KR" sz="900"/>
              <a:t>, A,B,C</a:t>
            </a:r>
            <a:r>
              <a:rPr lang="ko-KR" altLang="en-US" sz="900"/>
              <a:t>와 같은 값들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그리고 숫자도 있겠지요</a:t>
            </a:r>
            <a:r>
              <a:rPr lang="en-US" altLang="ko-KR" sz="900"/>
              <a:t>… </a:t>
            </a:r>
            <a:r>
              <a:rPr lang="ko-KR" altLang="en-US" sz="900"/>
              <a:t>숫자는 다시 정수와 실수로 나눠지고요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정수는 </a:t>
            </a:r>
            <a:r>
              <a:rPr lang="en-US" altLang="ko-KR" sz="900"/>
              <a:t>1,2,3, 100, 200 … </a:t>
            </a:r>
            <a:r>
              <a:rPr lang="ko-KR" altLang="en-US" sz="900"/>
              <a:t>이런 값들이 정수고요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실수는 </a:t>
            </a:r>
            <a:r>
              <a:rPr lang="en-US" altLang="ko-KR" sz="900"/>
              <a:t>0.1, 3.14</a:t>
            </a:r>
            <a:r>
              <a:rPr lang="ko-KR" altLang="en-US" sz="900"/>
              <a:t>와 같이 소수점이 있는 수라는 것은 설명을 안해도 이미 잘 알고 계실겁니다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변수에 문자를 저장하고자 한다면</a:t>
            </a:r>
            <a:r>
              <a:rPr lang="en-US" altLang="ko-KR" sz="900"/>
              <a:t>, </a:t>
            </a:r>
            <a:r>
              <a:rPr lang="ko-KR" altLang="en-US" sz="900"/>
              <a:t>변수의 타입을 </a:t>
            </a:r>
            <a:r>
              <a:rPr lang="en-US" altLang="ko-KR" sz="900"/>
              <a:t>char</a:t>
            </a:r>
            <a:r>
              <a:rPr lang="ko-KR" altLang="en-US" sz="900"/>
              <a:t>로 지정해야하고요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정수를 저장하고자 한다면</a:t>
            </a:r>
            <a:r>
              <a:rPr lang="en-US" altLang="ko-KR" sz="900"/>
              <a:t>, byte, short, int, long </a:t>
            </a:r>
            <a:r>
              <a:rPr lang="ko-KR" altLang="en-US" sz="900"/>
              <a:t>중의 하나를 선택해야야합니다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정수는 가장 많이 쓰이는 값이기 때문에</a:t>
            </a:r>
            <a:r>
              <a:rPr lang="en-US" altLang="ko-KR" sz="900"/>
              <a:t>… 4</a:t>
            </a:r>
            <a:r>
              <a:rPr lang="ko-KR" altLang="en-US" sz="900"/>
              <a:t>개의 타입으로 세분화 하였고요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저장하고자 하는 값의 크기와 용도에 따라 이 </a:t>
            </a:r>
            <a:r>
              <a:rPr lang="en-US" altLang="ko-KR" sz="900"/>
              <a:t>4</a:t>
            </a:r>
            <a:r>
              <a:rPr lang="ko-KR" altLang="en-US" sz="900"/>
              <a:t>개의 타입 중에서 선택하면 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각 타입의 차이와 특징에 대해서는 잠시 후에 자세히 알아볼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그리고</a:t>
            </a:r>
            <a:r>
              <a:rPr lang="en-US" altLang="ko-KR" sz="900"/>
              <a:t>… </a:t>
            </a:r>
            <a:r>
              <a:rPr lang="ko-KR" altLang="en-US" sz="900"/>
              <a:t>실수에는 </a:t>
            </a:r>
            <a:r>
              <a:rPr lang="en-US" altLang="ko-KR" sz="900"/>
              <a:t>float</a:t>
            </a:r>
            <a:r>
              <a:rPr lang="ko-KR" altLang="en-US" sz="900"/>
              <a:t>와 </a:t>
            </a:r>
            <a:r>
              <a:rPr lang="en-US" altLang="ko-KR" sz="900"/>
              <a:t>double </a:t>
            </a:r>
            <a:r>
              <a:rPr lang="ko-KR" altLang="en-US" sz="900"/>
              <a:t>두 개의 타입이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이 외에</a:t>
            </a:r>
            <a:r>
              <a:rPr lang="en-US" altLang="ko-KR" sz="900"/>
              <a:t>… </a:t>
            </a:r>
            <a:r>
              <a:rPr lang="ko-KR" altLang="en-US" sz="900"/>
              <a:t>논리값을 저장하는데 사용되는 </a:t>
            </a:r>
            <a:r>
              <a:rPr lang="en-US" altLang="ko-KR" sz="900"/>
              <a:t>boolean</a:t>
            </a:r>
            <a:r>
              <a:rPr lang="ko-KR" altLang="en-US" sz="900"/>
              <a:t>이 있는데요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boolean</a:t>
            </a:r>
            <a:r>
              <a:rPr lang="ko-KR" altLang="en-US" sz="900"/>
              <a:t>타입의 변수에는 참과 거짓을 의미하는 </a:t>
            </a:r>
            <a:r>
              <a:rPr lang="en-US" altLang="ko-KR" sz="900"/>
              <a:t>true</a:t>
            </a:r>
            <a:r>
              <a:rPr lang="ko-KR" altLang="en-US" sz="900"/>
              <a:t>와 </a:t>
            </a:r>
            <a:r>
              <a:rPr lang="en-US" altLang="ko-KR" sz="900"/>
              <a:t>false</a:t>
            </a:r>
            <a:r>
              <a:rPr lang="ko-KR" altLang="en-US" sz="900"/>
              <a:t>를 저장할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자바에서는 이처럼 값의 종류에 따라 </a:t>
            </a:r>
            <a:r>
              <a:rPr lang="en-US" altLang="ko-KR" sz="900"/>
              <a:t>8</a:t>
            </a:r>
            <a:r>
              <a:rPr lang="ko-KR" altLang="en-US" sz="900"/>
              <a:t>개의 타입을 정의하였는데요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개의 타입을 기본형</a:t>
            </a:r>
            <a:r>
              <a:rPr lang="en-US" altLang="ko-KR" sz="900"/>
              <a:t>, primitive type</a:t>
            </a:r>
            <a:r>
              <a:rPr lang="ko-KR" altLang="en-US" sz="900"/>
              <a:t>이라고 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값</a:t>
            </a:r>
            <a:r>
              <a:rPr lang="en-US" altLang="ko-KR" sz="900"/>
              <a:t>, </a:t>
            </a:r>
            <a:r>
              <a:rPr lang="ko-KR" altLang="en-US" sz="900"/>
              <a:t>즉 데이터를 저장하는데 가장 기본이 되는 타입이라는 것이죠</a:t>
            </a:r>
            <a:r>
              <a:rPr lang="en-US" altLang="ko-KR" sz="900"/>
              <a:t>.</a:t>
            </a:r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7688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95465" y="6538912"/>
            <a:ext cx="881948" cy="310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3. </a:t>
            </a:r>
            <a:r>
              <a:rPr lang="ko-KR" altLang="en-US" sz="2400" dirty="0" smtClean="0"/>
              <a:t>심화 프로젝트 실습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4580921" y="4919725"/>
            <a:ext cx="46726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문제해결을 위한 소프트웨어코딩 프로젝트 실습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저자 </a:t>
            </a:r>
            <a:r>
              <a:rPr kumimoji="1" lang="en-US" altLang="ko-KR" dirty="0" smtClean="0">
                <a:solidFill>
                  <a:schemeClr val="tx1"/>
                </a:solidFill>
              </a:rPr>
              <a:t>: 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김유두</a:t>
            </a:r>
            <a:r>
              <a:rPr kumimoji="1" lang="en-US" altLang="ko-KR" dirty="0" smtClean="0">
                <a:solidFill>
                  <a:schemeClr val="tx1"/>
                </a:solidFill>
              </a:rPr>
              <a:t>, </a:t>
            </a:r>
            <a:r>
              <a:rPr kumimoji="1" lang="ko-KR" altLang="en-US" dirty="0" smtClean="0">
                <a:solidFill>
                  <a:schemeClr val="tx1"/>
                </a:solidFill>
              </a:rPr>
              <a:t>김종민 교수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모듈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모듈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기본 상수 및 함수 정의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다음과 같이 계산을 수행하고 출력할 함수를 정의 한다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lvl="1" latinLnBrk="1"/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/>
              <a:t>processIntergration</a:t>
            </a:r>
            <a:r>
              <a:rPr lang="en-US" altLang="ko-KR" sz="1500" dirty="0"/>
              <a:t>(long </a:t>
            </a:r>
            <a:r>
              <a:rPr lang="en-US" altLang="ko-KR" sz="1500" dirty="0" err="1"/>
              <a:t>long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customerIDNumber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ticketSelect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/>
              <a:t>discountSelect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orderCount</a:t>
            </a:r>
            <a:r>
              <a:rPr lang="en-US" altLang="ko-KR" sz="1500" dirty="0"/>
              <a:t>, </a:t>
            </a:r>
          </a:p>
          <a:p>
            <a:pPr lvl="1" latinLnBrk="1"/>
            <a:r>
              <a:rPr lang="en-US" altLang="ko-KR" sz="1500" dirty="0"/>
              <a:t>					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priceResult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*age);</a:t>
            </a:r>
          </a:p>
          <a:p>
            <a:pPr lvl="1" latinLnBrk="1"/>
            <a:r>
              <a:rPr lang="en-US" altLang="ko-KR" sz="1500" dirty="0"/>
              <a:t>void </a:t>
            </a:r>
            <a:r>
              <a:rPr lang="en-US" altLang="ko-KR" sz="1500" dirty="0" err="1"/>
              <a:t>saveOrderList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ticketSelect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age,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orderCount</a:t>
            </a:r>
            <a:r>
              <a:rPr lang="en-US" altLang="ko-KR" sz="1500" dirty="0"/>
              <a:t>,</a:t>
            </a:r>
          </a:p>
          <a:p>
            <a:pPr lvl="1" latinLnBrk="1"/>
            <a:r>
              <a:rPr lang="en-US" altLang="ko-KR" sz="1500" dirty="0"/>
              <a:t>				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priceResult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discountSelect</a:t>
            </a:r>
            <a:r>
              <a:rPr lang="en-US" altLang="ko-KR" sz="1500" dirty="0"/>
              <a:t>, </a:t>
            </a:r>
          </a:p>
          <a:p>
            <a:pPr lvl="1" latinLnBrk="1"/>
            <a:r>
              <a:rPr lang="en-US" altLang="ko-KR" sz="1500" dirty="0"/>
              <a:t>				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*position,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(*</a:t>
            </a:r>
            <a:r>
              <a:rPr lang="en-US" altLang="ko-KR" sz="1500" dirty="0" err="1"/>
              <a:t>orderList</a:t>
            </a:r>
            <a:r>
              <a:rPr lang="en-US" altLang="ko-KR" sz="1500" dirty="0"/>
              <a:t>)[5]);</a:t>
            </a:r>
          </a:p>
          <a:p>
            <a:pPr lvl="1" latinLnBrk="1"/>
            <a:r>
              <a:rPr lang="en-US" altLang="ko-KR" sz="1500" dirty="0"/>
              <a:t>void </a:t>
            </a:r>
            <a:r>
              <a:rPr lang="en-US" altLang="ko-KR" sz="1500" dirty="0" err="1"/>
              <a:t>pricePrint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priceResult</a:t>
            </a:r>
            <a:r>
              <a:rPr lang="en-US" altLang="ko-KR" sz="1500" dirty="0"/>
              <a:t>);</a:t>
            </a:r>
          </a:p>
          <a:p>
            <a:pPr lvl="1" latinLnBrk="1"/>
            <a:r>
              <a:rPr lang="en-US" altLang="ko-KR" sz="1500" dirty="0"/>
              <a:t>void </a:t>
            </a:r>
            <a:r>
              <a:rPr lang="en-US" altLang="ko-KR" sz="1500" dirty="0" err="1"/>
              <a:t>orderPrint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totalPrice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* position,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(*</a:t>
            </a:r>
            <a:r>
              <a:rPr lang="en-US" altLang="ko-KR" sz="1500" dirty="0" err="1"/>
              <a:t>orderList</a:t>
            </a:r>
            <a:r>
              <a:rPr lang="en-US" altLang="ko-KR" sz="1500" dirty="0"/>
              <a:t>)[5]);</a:t>
            </a:r>
          </a:p>
          <a:p>
            <a:pPr lvl="1" latinLnBrk="1"/>
            <a:r>
              <a:rPr lang="en-US" altLang="ko-KR" sz="1500" dirty="0"/>
              <a:t>void </a:t>
            </a:r>
            <a:r>
              <a:rPr lang="en-US" altLang="ko-KR" sz="1500" dirty="0" err="1"/>
              <a:t>orderFilePrint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totalPrice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* position,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(*</a:t>
            </a:r>
            <a:r>
              <a:rPr lang="en-US" altLang="ko-KR" sz="1500" dirty="0" err="1"/>
              <a:t>orderList</a:t>
            </a:r>
            <a:r>
              <a:rPr lang="en-US" altLang="ko-KR" sz="1500" dirty="0"/>
              <a:t>)[5],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* </a:t>
            </a:r>
            <a:r>
              <a:rPr lang="en-US" altLang="ko-KR" sz="1500" dirty="0" err="1"/>
              <a:t>filePosition</a:t>
            </a:r>
            <a:r>
              <a:rPr lang="en-US" altLang="ko-KR" sz="1500" dirty="0"/>
              <a:t>);</a:t>
            </a:r>
          </a:p>
          <a:p>
            <a:pPr lvl="1" latinLnBrk="1"/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orderContinue</a:t>
            </a:r>
            <a:r>
              <a:rPr lang="en-US" altLang="ko-KR" sz="15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479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모듈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모듈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메인 구현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대부분의 기능은 모두 함수화 하여 </a:t>
            </a:r>
            <a:r>
              <a:rPr lang="ko-KR" altLang="en-US" sz="1200" dirty="0" err="1" smtClean="0"/>
              <a:t>메인에서의</a:t>
            </a:r>
            <a:r>
              <a:rPr lang="ko-KR" altLang="en-US" sz="1200" dirty="0" smtClean="0"/>
              <a:t> 구현은 최소화 한다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반복이 되는 부분과 종료를 지정하는 것은 </a:t>
            </a:r>
            <a:r>
              <a:rPr lang="ko-KR" altLang="en-US" sz="1200" dirty="0" err="1" smtClean="0"/>
              <a:t>메인에서</a:t>
            </a:r>
            <a:r>
              <a:rPr lang="ko-KR" altLang="en-US" sz="1200" dirty="0" smtClean="0"/>
              <a:t> 구현한다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lvl="1" latinLnBrk="1"/>
            <a:r>
              <a:rPr lang="en-US" altLang="ko-KR" sz="1500" dirty="0" err="1"/>
              <a:t>int</a:t>
            </a:r>
            <a:r>
              <a:rPr lang="en-US" altLang="ko-KR" sz="1500" dirty="0"/>
              <a:t> main()</a:t>
            </a:r>
          </a:p>
          <a:p>
            <a:pPr lvl="1" latinLnBrk="1"/>
            <a:r>
              <a:rPr lang="en-US" altLang="ko-KR" sz="1500" dirty="0"/>
              <a:t>{</a:t>
            </a:r>
          </a:p>
          <a:p>
            <a:pPr lvl="1" latinLnBrk="1"/>
            <a:r>
              <a:rPr lang="en-US" altLang="ko-KR" sz="1500" dirty="0"/>
              <a:t>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totalPrice</a:t>
            </a:r>
            <a:r>
              <a:rPr lang="en-US" altLang="ko-KR" sz="1500" dirty="0"/>
              <a:t> = 0; // </a:t>
            </a:r>
            <a:r>
              <a:rPr lang="ko-KR" altLang="en-US" sz="1500" dirty="0"/>
              <a:t>주문 총액</a:t>
            </a:r>
          </a:p>
          <a:p>
            <a:pPr lvl="1" latinLnBrk="1"/>
            <a:r>
              <a:rPr lang="ko-KR" altLang="en-US" sz="1500" dirty="0"/>
              <a:t>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position = 0; // </a:t>
            </a:r>
            <a:r>
              <a:rPr lang="ko-KR" altLang="en-US" sz="1500" dirty="0"/>
              <a:t>주문 내역 배열 탐색용</a:t>
            </a:r>
          </a:p>
          <a:p>
            <a:pPr lvl="1" latinLnBrk="1"/>
            <a:r>
              <a:rPr lang="ko-KR" altLang="en-US" sz="1500" dirty="0"/>
              <a:t>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filePosition</a:t>
            </a:r>
            <a:r>
              <a:rPr lang="en-US" altLang="ko-KR" sz="1500" dirty="0"/>
              <a:t> = 0; // </a:t>
            </a:r>
            <a:r>
              <a:rPr lang="ko-KR" altLang="en-US" sz="1500" dirty="0"/>
              <a:t>파일 출력 </a:t>
            </a:r>
            <a:r>
              <a:rPr lang="ko-KR" altLang="en-US" sz="1500" dirty="0" err="1"/>
              <a:t>첫줄</a:t>
            </a:r>
            <a:r>
              <a:rPr lang="ko-KR" altLang="en-US" sz="1500" dirty="0"/>
              <a:t> 구분</a:t>
            </a:r>
          </a:p>
          <a:p>
            <a:pPr lvl="1" latinLnBrk="1"/>
            <a:r>
              <a:rPr lang="ko-KR" altLang="en-US" sz="1500" dirty="0"/>
              <a:t>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reportPosition</a:t>
            </a:r>
            <a:r>
              <a:rPr lang="en-US" altLang="ko-KR" sz="1500" dirty="0"/>
              <a:t> = 0;</a:t>
            </a:r>
          </a:p>
          <a:p>
            <a:pPr lvl="1" latinLnBrk="1"/>
            <a:r>
              <a:rPr lang="en-US" altLang="ko-KR" sz="1500" dirty="0"/>
              <a:t>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orderList</a:t>
            </a:r>
            <a:r>
              <a:rPr lang="en-US" altLang="ko-KR" sz="1500" dirty="0"/>
              <a:t>[100][5] = { 0 }; // </a:t>
            </a:r>
            <a:r>
              <a:rPr lang="ko-KR" altLang="en-US" sz="1500" dirty="0"/>
              <a:t>주문 내역 저장</a:t>
            </a:r>
          </a:p>
          <a:p>
            <a:pPr lvl="1" latinLnBrk="1"/>
            <a:r>
              <a:rPr lang="ko-KR" altLang="en-US" sz="1500" dirty="0"/>
              <a:t>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isExit</a:t>
            </a:r>
            <a:r>
              <a:rPr lang="en-US" altLang="ko-KR" sz="1500" dirty="0"/>
              <a:t> = 0;</a:t>
            </a:r>
          </a:p>
          <a:p>
            <a:pPr lvl="1" latinLnBrk="1"/>
            <a:r>
              <a:rPr lang="en-US" altLang="ko-KR" sz="1500" dirty="0"/>
              <a:t>	</a:t>
            </a:r>
            <a:r>
              <a:rPr lang="en-US" altLang="ko-KR" sz="1500" dirty="0" smtClean="0">
                <a:solidFill>
                  <a:srgbClr val="FF0000"/>
                </a:solidFill>
              </a:rPr>
              <a:t>                  [ </a:t>
            </a:r>
            <a:r>
              <a:rPr lang="ko-KR" altLang="en-US" sz="1500" dirty="0" smtClean="0">
                <a:solidFill>
                  <a:srgbClr val="FF0000"/>
                </a:solidFill>
              </a:rPr>
              <a:t>반복 수행 부분</a:t>
            </a:r>
            <a:r>
              <a:rPr lang="en-US" altLang="ko-KR" sz="1500" dirty="0" smtClean="0">
                <a:solidFill>
                  <a:srgbClr val="FF0000"/>
                </a:solidFill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</a:rPr>
              <a:t>다음 페이지에서 설명 </a:t>
            </a:r>
            <a:r>
              <a:rPr lang="en-US" altLang="ko-KR" sz="1500" dirty="0" smtClean="0">
                <a:solidFill>
                  <a:srgbClr val="FF0000"/>
                </a:solidFill>
              </a:rPr>
              <a:t>]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lvl="1" latinLnBrk="1"/>
            <a:r>
              <a:rPr lang="en-US" altLang="ko-KR" sz="1500" dirty="0"/>
              <a:t>	return 0;</a:t>
            </a:r>
          </a:p>
          <a:p>
            <a:pPr lvl="1" latinLnBrk="1"/>
            <a:r>
              <a:rPr lang="en-US" altLang="ko-KR" sz="1500" dirty="0" smtClean="0"/>
              <a:t>}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3195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모듈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모듈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메인 </a:t>
            </a:r>
            <a:r>
              <a:rPr lang="ko-KR" altLang="en-US" sz="1600" dirty="0" err="1" smtClean="0"/>
              <a:t>구헌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빨간색으로 표시된 반복 부분으로 인해 계속 주문이 반복되게 된다</a:t>
            </a:r>
            <a:r>
              <a:rPr lang="en-US" altLang="ko-KR" sz="1200" dirty="0" smtClean="0"/>
              <a:t>. </a:t>
            </a:r>
          </a:p>
          <a:p>
            <a:pPr latinLnBrk="1"/>
            <a:r>
              <a:rPr lang="en-US" altLang="ko-KR" sz="1500" dirty="0" smtClean="0">
                <a:solidFill>
                  <a:srgbClr val="FF0000"/>
                </a:solidFill>
              </a:rPr>
              <a:t>do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latinLnBrk="1"/>
            <a:r>
              <a:rPr lang="en-US" altLang="ko-KR" sz="1500" dirty="0">
                <a:solidFill>
                  <a:srgbClr val="FF0000"/>
                </a:solidFill>
              </a:rPr>
              <a:t>	{</a:t>
            </a:r>
            <a:r>
              <a:rPr lang="en-US" altLang="ko-KR" sz="1500" dirty="0"/>
              <a:t>	</a:t>
            </a:r>
          </a:p>
          <a:p>
            <a:pPr latinLnBrk="1"/>
            <a:r>
              <a:rPr lang="en-US" altLang="ko-KR" sz="1500" dirty="0"/>
              <a:t>		</a:t>
            </a:r>
            <a:r>
              <a:rPr lang="en-US" altLang="ko-KR" sz="1500" dirty="0">
                <a:solidFill>
                  <a:srgbClr val="FF0000"/>
                </a:solidFill>
              </a:rPr>
              <a:t>while (true)</a:t>
            </a:r>
          </a:p>
          <a:p>
            <a:pPr latinLnBrk="1"/>
            <a:r>
              <a:rPr lang="en-US" altLang="ko-KR" sz="1500" dirty="0">
                <a:solidFill>
                  <a:srgbClr val="FF0000"/>
                </a:solidFill>
              </a:rPr>
              <a:t>		{</a:t>
            </a:r>
          </a:p>
          <a:p>
            <a:pPr latinLnBrk="1"/>
            <a:r>
              <a:rPr lang="en-US" altLang="ko-KR" sz="1500" dirty="0">
                <a:solidFill>
                  <a:srgbClr val="FF0000"/>
                </a:solidFill>
              </a:rPr>
              <a:t>				</a:t>
            </a:r>
            <a:r>
              <a:rPr lang="en-US" altLang="ko-KR" sz="1500" dirty="0">
                <a:solidFill>
                  <a:srgbClr val="0000FF"/>
                </a:solidFill>
              </a:rPr>
              <a:t>[</a:t>
            </a:r>
            <a:r>
              <a:rPr lang="ko-KR" altLang="en-US" sz="1500" dirty="0">
                <a:solidFill>
                  <a:srgbClr val="0000FF"/>
                </a:solidFill>
              </a:rPr>
              <a:t>생략 부분</a:t>
            </a:r>
            <a:r>
              <a:rPr lang="en-US" altLang="ko-KR" sz="1500" dirty="0">
                <a:solidFill>
                  <a:srgbClr val="0000FF"/>
                </a:solidFill>
              </a:rPr>
              <a:t>, </a:t>
            </a:r>
            <a:r>
              <a:rPr lang="ko-KR" altLang="en-US" sz="1500" dirty="0">
                <a:solidFill>
                  <a:srgbClr val="0000FF"/>
                </a:solidFill>
              </a:rPr>
              <a:t>교재 소스코드 참조 </a:t>
            </a:r>
            <a:r>
              <a:rPr lang="en-US" altLang="ko-KR" sz="1500" dirty="0">
                <a:solidFill>
                  <a:srgbClr val="0000FF"/>
                </a:solidFill>
              </a:rPr>
              <a:t>]</a:t>
            </a:r>
          </a:p>
          <a:p>
            <a:pPr latinLnBrk="1"/>
            <a:r>
              <a:rPr lang="en-US" altLang="ko-KR" sz="1500" dirty="0"/>
              <a:t>			// </a:t>
            </a:r>
            <a:r>
              <a:rPr lang="ko-KR" altLang="en-US" sz="1500" dirty="0"/>
              <a:t>이어서 주문할지 입력</a:t>
            </a:r>
          </a:p>
          <a:p>
            <a:pPr latinLnBrk="1"/>
            <a:r>
              <a:rPr lang="ko-KR" altLang="en-US" sz="1500" dirty="0"/>
              <a:t>			</a:t>
            </a:r>
            <a:r>
              <a:rPr lang="en-US" altLang="ko-KR" sz="1500" dirty="0" err="1"/>
              <a:t>continueSelect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orderContinue</a:t>
            </a:r>
            <a:r>
              <a:rPr lang="en-US" altLang="ko-KR" sz="1500" dirty="0"/>
              <a:t>();</a:t>
            </a:r>
          </a:p>
          <a:p>
            <a:pPr latinLnBrk="1"/>
            <a:r>
              <a:rPr lang="en-US" altLang="ko-KR" sz="1500" dirty="0"/>
              <a:t>			</a:t>
            </a:r>
            <a:r>
              <a:rPr lang="en-US" altLang="ko-KR" sz="1500" dirty="0">
                <a:solidFill>
                  <a:srgbClr val="FF0000"/>
                </a:solidFill>
              </a:rPr>
              <a:t>if (</a:t>
            </a:r>
            <a:r>
              <a:rPr lang="en-US" altLang="ko-KR" sz="1500" dirty="0" err="1">
                <a:solidFill>
                  <a:srgbClr val="FF0000"/>
                </a:solidFill>
              </a:rPr>
              <a:t>continueSelect</a:t>
            </a:r>
            <a:r>
              <a:rPr lang="en-US" altLang="ko-KR" sz="1500" dirty="0">
                <a:solidFill>
                  <a:srgbClr val="FF0000"/>
                </a:solidFill>
              </a:rPr>
              <a:t> == 2</a:t>
            </a:r>
            <a:r>
              <a:rPr lang="en-US" altLang="ko-KR" sz="1500" dirty="0" smtClean="0">
                <a:solidFill>
                  <a:srgbClr val="FF0000"/>
                </a:solidFill>
              </a:rPr>
              <a:t>){ break; }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latinLnBrk="1"/>
            <a:r>
              <a:rPr lang="en-US" altLang="ko-KR" sz="1500" dirty="0"/>
              <a:t>		</a:t>
            </a:r>
            <a:r>
              <a:rPr lang="en-US" altLang="ko-KR" sz="1500" dirty="0">
                <a:solidFill>
                  <a:srgbClr val="FF0000"/>
                </a:solidFill>
              </a:rPr>
              <a:t>}</a:t>
            </a:r>
          </a:p>
          <a:p>
            <a:pPr latinLnBrk="1"/>
            <a:r>
              <a:rPr lang="en-US" altLang="ko-KR" sz="1500" dirty="0" smtClean="0"/>
              <a:t>			</a:t>
            </a:r>
            <a:r>
              <a:rPr lang="en-US" altLang="ko-KR" sz="1500" dirty="0">
                <a:solidFill>
                  <a:srgbClr val="0000FF"/>
                </a:solidFill>
              </a:rPr>
              <a:t>[</a:t>
            </a:r>
            <a:r>
              <a:rPr lang="ko-KR" altLang="en-US" sz="1500" dirty="0">
                <a:solidFill>
                  <a:srgbClr val="0000FF"/>
                </a:solidFill>
              </a:rPr>
              <a:t>생략 부분</a:t>
            </a:r>
            <a:r>
              <a:rPr lang="en-US" altLang="ko-KR" sz="1500" dirty="0">
                <a:solidFill>
                  <a:srgbClr val="0000FF"/>
                </a:solidFill>
              </a:rPr>
              <a:t>, </a:t>
            </a:r>
            <a:r>
              <a:rPr lang="ko-KR" altLang="en-US" sz="1500" dirty="0">
                <a:solidFill>
                  <a:srgbClr val="0000FF"/>
                </a:solidFill>
              </a:rPr>
              <a:t>교재 소스코드 참조 </a:t>
            </a:r>
            <a:r>
              <a:rPr lang="en-US" altLang="ko-KR" sz="1500" dirty="0" smtClean="0">
                <a:solidFill>
                  <a:srgbClr val="0000FF"/>
                </a:solidFill>
              </a:rPr>
              <a:t>]</a:t>
            </a:r>
            <a:r>
              <a:rPr lang="en-US" altLang="ko-KR" sz="1500" dirty="0"/>
              <a:t>		</a:t>
            </a:r>
            <a:endParaRPr lang="en-US" altLang="ko-KR" sz="1500" dirty="0" smtClean="0"/>
          </a:p>
          <a:p>
            <a:pPr latinLnBrk="1"/>
            <a:r>
              <a:rPr lang="en-US" altLang="ko-KR" sz="1500" dirty="0"/>
              <a:t>		</a:t>
            </a:r>
            <a:r>
              <a:rPr lang="en-US" altLang="ko-KR" sz="1500" dirty="0" err="1">
                <a:solidFill>
                  <a:srgbClr val="FF0000"/>
                </a:solidFill>
              </a:rPr>
              <a:t>printf</a:t>
            </a:r>
            <a:r>
              <a:rPr lang="en-US" altLang="ko-KR" sz="1500" dirty="0">
                <a:solidFill>
                  <a:srgbClr val="FF0000"/>
                </a:solidFill>
              </a:rPr>
              <a:t>("</a:t>
            </a:r>
            <a:r>
              <a:rPr lang="ko-KR" altLang="en-US" sz="1500" dirty="0">
                <a:solidFill>
                  <a:srgbClr val="FF0000"/>
                </a:solidFill>
              </a:rPr>
              <a:t>계속 진행</a:t>
            </a:r>
            <a:r>
              <a:rPr lang="en-US" altLang="ko-KR" sz="1500" dirty="0">
                <a:solidFill>
                  <a:srgbClr val="FF0000"/>
                </a:solidFill>
              </a:rPr>
              <a:t>(1: </a:t>
            </a:r>
            <a:r>
              <a:rPr lang="ko-KR" altLang="en-US" sz="1500" dirty="0">
                <a:solidFill>
                  <a:srgbClr val="FF0000"/>
                </a:solidFill>
              </a:rPr>
              <a:t>새로운 주문</a:t>
            </a:r>
            <a:r>
              <a:rPr lang="en-US" altLang="ko-KR" sz="1500" dirty="0">
                <a:solidFill>
                  <a:srgbClr val="FF0000"/>
                </a:solidFill>
              </a:rPr>
              <a:t>, 2: </a:t>
            </a:r>
            <a:r>
              <a:rPr lang="ko-KR" altLang="en-US" sz="1500" dirty="0">
                <a:solidFill>
                  <a:srgbClr val="FF0000"/>
                </a:solidFill>
              </a:rPr>
              <a:t>프로그램 종료</a:t>
            </a:r>
            <a:r>
              <a:rPr lang="en-US" altLang="ko-KR" sz="1500" dirty="0">
                <a:solidFill>
                  <a:srgbClr val="FF0000"/>
                </a:solidFill>
              </a:rPr>
              <a:t>) : ");</a:t>
            </a:r>
            <a:endParaRPr lang="ko-KR" altLang="en-US" sz="1500" dirty="0">
              <a:solidFill>
                <a:srgbClr val="FF0000"/>
              </a:solidFill>
            </a:endParaRPr>
          </a:p>
          <a:p>
            <a:pPr latinLnBrk="1"/>
            <a:r>
              <a:rPr lang="ko-KR" altLang="en-US" sz="1500" dirty="0">
                <a:solidFill>
                  <a:srgbClr val="FF0000"/>
                </a:solidFill>
              </a:rPr>
              <a:t>		</a:t>
            </a:r>
            <a:r>
              <a:rPr lang="en-US" altLang="ko-KR" sz="1500" dirty="0" err="1">
                <a:solidFill>
                  <a:srgbClr val="FF0000"/>
                </a:solidFill>
              </a:rPr>
              <a:t>scanf</a:t>
            </a:r>
            <a:r>
              <a:rPr lang="en-US" altLang="ko-KR" sz="1500" dirty="0">
                <a:solidFill>
                  <a:srgbClr val="FF0000"/>
                </a:solidFill>
              </a:rPr>
              <a:t>("%d", &amp;</a:t>
            </a:r>
            <a:r>
              <a:rPr lang="en-US" altLang="ko-KR" sz="1500" dirty="0" err="1">
                <a:solidFill>
                  <a:srgbClr val="FF0000"/>
                </a:solidFill>
              </a:rPr>
              <a:t>isExit</a:t>
            </a:r>
            <a:r>
              <a:rPr lang="en-US" altLang="ko-KR" sz="1500" dirty="0">
                <a:solidFill>
                  <a:srgbClr val="FF0000"/>
                </a:solidFill>
              </a:rPr>
              <a:t>);</a:t>
            </a:r>
          </a:p>
          <a:p>
            <a:pPr latinLnBrk="1"/>
            <a:r>
              <a:rPr lang="en-US" altLang="ko-KR" sz="1500" dirty="0"/>
              <a:t>		position = 0;</a:t>
            </a:r>
          </a:p>
          <a:p>
            <a:pPr latinLnBrk="1"/>
            <a:r>
              <a:rPr lang="en-US" altLang="ko-KR" sz="1500" dirty="0"/>
              <a:t>		</a:t>
            </a:r>
            <a:r>
              <a:rPr lang="en-US" altLang="ko-KR" sz="1500" dirty="0" err="1"/>
              <a:t>totalPrice</a:t>
            </a:r>
            <a:r>
              <a:rPr lang="en-US" altLang="ko-KR" sz="1500" dirty="0"/>
              <a:t> = 0;</a:t>
            </a:r>
          </a:p>
          <a:p>
            <a:pPr latinLnBrk="1"/>
            <a:r>
              <a:rPr lang="en-US" altLang="ko-KR" sz="1500" dirty="0"/>
              <a:t>	</a:t>
            </a:r>
            <a:r>
              <a:rPr lang="en-US" altLang="ko-KR" sz="1500" dirty="0">
                <a:solidFill>
                  <a:srgbClr val="FF0000"/>
                </a:solidFill>
              </a:rPr>
              <a:t>} while (</a:t>
            </a:r>
            <a:r>
              <a:rPr lang="en-US" altLang="ko-KR" sz="1500" dirty="0" err="1">
                <a:solidFill>
                  <a:srgbClr val="FF0000"/>
                </a:solidFill>
              </a:rPr>
              <a:t>isExit</a:t>
            </a:r>
            <a:r>
              <a:rPr lang="en-US" altLang="ko-KR" sz="1500" dirty="0">
                <a:solidFill>
                  <a:srgbClr val="FF0000"/>
                </a:solidFill>
              </a:rPr>
              <a:t> == 1);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6509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모듈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모듈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입력 부분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사용자에게 화면을 통해 입력 받는 부분으로 주로 </a:t>
            </a:r>
            <a:r>
              <a:rPr lang="en-US" altLang="ko-KR" sz="1200" dirty="0" err="1" smtClean="0"/>
              <a:t>scanf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이루어져 있다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자세한 코드는 교재의 소스코드를 참고 한다</a:t>
            </a:r>
            <a:r>
              <a:rPr lang="en-US" altLang="ko-KR" sz="1200" dirty="0" smtClean="0"/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inputData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함수는 모든 입력 부분을 컨트롤 하는 것으로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메인에서는</a:t>
            </a:r>
            <a:r>
              <a:rPr lang="ko-KR" altLang="en-US" sz="1200" dirty="0" smtClean="0"/>
              <a:t> 실제 이 함수만 호출하고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함수안에서</a:t>
            </a:r>
            <a:r>
              <a:rPr lang="ko-KR" altLang="en-US" sz="1200" dirty="0" smtClean="0"/>
              <a:t> 다른 여러 입력 내용을 호출하게 된다</a:t>
            </a:r>
            <a:r>
              <a:rPr lang="en-US" altLang="ko-KR" sz="1200" dirty="0" smtClean="0"/>
              <a:t>.</a:t>
            </a:r>
          </a:p>
          <a:p>
            <a:pPr lvl="1" latinLnBrk="1"/>
            <a:r>
              <a:rPr lang="en-US" altLang="ko-KR" sz="1600" dirty="0"/>
              <a:t>// </a:t>
            </a:r>
            <a:r>
              <a:rPr lang="ko-KR" altLang="en-US" sz="1600" dirty="0"/>
              <a:t>입력 함수 호출</a:t>
            </a:r>
          </a:p>
          <a:p>
            <a:pPr lvl="1" latinLnBrk="1"/>
            <a:r>
              <a:rPr lang="en-US" altLang="ko-KR" sz="1600" dirty="0"/>
              <a:t>void </a:t>
            </a:r>
            <a:r>
              <a:rPr lang="en-US" altLang="ko-KR" sz="1600" dirty="0" err="1"/>
              <a:t>inputData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 </a:t>
            </a:r>
            <a:r>
              <a:rPr lang="en-US" altLang="ko-KR" sz="1600" dirty="0" err="1"/>
              <a:t>ticketSelect</a:t>
            </a:r>
            <a:r>
              <a:rPr lang="en-US" altLang="ko-KR" sz="1600" dirty="0"/>
              <a:t>, long </a:t>
            </a:r>
            <a:r>
              <a:rPr lang="en-US" altLang="ko-KR" sz="1600" dirty="0" err="1"/>
              <a:t>long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 </a:t>
            </a:r>
            <a:r>
              <a:rPr lang="en-US" altLang="ko-KR" sz="1600" dirty="0" err="1"/>
              <a:t>customerIDNumber</a:t>
            </a:r>
            <a:r>
              <a:rPr lang="en-US" altLang="ko-KR" sz="1600" dirty="0"/>
              <a:t>,</a:t>
            </a:r>
          </a:p>
          <a:p>
            <a:pPr lvl="1" latinLnBrk="1"/>
            <a:r>
              <a:rPr lang="en-US" altLang="ko-KR" sz="1600" dirty="0"/>
              <a:t>			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 </a:t>
            </a:r>
            <a:r>
              <a:rPr lang="en-US" altLang="ko-KR" sz="1600" dirty="0" err="1"/>
              <a:t>orderCount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 </a:t>
            </a:r>
            <a:r>
              <a:rPr lang="en-US" altLang="ko-KR" sz="1600" dirty="0" err="1"/>
              <a:t>discountSelect</a:t>
            </a:r>
            <a:r>
              <a:rPr lang="en-US" altLang="ko-KR" sz="1600" dirty="0"/>
              <a:t>)</a:t>
            </a:r>
          </a:p>
          <a:p>
            <a:pPr lvl="1" latinLnBrk="1"/>
            <a:r>
              <a:rPr lang="en-US" altLang="ko-KR" sz="1600" dirty="0"/>
              <a:t>{</a:t>
            </a:r>
          </a:p>
          <a:p>
            <a:pPr lvl="1" latinLnBrk="1"/>
            <a:r>
              <a:rPr lang="en-US" altLang="ko-KR" sz="1600" dirty="0"/>
              <a:t>	// </a:t>
            </a:r>
            <a:r>
              <a:rPr lang="ko-KR" altLang="en-US" sz="1600" dirty="0" err="1"/>
              <a:t>권종</a:t>
            </a:r>
            <a:r>
              <a:rPr lang="ko-KR" altLang="en-US" sz="1600" dirty="0"/>
              <a:t> 입력</a:t>
            </a:r>
          </a:p>
          <a:p>
            <a:pPr lvl="1" latinLnBrk="1"/>
            <a:r>
              <a:rPr lang="ko-KR" altLang="en-US" sz="1600" dirty="0"/>
              <a:t>	*</a:t>
            </a:r>
            <a:r>
              <a:rPr lang="en-US" altLang="ko-KR" sz="1600" dirty="0" err="1"/>
              <a:t>ticketSelect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inputTicketSelect</a:t>
            </a:r>
            <a:r>
              <a:rPr lang="en-US" altLang="ko-KR" sz="1600" dirty="0"/>
              <a:t>();</a:t>
            </a:r>
          </a:p>
          <a:p>
            <a:pPr lvl="1" latinLnBrk="1"/>
            <a:r>
              <a:rPr lang="en-US" altLang="ko-KR" sz="1600" dirty="0"/>
              <a:t>	// </a:t>
            </a:r>
            <a:r>
              <a:rPr lang="ko-KR" altLang="en-US" sz="1600" dirty="0"/>
              <a:t>주민등록번호 입력</a:t>
            </a:r>
          </a:p>
          <a:p>
            <a:pPr lvl="1" latinLnBrk="1"/>
            <a:r>
              <a:rPr lang="ko-KR" altLang="en-US" sz="1600" dirty="0"/>
              <a:t>	*</a:t>
            </a:r>
            <a:r>
              <a:rPr lang="en-US" altLang="ko-KR" sz="1600" dirty="0" err="1"/>
              <a:t>customerIDNumber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inputCustomerIDNumber</a:t>
            </a:r>
            <a:r>
              <a:rPr lang="en-US" altLang="ko-KR" sz="1600" dirty="0"/>
              <a:t>();</a:t>
            </a:r>
          </a:p>
          <a:p>
            <a:pPr lvl="1" latinLnBrk="1"/>
            <a:r>
              <a:rPr lang="en-US" altLang="ko-KR" sz="1600" dirty="0"/>
              <a:t>	// </a:t>
            </a:r>
            <a:r>
              <a:rPr lang="ko-KR" altLang="en-US" sz="1600" dirty="0"/>
              <a:t>주문 </a:t>
            </a:r>
            <a:r>
              <a:rPr lang="ko-KR" altLang="en-US" sz="1600" dirty="0" err="1"/>
              <a:t>갯수</a:t>
            </a:r>
            <a:r>
              <a:rPr lang="ko-KR" altLang="en-US" sz="1600" dirty="0"/>
              <a:t> 입력</a:t>
            </a:r>
          </a:p>
          <a:p>
            <a:pPr lvl="1" latinLnBrk="1"/>
            <a:r>
              <a:rPr lang="ko-KR" altLang="en-US" sz="1600" dirty="0"/>
              <a:t>	*</a:t>
            </a:r>
            <a:r>
              <a:rPr lang="en-US" altLang="ko-KR" sz="1600" dirty="0" err="1"/>
              <a:t>orderCount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inputOrderCount</a:t>
            </a:r>
            <a:r>
              <a:rPr lang="en-US" altLang="ko-KR" sz="1600" dirty="0"/>
              <a:t>();</a:t>
            </a:r>
          </a:p>
          <a:p>
            <a:pPr lvl="1" latinLnBrk="1"/>
            <a:r>
              <a:rPr lang="en-US" altLang="ko-KR" sz="1600" dirty="0"/>
              <a:t>	// </a:t>
            </a:r>
            <a:r>
              <a:rPr lang="ko-KR" altLang="en-US" sz="1600" dirty="0"/>
              <a:t>우대사항 입력</a:t>
            </a:r>
          </a:p>
          <a:p>
            <a:pPr lvl="1" latinLnBrk="1"/>
            <a:r>
              <a:rPr lang="ko-KR" altLang="en-US" sz="1600" dirty="0"/>
              <a:t>	*</a:t>
            </a:r>
            <a:r>
              <a:rPr lang="en-US" altLang="ko-KR" sz="1600" dirty="0" err="1"/>
              <a:t>discountSelect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inputDiscountSelect</a:t>
            </a:r>
            <a:r>
              <a:rPr lang="en-US" altLang="ko-KR" sz="1600" dirty="0"/>
              <a:t>();</a:t>
            </a:r>
          </a:p>
          <a:p>
            <a:pPr lvl="1" latinLnBrk="1"/>
            <a:r>
              <a:rPr lang="en-US" altLang="ko-KR" sz="16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9725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모듈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모듈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처리 부분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처리 부분은 실제 주문 금액이 얼마가 될 지를 결정하여 준다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아래의 함수가 </a:t>
            </a:r>
            <a:r>
              <a:rPr lang="ko-KR" altLang="en-US" sz="1200" dirty="0" err="1" smtClean="0"/>
              <a:t>메인에서는</a:t>
            </a:r>
            <a:r>
              <a:rPr lang="ko-KR" altLang="en-US" sz="1200" dirty="0" smtClean="0"/>
              <a:t> 불리게 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 함수 안에서 다양한 함수를 활용하여 최종 금액을 계산하게 된다</a:t>
            </a:r>
            <a:r>
              <a:rPr lang="en-US" altLang="ko-KR" sz="1200" dirty="0" smtClean="0"/>
              <a:t>.</a:t>
            </a:r>
          </a:p>
          <a:p>
            <a:pPr lvl="1" latinLnBrk="1"/>
            <a:r>
              <a:rPr lang="en-US" altLang="ko-KR" sz="1500" dirty="0" smtClean="0"/>
              <a:t>// </a:t>
            </a:r>
            <a:r>
              <a:rPr lang="ko-KR" altLang="en-US" sz="1500" dirty="0"/>
              <a:t>계산 함수 호출</a:t>
            </a:r>
          </a:p>
          <a:p>
            <a:pPr lvl="1" latinLnBrk="1"/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processIntergration</a:t>
            </a:r>
            <a:r>
              <a:rPr lang="en-US" altLang="ko-KR" sz="1500" dirty="0"/>
              <a:t>(long </a:t>
            </a:r>
            <a:r>
              <a:rPr lang="en-US" altLang="ko-KR" sz="1500" dirty="0" err="1"/>
              <a:t>long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customerIDNumber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ticketSelect</a:t>
            </a:r>
            <a:r>
              <a:rPr lang="en-US" altLang="ko-KR" sz="1500" dirty="0"/>
              <a:t>,</a:t>
            </a:r>
          </a:p>
          <a:p>
            <a:pPr lvl="1" latinLnBrk="1"/>
            <a:r>
              <a:rPr lang="en-US" altLang="ko-KR" sz="1500" dirty="0"/>
              <a:t>					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discountSelect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orderCount</a:t>
            </a:r>
            <a:r>
              <a:rPr lang="en-US" altLang="ko-KR" sz="1500" dirty="0"/>
              <a:t>, </a:t>
            </a:r>
          </a:p>
          <a:p>
            <a:pPr lvl="1" latinLnBrk="1"/>
            <a:r>
              <a:rPr lang="en-US" altLang="ko-KR" sz="1500" dirty="0"/>
              <a:t>					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priceResult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*age)</a:t>
            </a:r>
          </a:p>
          <a:p>
            <a:pPr lvl="1" latinLnBrk="1"/>
            <a:r>
              <a:rPr lang="en-US" altLang="ko-KR" sz="1500" dirty="0"/>
              <a:t>{</a:t>
            </a:r>
          </a:p>
          <a:p>
            <a:pPr lvl="1" latinLnBrk="1"/>
            <a:r>
              <a:rPr lang="en-US" altLang="ko-KR" sz="1500" dirty="0"/>
              <a:t>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calcPrice</a:t>
            </a:r>
            <a:r>
              <a:rPr lang="en-US" altLang="ko-KR" sz="1500" dirty="0"/>
              <a:t> = 0;</a:t>
            </a:r>
          </a:p>
          <a:p>
            <a:pPr lvl="1" latinLnBrk="1"/>
            <a:r>
              <a:rPr lang="en-US" altLang="ko-KR" sz="1500" dirty="0"/>
              <a:t>	// </a:t>
            </a:r>
            <a:r>
              <a:rPr lang="ko-KR" altLang="en-US" sz="1500" dirty="0"/>
              <a:t>만 나이 계산</a:t>
            </a:r>
          </a:p>
          <a:p>
            <a:pPr lvl="1" latinLnBrk="1"/>
            <a:r>
              <a:rPr lang="ko-KR" altLang="en-US" sz="1500" dirty="0"/>
              <a:t>	*</a:t>
            </a:r>
            <a:r>
              <a:rPr lang="en-US" altLang="ko-KR" sz="1500" dirty="0"/>
              <a:t>age = </a:t>
            </a:r>
            <a:r>
              <a:rPr lang="en-US" altLang="ko-KR" sz="1500" dirty="0" err="1"/>
              <a:t>calcAge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customerIDNumber</a:t>
            </a:r>
            <a:r>
              <a:rPr lang="en-US" altLang="ko-KR" sz="1500" dirty="0"/>
              <a:t>);</a:t>
            </a:r>
          </a:p>
          <a:p>
            <a:pPr lvl="1" latinLnBrk="1"/>
            <a:r>
              <a:rPr lang="en-US" altLang="ko-KR" sz="1500" dirty="0"/>
              <a:t>	// </a:t>
            </a:r>
            <a:r>
              <a:rPr lang="ko-KR" altLang="en-US" sz="1500" dirty="0" err="1"/>
              <a:t>주야권과</a:t>
            </a:r>
            <a:r>
              <a:rPr lang="ko-KR" altLang="en-US" sz="1500" dirty="0"/>
              <a:t> 나이에 따른 금액 계산</a:t>
            </a:r>
          </a:p>
          <a:p>
            <a:pPr lvl="1" latinLnBrk="1"/>
            <a:r>
              <a:rPr lang="ko-KR" altLang="en-US" sz="1500" dirty="0"/>
              <a:t>	</a:t>
            </a:r>
            <a:r>
              <a:rPr lang="en-US" altLang="ko-KR" sz="1500" dirty="0" err="1"/>
              <a:t>calcPrice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calcPriceProcess</a:t>
            </a:r>
            <a:r>
              <a:rPr lang="en-US" altLang="ko-KR" sz="1500" dirty="0"/>
              <a:t>(*age, </a:t>
            </a:r>
            <a:r>
              <a:rPr lang="en-US" altLang="ko-KR" sz="1500" dirty="0" err="1"/>
              <a:t>ticketSelect</a:t>
            </a:r>
            <a:r>
              <a:rPr lang="en-US" altLang="ko-KR" sz="1500" dirty="0"/>
              <a:t>);</a:t>
            </a:r>
          </a:p>
          <a:p>
            <a:pPr lvl="1" latinLnBrk="1"/>
            <a:r>
              <a:rPr lang="en-US" altLang="ko-KR" sz="1500" dirty="0"/>
              <a:t>	// </a:t>
            </a:r>
            <a:r>
              <a:rPr lang="ko-KR" altLang="en-US" sz="1500" dirty="0"/>
              <a:t>우대사항에 따른 할인 계산</a:t>
            </a:r>
          </a:p>
          <a:p>
            <a:pPr lvl="1" latinLnBrk="1"/>
            <a:r>
              <a:rPr lang="ko-KR" altLang="en-US" sz="1500" dirty="0"/>
              <a:t>	</a:t>
            </a:r>
            <a:r>
              <a:rPr lang="en-US" altLang="ko-KR" sz="1500" dirty="0" err="1"/>
              <a:t>calcPrice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calcDiscount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calcPrice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discountSelect</a:t>
            </a:r>
            <a:r>
              <a:rPr lang="en-US" altLang="ko-KR" sz="1500" dirty="0"/>
              <a:t>);</a:t>
            </a:r>
          </a:p>
          <a:p>
            <a:pPr lvl="1" latinLnBrk="1"/>
            <a:r>
              <a:rPr lang="en-US" altLang="ko-KR" sz="1500" dirty="0"/>
              <a:t>	// </a:t>
            </a:r>
            <a:r>
              <a:rPr lang="ko-KR" altLang="en-US" sz="1500" dirty="0"/>
              <a:t>주문 </a:t>
            </a:r>
            <a:r>
              <a:rPr lang="ko-KR" altLang="en-US" sz="1500" dirty="0" err="1"/>
              <a:t>갯수에</a:t>
            </a:r>
            <a:r>
              <a:rPr lang="ko-KR" altLang="en-US" sz="1500" dirty="0"/>
              <a:t> 따른 최종 금액 계산</a:t>
            </a:r>
          </a:p>
          <a:p>
            <a:pPr lvl="1" latinLnBrk="1"/>
            <a:r>
              <a:rPr lang="ko-KR" altLang="en-US" sz="1500" dirty="0"/>
              <a:t>	</a:t>
            </a:r>
            <a:r>
              <a:rPr lang="en-US" altLang="ko-KR" sz="1500" dirty="0" err="1"/>
              <a:t>priceResult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calcPriceResult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calcPrice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orderCount</a:t>
            </a:r>
            <a:r>
              <a:rPr lang="en-US" altLang="ko-KR" sz="1500" dirty="0"/>
              <a:t>);</a:t>
            </a:r>
          </a:p>
          <a:p>
            <a:pPr lvl="1" latinLnBrk="1"/>
            <a:r>
              <a:rPr lang="en-US" altLang="ko-KR" sz="1500" dirty="0"/>
              <a:t>	return </a:t>
            </a:r>
            <a:r>
              <a:rPr lang="en-US" altLang="ko-KR" sz="1500" dirty="0" err="1"/>
              <a:t>priceResult</a:t>
            </a:r>
            <a:r>
              <a:rPr lang="en-US" altLang="ko-KR" sz="1500" dirty="0"/>
              <a:t>; // </a:t>
            </a:r>
            <a:r>
              <a:rPr lang="ko-KR" altLang="en-US" sz="1500" dirty="0"/>
              <a:t>최종 요금 리턴</a:t>
            </a:r>
          </a:p>
          <a:p>
            <a:pPr lvl="1" latinLnBrk="1"/>
            <a:r>
              <a:rPr lang="en-US" altLang="ko-KR" sz="1500" dirty="0"/>
              <a:t>}</a:t>
            </a:r>
            <a:endParaRPr lang="ko-KR" altLang="en-US" sz="15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5230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모듈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모듈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처리 부분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처리부분에서 계산 외에 중요한 부분은 현재까지의 주문 내역을 저장하는 것이다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저장된 데이터를 누적하여 최종 주문 내역을 사용자에게 보여주게 된다</a:t>
            </a:r>
            <a:r>
              <a:rPr lang="en-US" altLang="ko-KR" sz="1200" dirty="0" smtClean="0"/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lvl="1" latinLnBrk="1"/>
            <a:r>
              <a:rPr lang="en-US" altLang="ko-KR" sz="1500" dirty="0"/>
              <a:t>// </a:t>
            </a:r>
            <a:r>
              <a:rPr lang="ko-KR" altLang="en-US" sz="1500" dirty="0"/>
              <a:t>주문 내역 저장</a:t>
            </a:r>
          </a:p>
          <a:p>
            <a:pPr lvl="1" latinLnBrk="1"/>
            <a:r>
              <a:rPr lang="en-US" altLang="ko-KR" sz="1500" dirty="0"/>
              <a:t>void </a:t>
            </a:r>
            <a:r>
              <a:rPr lang="en-US" altLang="ko-KR" sz="1500" dirty="0" err="1"/>
              <a:t>saveOrderList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ticketSelect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age,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orderCount</a:t>
            </a:r>
            <a:r>
              <a:rPr lang="en-US" altLang="ko-KR" sz="1500" dirty="0"/>
              <a:t>,</a:t>
            </a:r>
          </a:p>
          <a:p>
            <a:pPr lvl="1" latinLnBrk="1"/>
            <a:r>
              <a:rPr lang="en-US" altLang="ko-KR" sz="1500" dirty="0"/>
              <a:t>				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priceResult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discountSelect</a:t>
            </a:r>
            <a:r>
              <a:rPr lang="en-US" altLang="ko-KR" sz="1500" dirty="0"/>
              <a:t>, </a:t>
            </a:r>
          </a:p>
          <a:p>
            <a:pPr lvl="1" latinLnBrk="1"/>
            <a:r>
              <a:rPr lang="en-US" altLang="ko-KR" sz="1500" dirty="0"/>
              <a:t>				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*position,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(*</a:t>
            </a:r>
            <a:r>
              <a:rPr lang="en-US" altLang="ko-KR" sz="1500" dirty="0" err="1"/>
              <a:t>orderList</a:t>
            </a:r>
            <a:r>
              <a:rPr lang="en-US" altLang="ko-KR" sz="1500" dirty="0"/>
              <a:t>)[5])</a:t>
            </a:r>
          </a:p>
          <a:p>
            <a:pPr lvl="1" latinLnBrk="1"/>
            <a:r>
              <a:rPr lang="en-US" altLang="ko-KR" sz="1500" dirty="0"/>
              <a:t>{</a:t>
            </a:r>
          </a:p>
          <a:p>
            <a:pPr lvl="1" latinLnBrk="1"/>
            <a:r>
              <a:rPr lang="en-US" altLang="ko-KR" sz="1500" dirty="0"/>
              <a:t>	</a:t>
            </a:r>
            <a:r>
              <a:rPr lang="en-US" altLang="ko-KR" sz="1500" dirty="0" err="1"/>
              <a:t>orderList</a:t>
            </a:r>
            <a:r>
              <a:rPr lang="en-US" altLang="ko-KR" sz="1500" dirty="0"/>
              <a:t>[*position][0] = </a:t>
            </a:r>
            <a:r>
              <a:rPr lang="en-US" altLang="ko-KR" sz="1500" dirty="0" err="1"/>
              <a:t>ticketSelect</a:t>
            </a:r>
            <a:r>
              <a:rPr lang="en-US" altLang="ko-KR" sz="1500" dirty="0"/>
              <a:t>;</a:t>
            </a:r>
          </a:p>
          <a:p>
            <a:pPr lvl="1" latinLnBrk="1"/>
            <a:r>
              <a:rPr lang="en-US" altLang="ko-KR" sz="1500" dirty="0"/>
              <a:t>	</a:t>
            </a:r>
            <a:r>
              <a:rPr lang="en-US" altLang="ko-KR" sz="1500" dirty="0" err="1"/>
              <a:t>orderList</a:t>
            </a:r>
            <a:r>
              <a:rPr lang="en-US" altLang="ko-KR" sz="1500" dirty="0"/>
              <a:t>[*position][1] = age;</a:t>
            </a:r>
          </a:p>
          <a:p>
            <a:pPr lvl="1" latinLnBrk="1"/>
            <a:r>
              <a:rPr lang="en-US" altLang="ko-KR" sz="1500" dirty="0"/>
              <a:t>	</a:t>
            </a:r>
            <a:r>
              <a:rPr lang="en-US" altLang="ko-KR" sz="1500" dirty="0" err="1"/>
              <a:t>orderList</a:t>
            </a:r>
            <a:r>
              <a:rPr lang="en-US" altLang="ko-KR" sz="1500" dirty="0"/>
              <a:t>[*position][2] = </a:t>
            </a:r>
            <a:r>
              <a:rPr lang="en-US" altLang="ko-KR" sz="1500" dirty="0" err="1"/>
              <a:t>orderCount</a:t>
            </a:r>
            <a:r>
              <a:rPr lang="en-US" altLang="ko-KR" sz="1500" dirty="0"/>
              <a:t>;</a:t>
            </a:r>
          </a:p>
          <a:p>
            <a:pPr lvl="1" latinLnBrk="1"/>
            <a:r>
              <a:rPr lang="en-US" altLang="ko-KR" sz="1500" dirty="0"/>
              <a:t>	</a:t>
            </a:r>
            <a:r>
              <a:rPr lang="en-US" altLang="ko-KR" sz="1500" dirty="0" err="1"/>
              <a:t>orderList</a:t>
            </a:r>
            <a:r>
              <a:rPr lang="en-US" altLang="ko-KR" sz="1500" dirty="0"/>
              <a:t>[*position][3] = </a:t>
            </a:r>
            <a:r>
              <a:rPr lang="en-US" altLang="ko-KR" sz="1500" dirty="0" err="1"/>
              <a:t>priceResult</a:t>
            </a:r>
            <a:r>
              <a:rPr lang="en-US" altLang="ko-KR" sz="1500" dirty="0"/>
              <a:t>;</a:t>
            </a:r>
          </a:p>
          <a:p>
            <a:pPr lvl="1" latinLnBrk="1"/>
            <a:r>
              <a:rPr lang="en-US" altLang="ko-KR" sz="1500" dirty="0"/>
              <a:t>	</a:t>
            </a:r>
            <a:r>
              <a:rPr lang="en-US" altLang="ko-KR" sz="1500" dirty="0" err="1"/>
              <a:t>orderList</a:t>
            </a:r>
            <a:r>
              <a:rPr lang="en-US" altLang="ko-KR" sz="1500" dirty="0"/>
              <a:t>[*position][4] = </a:t>
            </a:r>
            <a:r>
              <a:rPr lang="en-US" altLang="ko-KR" sz="1500" dirty="0" err="1"/>
              <a:t>discountSelect</a:t>
            </a:r>
            <a:r>
              <a:rPr lang="en-US" altLang="ko-KR" sz="1500" dirty="0"/>
              <a:t>;</a:t>
            </a:r>
          </a:p>
          <a:p>
            <a:pPr lvl="1" latinLnBrk="1"/>
            <a:r>
              <a:rPr lang="en-US" altLang="ko-KR" sz="1500" dirty="0"/>
              <a:t>	(*position)++;</a:t>
            </a:r>
          </a:p>
          <a:p>
            <a:pPr lvl="1" latinLnBrk="1"/>
            <a:r>
              <a:rPr lang="en-US" altLang="ko-KR" sz="15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4844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모듈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모듈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출력 부분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출력 부분은 하나의 주문 반복이 종료될 때 마다 불리게 되어 계산 내역을 출력하여 준다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파일을 통한 출력도 수행하여 현재까지의 주문 내역을 저장할 수 있게 한다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출력 관련 함수는 다음과 같이 구성되어 있다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lvl="1" latinLnBrk="1"/>
            <a:r>
              <a:rPr lang="en-US" altLang="ko-KR" sz="1600" dirty="0"/>
              <a:t>// </a:t>
            </a:r>
            <a:r>
              <a:rPr lang="ko-KR" altLang="en-US" sz="1600" dirty="0"/>
              <a:t>티켓 가격 출력</a:t>
            </a:r>
          </a:p>
          <a:p>
            <a:pPr lvl="1" latinLnBrk="1"/>
            <a:r>
              <a:rPr lang="en-US" altLang="ko-KR" sz="1600" dirty="0"/>
              <a:t>void </a:t>
            </a:r>
            <a:r>
              <a:rPr lang="en-US" altLang="ko-KR" sz="1600" dirty="0" err="1"/>
              <a:t>pricePrint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priceResult</a:t>
            </a:r>
            <a:r>
              <a:rPr lang="en-US" altLang="ko-KR" sz="1600" dirty="0"/>
              <a:t>)</a:t>
            </a:r>
          </a:p>
          <a:p>
            <a:pPr lvl="1" latinLnBrk="1"/>
            <a:r>
              <a:rPr lang="en-US" altLang="ko-KR" sz="1600" dirty="0"/>
              <a:t>// </a:t>
            </a:r>
            <a:r>
              <a:rPr lang="ko-KR" altLang="en-US" sz="1600" dirty="0"/>
              <a:t>주문 내역 출력</a:t>
            </a:r>
          </a:p>
          <a:p>
            <a:pPr lvl="1" latinLnBrk="1"/>
            <a:r>
              <a:rPr lang="en-US" altLang="ko-KR" sz="1600" dirty="0"/>
              <a:t>void </a:t>
            </a:r>
            <a:r>
              <a:rPr lang="en-US" altLang="ko-KR" sz="1600" dirty="0" err="1"/>
              <a:t>orderPrint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totalPrice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 position,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orderList</a:t>
            </a:r>
            <a:r>
              <a:rPr lang="en-US" altLang="ko-KR" sz="1600" dirty="0"/>
              <a:t>)[5])</a:t>
            </a:r>
          </a:p>
          <a:p>
            <a:pPr lvl="1" latinLnBrk="1"/>
            <a:r>
              <a:rPr lang="en-US" altLang="ko-KR" sz="1600" dirty="0"/>
              <a:t>// </a:t>
            </a:r>
            <a:r>
              <a:rPr lang="ko-KR" altLang="en-US" sz="1600" dirty="0"/>
              <a:t>주문 내역 파일로 출력</a:t>
            </a:r>
          </a:p>
          <a:p>
            <a:pPr lvl="1" latinLnBrk="1"/>
            <a:r>
              <a:rPr lang="en-US" altLang="ko-KR" sz="1600" dirty="0"/>
              <a:t>void </a:t>
            </a:r>
            <a:r>
              <a:rPr lang="en-US" altLang="ko-KR" sz="1600" dirty="0" err="1"/>
              <a:t>orderFilePrint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totalPrice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 position,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(*</a:t>
            </a:r>
            <a:r>
              <a:rPr lang="en-US" altLang="ko-KR" sz="1600" dirty="0" err="1"/>
              <a:t>orderList</a:t>
            </a:r>
            <a:r>
              <a:rPr lang="en-US" altLang="ko-KR" sz="1600" dirty="0"/>
              <a:t>)[5],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 </a:t>
            </a:r>
            <a:r>
              <a:rPr lang="en-US" altLang="ko-KR" sz="1600" dirty="0" err="1"/>
              <a:t>filePosition</a:t>
            </a:r>
            <a:r>
              <a:rPr lang="en-US" altLang="ko-KR" sz="1600" dirty="0"/>
              <a:t>)</a:t>
            </a:r>
          </a:p>
          <a:p>
            <a:pPr lvl="1" latinLnBrk="1"/>
            <a:r>
              <a:rPr lang="en-US" altLang="ko-KR" sz="1600" dirty="0"/>
              <a:t>// </a:t>
            </a:r>
            <a:r>
              <a:rPr lang="ko-KR" altLang="en-US" sz="1600" dirty="0"/>
              <a:t>이어서 주문 </a:t>
            </a:r>
            <a:r>
              <a:rPr lang="en-US" altLang="ko-KR" sz="1600" dirty="0"/>
              <a:t>or </a:t>
            </a:r>
            <a:r>
              <a:rPr lang="ko-KR" altLang="en-US" sz="1600" dirty="0"/>
              <a:t>주문내역 출력 후 종료</a:t>
            </a:r>
          </a:p>
          <a:p>
            <a:pPr lvl="1" latinLnBrk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orderContinue</a:t>
            </a:r>
            <a:r>
              <a:rPr lang="en-US" altLang="ko-KR" sz="1600" dirty="0"/>
              <a:t>()</a:t>
            </a:r>
            <a:endParaRPr lang="ko-KR" altLang="en-US" sz="1600" dirty="0"/>
          </a:p>
          <a:p>
            <a:pPr lvl="1" latinLnBrk="1"/>
            <a:r>
              <a:rPr lang="en-US" altLang="ko-KR" sz="1600" dirty="0"/>
              <a:t>// </a:t>
            </a:r>
            <a:r>
              <a:rPr lang="ko-KR" altLang="en-US" sz="1600" dirty="0" err="1"/>
              <a:t>에러메세지</a:t>
            </a:r>
            <a:r>
              <a:rPr lang="ko-KR" altLang="en-US" sz="1600" dirty="0"/>
              <a:t> 출력</a:t>
            </a:r>
          </a:p>
          <a:p>
            <a:pPr lvl="1" latinLnBrk="1"/>
            <a:r>
              <a:rPr lang="en-US" altLang="ko-KR" sz="1600" dirty="0"/>
              <a:t>void </a:t>
            </a:r>
            <a:r>
              <a:rPr lang="en-US" altLang="ko-KR" sz="1600" dirty="0" err="1"/>
              <a:t>errorMessagePrint</a:t>
            </a:r>
            <a:r>
              <a:rPr lang="en-US" altLang="ko-KR" sz="1600" dirty="0"/>
              <a:t>()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5821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매출 분석 기능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요구 분석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폴리랜드의</a:t>
            </a:r>
            <a:r>
              <a:rPr lang="ko-KR" altLang="en-US" sz="1200" dirty="0"/>
              <a:t> 매표소의 주문 기록은 위의 프로그램에 의해 </a:t>
            </a:r>
            <a:r>
              <a:rPr lang="en-US" altLang="ko-KR" sz="1200" dirty="0"/>
              <a:t>csv</a:t>
            </a:r>
            <a:r>
              <a:rPr lang="ko-KR" altLang="en-US" sz="1200" dirty="0"/>
              <a:t>파일 형태로 저장되어 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이 </a:t>
            </a:r>
            <a:r>
              <a:rPr lang="ko-KR" altLang="en-US" sz="1200" dirty="0"/>
              <a:t>파일을 </a:t>
            </a:r>
            <a:r>
              <a:rPr lang="ko-KR" altLang="en-US" sz="1200" dirty="0" err="1"/>
              <a:t>읽어들여</a:t>
            </a:r>
            <a:r>
              <a:rPr lang="ko-KR" altLang="en-US" sz="1200" dirty="0"/>
              <a:t> 다음과 같이 매출을 분석하는 기능을 구현하자</a:t>
            </a:r>
            <a:r>
              <a:rPr lang="en-US" altLang="ko-KR" sz="1200" dirty="0" smtClean="0"/>
              <a:t>.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1" latinLnBrk="1"/>
            <a:r>
              <a:rPr lang="en-US" altLang="ko-KR" sz="1600" dirty="0"/>
              <a:t>report.csv</a:t>
            </a:r>
            <a:r>
              <a:rPr lang="ko-KR" altLang="en-US" sz="1600" dirty="0"/>
              <a:t>파일을 읽어 아래 화면과 같이 매출을 분석하는 프로그램을 작성한다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latinLnBrk="1"/>
            <a:r>
              <a:rPr lang="ko-KR" altLang="en-US" sz="1600" dirty="0" smtClean="0"/>
              <a:t>분석 </a:t>
            </a:r>
            <a:r>
              <a:rPr lang="ko-KR" altLang="en-US" sz="1600" dirty="0"/>
              <a:t>결과를 파일로 출력한다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lvl="1" latinLnBrk="1"/>
            <a:r>
              <a:rPr lang="en-US" altLang="ko-KR" sz="1600" dirty="0" smtClean="0"/>
              <a:t>report.csv </a:t>
            </a:r>
            <a:r>
              <a:rPr lang="ko-KR" altLang="en-US" sz="1600" dirty="0"/>
              <a:t>파일에서 매출 현황을 </a:t>
            </a:r>
            <a:r>
              <a:rPr lang="ko-KR" altLang="en-US" sz="1600" dirty="0" err="1"/>
              <a:t>입력받는다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latinLnBrk="1"/>
            <a:r>
              <a:rPr lang="ko-KR" altLang="en-US" sz="1600" dirty="0" err="1" smtClean="0"/>
              <a:t>권종별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일자별</a:t>
            </a:r>
            <a:r>
              <a:rPr lang="ko-KR" altLang="en-US" sz="1600" dirty="0"/>
              <a:t> 매출현황을 출력한다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latinLnBrk="1"/>
            <a:r>
              <a:rPr lang="ko-KR" altLang="en-US" sz="1600" dirty="0" smtClean="0"/>
              <a:t>우대권 </a:t>
            </a:r>
            <a:r>
              <a:rPr lang="ko-KR" altLang="en-US" sz="1600" dirty="0"/>
              <a:t>판매 현황을 출력한다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latinLnBrk="1"/>
            <a:r>
              <a:rPr lang="ko-KR" altLang="en-US" sz="1600" dirty="0" smtClean="0"/>
              <a:t>출력한 </a:t>
            </a:r>
            <a:r>
              <a:rPr lang="ko-KR" altLang="en-US" sz="1600" dirty="0"/>
              <a:t>내용을 각각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권종별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일자별</a:t>
            </a:r>
            <a:r>
              <a:rPr lang="en-US" altLang="ko-KR" sz="1600" dirty="0"/>
              <a:t>, </a:t>
            </a:r>
            <a:r>
              <a:rPr lang="ko-KR" altLang="en-US" sz="1600" dirty="0"/>
              <a:t>우대권판매</a:t>
            </a:r>
            <a:r>
              <a:rPr lang="en-US" altLang="ko-KR" sz="1600" dirty="0"/>
              <a:t>) csv</a:t>
            </a:r>
            <a:r>
              <a:rPr lang="ko-KR" altLang="en-US" sz="1600" dirty="0"/>
              <a:t>파일로 출력한다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0993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매출 분석 기능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요구 분석 </a:t>
            </a:r>
            <a:r>
              <a:rPr lang="en-US" altLang="ko-KR" sz="1600" dirty="0" smtClean="0"/>
              <a:t>– </a:t>
            </a:r>
            <a:r>
              <a:rPr lang="en-US" altLang="ko-KR" sz="1600" dirty="0" smtClean="0"/>
              <a:t>report.csv </a:t>
            </a:r>
            <a:r>
              <a:rPr lang="ko-KR" altLang="en-US" sz="1600" dirty="0" smtClean="0"/>
              <a:t>파일 예시</a:t>
            </a:r>
            <a:endParaRPr lang="en-US" altLang="ko-KR" sz="16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33644944" descr="EMB0002bd6c181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45" y="1938082"/>
            <a:ext cx="51117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1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매출 분석 기능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요구 분석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결과 화면 출력 예시</a:t>
            </a:r>
            <a:endParaRPr lang="en-US" altLang="ko-KR" sz="16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433644864" descr="EMB0002bd6c18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9" y="1389442"/>
            <a:ext cx="4031945" cy="48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433645744" descr="EMB0002bd6c18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217" y="1434047"/>
            <a:ext cx="3766103" cy="32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소프트웨어 설계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요구 분석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권종을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입력받는다</a:t>
            </a:r>
            <a:r>
              <a:rPr lang="en-US" altLang="ko-KR" sz="1200" dirty="0"/>
              <a:t>. (</a:t>
            </a:r>
            <a:r>
              <a:rPr lang="ko-KR" altLang="en-US" sz="1200" dirty="0" err="1"/>
              <a:t>주간권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야간권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주민등록번호를 </a:t>
            </a:r>
            <a:r>
              <a:rPr lang="ko-KR" altLang="en-US" sz="1200" dirty="0"/>
              <a:t>입력 받는다</a:t>
            </a:r>
            <a:r>
              <a:rPr lang="en-US" altLang="ko-KR" sz="1200" dirty="0"/>
              <a:t>. (</a:t>
            </a:r>
            <a:r>
              <a:rPr lang="ko-KR" altLang="en-US" sz="1200" dirty="0"/>
              <a:t>주민번호를 활용하여 나이를 </a:t>
            </a:r>
            <a:r>
              <a:rPr lang="ko-KR" altLang="en-US" sz="1200" dirty="0" err="1"/>
              <a:t>자동계산한다</a:t>
            </a:r>
            <a:r>
              <a:rPr lang="en-US" altLang="ko-KR" sz="1200" dirty="0"/>
              <a:t>.)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주문 개수를 </a:t>
            </a:r>
            <a:r>
              <a:rPr lang="ko-KR" altLang="en-US" sz="1200" dirty="0" err="1"/>
              <a:t>입력받는다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우대사항을 </a:t>
            </a:r>
            <a:r>
              <a:rPr lang="ko-KR" altLang="en-US" sz="1200" dirty="0" err="1"/>
              <a:t>입력받는다</a:t>
            </a:r>
            <a:r>
              <a:rPr lang="en-US" altLang="ko-KR" sz="1200" dirty="0"/>
              <a:t>. (</a:t>
            </a:r>
            <a:r>
              <a:rPr lang="ko-KR" altLang="en-US" sz="1200" dirty="0"/>
              <a:t>없음</a:t>
            </a:r>
            <a:r>
              <a:rPr lang="en-US" altLang="ko-KR" sz="1200" dirty="0"/>
              <a:t>, </a:t>
            </a:r>
            <a:r>
              <a:rPr lang="ko-KR" altLang="en-US" sz="1200" dirty="0"/>
              <a:t>장애인</a:t>
            </a:r>
            <a:r>
              <a:rPr lang="en-US" altLang="ko-KR" sz="1200" dirty="0"/>
              <a:t>, </a:t>
            </a:r>
            <a:r>
              <a:rPr lang="ko-KR" altLang="en-US" sz="1200" dirty="0"/>
              <a:t>국가유공자</a:t>
            </a:r>
            <a:r>
              <a:rPr lang="en-US" altLang="ko-KR" sz="1200" dirty="0"/>
              <a:t>, </a:t>
            </a:r>
            <a:r>
              <a:rPr lang="ko-KR" altLang="en-US" sz="1200" dirty="0"/>
              <a:t>다자녀</a:t>
            </a:r>
            <a:r>
              <a:rPr lang="en-US" altLang="ko-KR" sz="1200" dirty="0"/>
              <a:t>, </a:t>
            </a:r>
            <a:r>
              <a:rPr lang="ko-KR" altLang="en-US" sz="1200" dirty="0"/>
              <a:t>임산부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위의 입력을 반복할 것인지 종료할 것인지 물어본다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종료를 </a:t>
            </a:r>
            <a:r>
              <a:rPr lang="ko-KR" altLang="en-US" sz="1200" dirty="0" err="1"/>
              <a:t>하게되면</a:t>
            </a:r>
            <a:r>
              <a:rPr lang="ko-KR" altLang="en-US" sz="1200" dirty="0"/>
              <a:t> 지금까지 주문 내역이 모두 출력된다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완전 프로그램 종료를 하게 되면 현재까지의 매출 내역을 파일로 저장한다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012530" y="1552249"/>
            <a:ext cx="7052031" cy="1177203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ko-KR" altLang="en-US" sz="1500" dirty="0" err="1"/>
              <a:t>폴</a:t>
            </a:r>
            <a:r>
              <a:rPr lang="ko-KR" altLang="en-US" sz="1500" dirty="0" err="1" smtClean="0"/>
              <a:t>리랜드의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매표소에서 일하는 직원이 사용할 수 있는 놀이공원 티켓 발급 프로그램을 만들어 본다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ko-KR" altLang="en-US" sz="1500" dirty="0" smtClean="0"/>
              <a:t>배열</a:t>
            </a:r>
            <a:r>
              <a:rPr lang="en-US" altLang="ko-KR" sz="1500" dirty="0"/>
              <a:t>, </a:t>
            </a:r>
            <a:r>
              <a:rPr lang="ko-KR" altLang="en-US" sz="1500" dirty="0"/>
              <a:t>함수</a:t>
            </a:r>
            <a:r>
              <a:rPr lang="en-US" altLang="ko-KR" sz="1500" dirty="0"/>
              <a:t>, </a:t>
            </a:r>
            <a:r>
              <a:rPr lang="ko-KR" altLang="en-US" sz="1500" dirty="0"/>
              <a:t>파일처리 등 지금까지 학습한 내용을 숙지하여 실제로 사용이 가능한 수준으로 프로젝트를 완성해 보자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200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매출 분석 기능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요구 분석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파일 출력 예시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일자별</a:t>
            </a:r>
            <a:r>
              <a:rPr lang="ko-KR" altLang="en-US" sz="1600" dirty="0" smtClean="0"/>
              <a:t> 매출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권종별</a:t>
            </a:r>
            <a:r>
              <a:rPr lang="ko-KR" altLang="en-US" sz="1600" dirty="0" smtClean="0"/>
              <a:t> 판매 개수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우대권 판매 개수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1" name="_x433644944" descr="EMB0002bd6c18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75" y="1799806"/>
            <a:ext cx="2752725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3" name="_x433645744" descr="EMB0002bd6c18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08" y="1839950"/>
            <a:ext cx="2752725" cy="1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5" name="_x433644784" descr="EMB0002bd6c182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87" y="4190628"/>
            <a:ext cx="2728913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 bwMode="auto">
          <a:xfrm>
            <a:off x="4099188" y="2323914"/>
            <a:ext cx="544180" cy="42820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 rot="8100000">
            <a:off x="4099187" y="3590597"/>
            <a:ext cx="544180" cy="42820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8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매출 분석 기능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다음과 같이 계산을 위한 초기값을 상수로 지정한다</a:t>
            </a:r>
            <a:r>
              <a:rPr lang="en-US" altLang="ko-KR" sz="1200" dirty="0" smtClean="0"/>
              <a:t>.</a:t>
            </a:r>
          </a:p>
          <a:p>
            <a:pPr lvl="1" latinLnBrk="1"/>
            <a:r>
              <a:rPr lang="en-US" altLang="ko-KR" sz="1500" dirty="0" smtClean="0"/>
              <a:t>// </a:t>
            </a:r>
            <a:r>
              <a:rPr lang="ko-KR" altLang="en-US" sz="1500" dirty="0"/>
              <a:t>초기값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시작값</a:t>
            </a:r>
            <a:r>
              <a:rPr lang="en-US" altLang="ko-KR" sz="1500" dirty="0"/>
              <a:t>, </a:t>
            </a:r>
            <a:r>
              <a:rPr lang="ko-KR" altLang="en-US" sz="1500" dirty="0"/>
              <a:t>최대값</a:t>
            </a:r>
          </a:p>
          <a:p>
            <a:pPr lvl="1" latinLnBrk="1"/>
            <a:r>
              <a:rPr lang="en-US" altLang="ko-KR" sz="1500" dirty="0" err="1" smtClean="0"/>
              <a:t>const</a:t>
            </a:r>
            <a:r>
              <a:rPr lang="en-US" altLang="ko-KR" sz="1500" dirty="0" smtClean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INITIAL_VALUE = 0, START = 0, MAX_SIZE = 100;</a:t>
            </a:r>
          </a:p>
          <a:p>
            <a:pPr lvl="1" latinLnBrk="1"/>
            <a:r>
              <a:rPr lang="en-US" altLang="ko-KR" sz="1500" dirty="0"/>
              <a:t>// </a:t>
            </a:r>
            <a:r>
              <a:rPr lang="ko-KR" altLang="en-US" sz="1500" dirty="0"/>
              <a:t>주문 내역 </a:t>
            </a:r>
            <a:r>
              <a:rPr lang="en-US" altLang="ko-KR" sz="1500" dirty="0"/>
              <a:t>, </a:t>
            </a:r>
            <a:r>
              <a:rPr lang="ko-KR" altLang="en-US" sz="1500" dirty="0"/>
              <a:t>판매현황 구분</a:t>
            </a:r>
          </a:p>
          <a:p>
            <a:pPr lvl="1" latinLnBrk="1"/>
            <a:r>
              <a:rPr lang="en-US" altLang="ko-KR" sz="1500" dirty="0" err="1"/>
              <a:t>const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DATE = 0, DAY_NIGHT = 1, AGE = 2, COUNT = 3, PRICE = 4, DISCOUNT = 5</a:t>
            </a:r>
            <a:r>
              <a:rPr lang="en-US" altLang="ko-KR" sz="1500" dirty="0" smtClean="0"/>
              <a:t>, </a:t>
            </a:r>
            <a:r>
              <a:rPr lang="en-US" altLang="ko-KR" sz="1500" dirty="0"/>
              <a:t>SALES = 1;</a:t>
            </a:r>
          </a:p>
          <a:p>
            <a:pPr lvl="1" latinLnBrk="1"/>
            <a:r>
              <a:rPr lang="en-US" altLang="ko-KR" sz="1500" dirty="0"/>
              <a:t>// </a:t>
            </a:r>
            <a:r>
              <a:rPr lang="ko-KR" altLang="en-US" sz="1500" dirty="0"/>
              <a:t>우대 사항 구분</a:t>
            </a:r>
          </a:p>
          <a:p>
            <a:pPr lvl="1" latinLnBrk="1"/>
            <a:r>
              <a:rPr lang="en-US" altLang="ko-KR" sz="1500" dirty="0" err="1"/>
              <a:t>const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NONE = 1, DISABLE = 2, MERIT = 3, MULTICHILD = 4, PREGNANT = 5;</a:t>
            </a:r>
          </a:p>
          <a:p>
            <a:pPr lvl="1" latinLnBrk="1"/>
            <a:r>
              <a:rPr lang="en-US" altLang="ko-KR" sz="1500" dirty="0"/>
              <a:t>// </a:t>
            </a:r>
            <a:r>
              <a:rPr lang="ko-KR" altLang="en-US" sz="1500" dirty="0" err="1"/>
              <a:t>권종</a:t>
            </a:r>
            <a:r>
              <a:rPr lang="ko-KR" altLang="en-US" sz="1500" dirty="0"/>
              <a:t> 구분</a:t>
            </a:r>
          </a:p>
          <a:p>
            <a:pPr lvl="1" latinLnBrk="1"/>
            <a:r>
              <a:rPr lang="en-US" altLang="ko-KR" sz="1500" dirty="0" err="1"/>
              <a:t>const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DAY = 1, NIGHT = 2;</a:t>
            </a:r>
          </a:p>
          <a:p>
            <a:pPr lvl="1" latinLnBrk="1"/>
            <a:r>
              <a:rPr lang="en-US" altLang="ko-KR" sz="1500" dirty="0"/>
              <a:t>// </a:t>
            </a:r>
            <a:r>
              <a:rPr lang="ko-KR" altLang="en-US" sz="1500" dirty="0"/>
              <a:t>연령 구분</a:t>
            </a:r>
          </a:p>
          <a:p>
            <a:pPr lvl="1" latinLnBrk="1"/>
            <a:r>
              <a:rPr lang="en-US" altLang="ko-KR" sz="1500" dirty="0" err="1"/>
              <a:t>const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BABY = 1, CHILD = 2, TEEN = 3, ADULT = 4, OLD = 5, </a:t>
            </a:r>
          </a:p>
          <a:p>
            <a:pPr lvl="1" latinLnBrk="1"/>
            <a:r>
              <a:rPr lang="en-US" altLang="ko-KR" sz="1500" dirty="0"/>
              <a:t>		 TOTAL_COUNT = 0, TOTAL_SALES = 6;</a:t>
            </a:r>
          </a:p>
          <a:p>
            <a:pPr lvl="1" latinLnBrk="1"/>
            <a:r>
              <a:rPr lang="en-US" altLang="ko-KR" sz="1500" dirty="0"/>
              <a:t>// </a:t>
            </a:r>
            <a:r>
              <a:rPr lang="ko-KR" altLang="en-US" sz="1500" dirty="0"/>
              <a:t>연령에 따른 </a:t>
            </a:r>
            <a:r>
              <a:rPr lang="ko-KR" altLang="en-US" sz="1500" dirty="0" err="1"/>
              <a:t>범위값</a:t>
            </a:r>
            <a:endParaRPr lang="ko-KR" altLang="en-US" sz="1500" dirty="0"/>
          </a:p>
          <a:p>
            <a:pPr lvl="1" latinLnBrk="1"/>
            <a:r>
              <a:rPr lang="en-US" altLang="ko-KR" sz="1500" dirty="0" err="1"/>
              <a:t>const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MIN_BABY = 1, MIN_CHILD = 3, MIN_TEEN = 13, MIN_ADULT = 19,</a:t>
            </a:r>
          </a:p>
          <a:p>
            <a:pPr lvl="1" latinLnBrk="1"/>
            <a:r>
              <a:rPr lang="en-US" altLang="ko-KR" sz="1500" dirty="0"/>
              <a:t>		 MAX_CHILD = 12, MAX_TEEN = 18, MAX_ADULT = 64;</a:t>
            </a:r>
          </a:p>
          <a:p>
            <a:pPr lvl="1" latinLnBrk="1"/>
            <a:r>
              <a:rPr lang="en-US" altLang="ko-KR" sz="1500" dirty="0"/>
              <a:t>// </a:t>
            </a:r>
            <a:r>
              <a:rPr lang="ko-KR" altLang="en-US" sz="1500" dirty="0"/>
              <a:t>년</a:t>
            </a:r>
            <a:r>
              <a:rPr lang="en-US" altLang="ko-KR" sz="1500" dirty="0"/>
              <a:t>, </a:t>
            </a:r>
            <a:r>
              <a:rPr lang="ko-KR" altLang="en-US" sz="1500" dirty="0"/>
              <a:t>월</a:t>
            </a:r>
            <a:r>
              <a:rPr lang="en-US" altLang="ko-KR" sz="1500" dirty="0"/>
              <a:t>, </a:t>
            </a:r>
            <a:r>
              <a:rPr lang="ko-KR" altLang="en-US" sz="1500" dirty="0"/>
              <a:t>일 분리</a:t>
            </a:r>
          </a:p>
          <a:p>
            <a:pPr lvl="1" latinLnBrk="1"/>
            <a:r>
              <a:rPr lang="en-US" altLang="ko-KR" sz="1500" dirty="0" err="1"/>
              <a:t>const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CUT_YEAR = 10000, CUT_MONTH = 100;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11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매출 분석 기능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파일을 </a:t>
            </a:r>
            <a:r>
              <a:rPr lang="ko-KR" altLang="en-US" sz="1200" dirty="0" err="1" smtClean="0"/>
              <a:t>입력받는</a:t>
            </a:r>
            <a:r>
              <a:rPr lang="ko-KR" altLang="en-US" sz="1200" dirty="0" smtClean="0"/>
              <a:t> 함수와 문자열을 변환하고 판매 현황을 계산하는 함수를 지정한다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lvl="1" latinLnBrk="1"/>
            <a:r>
              <a:rPr lang="en-US" altLang="ko-KR" sz="1700" dirty="0"/>
              <a:t>// </a:t>
            </a:r>
            <a:r>
              <a:rPr lang="ko-KR" altLang="en-US" sz="1700" dirty="0"/>
              <a:t>파일 입력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inputOrderListFile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(*</a:t>
            </a:r>
            <a:r>
              <a:rPr lang="en-US" altLang="ko-KR" sz="1700" dirty="0" err="1"/>
              <a:t>orderList</a:t>
            </a:r>
            <a:r>
              <a:rPr lang="en-US" altLang="ko-KR" sz="1700" dirty="0"/>
              <a:t>)[6],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orderListIndex</a:t>
            </a:r>
            <a:r>
              <a:rPr lang="en-US" altLang="ko-KR" sz="1700" dirty="0"/>
              <a:t>);</a:t>
            </a:r>
          </a:p>
          <a:p>
            <a:pPr lvl="1" latinLnBrk="1"/>
            <a:r>
              <a:rPr lang="en-US" altLang="ko-KR" sz="1700" dirty="0"/>
              <a:t>// </a:t>
            </a:r>
            <a:r>
              <a:rPr lang="ko-KR" altLang="en-US" sz="1700" dirty="0"/>
              <a:t>문자열 변환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strTransIntDayAndNight</a:t>
            </a:r>
            <a:r>
              <a:rPr lang="en-US" altLang="ko-KR" sz="1700" dirty="0"/>
              <a:t>(char *</a:t>
            </a:r>
            <a:r>
              <a:rPr lang="en-US" altLang="ko-KR" sz="1700" dirty="0" err="1"/>
              <a:t>strDayAndNight</a:t>
            </a:r>
            <a:r>
              <a:rPr lang="en-US" altLang="ko-KR" sz="1700" dirty="0"/>
              <a:t>);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strTransIntAgeGroup</a:t>
            </a:r>
            <a:r>
              <a:rPr lang="en-US" altLang="ko-KR" sz="1700" dirty="0"/>
              <a:t>(char *</a:t>
            </a:r>
            <a:r>
              <a:rPr lang="en-US" altLang="ko-KR" sz="1700" dirty="0" err="1"/>
              <a:t>strAgeGroup</a:t>
            </a:r>
            <a:r>
              <a:rPr lang="en-US" altLang="ko-KR" sz="1700" dirty="0"/>
              <a:t>);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strTransIntDiscount</a:t>
            </a:r>
            <a:r>
              <a:rPr lang="en-US" altLang="ko-KR" sz="1700" dirty="0"/>
              <a:t>(char *</a:t>
            </a:r>
            <a:r>
              <a:rPr lang="en-US" altLang="ko-KR" sz="1700" dirty="0" err="1"/>
              <a:t>strDiscount</a:t>
            </a:r>
            <a:r>
              <a:rPr lang="en-US" altLang="ko-KR" sz="1700" dirty="0"/>
              <a:t>);</a:t>
            </a:r>
          </a:p>
          <a:p>
            <a:pPr lvl="1" latinLnBrk="1"/>
            <a:r>
              <a:rPr lang="en-US" altLang="ko-KR" sz="1700" dirty="0"/>
              <a:t>// </a:t>
            </a:r>
            <a:r>
              <a:rPr lang="ko-KR" altLang="en-US" sz="1700" dirty="0"/>
              <a:t>판매 현황 계산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calcDayAndNightSales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(*</a:t>
            </a:r>
            <a:r>
              <a:rPr lang="en-US" altLang="ko-KR" sz="1700" dirty="0" err="1"/>
              <a:t>orderList</a:t>
            </a:r>
            <a:r>
              <a:rPr lang="en-US" altLang="ko-KR" sz="1700" dirty="0"/>
              <a:t>)[6],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(*</a:t>
            </a:r>
            <a:r>
              <a:rPr lang="en-US" altLang="ko-KR" sz="1700" dirty="0" err="1"/>
              <a:t>dateSalesList</a:t>
            </a:r>
            <a:r>
              <a:rPr lang="en-US" altLang="ko-KR" sz="1700" dirty="0"/>
              <a:t>)[2]);</a:t>
            </a:r>
          </a:p>
          <a:p>
            <a:pPr lvl="1" latinLnBrk="1"/>
            <a:r>
              <a:rPr lang="en-US" altLang="ko-KR" sz="1700" dirty="0"/>
              <a:t>void </a:t>
            </a:r>
            <a:r>
              <a:rPr lang="en-US" altLang="ko-KR" sz="1700" dirty="0" err="1"/>
              <a:t>calcDateSales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(*</a:t>
            </a:r>
            <a:r>
              <a:rPr lang="en-US" altLang="ko-KR" sz="1700" dirty="0" err="1"/>
              <a:t>orderList</a:t>
            </a:r>
            <a:r>
              <a:rPr lang="en-US" altLang="ko-KR" sz="1700" dirty="0"/>
              <a:t>)[6],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*</a:t>
            </a:r>
            <a:r>
              <a:rPr lang="en-US" altLang="ko-KR" sz="1700" dirty="0" err="1"/>
              <a:t>daySalesList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*</a:t>
            </a:r>
            <a:r>
              <a:rPr lang="en-US" altLang="ko-KR" sz="1700" dirty="0" err="1"/>
              <a:t>nightSalesList</a:t>
            </a:r>
            <a:r>
              <a:rPr lang="en-US" altLang="ko-KR" sz="1700" dirty="0"/>
              <a:t>);</a:t>
            </a:r>
          </a:p>
          <a:p>
            <a:pPr lvl="1" latinLnBrk="1"/>
            <a:r>
              <a:rPr lang="en-US" altLang="ko-KR" sz="1700" dirty="0"/>
              <a:t>void </a:t>
            </a:r>
            <a:r>
              <a:rPr lang="en-US" altLang="ko-KR" sz="1700" dirty="0" err="1"/>
              <a:t>calcDiscountSales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(*</a:t>
            </a:r>
            <a:r>
              <a:rPr lang="en-US" altLang="ko-KR" sz="1700" dirty="0" err="1"/>
              <a:t>orderList</a:t>
            </a:r>
            <a:r>
              <a:rPr lang="en-US" altLang="ko-KR" sz="1700" dirty="0"/>
              <a:t>)[6],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*</a:t>
            </a:r>
            <a:r>
              <a:rPr lang="en-US" altLang="ko-KR" sz="1700" dirty="0" err="1"/>
              <a:t>discountSalesList</a:t>
            </a:r>
            <a:r>
              <a:rPr lang="en-US" altLang="ko-KR" sz="1700" dirty="0"/>
              <a:t>);</a:t>
            </a:r>
          </a:p>
          <a:p>
            <a:pPr lvl="1" latinLnBrk="1"/>
            <a:endParaRPr lang="en-US" altLang="ko-KR" sz="15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6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매출 분석 기능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화면과 파일로 결과를 출력하는 함수를 지정한다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lvl="1" latinLnBrk="1"/>
            <a:r>
              <a:rPr lang="en-US" altLang="ko-KR" sz="1700" dirty="0"/>
              <a:t>// </a:t>
            </a:r>
            <a:r>
              <a:rPr lang="ko-KR" altLang="en-US" sz="1700" dirty="0"/>
              <a:t>화면 출력</a:t>
            </a:r>
          </a:p>
          <a:p>
            <a:pPr lvl="1" latinLnBrk="1"/>
            <a:r>
              <a:rPr lang="en-US" altLang="ko-KR" sz="1700" dirty="0"/>
              <a:t>void </a:t>
            </a:r>
            <a:r>
              <a:rPr lang="en-US" altLang="ko-KR" sz="1700" dirty="0" err="1"/>
              <a:t>orderListPrint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(*</a:t>
            </a:r>
            <a:r>
              <a:rPr lang="en-US" altLang="ko-KR" sz="1700" dirty="0" err="1"/>
              <a:t>orderList</a:t>
            </a:r>
            <a:r>
              <a:rPr lang="en-US" altLang="ko-KR" sz="1700" dirty="0"/>
              <a:t>)[6],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orderListIndex</a:t>
            </a:r>
            <a:r>
              <a:rPr lang="en-US" altLang="ko-KR" sz="1700" dirty="0"/>
              <a:t>);</a:t>
            </a:r>
          </a:p>
          <a:p>
            <a:pPr lvl="1" latinLnBrk="1"/>
            <a:r>
              <a:rPr lang="en-US" altLang="ko-KR" sz="1700" dirty="0"/>
              <a:t>void </a:t>
            </a:r>
            <a:r>
              <a:rPr lang="en-US" altLang="ko-KR" sz="1700" dirty="0" err="1"/>
              <a:t>dayAndNightSalesPrint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*</a:t>
            </a:r>
            <a:r>
              <a:rPr lang="en-US" altLang="ko-KR" sz="1700" dirty="0" err="1"/>
              <a:t>daySalesList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*</a:t>
            </a:r>
            <a:r>
              <a:rPr lang="en-US" altLang="ko-KR" sz="1700" dirty="0" err="1"/>
              <a:t>nightSalesList</a:t>
            </a:r>
            <a:r>
              <a:rPr lang="en-US" altLang="ko-KR" sz="1700" dirty="0"/>
              <a:t>);</a:t>
            </a:r>
          </a:p>
          <a:p>
            <a:pPr lvl="1" latinLnBrk="1"/>
            <a:r>
              <a:rPr lang="en-US" altLang="ko-KR" sz="1700" dirty="0"/>
              <a:t>void </a:t>
            </a:r>
            <a:r>
              <a:rPr lang="en-US" altLang="ko-KR" sz="1700" dirty="0" err="1"/>
              <a:t>dateSalesPrint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(*</a:t>
            </a:r>
            <a:r>
              <a:rPr lang="en-US" altLang="ko-KR" sz="1700" dirty="0" err="1"/>
              <a:t>dateSalesList</a:t>
            </a:r>
            <a:r>
              <a:rPr lang="en-US" altLang="ko-KR" sz="1700" dirty="0"/>
              <a:t>)[2],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datePosition</a:t>
            </a:r>
            <a:r>
              <a:rPr lang="en-US" altLang="ko-KR" sz="1700" dirty="0"/>
              <a:t>);</a:t>
            </a:r>
          </a:p>
          <a:p>
            <a:pPr lvl="1" latinLnBrk="1"/>
            <a:r>
              <a:rPr lang="en-US" altLang="ko-KR" sz="1700" dirty="0"/>
              <a:t>void </a:t>
            </a:r>
            <a:r>
              <a:rPr lang="en-US" altLang="ko-KR" sz="1700" dirty="0" err="1"/>
              <a:t>discountSalesPrint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*</a:t>
            </a:r>
            <a:r>
              <a:rPr lang="en-US" altLang="ko-KR" sz="1700" dirty="0" err="1"/>
              <a:t>discountSalesList</a:t>
            </a:r>
            <a:r>
              <a:rPr lang="en-US" altLang="ko-KR" sz="1700" dirty="0"/>
              <a:t>);</a:t>
            </a:r>
          </a:p>
          <a:p>
            <a:pPr lvl="1" latinLnBrk="1"/>
            <a:r>
              <a:rPr lang="en-US" altLang="ko-KR" sz="1700" dirty="0"/>
              <a:t>// </a:t>
            </a:r>
            <a:r>
              <a:rPr lang="ko-KR" altLang="en-US" sz="1700" dirty="0"/>
              <a:t>파일 출력</a:t>
            </a:r>
          </a:p>
          <a:p>
            <a:pPr lvl="1" latinLnBrk="1"/>
            <a:r>
              <a:rPr lang="en-US" altLang="ko-KR" sz="1700" dirty="0"/>
              <a:t>void </a:t>
            </a:r>
            <a:r>
              <a:rPr lang="en-US" altLang="ko-KR" sz="1700" dirty="0" err="1"/>
              <a:t>dayAndNightSalesFilePrint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*</a:t>
            </a:r>
            <a:r>
              <a:rPr lang="en-US" altLang="ko-KR" sz="1700" dirty="0" err="1"/>
              <a:t>daySalesList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*</a:t>
            </a:r>
            <a:r>
              <a:rPr lang="en-US" altLang="ko-KR" sz="1700" dirty="0" err="1"/>
              <a:t>nightSalesList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struct</a:t>
            </a:r>
            <a:r>
              <a:rPr lang="en-US" altLang="ko-KR" sz="1700" dirty="0"/>
              <a:t> tm t);</a:t>
            </a:r>
          </a:p>
          <a:p>
            <a:pPr lvl="1" latinLnBrk="1"/>
            <a:r>
              <a:rPr lang="en-US" altLang="ko-KR" sz="1700" dirty="0"/>
              <a:t>void </a:t>
            </a:r>
            <a:r>
              <a:rPr lang="en-US" altLang="ko-KR" sz="1700" dirty="0" err="1"/>
              <a:t>dateSalesFilePrint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(*</a:t>
            </a:r>
            <a:r>
              <a:rPr lang="en-US" altLang="ko-KR" sz="1700" dirty="0" err="1"/>
              <a:t>dateSalesList</a:t>
            </a:r>
            <a:r>
              <a:rPr lang="en-US" altLang="ko-KR" sz="1700" dirty="0"/>
              <a:t>)[2], 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datePosition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struct</a:t>
            </a:r>
            <a:r>
              <a:rPr lang="en-US" altLang="ko-KR" sz="1700" dirty="0"/>
              <a:t> tm t);</a:t>
            </a:r>
          </a:p>
          <a:p>
            <a:pPr lvl="1" latinLnBrk="1"/>
            <a:r>
              <a:rPr lang="en-US" altLang="ko-KR" sz="1700" dirty="0"/>
              <a:t>void </a:t>
            </a:r>
            <a:r>
              <a:rPr lang="en-US" altLang="ko-KR" sz="1700" dirty="0" err="1"/>
              <a:t>discountSalesFilePrint</a:t>
            </a:r>
            <a:r>
              <a:rPr lang="en-US" altLang="ko-KR" sz="1700" dirty="0"/>
              <a:t>(</a:t>
            </a:r>
            <a:r>
              <a:rPr lang="en-US" altLang="ko-KR" sz="1700" dirty="0" err="1"/>
              <a:t>int</a:t>
            </a:r>
            <a:r>
              <a:rPr lang="en-US" altLang="ko-KR" sz="1700" dirty="0"/>
              <a:t> *</a:t>
            </a:r>
            <a:r>
              <a:rPr lang="en-US" altLang="ko-KR" sz="1700" dirty="0" err="1"/>
              <a:t>discountSalesList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struct</a:t>
            </a:r>
            <a:r>
              <a:rPr lang="en-US" altLang="ko-KR" sz="1700" dirty="0"/>
              <a:t> tm t);</a:t>
            </a:r>
          </a:p>
          <a:p>
            <a:pPr lvl="1" latinLnBrk="1"/>
            <a:endParaRPr lang="en-US" altLang="ko-KR" sz="1700" dirty="0"/>
          </a:p>
          <a:p>
            <a:pPr lvl="1" latinLnBrk="1"/>
            <a:endParaRPr lang="en-US" altLang="ko-KR" sz="15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86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Q &amp; A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질문 있나요</a:t>
            </a:r>
            <a:r>
              <a:rPr lang="en-US" altLang="ko-KR" sz="1200" dirty="0" smtClean="0"/>
              <a:t>??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소프트웨어 설계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요구 분석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폴리랜드의</a:t>
            </a:r>
            <a:r>
              <a:rPr lang="ko-KR" altLang="en-US" sz="1200" dirty="0"/>
              <a:t> 이용요금은 아래와 같이 구성되어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권종의</a:t>
            </a:r>
            <a:r>
              <a:rPr lang="ko-KR" altLang="en-US" sz="1200" dirty="0"/>
              <a:t> 나이는 다음과 같은 기준으로 결정된다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741430"/>
              </p:ext>
            </p:extLst>
          </p:nvPr>
        </p:nvGraphicFramePr>
        <p:xfrm>
          <a:off x="1309726" y="1754965"/>
          <a:ext cx="4560275" cy="1202337"/>
        </p:xfrm>
        <a:graphic>
          <a:graphicData uri="http://schemas.openxmlformats.org/drawingml/2006/table">
            <a:tbl>
              <a:tblPr/>
              <a:tblGrid>
                <a:gridCol w="912055"/>
                <a:gridCol w="912055"/>
                <a:gridCol w="912055"/>
                <a:gridCol w="912055"/>
                <a:gridCol w="912055"/>
              </a:tblGrid>
              <a:tr h="4007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종류</a:t>
                      </a:r>
                      <a:endParaRPr lang="ko-KR" altLang="en-US" sz="15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대인</a:t>
                      </a:r>
                      <a:endParaRPr lang="ko-KR" altLang="en-US" sz="15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청소년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소인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경로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주간권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5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56,000</a:t>
                      </a:r>
                      <a:endParaRPr 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5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47,000</a:t>
                      </a:r>
                      <a:endParaRPr 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5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44,000</a:t>
                      </a:r>
                      <a:endParaRPr 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5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44,000</a:t>
                      </a:r>
                      <a:endParaRPr 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야간권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5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46,000</a:t>
                      </a:r>
                      <a:endParaRPr lang="en-US" sz="15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5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40,000</a:t>
                      </a:r>
                      <a:endParaRPr 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5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37,000</a:t>
                      </a:r>
                      <a:endParaRPr 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5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37,000</a:t>
                      </a:r>
                      <a:endParaRPr lang="en-US" sz="15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38433"/>
              </p:ext>
            </p:extLst>
          </p:nvPr>
        </p:nvGraphicFramePr>
        <p:xfrm>
          <a:off x="1309726" y="3784724"/>
          <a:ext cx="3602482" cy="2272284"/>
        </p:xfrm>
        <a:graphic>
          <a:graphicData uri="http://schemas.openxmlformats.org/drawingml/2006/table">
            <a:tbl>
              <a:tblPr/>
              <a:tblGrid>
                <a:gridCol w="1188147"/>
                <a:gridCol w="2414335"/>
              </a:tblGrid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권종</a:t>
                      </a:r>
                      <a:endParaRPr lang="ko-KR" altLang="en-US" sz="15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해당 나이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대인</a:t>
                      </a:r>
                      <a:endParaRPr lang="ko-KR" altLang="en-US" sz="15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5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19~64</a:t>
                      </a:r>
                      <a:r>
                        <a:rPr lang="ko-KR" altLang="en-US" sz="15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</a:t>
                      </a:r>
                      <a:endParaRPr lang="ko-KR" altLang="en-US" sz="15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청소년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5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13~18</a:t>
                      </a:r>
                      <a:r>
                        <a:rPr lang="ko-KR" altLang="en-US" sz="15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</a:t>
                      </a:r>
                      <a:endParaRPr lang="ko-KR" altLang="en-US" sz="15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소인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5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3~12</a:t>
                      </a:r>
                      <a:r>
                        <a:rPr lang="ko-KR" altLang="en-US" sz="15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</a:t>
                      </a:r>
                      <a:endParaRPr lang="ko-KR" altLang="en-US" sz="15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경로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5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65</a:t>
                      </a:r>
                      <a:r>
                        <a:rPr lang="ko-KR" altLang="en-US" sz="15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 이상</a:t>
                      </a:r>
                      <a:endParaRPr lang="ko-KR" altLang="en-US" sz="15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유아</a:t>
                      </a:r>
                      <a:r>
                        <a:rPr lang="en-US" altLang="ko-KR" sz="15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무료</a:t>
                      </a:r>
                      <a:r>
                        <a:rPr lang="en-US" altLang="ko-KR" sz="15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5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</a:t>
                      </a:r>
                      <a:r>
                        <a:rPr lang="ko-KR" altLang="en-US" sz="15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 이하</a:t>
                      </a:r>
                      <a:endParaRPr lang="ko-KR" altLang="en-US" sz="15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소프트웨어 설계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요구 분석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폴리랜드에서는</a:t>
            </a:r>
            <a:r>
              <a:rPr lang="ko-KR" altLang="en-US" sz="1200" dirty="0"/>
              <a:t> 다음과 같이 우대 할인을 적용하고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43581"/>
              </p:ext>
            </p:extLst>
          </p:nvPr>
        </p:nvGraphicFramePr>
        <p:xfrm>
          <a:off x="1073172" y="1781942"/>
          <a:ext cx="3602482" cy="1893570"/>
        </p:xfrm>
        <a:graphic>
          <a:graphicData uri="http://schemas.openxmlformats.org/drawingml/2006/table">
            <a:tbl>
              <a:tblPr/>
              <a:tblGrid>
                <a:gridCol w="1786001"/>
                <a:gridCol w="1816481"/>
              </a:tblGrid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우대</a:t>
                      </a:r>
                      <a:endParaRPr lang="ko-KR" altLang="en-US" sz="15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할인율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장애인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5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40%</a:t>
                      </a:r>
                      <a:endParaRPr 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국가유공자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5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50%</a:t>
                      </a:r>
                      <a:endParaRPr 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다자녀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5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20%</a:t>
                      </a:r>
                      <a:endParaRPr 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5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임산부</a:t>
                      </a:r>
                      <a:endParaRPr lang="ko-KR" altLang="en-US" sz="15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5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15%</a:t>
                      </a:r>
                      <a:endParaRPr lang="en-US" sz="15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7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소프트웨어 설계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요구 분석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결과화면</a:t>
            </a:r>
            <a:r>
              <a:rPr lang="en-US" altLang="ko-KR" sz="1600" dirty="0" smtClean="0"/>
              <a:t>(1)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최종 실행 화면은 다음과 같다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98427" y="134260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35815360" descr="EMB0002bd6c17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33" y="1741820"/>
            <a:ext cx="4169202" cy="335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720047" y="128462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35820880" descr="EMB0002bd6c17f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36" y="1741820"/>
            <a:ext cx="4343376" cy="390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>
            <a:off x="5016394" y="2970685"/>
            <a:ext cx="276550" cy="65123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소프트웨어 설계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요구 분석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결과화면</a:t>
            </a:r>
            <a:r>
              <a:rPr lang="en-US" altLang="ko-KR" sz="1600" dirty="0" smtClean="0"/>
              <a:t>(2)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98427" y="134260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720047" y="128462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오른쪽 화살표 4"/>
          <p:cNvSpPr/>
          <p:nvPr/>
        </p:nvSpPr>
        <p:spPr bwMode="auto">
          <a:xfrm rot="5400000">
            <a:off x="4253650" y="4363692"/>
            <a:ext cx="276550" cy="65123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34845" y="123555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35821680" descr="EMB0002bd6c17f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61" y="1692755"/>
            <a:ext cx="4102193" cy="274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8433" y="450955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435815440" descr="EMB0002bd6c17f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49" y="4966752"/>
            <a:ext cx="4237038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1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모듈 구현</a:t>
            </a:r>
            <a:endParaRPr lang="en-US" altLang="ko-KR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모듈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기본 상수 및 함수 정의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다음과 같이 이용권에 대한 정보 등을 상수로 지정한다</a:t>
            </a:r>
            <a:r>
              <a:rPr lang="en-US" altLang="ko-KR" sz="1200" dirty="0" smtClean="0"/>
              <a:t>.</a:t>
            </a:r>
          </a:p>
          <a:p>
            <a:pPr lvl="1" latinLnBrk="1"/>
            <a:r>
              <a:rPr lang="en-US" altLang="ko-KR" sz="1500" dirty="0"/>
              <a:t>// </a:t>
            </a:r>
            <a:r>
              <a:rPr lang="ko-KR" altLang="en-US" sz="1500" dirty="0" err="1"/>
              <a:t>권종별</a:t>
            </a:r>
            <a:r>
              <a:rPr lang="ko-KR" altLang="en-US" sz="1500" dirty="0"/>
              <a:t> 가격</a:t>
            </a:r>
          </a:p>
          <a:p>
            <a:pPr lvl="1" latinLnBrk="1"/>
            <a:r>
              <a:rPr lang="en-US" altLang="ko-KR" sz="1500" dirty="0" err="1"/>
              <a:t>const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BABY_PRICE = 0,</a:t>
            </a:r>
          </a:p>
          <a:p>
            <a:pPr lvl="1" latinLnBrk="1"/>
            <a:r>
              <a:rPr lang="en-US" altLang="ko-KR" sz="1500" dirty="0"/>
              <a:t>		 ADULT_DAY_PRICE = 56000, ADULT_NIGHT_PRICE = 46000,</a:t>
            </a:r>
          </a:p>
          <a:p>
            <a:pPr lvl="1" latinLnBrk="1"/>
            <a:r>
              <a:rPr lang="en-US" altLang="ko-KR" sz="1500" dirty="0"/>
              <a:t>		 TEEN_DAY_PRICE = 47000, TEEN_NIGHT_PRICE = 40000,</a:t>
            </a:r>
          </a:p>
          <a:p>
            <a:pPr lvl="1" latinLnBrk="1"/>
            <a:r>
              <a:rPr lang="en-US" altLang="ko-KR" sz="1500" dirty="0"/>
              <a:t>		 CHILD_DAY_PRICE = 44000, CHILD_NIGHT_PRICE = 37000,</a:t>
            </a:r>
          </a:p>
          <a:p>
            <a:pPr lvl="1" latinLnBrk="1"/>
            <a:r>
              <a:rPr lang="en-US" altLang="ko-KR" sz="1500" dirty="0"/>
              <a:t>		 OLD_DAY_PRICE = 44000, OLD_NIGHT_PRICE = 37000;</a:t>
            </a:r>
          </a:p>
          <a:p>
            <a:pPr lvl="1" latinLnBrk="1"/>
            <a:r>
              <a:rPr lang="en-US" altLang="ko-KR" sz="1500" dirty="0"/>
              <a:t>// </a:t>
            </a:r>
            <a:r>
              <a:rPr lang="ko-KR" altLang="en-US" sz="1500" dirty="0"/>
              <a:t>주민등록번호 분석</a:t>
            </a:r>
          </a:p>
          <a:p>
            <a:pPr lvl="1" latinLnBrk="1"/>
            <a:r>
              <a:rPr lang="en-US" altLang="ko-KR" sz="1500" dirty="0" err="1"/>
              <a:t>const</a:t>
            </a:r>
            <a:r>
              <a:rPr lang="en-US" altLang="ko-KR" sz="1500" dirty="0"/>
              <a:t> long </a:t>
            </a:r>
            <a:r>
              <a:rPr lang="en-US" altLang="ko-KR" sz="1500" dirty="0" err="1"/>
              <a:t>long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FULL_DIGIT = 10000000000000,</a:t>
            </a:r>
          </a:p>
          <a:p>
            <a:pPr lvl="1" latinLnBrk="1"/>
            <a:r>
              <a:rPr lang="en-US" altLang="ko-KR" sz="1500" dirty="0"/>
              <a:t>					FULL_DIGIT_MIN = 10000000000, </a:t>
            </a:r>
          </a:p>
          <a:p>
            <a:pPr lvl="1" latinLnBrk="1"/>
            <a:r>
              <a:rPr lang="en-US" altLang="ko-KR" sz="1500" dirty="0"/>
              <a:t>					SEVEN_DIGIT = 1000000</a:t>
            </a:r>
            <a:r>
              <a:rPr lang="en-US" altLang="ko-KR" sz="1500" dirty="0" smtClean="0"/>
              <a:t>;</a:t>
            </a:r>
          </a:p>
          <a:p>
            <a:pPr lvl="1" latinLnBrk="1"/>
            <a:r>
              <a:rPr lang="en-US" altLang="ko-KR" sz="1500" dirty="0" err="1" smtClean="0"/>
              <a:t>const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TWO_DIGIT = 100, ONE_DIGIT = 10,</a:t>
            </a:r>
          </a:p>
          <a:p>
            <a:pPr lvl="1" latinLnBrk="1"/>
            <a:r>
              <a:rPr lang="en-US" altLang="ko-KR" sz="1500" dirty="0" smtClean="0"/>
              <a:t>		 OLD_GENERATION = 1900, NEW_GENERATION = 2000,</a:t>
            </a:r>
          </a:p>
          <a:p>
            <a:pPr lvl="1" latinLnBrk="1"/>
            <a:r>
              <a:rPr lang="en-US" altLang="ko-KR" sz="1500" dirty="0" smtClean="0"/>
              <a:t>		 MALE_OLD = 1, FEMALE_OLD = 2, MALE_NEW = 3, FEMALE_NEW = 4,</a:t>
            </a:r>
          </a:p>
          <a:p>
            <a:pPr lvl="1" latinLnBrk="1"/>
            <a:r>
              <a:rPr lang="en-US" altLang="ko-KR" sz="1500" dirty="0" smtClean="0"/>
              <a:t>		 BEFORE_BIRTH = 2, AFTER_BIRTH = 1;</a:t>
            </a:r>
          </a:p>
        </p:txBody>
      </p:sp>
    </p:spTree>
    <p:extLst>
      <p:ext uri="{BB962C8B-B14F-4D97-AF65-F5344CB8AC3E}">
        <p14:creationId xmlns:p14="http://schemas.microsoft.com/office/powerpoint/2010/main" val="34434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모듈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모듈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기본 상수 및 함수 정의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다음과 같이 이용권에 대한 정보 등을 상수로 지정한다</a:t>
            </a:r>
            <a:r>
              <a:rPr lang="en-US" altLang="ko-KR" sz="1200" dirty="0" smtClean="0"/>
              <a:t>.</a:t>
            </a:r>
          </a:p>
          <a:p>
            <a:pPr lvl="1" latinLnBrk="1"/>
            <a:endParaRPr lang="en-US" altLang="ko-KR" sz="1500" dirty="0" smtClean="0"/>
          </a:p>
          <a:p>
            <a:pPr lvl="1" latinLnBrk="1"/>
            <a:r>
              <a:rPr lang="en-US" altLang="ko-KR" sz="1500" dirty="0" smtClean="0"/>
              <a:t>// </a:t>
            </a:r>
            <a:r>
              <a:rPr lang="ko-KR" altLang="en-US" sz="1500" dirty="0" smtClean="0"/>
              <a:t>나이에 따른 범위</a:t>
            </a:r>
          </a:p>
          <a:p>
            <a:pPr lvl="1" latinLnBrk="1"/>
            <a:r>
              <a:rPr lang="en-US" altLang="ko-KR" sz="1500" dirty="0" err="1" smtClean="0"/>
              <a:t>const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MIN_BABY = 1, MIN_CHILD = 3, MIN_TEEN = 13, MIN_ADULT = 19,</a:t>
            </a:r>
          </a:p>
          <a:p>
            <a:pPr lvl="1" latinLnBrk="1"/>
            <a:r>
              <a:rPr lang="en-US" altLang="ko-KR" sz="1500" dirty="0" smtClean="0"/>
              <a:t>		 MAX_CHILD = 12, MAX_TEEN = 18, MAX_ADULT = 64;</a:t>
            </a:r>
          </a:p>
          <a:p>
            <a:pPr lvl="1" latinLnBrk="1"/>
            <a:r>
              <a:rPr lang="en-US" altLang="ko-KR" sz="1500" dirty="0" smtClean="0"/>
              <a:t>// </a:t>
            </a:r>
            <a:r>
              <a:rPr lang="ko-KR" altLang="en-US" sz="1500" dirty="0" smtClean="0"/>
              <a:t>나이에 따른 그룹</a:t>
            </a:r>
          </a:p>
          <a:p>
            <a:pPr lvl="1" latinLnBrk="1"/>
            <a:r>
              <a:rPr lang="en-US" altLang="ko-KR" sz="1500" dirty="0" err="1" smtClean="0"/>
              <a:t>const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BABY = 1, CHILD = 2, TEEN = 3, ADULT = 4, OLD = 5;</a:t>
            </a:r>
          </a:p>
          <a:p>
            <a:pPr lvl="1" latinLnBrk="1"/>
            <a:r>
              <a:rPr lang="en-US" altLang="ko-KR" sz="1500" dirty="0" smtClean="0"/>
              <a:t>// </a:t>
            </a:r>
            <a:r>
              <a:rPr lang="ko-KR" altLang="en-US" sz="1500" dirty="0" smtClean="0"/>
              <a:t>할인율</a:t>
            </a:r>
          </a:p>
          <a:p>
            <a:pPr lvl="1" latinLnBrk="1"/>
            <a:r>
              <a:rPr lang="en-US" altLang="ko-KR" sz="1500" dirty="0" err="1" smtClean="0"/>
              <a:t>const</a:t>
            </a:r>
            <a:r>
              <a:rPr lang="en-US" altLang="ko-KR" sz="1500" dirty="0" smtClean="0"/>
              <a:t> float DISABLE_DISCOUNT_RATE = 0.6, MERIT_DISCOUNT_RATE = 0.5,</a:t>
            </a:r>
          </a:p>
          <a:p>
            <a:pPr lvl="1" latinLnBrk="1"/>
            <a:r>
              <a:rPr lang="en-US" altLang="ko-KR" sz="1500" dirty="0" smtClean="0"/>
              <a:t>			MULTICHILD_DISCOUNT_RATE = 0.8,</a:t>
            </a:r>
          </a:p>
          <a:p>
            <a:pPr lvl="1" latinLnBrk="1"/>
            <a:r>
              <a:rPr lang="en-US" altLang="ko-KR" sz="1500" dirty="0" smtClean="0"/>
              <a:t>PREGNANT_DISCOUNT_RATE = 0.85;</a:t>
            </a:r>
          </a:p>
          <a:p>
            <a:pPr lvl="1" latinLnBrk="1"/>
            <a:r>
              <a:rPr lang="en-US" altLang="ko-KR" sz="1500" dirty="0" smtClean="0"/>
              <a:t>// </a:t>
            </a:r>
            <a:r>
              <a:rPr lang="ko-KR" altLang="en-US" sz="1500" dirty="0" smtClean="0"/>
              <a:t>최대 주문량</a:t>
            </a:r>
          </a:p>
          <a:p>
            <a:pPr lvl="1" latinLnBrk="1"/>
            <a:r>
              <a:rPr lang="en-US" altLang="ko-KR" sz="1500" dirty="0" err="1" smtClean="0"/>
              <a:t>const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MAX_COUNT = 10, MIN_COUNT = 1;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37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모듈 구현</a:t>
            </a:r>
            <a:endParaRPr lang="en-US" altLang="ko-KR" sz="18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02920" y="927543"/>
            <a:ext cx="8153400" cy="5504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모듈 구현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기본 상수 및 함수 정의</a:t>
            </a:r>
            <a:endParaRPr lang="en-US" altLang="ko-KR" sz="16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다음과 같이 계산을 수행하고 출력할 함수를 정의 한다</a:t>
            </a:r>
            <a:r>
              <a:rPr lang="en-US" altLang="ko-KR" sz="1200" dirty="0" smtClean="0"/>
              <a:t>.</a:t>
            </a:r>
          </a:p>
          <a:p>
            <a:pPr lvl="1" latinLnBrk="1"/>
            <a:endParaRPr lang="en-US" altLang="ko-KR" sz="1500" dirty="0" smtClean="0"/>
          </a:p>
          <a:p>
            <a:pPr lvl="1" latinLnBrk="1"/>
            <a:r>
              <a:rPr lang="en-US" altLang="ko-KR" sz="1500" dirty="0" smtClean="0"/>
              <a:t>void </a:t>
            </a:r>
            <a:r>
              <a:rPr lang="en-US" altLang="ko-KR" sz="1500" dirty="0" err="1"/>
              <a:t>errorMessagePrint</a:t>
            </a:r>
            <a:r>
              <a:rPr lang="en-US" altLang="ko-KR" sz="1500" dirty="0"/>
              <a:t>();</a:t>
            </a:r>
          </a:p>
          <a:p>
            <a:pPr lvl="1" latinLnBrk="1"/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inputTicketSelect</a:t>
            </a:r>
            <a:r>
              <a:rPr lang="en-US" altLang="ko-KR" sz="1500" dirty="0"/>
              <a:t>();</a:t>
            </a:r>
          </a:p>
          <a:p>
            <a:pPr lvl="1" latinLnBrk="1"/>
            <a:r>
              <a:rPr lang="en-US" altLang="ko-KR" sz="1500" dirty="0"/>
              <a:t>long </a:t>
            </a:r>
            <a:r>
              <a:rPr lang="en-US" altLang="ko-KR" sz="1500" dirty="0" err="1"/>
              <a:t>long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inputCustomerIDNumber</a:t>
            </a:r>
            <a:r>
              <a:rPr lang="en-US" altLang="ko-KR" sz="1500" dirty="0"/>
              <a:t>();</a:t>
            </a:r>
          </a:p>
          <a:p>
            <a:pPr lvl="1" latinLnBrk="1"/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inputOrderCount</a:t>
            </a:r>
            <a:r>
              <a:rPr lang="en-US" altLang="ko-KR" sz="1500" dirty="0"/>
              <a:t>();</a:t>
            </a:r>
          </a:p>
          <a:p>
            <a:pPr lvl="1" latinLnBrk="1"/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inputDiscountSelect</a:t>
            </a:r>
            <a:r>
              <a:rPr lang="en-US" altLang="ko-KR" sz="1500" dirty="0"/>
              <a:t>();</a:t>
            </a:r>
          </a:p>
          <a:p>
            <a:pPr lvl="1" latinLnBrk="1"/>
            <a:r>
              <a:rPr lang="en-US" altLang="ko-KR" sz="1500" dirty="0"/>
              <a:t>void </a:t>
            </a:r>
            <a:r>
              <a:rPr lang="en-US" altLang="ko-KR" sz="1500" dirty="0" err="1"/>
              <a:t>inputData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* </a:t>
            </a:r>
            <a:r>
              <a:rPr lang="en-US" altLang="ko-KR" sz="1500" dirty="0" err="1"/>
              <a:t>ticketSelect</a:t>
            </a:r>
            <a:r>
              <a:rPr lang="en-US" altLang="ko-KR" sz="1500" dirty="0"/>
              <a:t>, long </a:t>
            </a:r>
            <a:r>
              <a:rPr lang="en-US" altLang="ko-KR" sz="1500" dirty="0" err="1"/>
              <a:t>long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* </a:t>
            </a:r>
            <a:r>
              <a:rPr lang="en-US" altLang="ko-KR" sz="1500" dirty="0" err="1"/>
              <a:t>customerIDNumber</a:t>
            </a:r>
            <a:r>
              <a:rPr lang="en-US" altLang="ko-KR" sz="1500" dirty="0"/>
              <a:t>,</a:t>
            </a:r>
          </a:p>
          <a:p>
            <a:pPr lvl="1" latinLnBrk="1"/>
            <a:r>
              <a:rPr lang="en-US" altLang="ko-KR" sz="1500" dirty="0"/>
              <a:t>			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* </a:t>
            </a:r>
            <a:r>
              <a:rPr lang="en-US" altLang="ko-KR" sz="1500" dirty="0" err="1"/>
              <a:t>orderCount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* </a:t>
            </a:r>
            <a:r>
              <a:rPr lang="en-US" altLang="ko-KR" sz="1500" dirty="0" err="1"/>
              <a:t>discountSelect</a:t>
            </a:r>
            <a:r>
              <a:rPr lang="en-US" altLang="ko-KR" sz="1500" dirty="0"/>
              <a:t>);</a:t>
            </a:r>
          </a:p>
          <a:p>
            <a:pPr lvl="1" latinLnBrk="1"/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calcAge</a:t>
            </a:r>
            <a:r>
              <a:rPr lang="en-US" altLang="ko-KR" sz="1500" dirty="0"/>
              <a:t>(long </a:t>
            </a:r>
            <a:r>
              <a:rPr lang="en-US" altLang="ko-KR" sz="1500" dirty="0" err="1"/>
              <a:t>long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customerIDNumber</a:t>
            </a:r>
            <a:r>
              <a:rPr lang="en-US" altLang="ko-KR" sz="1500" dirty="0"/>
              <a:t>);</a:t>
            </a:r>
          </a:p>
          <a:p>
            <a:pPr lvl="1" latinLnBrk="1"/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calcAgeGroup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age);</a:t>
            </a:r>
          </a:p>
          <a:p>
            <a:pPr lvl="1" latinLnBrk="1"/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calcPriceProcess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age,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ticketSelect</a:t>
            </a:r>
            <a:r>
              <a:rPr lang="en-US" altLang="ko-KR" sz="1500" dirty="0"/>
              <a:t>);</a:t>
            </a:r>
          </a:p>
          <a:p>
            <a:pPr lvl="1" latinLnBrk="1"/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calcDiscount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calcPrice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discountSelect</a:t>
            </a:r>
            <a:r>
              <a:rPr lang="en-US" altLang="ko-KR" sz="1500" dirty="0"/>
              <a:t>);</a:t>
            </a:r>
          </a:p>
          <a:p>
            <a:pPr lvl="1" latinLnBrk="1"/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calcPriceResult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calcPrice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orderCount</a:t>
            </a:r>
            <a:r>
              <a:rPr lang="en-US" altLang="ko-KR" sz="1500" dirty="0" smtClean="0"/>
              <a:t>);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5104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46778</TotalTime>
  <Words>5870</Words>
  <Application>Microsoft Office PowerPoint</Application>
  <PresentationFormat>A4 용지(210x297mm)</PresentationFormat>
  <Paragraphs>915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가는각진제목체</vt:lpstr>
      <vt:lpstr>굴림</vt:lpstr>
      <vt:lpstr>돋움</vt:lpstr>
      <vt:lpstr>맑은 고딕</vt:lpstr>
      <vt:lpstr>한양신명조</vt:lpstr>
      <vt:lpstr>휴먼명조</vt:lpstr>
      <vt:lpstr>Arial</vt:lpstr>
      <vt:lpstr>Wingdings</vt:lpstr>
      <vt:lpstr>1_Default Design</vt:lpstr>
      <vt:lpstr>기본 디자인</vt:lpstr>
      <vt:lpstr>3_Default Design</vt:lpstr>
      <vt:lpstr>3. 심화 프로젝트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YDKim</cp:lastModifiedBy>
  <cp:revision>2924</cp:revision>
  <cp:lastPrinted>2015-10-28T04:44:44Z</cp:lastPrinted>
  <dcterms:created xsi:type="dcterms:W3CDTF">2003-10-22T07:02:37Z</dcterms:created>
  <dcterms:modified xsi:type="dcterms:W3CDTF">2019-11-24T05:13:43Z</dcterms:modified>
</cp:coreProperties>
</file>