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mfortaa SemiBold"/>
      <p:regular r:id="rId18"/>
      <p:bold r:id="rId19"/>
    </p:embeddedFont>
    <p:embeddedFont>
      <p:font typeface="Bellota Text"/>
      <p:regular r:id="rId20"/>
      <p:bold r:id="rId21"/>
      <p:italic r:id="rId22"/>
      <p:boldItalic r:id="rId23"/>
    </p:embeddedFont>
    <p:embeddedFont>
      <p:font typeface="Quicksand"/>
      <p:regular r:id="rId24"/>
      <p:bold r:id="rId25"/>
    </p:embeddedFont>
    <p:embeddedFont>
      <p:font typeface="Quicksand SemiBold"/>
      <p:regular r:id="rId26"/>
      <p:bold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D2BEF2-2A7C-483A-9229-E812EBE38EF3}">
  <a:tblStyle styleId="{B3D2BEF2-2A7C-483A-9229-E812EBE38E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regular.fntdata"/><Relationship Id="rId22" Type="http://schemas.openxmlformats.org/officeDocument/2006/relationships/font" Target="fonts/BellotaText-italic.fntdata"/><Relationship Id="rId21" Type="http://schemas.openxmlformats.org/officeDocument/2006/relationships/font" Target="fonts/BellotaText-bold.fntdata"/><Relationship Id="rId24" Type="http://schemas.openxmlformats.org/officeDocument/2006/relationships/font" Target="fonts/Quicksand-regular.fntdata"/><Relationship Id="rId23" Type="http://schemas.openxmlformats.org/officeDocument/2006/relationships/font" Target="fonts/BellotaTex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SemiBold-regular.fntdata"/><Relationship Id="rId25" Type="http://schemas.openxmlformats.org/officeDocument/2006/relationships/font" Target="fonts/Quicksand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Quicksan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mfortaaSemiBold-bold.fntdata"/><Relationship Id="rId18" Type="http://schemas.openxmlformats.org/officeDocument/2006/relationships/font" Target="fonts/Comforta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82d9a887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582d9a887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82d9a887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82d9a887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831741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3831741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de86da9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de86da9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82d9a88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82d9a88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3798c3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3798c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82d9a887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82d9a887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82d9a887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82d9a887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wHmj_hZcEj8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s://www.youtube.com/watch?v=wHmj_hZcEj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url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1차시</a:t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172" name="Google Shape;172;p27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7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77" name="Google Shape;177;p27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78" name="Google Shape;178;p27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79" name="Google Shape;179;p27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80" name="Google Shape;180;p27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81" name="Google Shape;181;p27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/>
          <p:nvPr/>
        </p:nvSpPr>
        <p:spPr>
          <a:xfrm flipH="1" rot="355595">
            <a:off x="795802" y="1321586"/>
            <a:ext cx="3460396" cy="2308851"/>
          </a:xfrm>
          <a:prstGeom prst="roundRect">
            <a:avLst>
              <a:gd fmla="val 652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 flipH="1" rot="-152400">
            <a:off x="4788776" y="2884236"/>
            <a:ext cx="3493032" cy="118947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Jamboard</a:t>
            </a:r>
            <a:endParaRPr/>
          </a:p>
        </p:txBody>
      </p:sp>
      <p:sp>
        <p:nvSpPr>
          <p:cNvPr id="319" name="Google Shape;319;p36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구글에서 제공하는 구글 잼보드는 그림판과 같이 아이디어를 간단한 스케치, 글로 표현할 때 유용하게 활용할 수 있는 도구입니다.</a:t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5759250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6164924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6570599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6976273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36"/>
          <p:cNvCxnSpPr/>
          <p:nvPr/>
        </p:nvCxnSpPr>
        <p:spPr>
          <a:xfrm rot="-10445223">
            <a:off x="2076538" y="3468548"/>
            <a:ext cx="693088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325" name="Google Shape;325;p36"/>
          <p:cNvSpPr/>
          <p:nvPr/>
        </p:nvSpPr>
        <p:spPr>
          <a:xfrm rot="-1798401">
            <a:off x="3582079" y="536676"/>
            <a:ext cx="345278" cy="32797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 flipH="1" rot="1615021">
            <a:off x="4195687" y="560369"/>
            <a:ext cx="502320" cy="47830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b="0" l="18654" r="21594" t="0"/>
          <a:stretch/>
        </p:blipFill>
        <p:spPr>
          <a:xfrm rot="341842">
            <a:off x="1084548" y="1775360"/>
            <a:ext cx="2967976" cy="140127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6"/>
          <p:cNvSpPr/>
          <p:nvPr/>
        </p:nvSpPr>
        <p:spPr>
          <a:xfrm flipH="1" rot="6435537">
            <a:off x="1126839" y="4163258"/>
            <a:ext cx="258855" cy="24595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1266075" y="4023175"/>
            <a:ext cx="3852000" cy="10371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선생님의 시범에 따라 아래 실습을 진행해보세요.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빈 페이지에 펜, 지우기 기능을 통해 위 잼보드 로고 및 문자 따라 작성해보기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37"/>
          <p:cNvCxnSpPr>
            <a:stCxn id="335" idx="0"/>
            <a:endCxn id="336" idx="4"/>
          </p:cNvCxnSpPr>
          <p:nvPr/>
        </p:nvCxnSpPr>
        <p:spPr>
          <a:xfrm rot="10800000">
            <a:off x="3918155" y="2987005"/>
            <a:ext cx="0" cy="41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dk2"/>
            </a:outerShdw>
          </a:effectLst>
        </p:spPr>
      </p:cxnSp>
      <p:cxnSp>
        <p:nvCxnSpPr>
          <p:cNvPr id="337" name="Google Shape;337;p37"/>
          <p:cNvCxnSpPr>
            <a:stCxn id="338" idx="2"/>
            <a:endCxn id="335" idx="6"/>
          </p:cNvCxnSpPr>
          <p:nvPr/>
        </p:nvCxnSpPr>
        <p:spPr>
          <a:xfrm flipH="1">
            <a:off x="4357455" y="3837507"/>
            <a:ext cx="457800" cy="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2"/>
            </a:outerShdw>
          </a:effectLst>
        </p:spPr>
      </p:cxnSp>
      <p:cxnSp>
        <p:nvCxnSpPr>
          <p:cNvPr id="339" name="Google Shape;339;p37"/>
          <p:cNvCxnSpPr>
            <a:stCxn id="340" idx="4"/>
            <a:endCxn id="338" idx="0"/>
          </p:cNvCxnSpPr>
          <p:nvPr/>
        </p:nvCxnSpPr>
        <p:spPr>
          <a:xfrm>
            <a:off x="5254665" y="2987009"/>
            <a:ext cx="0" cy="411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accent1"/>
            </a:outerShdw>
          </a:effectLst>
        </p:spPr>
      </p:cxnSp>
      <p:cxnSp>
        <p:nvCxnSpPr>
          <p:cNvPr id="341" name="Google Shape;341;p37"/>
          <p:cNvCxnSpPr>
            <a:stCxn id="336" idx="6"/>
            <a:endCxn id="340" idx="2"/>
          </p:cNvCxnSpPr>
          <p:nvPr/>
        </p:nvCxnSpPr>
        <p:spPr>
          <a:xfrm>
            <a:off x="4357482" y="2547935"/>
            <a:ext cx="458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>
              <a:schemeClr val="lt2"/>
            </a:outerShdw>
          </a:effectLst>
        </p:spPr>
      </p:cxnSp>
      <p:sp>
        <p:nvSpPr>
          <p:cNvPr id="342" name="Google Shape;342;p37"/>
          <p:cNvSpPr txBox="1"/>
          <p:nvPr>
            <p:ph type="ctrTitle"/>
          </p:nvPr>
        </p:nvSpPr>
        <p:spPr>
          <a:xfrm>
            <a:off x="2046000" y="759754"/>
            <a:ext cx="50520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역할 소개 및 선호도 조사</a:t>
            </a:r>
            <a:endParaRPr sz="3400"/>
          </a:p>
        </p:txBody>
      </p:sp>
      <p:sp>
        <p:nvSpPr>
          <p:cNvPr id="343" name="Google Shape;343;p37"/>
          <p:cNvSpPr txBox="1"/>
          <p:nvPr/>
        </p:nvSpPr>
        <p:spPr>
          <a:xfrm>
            <a:off x="990525" y="205933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Team leader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99052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팀 리더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6132800" y="2059325"/>
            <a:ext cx="2208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Record writer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613280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기록자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990525" y="333253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Engineer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99052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엔지니어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6132800" y="333253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Storyteller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613280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스토리텔러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4815465" y="2108609"/>
            <a:ext cx="878400" cy="878400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3478955" y="3398905"/>
            <a:ext cx="878400" cy="878400"/>
          </a:xfrm>
          <a:prstGeom prst="ellipse">
            <a:avLst/>
          </a:prstGeom>
          <a:noFill/>
          <a:ln cap="flat" cmpd="sng" w="38100">
            <a:solidFill>
              <a:srgbClr val="00C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00CE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4815255" y="3398157"/>
            <a:ext cx="878700" cy="878700"/>
          </a:xfrm>
          <a:prstGeom prst="ellipse">
            <a:avLst/>
          </a:prstGeom>
          <a:noFill/>
          <a:ln cap="flat" cmpd="sng" w="38100">
            <a:solidFill>
              <a:srgbClr val="5F5FF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5F5FF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3479082" y="2108735"/>
            <a:ext cx="878400" cy="878400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 rot="-531252">
            <a:off x="3512835" y="2230072"/>
            <a:ext cx="762082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4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 rot="412598">
            <a:off x="4821631" y="2230059"/>
            <a:ext cx="866937" cy="632733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b="1" sz="4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 rot="525662">
            <a:off x="3455695" y="3514327"/>
            <a:ext cx="878450" cy="63287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4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 rot="-342860">
            <a:off x="4798182" y="3521001"/>
            <a:ext cx="912937" cy="63257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04</a:t>
            </a:r>
            <a:endParaRPr b="1" sz="4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1236075" y="1452750"/>
            <a:ext cx="6671700" cy="6066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4인 또는 3인 1조로 협력하여 실습을 진행할 예정입니다. 아래 URL에 접속하여 본인이 선호하는 역할을 작성하세요.</a:t>
            </a:r>
            <a:endParaRPr sz="7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>
              <a:solidFill>
                <a:schemeClr val="hlink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팀 빌딩 URL: https://docs.google.com/spreadsheets/d/1B97VfAC1Xj97NiJPks4mM4XSsK-xjJAlykxkN4-4G2k/edit?usp=sharing</a:t>
            </a:r>
            <a:endParaRPr sz="7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361" name="Google Shape;361;p38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731513" y="24306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OO은 매우 중요하다!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구글 도구(문서, 드라이브, 슬라이드, 잼보드, 스프레드시트) 활용</a:t>
            </a:r>
            <a:endParaRPr sz="1200"/>
          </a:p>
        </p:txBody>
      </p:sp>
      <p:sp>
        <p:nvSpPr>
          <p:cNvPr id="363" name="Google Shape;363;p38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364" name="Google Shape;364;p38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팀 발표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공동 저장소 생성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오픈포트폴리오 제작 및 디자인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관리규칙 협의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5" name="Google Shape;365;p38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 rot="-2080782">
            <a:off x="6061954" y="3032142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 txBox="1"/>
          <p:nvPr>
            <p:ph idx="2" type="title"/>
          </p:nvPr>
        </p:nvSpPr>
        <p:spPr>
          <a:xfrm>
            <a:off x="5912551" y="311025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수업 정리 및 과제</a:t>
            </a:r>
            <a:endParaRPr sz="1500"/>
          </a:p>
        </p:txBody>
      </p:sp>
      <p:sp>
        <p:nvSpPr>
          <p:cNvPr id="369" name="Google Shape;369;p38"/>
          <p:cNvSpPr txBox="1"/>
          <p:nvPr>
            <p:ph idx="1" type="subTitle"/>
          </p:nvPr>
        </p:nvSpPr>
        <p:spPr>
          <a:xfrm>
            <a:off x="6017688" y="363609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</a:t>
            </a:r>
            <a:r>
              <a:rPr lang="en" sz="1200"/>
              <a:t>오늘 활용한 스마트 기기와 책상을 정리하세요.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스마트기기에서는 꼭! 로그아웃을 하세요.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188" name="Google Shape;188;p28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190" name="Google Shape;190;p28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191" name="Google Shape;191;p28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685812" y="205933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685813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OO은 인간이 지구상에서 현재와 같이 기술을 발전시킬 수 있는 원동력이다.</a:t>
            </a:r>
            <a:endParaRPr sz="1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04312" y="205933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204312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오리엔테이션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(구글 독스 활용)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5875137" y="205933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3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5875138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구글 드라이브 소개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85812" y="333253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6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685813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팀 구성을 위한 역할 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선호도 조사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(구글 스프레드시트 활용)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3204312" y="333253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5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204312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구글 잼보드 소개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5875137" y="333253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4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875138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구글 슬라이드 소개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1959775" y="22003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3242388" y="22003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4531500" y="22003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5913213" y="22003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7202325" y="22003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5913213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7202325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242388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531500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1959775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9"/>
          <p:cNvCxnSpPr>
            <a:stCxn id="211" idx="6"/>
            <a:endCxn id="212" idx="2"/>
          </p:cNvCxnSpPr>
          <p:nvPr/>
        </p:nvCxnSpPr>
        <p:spPr>
          <a:xfrm>
            <a:off x="2674375" y="2557625"/>
            <a:ext cx="567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cxnSp>
        <p:nvCxnSpPr>
          <p:cNvPr id="222" name="Google Shape;222;p29"/>
          <p:cNvCxnSpPr>
            <a:stCxn id="213" idx="6"/>
            <a:endCxn id="214" idx="2"/>
          </p:cNvCxnSpPr>
          <p:nvPr/>
        </p:nvCxnSpPr>
        <p:spPr>
          <a:xfrm>
            <a:off x="5246100" y="2557625"/>
            <a:ext cx="667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cxnSp>
        <p:nvCxnSpPr>
          <p:cNvPr id="223" name="Google Shape;223;p29"/>
          <p:cNvCxnSpPr>
            <a:endCxn id="217" idx="6"/>
          </p:cNvCxnSpPr>
          <p:nvPr/>
        </p:nvCxnSpPr>
        <p:spPr>
          <a:xfrm flipH="1" rot="-5400000">
            <a:off x="7283475" y="3190575"/>
            <a:ext cx="1266300" cy="600"/>
          </a:xfrm>
          <a:prstGeom prst="curvedConnector4">
            <a:avLst>
              <a:gd fmla="val 6973" name="adj1"/>
              <a:gd fmla="val 89708333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cxnSp>
        <p:nvCxnSpPr>
          <p:cNvPr id="224" name="Google Shape;224;p29"/>
          <p:cNvCxnSpPr>
            <a:stCxn id="216" idx="2"/>
            <a:endCxn id="219" idx="6"/>
          </p:cNvCxnSpPr>
          <p:nvPr/>
        </p:nvCxnSpPr>
        <p:spPr>
          <a:xfrm rot="10800000">
            <a:off x="5246013" y="3824025"/>
            <a:ext cx="667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cxnSp>
        <p:nvCxnSpPr>
          <p:cNvPr id="225" name="Google Shape;225;p29"/>
          <p:cNvCxnSpPr>
            <a:stCxn id="218" idx="2"/>
            <a:endCxn id="220" idx="6"/>
          </p:cNvCxnSpPr>
          <p:nvPr/>
        </p:nvCxnSpPr>
        <p:spPr>
          <a:xfrm rot="10800000">
            <a:off x="2674488" y="3824025"/>
            <a:ext cx="567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>
              <a:schemeClr val="lt1"/>
            </a:outerShdw>
          </a:effectLst>
        </p:spPr>
      </p:cxnSp>
      <p:sp>
        <p:nvSpPr>
          <p:cNvPr id="226" name="Google Shape;226;p29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 rot="-1093731">
            <a:off x="8446066" y="3064828"/>
            <a:ext cx="369230" cy="35101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 rot="411314">
            <a:off x="715120" y="2732952"/>
            <a:ext cx="766580" cy="756644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 rot="-531176">
            <a:off x="773103" y="161763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7" name="Google Shape;237;p30"/>
          <p:cNvSpPr txBox="1"/>
          <p:nvPr/>
        </p:nvSpPr>
        <p:spPr>
          <a:xfrm>
            <a:off x="1685775" y="174820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협력의 중요성을 이해할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 rot="-531643">
            <a:off x="707202" y="167091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 rot="411919">
            <a:off x="659213" y="2794912"/>
            <a:ext cx="878398" cy="632733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1629100" y="2872175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구글 협업도구의 활용 방법을 이해할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1" name="Google Shape;241;p30"/>
          <p:cNvSpPr/>
          <p:nvPr/>
        </p:nvSpPr>
        <p:spPr>
          <a:xfrm rot="-531176">
            <a:off x="773103" y="381208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00C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2" name="Google Shape;242;p30"/>
          <p:cNvSpPr txBox="1"/>
          <p:nvPr/>
        </p:nvSpPr>
        <p:spPr>
          <a:xfrm>
            <a:off x="1685775" y="394265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정보를 기록/공유하는 데 구글 협업도구를 활용할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 rot="-531643">
            <a:off x="707202" y="386536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03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2182800" y="27839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인간이 지구상에서 현재와 같이 기술을 발전시킬 수 있었던 원동력은 OO이다!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영상시청</a:t>
            </a:r>
            <a:endParaRPr/>
          </a:p>
        </p:txBody>
      </p:sp>
      <p:sp>
        <p:nvSpPr>
          <p:cNvPr id="259" name="Google Shape;259;p32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호모사피엔스가 협력을 이끌어낸 비결이 '뒷담화'!?, MBC 210107 방송 [다큐 플렉스] 20210107" id="262" name="Google Shape;262;p32" title="호모사피엔스가 협력을 이끌어낸 비결이 '뒷담화'!?, MBC 210107 방송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193" y="1538379"/>
            <a:ext cx="4551629" cy="341372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/>
        </p:nvSpPr>
        <p:spPr>
          <a:xfrm>
            <a:off x="481100" y="4617375"/>
            <a:ext cx="38520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출처: 유튜브, </a:t>
            </a:r>
            <a:r>
              <a:rPr lang="en" sz="10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https://www.youtube.com/watch?v=wHmj_hZcEj8</a:t>
            </a:r>
            <a:endParaRPr sz="1000">
              <a:solidFill>
                <a:schemeClr val="lt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오리엔테이션</a:t>
            </a:r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아래 URL에 접속하여 미니 게임에 참여해봅시다.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72" name="Google Shape;272;p33"/>
          <p:cNvGraphicFramePr/>
          <p:nvPr/>
        </p:nvGraphicFramePr>
        <p:xfrm>
          <a:off x="817325" y="2616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{B3D2BEF2-2A7C-483A-9229-E812EBE38EF3}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참가 URL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https://docs.google.com/document/d/1tH0_e8HlW8BWeqy6mXvkh_630eP62nldXEyt-6pNah8/edit?usp=share_link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조건1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제한시간은? 3분!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조건2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‘네이버 국어사전’에 등록되어 있는 단어여야 함.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조건3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시작 단어는 ‘기술’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3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 flipH="1" rot="355595">
            <a:off x="795802" y="1321586"/>
            <a:ext cx="3460396" cy="2308851"/>
          </a:xfrm>
          <a:prstGeom prst="roundRect">
            <a:avLst>
              <a:gd fmla="val 652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 flipH="1" rot="-152400">
            <a:off x="4788776" y="2884236"/>
            <a:ext cx="3493032" cy="118947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Drive</a:t>
            </a:r>
            <a:endParaRPr/>
          </a:p>
        </p:txBody>
      </p:sp>
      <p:sp>
        <p:nvSpPr>
          <p:cNvPr id="283" name="Google Shape;283;p34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구글에서 제공하는 구글 드라이브는 다양한 형태의 파일을 언제 어디서든 손쉽게 저장, 다운로드, 공유 할 수 있는 도구입니다.</a:t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5759250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6164924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6570599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6976273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4"/>
          <p:cNvCxnSpPr/>
          <p:nvPr/>
        </p:nvCxnSpPr>
        <p:spPr>
          <a:xfrm rot="-10445223">
            <a:off x="2076538" y="3468548"/>
            <a:ext cx="693088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9" name="Google Shape;289;p34"/>
          <p:cNvSpPr/>
          <p:nvPr/>
        </p:nvSpPr>
        <p:spPr>
          <a:xfrm rot="-1798401">
            <a:off x="3582079" y="536676"/>
            <a:ext cx="345278" cy="32797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 flipH="1" rot="6435537">
            <a:off x="1097589" y="4031608"/>
            <a:ext cx="258855" cy="24595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 flipH="1" rot="1615021">
            <a:off x="4195687" y="560369"/>
            <a:ext cx="502320" cy="47830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3089">
            <a:off x="1011525" y="1718763"/>
            <a:ext cx="3028949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 txBox="1"/>
          <p:nvPr/>
        </p:nvSpPr>
        <p:spPr>
          <a:xfrm>
            <a:off x="1261200" y="4447925"/>
            <a:ext cx="38520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선생님의 시범에 따라 아래 실습을 진행해보세요.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1)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자료 업로드, 2) 디렉토리 생성, 3) 자료 및 디렉토리 삭제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 flipH="1" rot="355595">
            <a:off x="795802" y="1321586"/>
            <a:ext cx="3460396" cy="2308851"/>
          </a:xfrm>
          <a:prstGeom prst="roundRect">
            <a:avLst>
              <a:gd fmla="val 652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 flipH="1" rot="-152400">
            <a:off x="4788776" y="2884236"/>
            <a:ext cx="3493032" cy="118947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Google Slides</a:t>
            </a:r>
            <a:endParaRPr sz="3900"/>
          </a:p>
        </p:txBody>
      </p:sp>
      <p:sp>
        <p:nvSpPr>
          <p:cNvPr id="301" name="Google Shape;301;p35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구글에서 제공하는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구글 슬라이드는 파워포인트와 같이 발표 시 유용하게 활용할 수 있는 도구입니다.</a:t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5759250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/>
        </p:nvSpPr>
        <p:spPr>
          <a:xfrm>
            <a:off x="6164924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6570599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6976273" y="2316712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5"/>
          <p:cNvCxnSpPr/>
          <p:nvPr/>
        </p:nvCxnSpPr>
        <p:spPr>
          <a:xfrm rot="-10445223">
            <a:off x="2076538" y="3468548"/>
            <a:ext cx="693088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307" name="Google Shape;307;p35"/>
          <p:cNvSpPr/>
          <p:nvPr/>
        </p:nvSpPr>
        <p:spPr>
          <a:xfrm rot="-1798401">
            <a:off x="3582079" y="536676"/>
            <a:ext cx="345278" cy="32797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 flipH="1" rot="1615021">
            <a:off x="4195687" y="560369"/>
            <a:ext cx="502320" cy="47830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0977">
            <a:off x="1623202" y="1573203"/>
            <a:ext cx="1805593" cy="180559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/>
          <p:nvPr/>
        </p:nvSpPr>
        <p:spPr>
          <a:xfrm flipH="1" rot="6435537">
            <a:off x="1112214" y="3714708"/>
            <a:ext cx="258855" cy="24595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1266075" y="4023175"/>
            <a:ext cx="3852000" cy="10371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선생님의 시범에 따라 아래 실습을 진행해보세요.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1) 빈 페이지에 유튜브 영상 추가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2) 공유 방법(우측 상단의 공유-일반 액세스 및 역할 설정-링크 복사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Tip) </a:t>
            </a:r>
            <a:r>
              <a:rPr lang="en" sz="1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https://url.kr/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사이트 이용 시, 단축된 URL 및 QR 코드로 손쉽게 공유 가능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