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Comfortaa SemiBold"/>
      <p:regular r:id="rId15"/>
      <p:bold r:id="rId16"/>
    </p:embeddedFont>
    <p:embeddedFont>
      <p:font typeface="Bellota Text"/>
      <p:regular r:id="rId17"/>
      <p:bold r:id="rId18"/>
      <p:italic r:id="rId19"/>
      <p:boldItalic r:id="rId20"/>
    </p:embeddedFont>
    <p:embeddedFont>
      <p:font typeface="Quicksand"/>
      <p:regular r:id="rId21"/>
      <p:bold r:id="rId22"/>
    </p:embeddedFont>
    <p:embeddedFont>
      <p:font typeface="Quicksand SemiBold"/>
      <p:regular r:id="rId23"/>
      <p:bold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0C9B4B-87E7-4467-BC68-CF57AA0CC3AF}">
  <a:tblStyle styleId="{BB0C9B4B-87E7-4467-BC68-CF57AA0CC3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otaText-boldItalic.fntdata"/><Relationship Id="rId22" Type="http://schemas.openxmlformats.org/officeDocument/2006/relationships/font" Target="fonts/Quicksand-bold.fntdata"/><Relationship Id="rId21" Type="http://schemas.openxmlformats.org/officeDocument/2006/relationships/font" Target="fonts/Quicksand-regular.fntdata"/><Relationship Id="rId24" Type="http://schemas.openxmlformats.org/officeDocument/2006/relationships/font" Target="fonts/QuicksandSemiBold-bold.fntdata"/><Relationship Id="rId23" Type="http://schemas.openxmlformats.org/officeDocument/2006/relationships/font" Target="fonts/QuicksandSemiBold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Comfortaa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BellotaText-regular.fntdata"/><Relationship Id="rId16" Type="http://schemas.openxmlformats.org/officeDocument/2006/relationships/font" Target="fonts/ComfortaaSemiBold-bold.fntdata"/><Relationship Id="rId19" Type="http://schemas.openxmlformats.org/officeDocument/2006/relationships/font" Target="fonts/BellotaText-italic.fntdata"/><Relationship Id="rId18" Type="http://schemas.openxmlformats.org/officeDocument/2006/relationships/font" Target="fonts/BellotaTex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6ade98ef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6ade98ef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12705539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12705539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1270553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127055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582d9a887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582d9a88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f795bfef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5f795bfef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812705539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812705539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582d9a887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582d9a887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67" name="Google Shape;67;p13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68" name="Google Shape;68;p13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69" name="Google Shape;69;p13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93" name="Google Shape;93;p1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94" name="Google Shape;94;p1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07" name="Google Shape;107;p1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08" name="Google Shape;108;p1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09" name="Google Shape;109;p19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17" name="Google Shape;117;p2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18" name="Google Shape;118;p2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20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0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27" name="Google Shape;127;p2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28" name="Google Shape;128;p2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32" name="Google Shape;132;p2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33" name="Google Shape;133;p2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134" name="Google Shape;134;p22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2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2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2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22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2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50" name="Google Shape;150;p23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29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79" name="Google Shape;179;p3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80" name="Google Shape;180;p3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181" name="Google Shape;181;p3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85" name="Google Shape;185;p3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86" name="Google Shape;186;p3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87" name="Google Shape;187;p31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89" name="Google Shape;189;p31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31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" name="Google Shape;22;p4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93" name="Google Shape;193;p3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94" name="Google Shape;194;p3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8" name="Google Shape;198;p33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5" name="Google Shape;205;p35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206" name="Google Shape;2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1" name="Google Shape;211;p36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37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39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39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226" name="Google Shape;226;p3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7" name="Google Shape;227;p3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228" name="Google Shape;228;p39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9" name="Google Shape;229;p39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9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39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2" name="Google Shape;232;p39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39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39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5" name="Google Shape;235;p39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6" name="Google Shape;236;p39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39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40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43" name="Google Shape;243;p40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40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1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9" name="Google Shape;249;p41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" name="Google Shape;27;p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8" name="Google Shape;28;p5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4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52" name="Google Shape;252;p4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253" name="Google Shape;253;p4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8" name="Google Shape;258;p43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3" name="Google Shape;263;p44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6" name="Google Shape;266;p4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67" name="Google Shape;267;p4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68" name="Google Shape;268;p45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45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70" name="Google Shape;270;p45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45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72" name="Google Shape;272;p45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45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76" name="Google Shape;276;p4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7" name="Google Shape;277;p4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78" name="Google Shape;278;p46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46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0" name="Google Shape;280;p46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1" name="Google Shape;281;p46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2" name="Google Shape;282;p46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46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86" name="Google Shape;286;p47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87" name="Google Shape;287;p47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91" name="Google Shape;291;p48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292" name="Google Shape;292;p48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93" name="Google Shape;293;p48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" name="Google Shape;294;p48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5" name="Google Shape;295;p48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6" name="Google Shape;296;p48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7" name="Google Shape;297;p48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48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9" name="Google Shape;299;p48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0" name="Google Shape;300;p48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1" name="Google Shape;301;p48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2" name="Google Shape;302;p48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3" name="Google Shape;303;p48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48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9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08" name="Google Shape;308;p49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9" name="Google Shape;309;p49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5" name="Google Shape;35;p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2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2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2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2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2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49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/>
          <p:nvPr/>
        </p:nvSpPr>
        <p:spPr>
          <a:xfrm rot="141326">
            <a:off x="3199659" y="3829918"/>
            <a:ext cx="2744619" cy="7980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3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329" name="Google Shape;329;p53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10차시</a:t>
            </a:r>
            <a:endParaRPr/>
          </a:p>
        </p:txBody>
      </p:sp>
      <p:sp>
        <p:nvSpPr>
          <p:cNvPr id="330" name="Google Shape;330;p53"/>
          <p:cNvSpPr/>
          <p:nvPr/>
        </p:nvSpPr>
        <p:spPr>
          <a:xfrm>
            <a:off x="2129477" y="1656097"/>
            <a:ext cx="4884953" cy="60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icksand"/>
              </a:rPr>
              <a:t>Technology</a:t>
            </a:r>
          </a:p>
        </p:txBody>
      </p:sp>
      <p:sp>
        <p:nvSpPr>
          <p:cNvPr id="331" name="Google Shape;331;p53"/>
          <p:cNvSpPr/>
          <p:nvPr/>
        </p:nvSpPr>
        <p:spPr>
          <a:xfrm>
            <a:off x="3795900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3"/>
          <p:cNvSpPr/>
          <p:nvPr/>
        </p:nvSpPr>
        <p:spPr>
          <a:xfrm>
            <a:off x="4201574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3"/>
          <p:cNvSpPr/>
          <p:nvPr/>
        </p:nvSpPr>
        <p:spPr>
          <a:xfrm>
            <a:off x="4607249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/>
          <p:nvPr/>
        </p:nvSpPr>
        <p:spPr>
          <a:xfrm>
            <a:off x="5012923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53"/>
          <p:cNvCxnSpPr/>
          <p:nvPr/>
        </p:nvCxnSpPr>
        <p:spPr>
          <a:xfrm>
            <a:off x="3407019" y="774033"/>
            <a:ext cx="271200" cy="558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36" name="Google Shape;336;p53"/>
          <p:cNvCxnSpPr/>
          <p:nvPr/>
        </p:nvCxnSpPr>
        <p:spPr>
          <a:xfrm flipH="1">
            <a:off x="5431906" y="793925"/>
            <a:ext cx="241200" cy="538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37" name="Google Shape;337;p53"/>
          <p:cNvCxnSpPr/>
          <p:nvPr/>
        </p:nvCxnSpPr>
        <p:spPr>
          <a:xfrm flipH="1">
            <a:off x="4573600" y="558525"/>
            <a:ext cx="2400" cy="60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38" name="Google Shape;338;p53"/>
          <p:cNvCxnSpPr/>
          <p:nvPr/>
        </p:nvCxnSpPr>
        <p:spPr>
          <a:xfrm flipH="1">
            <a:off x="4979671" y="845787"/>
            <a:ext cx="99000" cy="34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39" name="Google Shape;339;p53"/>
          <p:cNvCxnSpPr/>
          <p:nvPr/>
        </p:nvCxnSpPr>
        <p:spPr>
          <a:xfrm>
            <a:off x="4033425" y="857750"/>
            <a:ext cx="97500" cy="33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340" name="Google Shape;340;p53"/>
          <p:cNvSpPr/>
          <p:nvPr/>
        </p:nvSpPr>
        <p:spPr>
          <a:xfrm rot="-1093816">
            <a:off x="2003171" y="3220120"/>
            <a:ext cx="345228" cy="3282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/>
          <p:nvPr/>
        </p:nvSpPr>
        <p:spPr>
          <a:xfrm rot="-906852">
            <a:off x="7127283" y="629590"/>
            <a:ext cx="502793" cy="47827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시작하기 전에</a:t>
            </a:r>
            <a:endParaRPr/>
          </a:p>
        </p:txBody>
      </p:sp>
      <p:sp>
        <p:nvSpPr>
          <p:cNvPr id="347" name="Google Shape;347;p54"/>
          <p:cNvSpPr txBox="1"/>
          <p:nvPr>
            <p:ph idx="2" type="title"/>
          </p:nvPr>
        </p:nvSpPr>
        <p:spPr>
          <a:xfrm>
            <a:off x="1806226" y="2489825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스마트기기 준비</a:t>
            </a:r>
            <a:endParaRPr/>
          </a:p>
        </p:txBody>
      </p:sp>
      <p:sp>
        <p:nvSpPr>
          <p:cNvPr id="348" name="Google Shape;348;p54"/>
          <p:cNvSpPr txBox="1"/>
          <p:nvPr>
            <p:ph idx="1" type="subTitle"/>
          </p:nvPr>
        </p:nvSpPr>
        <p:spPr>
          <a:xfrm>
            <a:off x="1911363" y="301567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1인당 1개의 스마트 기기(학교에서 제공한 노트북 및 테블릿)을 준비하세요.</a:t>
            </a:r>
            <a:endParaRPr/>
          </a:p>
        </p:txBody>
      </p:sp>
      <p:sp>
        <p:nvSpPr>
          <p:cNvPr id="349" name="Google Shape;349;p54"/>
          <p:cNvSpPr txBox="1"/>
          <p:nvPr>
            <p:ph idx="3" type="title"/>
          </p:nvPr>
        </p:nvSpPr>
        <p:spPr>
          <a:xfrm>
            <a:off x="4703201" y="2859125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구글 계정 로그인</a:t>
            </a:r>
            <a:endParaRPr/>
          </a:p>
        </p:txBody>
      </p:sp>
      <p:sp>
        <p:nvSpPr>
          <p:cNvPr id="350" name="Google Shape;350;p54"/>
          <p:cNvSpPr txBox="1"/>
          <p:nvPr>
            <p:ph idx="4" type="subTitle"/>
          </p:nvPr>
        </p:nvSpPr>
        <p:spPr>
          <a:xfrm>
            <a:off x="4851688" y="337154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앞서 준비한 스마트기기에 본인 계정(또는 학교에서 제공한 계정)으로 로그인하세요.</a:t>
            </a:r>
            <a:endParaRPr/>
          </a:p>
        </p:txBody>
      </p:sp>
      <p:sp>
        <p:nvSpPr>
          <p:cNvPr id="351" name="Google Shape;351;p54"/>
          <p:cNvSpPr/>
          <p:nvPr/>
        </p:nvSpPr>
        <p:spPr>
          <a:xfrm rot="-2266879">
            <a:off x="4722471" y="27630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4"/>
          <p:cNvSpPr/>
          <p:nvPr/>
        </p:nvSpPr>
        <p:spPr>
          <a:xfrm rot="-2266879">
            <a:off x="1716346" y="2346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type="ctrTitle"/>
          </p:nvPr>
        </p:nvSpPr>
        <p:spPr>
          <a:xfrm>
            <a:off x="2046000" y="684904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 순서</a:t>
            </a:r>
            <a:endParaRPr/>
          </a:p>
        </p:txBody>
      </p:sp>
      <p:sp>
        <p:nvSpPr>
          <p:cNvPr id="358" name="Google Shape;358;p55"/>
          <p:cNvSpPr/>
          <p:nvPr/>
        </p:nvSpPr>
        <p:spPr>
          <a:xfrm rot="-2266879">
            <a:off x="7735446" y="163318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5"/>
          <p:cNvSpPr/>
          <p:nvPr/>
        </p:nvSpPr>
        <p:spPr>
          <a:xfrm rot="-2080782">
            <a:off x="8148629" y="172190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5"/>
          <p:cNvSpPr/>
          <p:nvPr/>
        </p:nvSpPr>
        <p:spPr>
          <a:xfrm rot="-2266879">
            <a:off x="603121" y="174622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5"/>
          <p:cNvSpPr txBox="1"/>
          <p:nvPr/>
        </p:nvSpPr>
        <p:spPr>
          <a:xfrm>
            <a:off x="971662" y="23439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1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2" name="Google Shape;362;p55"/>
          <p:cNvSpPr txBox="1"/>
          <p:nvPr/>
        </p:nvSpPr>
        <p:spPr>
          <a:xfrm>
            <a:off x="971663" y="27442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완성품 제작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3" name="Google Shape;363;p55"/>
          <p:cNvSpPr txBox="1"/>
          <p:nvPr/>
        </p:nvSpPr>
        <p:spPr>
          <a:xfrm>
            <a:off x="3490162" y="23439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2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4" name="Google Shape;364;p55"/>
          <p:cNvSpPr txBox="1"/>
          <p:nvPr/>
        </p:nvSpPr>
        <p:spPr>
          <a:xfrm>
            <a:off x="3490162" y="27442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최종 오픈포트폴리오 작성</a:t>
            </a:r>
            <a:endParaRPr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365" name="Google Shape;365;p55"/>
          <p:cNvSpPr txBox="1"/>
          <p:nvPr/>
        </p:nvSpPr>
        <p:spPr>
          <a:xfrm>
            <a:off x="5936362" y="2404122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3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6" name="Google Shape;366;p55"/>
          <p:cNvSpPr txBox="1"/>
          <p:nvPr/>
        </p:nvSpPr>
        <p:spPr>
          <a:xfrm>
            <a:off x="5936362" y="2804422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성찰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67" name="Google Shape;367;p55"/>
          <p:cNvCxnSpPr/>
          <p:nvPr/>
        </p:nvCxnSpPr>
        <p:spPr>
          <a:xfrm>
            <a:off x="5520850" y="2840775"/>
            <a:ext cx="567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cxnSp>
        <p:nvCxnSpPr>
          <p:cNvPr id="368" name="Google Shape;368;p55"/>
          <p:cNvCxnSpPr/>
          <p:nvPr/>
        </p:nvCxnSpPr>
        <p:spPr>
          <a:xfrm>
            <a:off x="2918725" y="2840775"/>
            <a:ext cx="567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idx="3" type="ctrTitle"/>
          </p:nvPr>
        </p:nvSpPr>
        <p:spPr>
          <a:xfrm>
            <a:off x="2046000" y="694654"/>
            <a:ext cx="50520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학습목표</a:t>
            </a:r>
            <a:endParaRPr/>
          </a:p>
        </p:txBody>
      </p:sp>
      <p:sp>
        <p:nvSpPr>
          <p:cNvPr id="374" name="Google Shape;374;p56"/>
          <p:cNvSpPr/>
          <p:nvPr/>
        </p:nvSpPr>
        <p:spPr>
          <a:xfrm rot="-1093731">
            <a:off x="8446066" y="3064828"/>
            <a:ext cx="369230" cy="35101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6"/>
          <p:cNvSpPr/>
          <p:nvPr/>
        </p:nvSpPr>
        <p:spPr>
          <a:xfrm rot="411314">
            <a:off x="715120" y="2732952"/>
            <a:ext cx="766580" cy="756644"/>
          </a:xfrm>
          <a:prstGeom prst="ellipse">
            <a:avLst/>
          </a:prstGeom>
          <a:noFill/>
          <a:ln cap="flat" cmpd="sng" w="38100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6"/>
          <p:cNvSpPr/>
          <p:nvPr/>
        </p:nvSpPr>
        <p:spPr>
          <a:xfrm rot="-531176">
            <a:off x="773103" y="1617637"/>
            <a:ext cx="746594" cy="739342"/>
          </a:xfrm>
          <a:prstGeom prst="ellipse">
            <a:avLst/>
          </a:prstGeom>
          <a:noFill/>
          <a:ln cap="flat" cmpd="sng" w="38100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77" name="Google Shape;377;p56"/>
          <p:cNvSpPr txBox="1"/>
          <p:nvPr/>
        </p:nvSpPr>
        <p:spPr>
          <a:xfrm>
            <a:off x="1685775" y="1748200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공동의 문제를 해결하기 위해 협력하는 태도를 기를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Google Shape;378;p56"/>
          <p:cNvSpPr txBox="1"/>
          <p:nvPr/>
        </p:nvSpPr>
        <p:spPr>
          <a:xfrm rot="-531643">
            <a:off x="707202" y="1670912"/>
            <a:ext cx="878383" cy="632757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9" name="Google Shape;379;p56"/>
          <p:cNvSpPr txBox="1"/>
          <p:nvPr/>
        </p:nvSpPr>
        <p:spPr>
          <a:xfrm rot="411919">
            <a:off x="659213" y="2794912"/>
            <a:ext cx="878398" cy="632733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0" name="Google Shape;380;p56"/>
          <p:cNvSpPr txBox="1"/>
          <p:nvPr/>
        </p:nvSpPr>
        <p:spPr>
          <a:xfrm>
            <a:off x="1629100" y="2872175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완성품을 제작할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1" name="Google Shape;381;p56"/>
          <p:cNvSpPr/>
          <p:nvPr/>
        </p:nvSpPr>
        <p:spPr>
          <a:xfrm rot="-531176">
            <a:off x="773103" y="3812087"/>
            <a:ext cx="746594" cy="739342"/>
          </a:xfrm>
          <a:prstGeom prst="ellipse">
            <a:avLst/>
          </a:prstGeom>
          <a:noFill/>
          <a:ln cap="flat" cmpd="sng" w="38100">
            <a:solidFill>
              <a:srgbClr val="00CE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82" name="Google Shape;382;p56"/>
          <p:cNvSpPr txBox="1"/>
          <p:nvPr/>
        </p:nvSpPr>
        <p:spPr>
          <a:xfrm>
            <a:off x="1685775" y="3942650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최종 오픈포트폴리오를 작성할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3" name="Google Shape;383;p56"/>
          <p:cNvSpPr txBox="1"/>
          <p:nvPr/>
        </p:nvSpPr>
        <p:spPr>
          <a:xfrm rot="-531643">
            <a:off x="707202" y="3865362"/>
            <a:ext cx="878383" cy="632757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03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2046000" y="686379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389" name="Google Shape;389;p57"/>
          <p:cNvSpPr/>
          <p:nvPr/>
        </p:nvSpPr>
        <p:spPr>
          <a:xfrm rot="541025">
            <a:off x="7396507" y="1607971"/>
            <a:ext cx="241181" cy="22929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7"/>
          <p:cNvSpPr/>
          <p:nvPr/>
        </p:nvSpPr>
        <p:spPr>
          <a:xfrm rot="726915">
            <a:off x="7834901" y="1797929"/>
            <a:ext cx="351632" cy="33468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7"/>
          <p:cNvSpPr/>
          <p:nvPr/>
        </p:nvSpPr>
        <p:spPr>
          <a:xfrm rot="-2266879">
            <a:off x="651776" y="27791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7"/>
          <p:cNvSpPr/>
          <p:nvPr/>
        </p:nvSpPr>
        <p:spPr>
          <a:xfrm rot="400">
            <a:off x="691175" y="2273750"/>
            <a:ext cx="7739700" cy="184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7"/>
          <p:cNvSpPr txBox="1"/>
          <p:nvPr/>
        </p:nvSpPr>
        <p:spPr>
          <a:xfrm>
            <a:off x="2182800" y="2936300"/>
            <a:ext cx="4915200" cy="8262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지난 시간에 학습한 내용은?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/>
          <p:nvPr/>
        </p:nvSpPr>
        <p:spPr>
          <a:xfrm rot="400">
            <a:off x="691175" y="2273750"/>
            <a:ext cx="7739700" cy="165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8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완성품 제작 및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최종 오픈포트폴리오 작성</a:t>
            </a:r>
            <a:endParaRPr sz="3000"/>
          </a:p>
        </p:txBody>
      </p:sp>
      <p:sp>
        <p:nvSpPr>
          <p:cNvPr id="400" name="Google Shape;400;p58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완성품을 제작하고,아래의 ‘최종 오픈포트폴리오 작성 시 체크리스트’를 확인하여 우리 팀의 최종 오픈포트폴리오를 작성해봅시다.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01" name="Google Shape;401;p58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{BB0C9B4B-87E7-4467-BC68-CF57AA0CC3AF}</a:tableStyleId>
              </a:tblPr>
              <a:tblGrid>
                <a:gridCol w="1446475"/>
                <a:gridCol w="6062975"/>
              </a:tblGrid>
              <a:tr h="312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후가공된 부품을 결합하여 완성품 제작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완성품 테스트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3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최종 오픈포트폴리오 작성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최종 오픈포트폴리오 작성 시 체크리스트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https://docs.google.com/spreadsheets/d/1YHgpV2WMbDFR958ZAOmUWCIQq_2Sa-kkzcNRRJTLpN0/edit?usp=sharing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2" name="Google Shape;402;p58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8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8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9"/>
          <p:cNvSpPr/>
          <p:nvPr/>
        </p:nvSpPr>
        <p:spPr>
          <a:xfrm rot="400">
            <a:off x="691175" y="2273750"/>
            <a:ext cx="7739700" cy="150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9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성찰</a:t>
            </a:r>
            <a:endParaRPr sz="3200"/>
          </a:p>
        </p:txBody>
      </p:sp>
      <p:sp>
        <p:nvSpPr>
          <p:cNvPr id="411" name="Google Shape;411;p59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다른 팀원의 오픈포트폴리오를 살펴보고, 비교/성찰하여 우리 팀의 아이디어 및 오픈포트폴리오를 개선해봅시다.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12" name="Google Shape;412;p59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{BB0C9B4B-87E7-4467-BC68-CF57AA0CC3AF}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다른 팀의 오픈포트폴리오 확인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우리 팀의 오픈포트폴리오와 비교하여 추가 또는 수정할 점 확인 및 개선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우리 반 오픈포트폴리오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(생략)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3" name="Google Shape;413;p59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9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9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마무리하며</a:t>
            </a:r>
            <a:endParaRPr/>
          </a:p>
        </p:txBody>
      </p:sp>
      <p:sp>
        <p:nvSpPr>
          <p:cNvPr id="421" name="Google Shape;421;p60"/>
          <p:cNvSpPr txBox="1"/>
          <p:nvPr>
            <p:ph idx="2" type="title"/>
          </p:nvPr>
        </p:nvSpPr>
        <p:spPr>
          <a:xfrm>
            <a:off x="626376" y="190480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500"/>
              <a:t>오늘 학습한 내용은?</a:t>
            </a:r>
            <a:endParaRPr sz="1500"/>
          </a:p>
        </p:txBody>
      </p:sp>
      <p:sp>
        <p:nvSpPr>
          <p:cNvPr id="422" name="Google Shape;422;p60"/>
          <p:cNvSpPr txBox="1"/>
          <p:nvPr>
            <p:ph idx="3" type="title"/>
          </p:nvPr>
        </p:nvSpPr>
        <p:spPr>
          <a:xfrm>
            <a:off x="3274751" y="2508100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 다음 수업은?</a:t>
            </a:r>
            <a:endParaRPr sz="1500"/>
          </a:p>
        </p:txBody>
      </p:sp>
      <p:sp>
        <p:nvSpPr>
          <p:cNvPr id="423" name="Google Shape;423;p60"/>
          <p:cNvSpPr txBox="1"/>
          <p:nvPr>
            <p:ph idx="4" type="subTitle"/>
          </p:nvPr>
        </p:nvSpPr>
        <p:spPr>
          <a:xfrm>
            <a:off x="3423238" y="302052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최종 발표 및 피드백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성찰 및 아이디어 개선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4" name="Google Shape;424;p60"/>
          <p:cNvSpPr/>
          <p:nvPr/>
        </p:nvSpPr>
        <p:spPr>
          <a:xfrm rot="-2266879">
            <a:off x="3874171" y="25095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60"/>
          <p:cNvSpPr/>
          <p:nvPr/>
        </p:nvSpPr>
        <p:spPr>
          <a:xfrm rot="-2266879">
            <a:off x="842071" y="1878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0"/>
          <p:cNvSpPr txBox="1"/>
          <p:nvPr/>
        </p:nvSpPr>
        <p:spPr>
          <a:xfrm>
            <a:off x="5988751" y="3110250"/>
            <a:ext cx="2844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3. 수업 정리 및 과제</a:t>
            </a:r>
            <a:endParaRPr b="1" sz="15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7" name="Google Shape;427;p60"/>
          <p:cNvSpPr txBox="1"/>
          <p:nvPr/>
        </p:nvSpPr>
        <p:spPr>
          <a:xfrm>
            <a:off x="6093888" y="3636099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오늘 활용한 스마트 기기와 책상을 정리하세요.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스마트기기에서는 꼭! 로그아웃을 하세요.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8" name="Google Shape;428;p60"/>
          <p:cNvSpPr txBox="1"/>
          <p:nvPr/>
        </p:nvSpPr>
        <p:spPr>
          <a:xfrm>
            <a:off x="797013" y="2382999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최종 완성품 제작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최종 오픈포트폴리오 작성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성찰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