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Bellota Text"/>
      <p:regular r:id="rId17"/>
      <p:bold r:id="rId18"/>
      <p:italic r:id="rId19"/>
      <p:boldItalic r:id="rId20"/>
    </p:embeddedFont>
    <p:embeddedFont>
      <p:font typeface="Quicksand"/>
      <p:regular r:id="rId21"/>
      <p:bold r:id="rId22"/>
    </p:embeddedFont>
    <p:embeddedFont>
      <p:font typeface="Quicksand SemiBold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2E6C08-BC2F-450A-87A7-4436AE998EAC}">
  <a:tblStyle styleId="{4C2E6C08-BC2F-450A-87A7-4436AE998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boldItalic.fntdata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QuicksandSemiBold-bold.fntdata"/><Relationship Id="rId23" Type="http://schemas.openxmlformats.org/officeDocument/2006/relationships/font" Target="fonts/QuicksandSemiBo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BellotaText-regular.fntdata"/><Relationship Id="rId16" Type="http://schemas.openxmlformats.org/officeDocument/2006/relationships/font" Target="fonts/ComfortaaSemiBold-bold.fntdata"/><Relationship Id="rId19" Type="http://schemas.openxmlformats.org/officeDocument/2006/relationships/font" Target="fonts/BellotaText-italic.fntdata"/><Relationship Id="rId18" Type="http://schemas.openxmlformats.org/officeDocument/2006/relationships/font" Target="fonts/Bellota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34fd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34fd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127055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127055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1234fdc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1234fdc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1234fdc1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1234fdc1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3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329" name="Google Shape;329;p53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11차시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331" name="Google Shape;331;p53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53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6" name="Google Shape;336;p53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7" name="Google Shape;337;p53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8" name="Google Shape;338;p53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9" name="Google Shape;339;p53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340" name="Google Shape;340;p53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347" name="Google Shape;347;p54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348" name="Google Shape;348;p54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349" name="Google Shape;349;p54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350" name="Google Shape;350;p54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351" name="Google Shape;351;p54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4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22728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227281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최종 발표 및 피드백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0" name="Google Shape;360;p55"/>
          <p:cNvSpPr txBox="1"/>
          <p:nvPr/>
        </p:nvSpPr>
        <p:spPr>
          <a:xfrm>
            <a:off x="47913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55"/>
          <p:cNvSpPr txBox="1"/>
          <p:nvPr/>
        </p:nvSpPr>
        <p:spPr>
          <a:xfrm>
            <a:off x="479131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 및 아이디어 개선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62" name="Google Shape;362;p55"/>
          <p:cNvSpPr/>
          <p:nvPr/>
        </p:nvSpPr>
        <p:spPr>
          <a:xfrm>
            <a:off x="35829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/>
          <p:nvPr/>
        </p:nvSpPr>
        <p:spPr>
          <a:xfrm>
            <a:off x="48655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5"/>
          <p:cNvSpPr/>
          <p:nvPr/>
        </p:nvSpPr>
        <p:spPr>
          <a:xfrm>
            <a:off x="61546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5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5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"/>
          <p:cNvSpPr/>
          <p:nvPr/>
        </p:nvSpPr>
        <p:spPr>
          <a:xfrm>
            <a:off x="48655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55"/>
          <p:cNvCxnSpPr/>
          <p:nvPr/>
        </p:nvCxnSpPr>
        <p:spPr>
          <a:xfrm>
            <a:off x="421987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sp>
        <p:nvSpPr>
          <p:cNvPr id="371" name="Google Shape;371;p55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5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5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380" name="Google Shape;380;p56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6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6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3" name="Google Shape;383;p56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발표 및 피드백에 대한 올바른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56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개선된 아이디어를 제시할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392" name="Google Shape;392;p57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7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7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7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최종</a:t>
            </a:r>
            <a:r>
              <a:rPr lang="en" sz="3200"/>
              <a:t>발표 및 피드백</a:t>
            </a:r>
            <a:endParaRPr sz="3200"/>
          </a:p>
        </p:txBody>
      </p:sp>
      <p:sp>
        <p:nvSpPr>
          <p:cNvPr id="403" name="Google Shape;403;p58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최종</a:t>
            </a: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발표를 통해 서로의 아이디어를 공유하고, 피드백 활동을 수행해봅시다.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04" name="Google Shape;404;p58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{4C2E6C08-BC2F-450A-87A7-4436AE998EAC}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중간 발표 및 동료/교사 피드백 활동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피드백 내용을 바탕으로 성찰하기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(필요한 경우)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팀원과 협력하여 완성품에 대한 추가적인 보완을 위한 아이디어 제시하기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p58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8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8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8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피드백은 아이디어의 개선을 목적으로 합니다. 따라서 잘한 점(좋은 점)을 이야기하고, 반대로 부족한 점을 제시할 때는 ‘~을 보완하면 좋겠다'와 같이 개선의 의견을 함께 이야기해주는 것이 좋습니다.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9"/>
          <p:cNvSpPr txBox="1"/>
          <p:nvPr>
            <p:ph type="ctrTitle"/>
          </p:nvPr>
        </p:nvSpPr>
        <p:spPr>
          <a:xfrm>
            <a:off x="2046000" y="77580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성찰 및 아이디어 개선</a:t>
            </a:r>
            <a:endParaRPr sz="3800"/>
          </a:p>
        </p:txBody>
      </p:sp>
      <p:sp>
        <p:nvSpPr>
          <p:cNvPr id="415" name="Google Shape;415;p59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16" name="Google Shape;416;p59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{4C2E6C08-BC2F-450A-87A7-4436AE998EAC}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오픈포트폴리오를 통해 그동안의 활동 과정을 되돌아보기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9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9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9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425" name="Google Shape;425;p60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426" name="Google Shape;426;p60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427" name="Google Shape;427;p60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최종 발표 및 피드백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 및 아이디어 개선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8" name="Google Shape;428;p60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0"/>
          <p:cNvSpPr txBox="1"/>
          <p:nvPr/>
        </p:nvSpPr>
        <p:spPr>
          <a:xfrm>
            <a:off x="5988751" y="3110250"/>
            <a:ext cx="2844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3. 수업 정리 및 과제</a:t>
            </a:r>
            <a:endParaRPr b="1"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6093888" y="36360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오늘 활용한 스마트 기기와 책상을 정리하세요.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스마트기기에서는 꼭! 로그아웃을 하세요.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2" name="Google Shape;432;p60"/>
          <p:cNvSpPr txBox="1"/>
          <p:nvPr/>
        </p:nvSpPr>
        <p:spPr>
          <a:xfrm>
            <a:off x="797013" y="23829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최종 완성품 제작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최종 오픈포트폴리오 작성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