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3" r:id="rId4"/>
    <p:sldMasterId id="2147483724" r:id="rId5"/>
    <p:sldMasterId id="214748372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Bellota Text"/>
      <p:regular r:id="rId18"/>
      <p:bold r:id="rId19"/>
      <p:italic r:id="rId20"/>
      <p:boldItalic r:id="rId21"/>
    </p:embeddedFont>
    <p:embeddedFont>
      <p:font typeface="Quicksand"/>
      <p:regular r:id="rId22"/>
      <p:bold r:id="rId23"/>
    </p:embeddedFont>
    <p:embeddedFont>
      <p:font typeface="Quicksand SemiBold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7973CA-7C4B-4596-B91F-DA058B550549}">
  <a:tblStyle styleId="{E67973CA-7C4B-4596-B91F-DA058B550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italic.fntdata"/><Relationship Id="rId22" Type="http://schemas.openxmlformats.org/officeDocument/2006/relationships/font" Target="fonts/Quicksand-regular.fntdata"/><Relationship Id="rId21" Type="http://schemas.openxmlformats.org/officeDocument/2006/relationships/font" Target="fonts/BellotaText-boldItalic.fntdata"/><Relationship Id="rId24" Type="http://schemas.openxmlformats.org/officeDocument/2006/relationships/font" Target="fonts/QuicksandSemiBold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Comfortaa-regular.fntdata"/><Relationship Id="rId25" Type="http://schemas.openxmlformats.org/officeDocument/2006/relationships/font" Target="fonts/QuicksandSemiBold-bold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BellotaText-bold.fntdata"/><Relationship Id="rId18" Type="http://schemas.openxmlformats.org/officeDocument/2006/relationships/font" Target="fonts/BellotaTex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3831741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3831741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128361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128361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28361af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28361af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f790646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f790646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0" name="Google Shape;330;p54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5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55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38" name="Google Shape;338;p5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39" name="Google Shape;339;p5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40" name="Google Shape;340;p5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4" name="Google Shape;344;p5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345" name="Google Shape;345;p5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346" name="Google Shape;346;p57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7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48" name="Google Shape;348;p57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57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52" name="Google Shape;352;p5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3" name="Google Shape;353;p5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9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7" name="Google Shape;357;p59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0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4" name="Google Shape;364;p61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365" name="Google Shape;36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2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0" name="Google Shape;370;p62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2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2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3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63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5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3" name="Google Shape;383;p65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385" name="Google Shape;385;p6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86" name="Google Shape;386;p6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387" name="Google Shape;387;p65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8" name="Google Shape;388;p65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" name="Google Shape;389;p65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65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65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65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4" name="Google Shape;394;p65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65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65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6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66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02" name="Google Shape;402;p66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66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7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67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6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411" name="Google Shape;411;p6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412" name="Google Shape;412;p6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9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7" name="Google Shape;417;p69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0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2" name="Google Shape;422;p70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25" name="Google Shape;425;p7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26" name="Google Shape;426;p7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27" name="Google Shape;427;p71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71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29" name="Google Shape;429;p71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0" name="Google Shape;430;p71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1" name="Google Shape;431;p71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71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35" name="Google Shape;435;p7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36" name="Google Shape;436;p7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37" name="Google Shape;437;p72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72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9" name="Google Shape;439;p72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" name="Google Shape;440;p72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41" name="Google Shape;441;p72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72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45" name="Google Shape;445;p7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46" name="Google Shape;446;p7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50" name="Google Shape;450;p7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51" name="Google Shape;451;p7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52" name="Google Shape;452;p74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3" name="Google Shape;453;p74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4" name="Google Shape;454;p74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74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6" name="Google Shape;456;p74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74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8" name="Google Shape;458;p74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9" name="Google Shape;459;p74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0" name="Google Shape;460;p74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74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2" name="Google Shape;462;p74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74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5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7" name="Google Shape;467;p75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8" name="Google Shape;468;p75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8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8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8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8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9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488" name="Google Shape;488;p79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9차시</a:t>
            </a:r>
            <a:endParaRPr/>
          </a:p>
        </p:txBody>
      </p:sp>
      <p:sp>
        <p:nvSpPr>
          <p:cNvPr id="489" name="Google Shape;489;p79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490" name="Google Shape;490;p79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9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9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9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79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5" name="Google Shape;495;p79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6" name="Google Shape;496;p79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7" name="Google Shape;497;p79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8" name="Google Shape;498;p79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99" name="Google Shape;499;p79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9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506" name="Google Shape;506;p80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507" name="Google Shape;507;p80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508" name="Google Shape;508;p80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509" name="Google Shape;509;p80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510" name="Google Shape;510;p80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0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1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517" name="Google Shape;517;p81"/>
          <p:cNvSpPr txBox="1"/>
          <p:nvPr/>
        </p:nvSpPr>
        <p:spPr>
          <a:xfrm>
            <a:off x="22728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8" name="Google Shape;518;p81"/>
          <p:cNvSpPr txBox="1"/>
          <p:nvPr/>
        </p:nvSpPr>
        <p:spPr>
          <a:xfrm>
            <a:off x="227281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3D프린터를 활용한 부품 출력 및 후가공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9" name="Google Shape;519;p81"/>
          <p:cNvSpPr txBox="1"/>
          <p:nvPr/>
        </p:nvSpPr>
        <p:spPr>
          <a:xfrm>
            <a:off x="47913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0" name="Google Shape;520;p81"/>
          <p:cNvSpPr txBox="1"/>
          <p:nvPr/>
        </p:nvSpPr>
        <p:spPr>
          <a:xfrm>
            <a:off x="479131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21" name="Google Shape;521;p81"/>
          <p:cNvSpPr/>
          <p:nvPr/>
        </p:nvSpPr>
        <p:spPr>
          <a:xfrm>
            <a:off x="35829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1"/>
          <p:cNvSpPr/>
          <p:nvPr/>
        </p:nvSpPr>
        <p:spPr>
          <a:xfrm>
            <a:off x="48655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1"/>
          <p:cNvSpPr/>
          <p:nvPr/>
        </p:nvSpPr>
        <p:spPr>
          <a:xfrm>
            <a:off x="61546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1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1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1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1"/>
          <p:cNvSpPr/>
          <p:nvPr/>
        </p:nvSpPr>
        <p:spPr>
          <a:xfrm>
            <a:off x="48655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81"/>
          <p:cNvCxnSpPr/>
          <p:nvPr/>
        </p:nvCxnSpPr>
        <p:spPr>
          <a:xfrm>
            <a:off x="421987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sp>
        <p:nvSpPr>
          <p:cNvPr id="530" name="Google Shape;530;p81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1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1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1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539" name="Google Shape;539;p82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2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2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2" name="Google Shape;542;p82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공동의 문제를 해결하기 위해 협력하는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3" name="Google Shape;543;p82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82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82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3D 프린터를 활용하여 모델링한 부품을 출력할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82"/>
          <p:cNvSpPr/>
          <p:nvPr/>
        </p:nvSpPr>
        <p:spPr>
          <a:xfrm rot="-531176">
            <a:off x="773103" y="381208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00C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7" name="Google Shape;547;p82"/>
          <p:cNvSpPr txBox="1"/>
          <p:nvPr/>
        </p:nvSpPr>
        <p:spPr>
          <a:xfrm>
            <a:off x="1685775" y="394265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공구를 활용하여 출력한 부품을 후가공할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82"/>
          <p:cNvSpPr txBox="1"/>
          <p:nvPr/>
        </p:nvSpPr>
        <p:spPr>
          <a:xfrm rot="-531643">
            <a:off x="707202" y="386536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3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554" name="Google Shape;554;p83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3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3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3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3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4"/>
          <p:cNvSpPr/>
          <p:nvPr/>
        </p:nvSpPr>
        <p:spPr>
          <a:xfrm rot="400">
            <a:off x="691175" y="2273750"/>
            <a:ext cx="7739700" cy="12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4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제작 순서</a:t>
            </a:r>
            <a:endParaRPr sz="3200"/>
          </a:p>
        </p:txBody>
      </p:sp>
      <p:sp>
        <p:nvSpPr>
          <p:cNvPr id="565" name="Google Shape;565;p84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3D 프린터를 활용하여 부품을 출력하고, </a:t>
            </a:r>
            <a:endParaRPr sz="10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핸드드릴, 니퍼, 사포 등을 활용하여 출력한 부품에 대한 후가공을 실시합시다.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66" name="Google Shape;566;p84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{E67973CA-7C4B-4596-B91F-DA058B550549}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3D 프린터를 활용한 부품 출력(계속)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출력된 부품을 후가공(핸드드릴, 사포,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니퍼 등의 공구 활용)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출력, 후가공 과정 등을 기록하고 선별하여 오픈포트폴리오에 게시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7" name="Google Shape;567;p84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4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4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4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출력물에 있는 지지대(서포터)를 제거하고, 표면을 매끄럽게 가공하는 등의 활동을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   ‘후가공’이라 하며, 이 때 꼼꼼한 작업이 이루어져야 완성품의 질을 높일 수 있습니다.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5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5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성찰</a:t>
            </a:r>
            <a:endParaRPr sz="3200"/>
          </a:p>
        </p:txBody>
      </p:sp>
      <p:sp>
        <p:nvSpPr>
          <p:cNvPr id="577" name="Google Shape;577;p85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78" name="Google Shape;578;p85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{E67973CA-7C4B-4596-B91F-DA058B550549}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85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5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5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587" name="Google Shape;587;p86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588" name="Google Shape;588;p86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589" name="Google Shape;589;p86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최종 완성품 제작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최종 오픈포트폴리오 작성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</a:t>
            </a:r>
            <a:endParaRPr sz="1200"/>
          </a:p>
        </p:txBody>
      </p:sp>
      <p:sp>
        <p:nvSpPr>
          <p:cNvPr id="590" name="Google Shape;590;p86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6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6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6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594" name="Google Shape;594;p86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기기 및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  <p:sp>
        <p:nvSpPr>
          <p:cNvPr id="595" name="Google Shape;595;p86"/>
          <p:cNvSpPr txBox="1"/>
          <p:nvPr/>
        </p:nvSpPr>
        <p:spPr>
          <a:xfrm>
            <a:off x="797013" y="23829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- 3D 프린터를 활용한 부품 출력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출력된 부품 후가공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