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687" r:id="rId3"/>
    <p:sldId id="754" r:id="rId4"/>
    <p:sldId id="757" r:id="rId5"/>
    <p:sldId id="758" r:id="rId6"/>
    <p:sldId id="761" r:id="rId7"/>
    <p:sldId id="760" r:id="rId8"/>
    <p:sldId id="756" r:id="rId9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2344D3-48BB-42F5-87E9-6FD83819C559}">
          <p14:sldIdLst>
            <p14:sldId id="687"/>
            <p14:sldId id="754"/>
            <p14:sldId id="757"/>
            <p14:sldId id="758"/>
            <p14:sldId id="761"/>
            <p14:sldId id="760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62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6D88E"/>
    <a:srgbClr val="254061"/>
    <a:srgbClr val="1F497D"/>
    <a:srgbClr val="7030A0"/>
    <a:srgbClr val="92D050"/>
    <a:srgbClr val="0070C0"/>
    <a:srgbClr val="00BAF2"/>
    <a:srgbClr val="004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40" autoAdjust="0"/>
  </p:normalViewPr>
  <p:slideViewPr>
    <p:cSldViewPr>
      <p:cViewPr varScale="1">
        <p:scale>
          <a:sx n="82" d="100"/>
          <a:sy n="82" d="100"/>
        </p:scale>
        <p:origin x="1306" y="72"/>
      </p:cViewPr>
      <p:guideLst>
        <p:guide orient="horz" pos="2931"/>
        <p:guide pos="62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3036" y="-13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C99F9-6FB9-449F-90B3-A3D562843D6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C832B-0863-4D63-8BFF-44F73FB91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93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EFB9-F7BD-4DD6-86DF-1C3651D9221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39C2F-AC45-4FA2-A63A-09DD557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0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04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39C2F-AC45-4FA2-A63A-09DD557A53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7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497" y="6356357"/>
            <a:ext cx="23114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BA5792A-0434-4B93-9594-2D377AA038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9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78E52AF4-525E-41BB-BEA9-8587E5F0AD38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C30DA91E-B9D6-4C21-8F9C-AAB56C855F31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F1CE-9CBA-46FC-B587-7EFE8C64416C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19" r="10782" b="4900"/>
          <a:stretch/>
        </p:blipFill>
        <p:spPr>
          <a:xfrm>
            <a:off x="350490" y="260650"/>
            <a:ext cx="1147628" cy="10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1E7-B71A-46B3-B98F-382654C728B1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17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E991-11A0-449A-82CE-83454452F610}" type="datetime1">
              <a:rPr lang="ko-KR" altLang="en-US" smtClean="0"/>
              <a:t>2022-08-12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4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4C4A-2E81-4E33-BEA4-512A310CE6DD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4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356A-4930-4D1F-8B03-56D77DE755CA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7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12E9-107D-4C0A-A53E-97DB441C9EC6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11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33C7-9A5C-4ADA-9528-A5B56DE75B23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2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7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8C8A-2492-40F9-A4BA-7FEE63634C30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28497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A5792A-0434-4B93-9594-2D377AA0385D}" type="slidenum">
              <a:rPr lang="ko-KR" altLang="en-US" sz="1200" smtClean="0"/>
              <a:pPr/>
              <a:t>‹#›</a:t>
            </a:fld>
            <a:endParaRPr lang="ko-KR" altLang="en-US" sz="12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B3D171-78BD-4BDE-A801-C267E5918C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463" y="117004"/>
            <a:ext cx="7098789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ln>
                  <a:noFill/>
                </a:ln>
                <a:solidFill>
                  <a:schemeClr val="tx2"/>
                </a:solidFill>
              </a:defRPr>
            </a:lvl1pPr>
            <a:lvl2pPr marL="457188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16463" y="1196752"/>
            <a:ext cx="9673075" cy="914400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1800" b="1"/>
            </a:lvl1pPr>
            <a:lvl2pPr marL="800088" indent="-342900">
              <a:buFont typeface="Wingdings" panose="05000000000000000000" pitchFamily="2" charset="2"/>
              <a:buChar char="§"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17121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505B-7A3A-43BE-BA68-DD5ACCA1A8F0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11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641D-20BE-4946-9F86-4B9D88B300AF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2B9A-602B-449A-8577-9BFFA05E8EA4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19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28497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A5792A-0434-4B93-9594-2D377AA0385D}" type="slidenum">
              <a:rPr lang="ko-KR" altLang="en-US" sz="1200" smtClean="0"/>
              <a:pPr/>
              <a:t>‹#›</a:t>
            </a:fld>
            <a:endParaRPr lang="ko-KR" altLang="en-US" sz="12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B3D171-78BD-4BDE-A801-C267E5918C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463" y="117004"/>
            <a:ext cx="7098789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ln>
                  <a:noFill/>
                </a:ln>
                <a:solidFill>
                  <a:schemeClr val="tx2"/>
                </a:solidFill>
              </a:defRPr>
            </a:lvl1pPr>
            <a:lvl2pPr marL="457188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16463" y="1196752"/>
            <a:ext cx="9673075" cy="914400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1800" b="1"/>
            </a:lvl1pPr>
            <a:lvl2pPr marL="800088" indent="-342900">
              <a:buFont typeface="Wingdings" panose="05000000000000000000" pitchFamily="2" charset="2"/>
              <a:buChar char="§"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9802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28497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A5792A-0434-4B93-9594-2D377AA0385D}" type="slidenum">
              <a:rPr lang="ko-KR" altLang="en-US" sz="1200" smtClean="0"/>
              <a:pPr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208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428497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A5792A-0434-4B93-9594-2D377AA0385D}" type="slidenum">
              <a:rPr lang="ko-KR" altLang="en-US" sz="1200" smtClean="0"/>
              <a:pPr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507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28497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A5792A-0434-4B93-9594-2D377AA0385D}" type="slidenum">
              <a:rPr lang="ko-KR" altLang="en-US" sz="1200" smtClean="0"/>
              <a:pPr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505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28497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A5792A-0434-4B93-9594-2D377AA0385D}" type="slidenum">
              <a:rPr lang="ko-KR" altLang="en-US" sz="1200" smtClean="0"/>
              <a:pPr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04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28497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A5792A-0434-4B93-9594-2D377AA0385D}" type="slidenum">
              <a:rPr lang="ko-KR" altLang="en-US" sz="1200" smtClean="0"/>
              <a:pPr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181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7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428497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A5792A-0434-4B93-9594-2D377AA0385D}" type="slidenum">
              <a:rPr lang="ko-KR" altLang="en-US" sz="1200" smtClean="0"/>
              <a:pPr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42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9A564C8F-AD69-4064-A13E-32749EFB1FDD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ptone 2010\연세대학교 08\png\위쪽바.png"/>
          <p:cNvPicPr>
            <a:picLocks noChangeAspect="1" noChangeArrowheads="1"/>
          </p:cNvPicPr>
          <p:nvPr userDrawn="1"/>
        </p:nvPicPr>
        <p:blipFill>
          <a:blip r:embed="rId13"/>
          <a:srcRect t="19321"/>
          <a:stretch>
            <a:fillRect/>
          </a:stretch>
        </p:blipFill>
        <p:spPr bwMode="auto">
          <a:xfrm>
            <a:off x="0" y="908626"/>
            <a:ext cx="9906000" cy="144111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3F3BB6-621D-4B5A-BDBE-315D0E07E87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51" y="188640"/>
            <a:ext cx="643139" cy="5936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536448-FA4E-4E78-88E3-C87A00B2B469}"/>
              </a:ext>
            </a:extLst>
          </p:cNvPr>
          <p:cNvSpPr/>
          <p:nvPr userDrawn="1"/>
        </p:nvSpPr>
        <p:spPr>
          <a:xfrm>
            <a:off x="7917506" y="329301"/>
            <a:ext cx="217435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300" b="1" dirty="0">
                <a:latin typeface="Arial" panose="020B0604020202020204" pitchFamily="34" charset="0"/>
                <a:cs typeface="Arial" panose="020B0604020202020204" pitchFamily="34" charset="0"/>
              </a:rPr>
              <a:t>ntelligent </a:t>
            </a:r>
            <a:r>
              <a:rPr lang="en-US" altLang="ko-KR" sz="13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300" b="1" dirty="0">
                <a:latin typeface="Arial" panose="020B0604020202020204" pitchFamily="34" charset="0"/>
                <a:cs typeface="Arial" panose="020B0604020202020204" pitchFamily="34" charset="0"/>
              </a:rPr>
              <a:t>ystem &amp;</a:t>
            </a:r>
          </a:p>
          <a:p>
            <a:r>
              <a:rPr lang="en-US" altLang="ko-KR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ko-KR" sz="1300" b="1" dirty="0">
                <a:latin typeface="Arial" panose="020B0604020202020204" pitchFamily="34" charset="0"/>
                <a:cs typeface="Arial" panose="020B0604020202020204" pitchFamily="34" charset="0"/>
              </a:rPr>
              <a:t>ibration </a:t>
            </a:r>
            <a:r>
              <a:rPr lang="en-US" altLang="ko-KR" sz="13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1300" b="1" dirty="0">
                <a:latin typeface="Arial" panose="020B0604020202020204" pitchFamily="34" charset="0"/>
                <a:cs typeface="Arial" panose="020B0604020202020204" pitchFamily="34" charset="0"/>
              </a:rPr>
              <a:t>ontrol Lab.</a:t>
            </a:r>
            <a:endParaRPr lang="ko-KR" alt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688CA8-1DE2-45B8-8401-228B142589EA}"/>
              </a:ext>
            </a:extLst>
          </p:cNvPr>
          <p:cNvCxnSpPr>
            <a:cxnSpLocks/>
          </p:cNvCxnSpPr>
          <p:nvPr userDrawn="1"/>
        </p:nvCxnSpPr>
        <p:spPr>
          <a:xfrm>
            <a:off x="7946466" y="190375"/>
            <a:ext cx="0" cy="6120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1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4337" y="115895"/>
            <a:ext cx="9534525" cy="656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9D54-6C6E-45C5-9009-CFC425CDC3FC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792A-0434-4B93-9594-2D377AA038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3" descr="D:\ptone 2010\연세대학교 08\png\위쪽바.png"/>
          <p:cNvPicPr>
            <a:picLocks noChangeAspect="1" noChangeArrowheads="1"/>
          </p:cNvPicPr>
          <p:nvPr userDrawn="1"/>
        </p:nvPicPr>
        <p:blipFill>
          <a:blip r:embed="rId15"/>
          <a:srcRect t="19321"/>
          <a:stretch>
            <a:fillRect/>
          </a:stretch>
        </p:blipFill>
        <p:spPr bwMode="auto">
          <a:xfrm>
            <a:off x="1152449" y="2636919"/>
            <a:ext cx="7800000" cy="113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222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70854" y="2132856"/>
            <a:ext cx="7772400" cy="432048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ea"/>
                <a:cs typeface="Arial" panose="020B0604020202020204" pitchFamily="34" charset="0"/>
              </a:rPr>
              <a:t>Progressive Report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856653" y="4756582"/>
            <a:ext cx="6400800" cy="1752600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Department of Mechanical Engineering, </a:t>
            </a:r>
          </a:p>
          <a:p>
            <a:r>
              <a:rPr lang="en-US" altLang="ko-KR" sz="2000" b="1" dirty="0" err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Gachon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University, Korea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792A-0434-4B93-9594-2D377AA0385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06276" y="3645024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j-ea"/>
                <a:ea typeface="+mj-ea"/>
                <a:cs typeface="Arial" panose="020B0604020202020204" pitchFamily="34" charset="0"/>
              </a:rPr>
              <a:t>Sangwoo</a:t>
            </a:r>
            <a:r>
              <a:rPr lang="ko-KR" altLang="en-US" b="1" dirty="0">
                <a:solidFill>
                  <a:srgbClr val="00206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+mj-ea"/>
                <a:ea typeface="+mj-ea"/>
                <a:cs typeface="Arial" panose="020B0604020202020204" pitchFamily="34" charset="0"/>
              </a:rPr>
              <a:t>Kim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0708" y="5523579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2022-08-10</a:t>
            </a:r>
          </a:p>
        </p:txBody>
      </p:sp>
    </p:spTree>
    <p:extLst>
      <p:ext uri="{BB962C8B-B14F-4D97-AF65-F5344CB8AC3E}">
        <p14:creationId xmlns:p14="http://schemas.microsoft.com/office/powerpoint/2010/main" val="14731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가위, 무기이(가) 표시된 사진&#10;&#10;자동 생성된 설명">
            <a:extLst>
              <a:ext uri="{FF2B5EF4-FFF2-40B4-BE49-F238E27FC236}">
                <a16:creationId xmlns:a16="http://schemas.microsoft.com/office/drawing/2014/main" id="{1D90CBE6-B524-9ACC-575B-768DECE77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2924944"/>
            <a:ext cx="4545453" cy="234240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635F54-0316-0CCE-1EE7-3FAF42245D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Robot bottom plate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59E21-78CB-FFD8-4538-6D84E0C9E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63" y="1196752"/>
            <a:ext cx="9673075" cy="914400"/>
          </a:xfrm>
        </p:spPr>
        <p:txBody>
          <a:bodyPr/>
          <a:lstStyle/>
          <a:p>
            <a:r>
              <a:rPr lang="en-US" altLang="ko-KR" dirty="0"/>
              <a:t>Robot bottom design</a:t>
            </a:r>
          </a:p>
          <a:p>
            <a:pPr lvl="1"/>
            <a:r>
              <a:rPr lang="en-US" altLang="ko-KR" dirty="0"/>
              <a:t>It can be using with isolation-table and stand-alone mode both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41A86-8BC9-BC44-C954-93882C92C43C}"/>
              </a:ext>
            </a:extLst>
          </p:cNvPr>
          <p:cNvSpPr txBox="1"/>
          <p:nvPr/>
        </p:nvSpPr>
        <p:spPr>
          <a:xfrm>
            <a:off x="704528" y="569452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Stand-alone </a:t>
            </a:r>
            <a:r>
              <a:rPr lang="en-US" altLang="ko-KR" dirty="0" err="1"/>
              <a:t>assembely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84606C-54C2-10D3-ADD5-0D1CDFC653D7}"/>
              </a:ext>
            </a:extLst>
          </p:cNvPr>
          <p:cNvGrpSpPr/>
          <p:nvPr/>
        </p:nvGrpSpPr>
        <p:grpSpPr>
          <a:xfrm>
            <a:off x="5673080" y="3208198"/>
            <a:ext cx="3510149" cy="1538448"/>
            <a:chOff x="4587472" y="2944620"/>
            <a:chExt cx="5387845" cy="2454876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681A3A5B-3D66-787B-49D1-168A5C6C4BD1}"/>
                </a:ext>
              </a:extLst>
            </p:cNvPr>
            <p:cNvSpPr/>
            <p:nvPr/>
          </p:nvSpPr>
          <p:spPr>
            <a:xfrm rot="911695">
              <a:off x="4587472" y="3012530"/>
              <a:ext cx="5387845" cy="2386966"/>
            </a:xfrm>
            <a:prstGeom prst="parallelogram">
              <a:avLst>
                <a:gd name="adj" fmla="val 792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 descr="가위, 무기이(가) 표시된 사진&#10;&#10;자동 생성된 설명">
              <a:extLst>
                <a:ext uri="{FF2B5EF4-FFF2-40B4-BE49-F238E27FC236}">
                  <a16:creationId xmlns:a16="http://schemas.microsoft.com/office/drawing/2014/main" id="{B29EC5CF-5C94-8CBF-50E4-2FC0AA036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3" b="89802" l="8613" r="90730">
                          <a14:foregroundMark x1="89051" y1="43201" x2="90730" y2="40510"/>
                          <a14:foregroundMark x1="8613" y1="59490" x2="10073" y2="594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2944620"/>
              <a:ext cx="4545453" cy="234240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6140A2-0315-9CB3-32BF-BBD92745854A}"/>
              </a:ext>
            </a:extLst>
          </p:cNvPr>
          <p:cNvSpPr txBox="1"/>
          <p:nvPr/>
        </p:nvSpPr>
        <p:spPr>
          <a:xfrm>
            <a:off x="5807711" y="570158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Using stand alone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가위, 도구이(가) 표시된 사진&#10;&#10;자동 생성된 설명">
            <a:extLst>
              <a:ext uri="{FF2B5EF4-FFF2-40B4-BE49-F238E27FC236}">
                <a16:creationId xmlns:a16="http://schemas.microsoft.com/office/drawing/2014/main" id="{A13F7F7D-5B0C-36ED-CEF9-1EF8C9862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3" y="2446952"/>
            <a:ext cx="5365272" cy="2693829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635F54-0316-0CCE-1EE7-3FAF42245D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Robot bottom plate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59E21-78CB-FFD8-4538-6D84E0C9E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63" y="1196752"/>
            <a:ext cx="9673075" cy="914400"/>
          </a:xfrm>
        </p:spPr>
        <p:txBody>
          <a:bodyPr/>
          <a:lstStyle/>
          <a:p>
            <a:r>
              <a:rPr lang="en-US" altLang="ko-KR" dirty="0"/>
              <a:t>Robot bottom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41A86-8BC9-BC44-C954-93882C92C43C}"/>
              </a:ext>
            </a:extLst>
          </p:cNvPr>
          <p:cNvSpPr txBox="1"/>
          <p:nvPr/>
        </p:nvSpPr>
        <p:spPr>
          <a:xfrm>
            <a:off x="1064568" y="5476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Asymmetry </a:t>
            </a:r>
            <a:r>
              <a:rPr lang="en-US" altLang="ko-KR" dirty="0" err="1"/>
              <a:t>assembely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76878B-4605-431A-4031-B21824E412A7}"/>
              </a:ext>
            </a:extLst>
          </p:cNvPr>
          <p:cNvGrpSpPr/>
          <p:nvPr/>
        </p:nvGrpSpPr>
        <p:grpSpPr>
          <a:xfrm>
            <a:off x="6367382" y="2446952"/>
            <a:ext cx="2862660" cy="2073433"/>
            <a:chOff x="5956575" y="2489828"/>
            <a:chExt cx="4068639" cy="2910766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E631BA0E-382E-CB3F-BB9A-5E513CFAE037}"/>
                </a:ext>
              </a:extLst>
            </p:cNvPr>
            <p:cNvSpPr/>
            <p:nvPr/>
          </p:nvSpPr>
          <p:spPr>
            <a:xfrm rot="5400000" flipV="1">
              <a:off x="5421187" y="3331150"/>
              <a:ext cx="2910766" cy="1228122"/>
            </a:xfrm>
            <a:prstGeom prst="parallelogram">
              <a:avLst>
                <a:gd name="adj" fmla="val 696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26CF1F67-8420-9CFA-C3B3-E8D995889905}"/>
                </a:ext>
              </a:extLst>
            </p:cNvPr>
            <p:cNvSpPr/>
            <p:nvPr/>
          </p:nvSpPr>
          <p:spPr>
            <a:xfrm rot="1204639">
              <a:off x="5956575" y="2655413"/>
              <a:ext cx="4068639" cy="1758774"/>
            </a:xfrm>
            <a:prstGeom prst="parallelogram">
              <a:avLst>
                <a:gd name="adj" fmla="val 715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 descr="가위, 도구이(가) 표시된 사진&#10;&#10;자동 생성된 설명">
              <a:extLst>
                <a:ext uri="{FF2B5EF4-FFF2-40B4-BE49-F238E27FC236}">
                  <a16:creationId xmlns:a16="http://schemas.microsoft.com/office/drawing/2014/main" id="{7C365085-C802-E007-F872-F88F9106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34" b="89751" l="9875" r="91933">
                          <a14:foregroundMark x1="91029" y1="48338" x2="91029" y2="48338"/>
                          <a14:foregroundMark x1="91933" y1="48338" x2="91586" y2="495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112" y="3022491"/>
              <a:ext cx="3072680" cy="15427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431572E-F2FF-6371-E394-3A69F7E2C24C}"/>
              </a:ext>
            </a:extLst>
          </p:cNvPr>
          <p:cNvSpPr txBox="1"/>
          <p:nvPr/>
        </p:nvSpPr>
        <p:spPr>
          <a:xfrm>
            <a:off x="5631076" y="549828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8BA16700-BE33-EE6F-A42F-71DA2C1303D6}"/>
              </a:ext>
            </a:extLst>
          </p:cNvPr>
          <p:cNvSpPr/>
          <p:nvPr/>
        </p:nvSpPr>
        <p:spPr>
          <a:xfrm rot="5400000" flipV="1">
            <a:off x="7762712" y="3777773"/>
            <a:ext cx="2073433" cy="864096"/>
          </a:xfrm>
          <a:prstGeom prst="parallelogram">
            <a:avLst>
              <a:gd name="adj" fmla="val 6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1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5F957C4-FECD-310E-15B8-523FA658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Video processing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D4A0D-6B06-AABB-4D45-6FA10C466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Mathmethical</a:t>
            </a:r>
            <a:r>
              <a:rPr lang="en-US" altLang="ko-KR" dirty="0"/>
              <a:t> base</a:t>
            </a:r>
          </a:p>
          <a:p>
            <a:pPr lvl="1"/>
            <a:r>
              <a:rPr lang="en-US" altLang="ko-KR" dirty="0"/>
              <a:t>Get origin point and scale vector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10C7A8-A709-1D27-F518-049B764073A5}"/>
              </a:ext>
            </a:extLst>
          </p:cNvPr>
          <p:cNvGrpSpPr/>
          <p:nvPr/>
        </p:nvGrpSpPr>
        <p:grpSpPr>
          <a:xfrm>
            <a:off x="2540732" y="2307298"/>
            <a:ext cx="4824536" cy="3528392"/>
            <a:chOff x="2540732" y="2307298"/>
            <a:chExt cx="4824536" cy="3528392"/>
          </a:xfrm>
        </p:grpSpPr>
        <p:pic>
          <p:nvPicPr>
            <p:cNvPr id="5" name="그림 4" descr="텍스트, 실내, 스크린샷, 전자기기이(가) 표시된 사진&#10;&#10;자동 생성된 설명">
              <a:extLst>
                <a:ext uri="{FF2B5EF4-FFF2-40B4-BE49-F238E27FC236}">
                  <a16:creationId xmlns:a16="http://schemas.microsoft.com/office/drawing/2014/main" id="{59F62E17-D35A-F19E-700A-0128957B0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8" t="44833" r="49072" b="18048"/>
            <a:stretch/>
          </p:blipFill>
          <p:spPr>
            <a:xfrm>
              <a:off x="2540732" y="2307298"/>
              <a:ext cx="4824536" cy="352839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0BCB8F-642B-040E-8963-F740B58FF9D3}"/>
                </a:ext>
              </a:extLst>
            </p:cNvPr>
            <p:cNvSpPr/>
            <p:nvPr/>
          </p:nvSpPr>
          <p:spPr>
            <a:xfrm>
              <a:off x="5008257" y="3159629"/>
              <a:ext cx="1905727" cy="15273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EBA395-14C8-41CF-4B2B-39E7EEEE2404}"/>
                </a:ext>
              </a:extLst>
            </p:cNvPr>
            <p:cNvSpPr/>
            <p:nvPr/>
          </p:nvSpPr>
          <p:spPr>
            <a:xfrm>
              <a:off x="3089261" y="2994789"/>
              <a:ext cx="1905727" cy="15273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54F9FB-8D00-8C5B-E277-C47DAEC717BF}"/>
                </a:ext>
              </a:extLst>
            </p:cNvPr>
            <p:cNvSpPr/>
            <p:nvPr/>
          </p:nvSpPr>
          <p:spPr>
            <a:xfrm rot="338068">
              <a:off x="5007515" y="3168622"/>
              <a:ext cx="288032" cy="26937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E171DFA-CBE5-DE29-D405-FCF2571DFBDA}"/>
                </a:ext>
              </a:extLst>
            </p:cNvPr>
            <p:cNvCxnSpPr>
              <a:cxnSpLocks/>
            </p:cNvCxnSpPr>
            <p:nvPr/>
          </p:nvCxnSpPr>
          <p:spPr>
            <a:xfrm>
              <a:off x="4042124" y="3071158"/>
              <a:ext cx="1990996" cy="16484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A429A3D-ED97-019A-DB1F-D48BC2992F88}"/>
                </a:ext>
              </a:extLst>
            </p:cNvPr>
            <p:cNvSpPr/>
            <p:nvPr/>
          </p:nvSpPr>
          <p:spPr>
            <a:xfrm>
              <a:off x="3963549" y="2985457"/>
              <a:ext cx="197363" cy="174171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8D750A-80DB-D9D2-CC01-A12A37AFB14A}"/>
                </a:ext>
              </a:extLst>
            </p:cNvPr>
            <p:cNvSpPr/>
            <p:nvPr/>
          </p:nvSpPr>
          <p:spPr>
            <a:xfrm>
              <a:off x="5903582" y="3137519"/>
              <a:ext cx="197363" cy="174171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BDC7B3F-E69A-7DA3-80FB-3DE0A68E0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8571" y="3152023"/>
              <a:ext cx="119017" cy="128934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A185C3B-BD64-4398-F34D-A8C7D9347AA0}"/>
              </a:ext>
            </a:extLst>
          </p:cNvPr>
          <p:cNvSpPr txBox="1"/>
          <p:nvPr/>
        </p:nvSpPr>
        <p:spPr>
          <a:xfrm>
            <a:off x="3064988" y="5962956"/>
            <a:ext cx="39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Geometrics relation of boxes and origin vector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B9E3AD-1546-BA38-C9A7-B287FD6020F5}"/>
              </a:ext>
            </a:extLst>
          </p:cNvPr>
          <p:cNvCxnSpPr>
            <a:cxnSpLocks/>
          </p:cNvCxnSpPr>
          <p:nvPr/>
        </p:nvCxnSpPr>
        <p:spPr>
          <a:xfrm>
            <a:off x="5048244" y="3199047"/>
            <a:ext cx="1330531" cy="1033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5F957C4-FECD-310E-15B8-523FA658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Video processing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D4A0D-6B06-AABB-4D45-6FA10C466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Mathmethical</a:t>
            </a:r>
            <a:r>
              <a:rPr lang="en-US" altLang="ko-KR" dirty="0"/>
              <a:t> base</a:t>
            </a:r>
          </a:p>
          <a:p>
            <a:pPr lvl="1"/>
            <a:r>
              <a:rPr lang="en-US" altLang="ko-KR" dirty="0"/>
              <a:t>Get origin point and scale vector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185C3B-BD64-4398-F34D-A8C7D9347AA0}"/>
              </a:ext>
            </a:extLst>
          </p:cNvPr>
          <p:cNvSpPr txBox="1"/>
          <p:nvPr/>
        </p:nvSpPr>
        <p:spPr>
          <a:xfrm>
            <a:off x="2568834" y="5606905"/>
            <a:ext cx="48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orthogonal decomposition using inner product</a:t>
            </a:r>
          </a:p>
          <a:p>
            <a:pPr algn="ctr"/>
            <a:r>
              <a:rPr lang="en-US" altLang="ko-KR" dirty="0"/>
              <a:t>of position vector to object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936825-4B9D-9BCE-36BF-D437C37831F7}"/>
              </a:ext>
            </a:extLst>
          </p:cNvPr>
          <p:cNvGrpSpPr/>
          <p:nvPr/>
        </p:nvGrpSpPr>
        <p:grpSpPr>
          <a:xfrm>
            <a:off x="2540732" y="1988840"/>
            <a:ext cx="4824536" cy="3528392"/>
            <a:chOff x="2540732" y="2307298"/>
            <a:chExt cx="4824536" cy="3528392"/>
          </a:xfrm>
        </p:grpSpPr>
        <p:pic>
          <p:nvPicPr>
            <p:cNvPr id="5" name="그림 4" descr="텍스트, 실내, 스크린샷, 전자기기이(가) 표시된 사진&#10;&#10;자동 생성된 설명">
              <a:extLst>
                <a:ext uri="{FF2B5EF4-FFF2-40B4-BE49-F238E27FC236}">
                  <a16:creationId xmlns:a16="http://schemas.microsoft.com/office/drawing/2014/main" id="{59F62E17-D35A-F19E-700A-0128957B0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8" t="44833" r="49072" b="18048"/>
            <a:stretch/>
          </p:blipFill>
          <p:spPr>
            <a:xfrm>
              <a:off x="2540732" y="2307298"/>
              <a:ext cx="4824536" cy="3528392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BDC7B3F-E69A-7DA3-80FB-3DE0A68E0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000" y="3152023"/>
              <a:ext cx="64588" cy="7829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F635084-8F8F-5364-61E2-99A95B48A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8571" y="3135796"/>
              <a:ext cx="68839" cy="138022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53BC831-9774-3EE6-9CE1-9C288947F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8065" y="4516016"/>
              <a:ext cx="531845" cy="37323"/>
            </a:xfrm>
            <a:prstGeom prst="straightConnector1">
              <a:avLst/>
            </a:prstGeom>
            <a:ln w="5715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오른쪽 중괄호 26">
              <a:extLst>
                <a:ext uri="{FF2B5EF4-FFF2-40B4-BE49-F238E27FC236}">
                  <a16:creationId xmlns:a16="http://schemas.microsoft.com/office/drawing/2014/main" id="{454C98D8-0C86-33B2-476F-BC602453799D}"/>
                </a:ext>
              </a:extLst>
            </p:cNvPr>
            <p:cNvSpPr/>
            <p:nvPr/>
          </p:nvSpPr>
          <p:spPr>
            <a:xfrm rot="198088">
              <a:off x="5017588" y="3152023"/>
              <a:ext cx="511476" cy="1363993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중괄호 27">
              <a:extLst>
                <a:ext uri="{FF2B5EF4-FFF2-40B4-BE49-F238E27FC236}">
                  <a16:creationId xmlns:a16="http://schemas.microsoft.com/office/drawing/2014/main" id="{5830F98E-E2C6-3CFE-9923-61F9E96E630A}"/>
                </a:ext>
              </a:extLst>
            </p:cNvPr>
            <p:cNvSpPr/>
            <p:nvPr/>
          </p:nvSpPr>
          <p:spPr>
            <a:xfrm rot="5669007">
              <a:off x="4525556" y="4446978"/>
              <a:ext cx="201531" cy="530368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3BE364-3D56-E03E-3EEB-60D1B4BA59F5}"/>
                </a:ext>
              </a:extLst>
            </p:cNvPr>
            <p:cNvSpPr txBox="1"/>
            <p:nvPr/>
          </p:nvSpPr>
          <p:spPr>
            <a:xfrm>
              <a:off x="5673080" y="3645024"/>
              <a:ext cx="1152128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dx element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4429F4-5B8C-D639-4C7F-F3A725392DE3}"/>
                </a:ext>
              </a:extLst>
            </p:cNvPr>
            <p:cNvSpPr txBox="1"/>
            <p:nvPr/>
          </p:nvSpPr>
          <p:spPr>
            <a:xfrm>
              <a:off x="4037923" y="5029495"/>
              <a:ext cx="1152128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dy</a:t>
              </a:r>
              <a:r>
                <a:rPr lang="en-US" altLang="ko-KR" dirty="0"/>
                <a:t> element</a:t>
              </a:r>
              <a:endParaRPr lang="ko-KR" altLang="en-US" dirty="0"/>
            </a:p>
          </p:txBody>
        </p:sp>
      </p:grp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C32800D-7BF1-72D7-FC91-267B1D54A31B}"/>
              </a:ext>
            </a:extLst>
          </p:cNvPr>
          <p:cNvSpPr/>
          <p:nvPr/>
        </p:nvSpPr>
        <p:spPr>
          <a:xfrm rot="1253011">
            <a:off x="4568002" y="2755411"/>
            <a:ext cx="198504" cy="1443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5F957C4-FECD-310E-15B8-523FA658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Video processing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D4A0D-6B06-AABB-4D45-6FA10C466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Test result of 3 pictures</a:t>
            </a:r>
          </a:p>
          <a:p>
            <a:pPr lvl="1"/>
            <a:r>
              <a:rPr lang="en-US" altLang="ko-KR" dirty="0"/>
              <a:t>Export python result data using pandas to .csv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3C075-79FD-0DBA-6EFD-1B8E00A6A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5" y="2708920"/>
            <a:ext cx="8763170" cy="1238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E66CD-BABA-86D7-D177-74FE39681BFF}"/>
              </a:ext>
            </a:extLst>
          </p:cNvPr>
          <p:cNvSpPr txBox="1"/>
          <p:nvPr/>
        </p:nvSpPr>
        <p:spPr>
          <a:xfrm>
            <a:off x="2936776" y="4221701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result</a:t>
            </a:r>
          </a:p>
          <a:p>
            <a:pPr algn="ctr"/>
            <a:r>
              <a:rPr lang="en-US" altLang="ko-KR" dirty="0"/>
              <a:t>an end-effector and 4 robots</a:t>
            </a:r>
          </a:p>
          <a:p>
            <a:pPr algn="ctr"/>
            <a:r>
              <a:rPr lang="en-US" altLang="ko-KR" dirty="0"/>
              <a:t>x, and y position list as csv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69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3FC9AB-578D-DA75-C786-47A9B97475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Future works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1FFB2-76D7-0A4E-40F2-07635765CC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Video processing with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66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206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+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+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106980</TotalTime>
  <Words>127</Words>
  <Application>Microsoft Office PowerPoint</Application>
  <PresentationFormat>A4 용지(210x297mm)</PresentationFormat>
  <Paragraphs>35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1_Office 테마</vt:lpstr>
      <vt:lpstr>Progressive 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pks</dc:creator>
  <cp:lastModifiedBy>kim Sangwoo</cp:lastModifiedBy>
  <cp:revision>1954</cp:revision>
  <cp:lastPrinted>2017-06-09T01:12:10Z</cp:lastPrinted>
  <dcterms:created xsi:type="dcterms:W3CDTF">2014-06-17T08:21:58Z</dcterms:created>
  <dcterms:modified xsi:type="dcterms:W3CDTF">2022-08-12T05:48:43Z</dcterms:modified>
</cp:coreProperties>
</file>