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3" r:id="rId10"/>
    <p:sldId id="267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A02"/>
    <a:srgbClr val="10DA00"/>
    <a:srgbClr val="FFCC00"/>
    <a:srgbClr val="DAF49A"/>
    <a:srgbClr val="A7FD1B"/>
    <a:srgbClr val="F7FF93"/>
    <a:srgbClr val="73C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37" autoAdjust="0"/>
  </p:normalViewPr>
  <p:slideViewPr>
    <p:cSldViewPr snapToGrid="0" snapToObjects="1">
      <p:cViewPr varScale="1">
        <p:scale>
          <a:sx n="89" d="100"/>
          <a:sy n="89" d="100"/>
        </p:scale>
        <p:origin x="-120" y="-2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0674A-AC43-425C-8929-906C69903F0B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16BF9-9FC6-4E05-AB04-64A5EBBE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F9-9FC6-4E05-AB04-64A5EBBE3D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1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F9-9FC6-4E05-AB04-64A5EBBE3D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5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23886F-572D-4286-BF94-92E87904F23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201933914 </a:t>
            </a:r>
            <a:r>
              <a:rPr lang="ko-KR" altLang="en-US" dirty="0" smtClean="0"/>
              <a:t>김상우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BLDC</a:t>
            </a:r>
            <a:r>
              <a:rPr lang="ko-KR" altLang="en-US" dirty="0" smtClean="0"/>
              <a:t>를 활용한 </a:t>
            </a:r>
            <a:r>
              <a:rPr lang="ko-KR" altLang="en-US" dirty="0" err="1" smtClean="0"/>
              <a:t>로봇팔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44319" y="1501361"/>
            <a:ext cx="8055363" cy="3855278"/>
            <a:chOff x="547791" y="1965480"/>
            <a:chExt cx="8055363" cy="3855278"/>
          </a:xfrm>
        </p:grpSpPr>
        <p:pic>
          <p:nvPicPr>
            <p:cNvPr id="1026" name="Picture 2" descr="C:\Users\kimzt\Desktop\KakaoTalk_20200215_20564250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58" r="19694"/>
            <a:stretch/>
          </p:blipFill>
          <p:spPr bwMode="auto">
            <a:xfrm>
              <a:off x="4144945" y="1965481"/>
              <a:ext cx="4458209" cy="3855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kimzt\Desktop\KakaoTalk_20200215_205639395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8" r="15814"/>
            <a:stretch/>
          </p:blipFill>
          <p:spPr bwMode="auto">
            <a:xfrm rot="5400000">
              <a:off x="289652" y="2223619"/>
              <a:ext cx="3855277" cy="333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0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 첨부 자료 부연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모터 영상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>
                <a:sym typeface="Wingdings" pitchFamily="2" charset="2"/>
              </a:rPr>
              <a:t>정상작동</a:t>
            </a:r>
            <a:r>
              <a:rPr lang="en-US" altLang="ko-KR" dirty="0" smtClean="0"/>
              <a:t>(5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err="1" smtClean="0">
                <a:sym typeface="Wingdings" pitchFamily="2" charset="2"/>
              </a:rPr>
              <a:t>일적</a:t>
            </a:r>
            <a:r>
              <a:rPr lang="ko-KR" altLang="en-US" dirty="0" smtClean="0">
                <a:sym typeface="Wingdings" pitchFamily="2" charset="2"/>
              </a:rPr>
              <a:t> 속도 이상에서의 </a:t>
            </a:r>
            <a:r>
              <a:rPr lang="ko-KR" altLang="en-US" dirty="0" err="1" smtClean="0">
                <a:sym typeface="Wingdings" pitchFamily="2" charset="2"/>
              </a:rPr>
              <a:t>탈조</a:t>
            </a:r>
            <a:r>
              <a:rPr lang="en-US" altLang="ko-KR" dirty="0" smtClean="0">
                <a:sym typeface="Wingdings" pitchFamily="2" charset="2"/>
              </a:rPr>
              <a:t>(5</a:t>
            </a:r>
            <a:r>
              <a:rPr lang="ko-KR" altLang="en-US" dirty="0" smtClean="0">
                <a:sym typeface="Wingdings" pitchFamily="2" charset="2"/>
              </a:rPr>
              <a:t>초</a:t>
            </a:r>
            <a:r>
              <a:rPr lang="en-US" altLang="ko-KR" smtClean="0">
                <a:sym typeface="Wingdings" pitchFamily="2" charset="2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코드 전문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>
                <a:sym typeface="Wingdings" pitchFamily="2" charset="2"/>
              </a:rPr>
              <a:t>코드는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센서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읽기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센서 값 분석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출력 계산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위치 계산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동작 등의 부분으로 이루어 져있으며 대부분의 변수는 앞서 정의 된 구조체에 저장하였습니다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중 변경내용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피드백으로 모터 드라이버 기능만으로는 단순함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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bldc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모터를 활용한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4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축 로봇 팔을 만들고자 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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따라서 소프트웨어 중 드라이버 소프트웨어 뿐 아니라 로봇 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제어에 대한 부분이 추가 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사각형 설명선 278"/>
          <p:cNvSpPr/>
          <p:nvPr/>
        </p:nvSpPr>
        <p:spPr>
          <a:xfrm>
            <a:off x="7730058" y="4783521"/>
            <a:ext cx="997223" cy="887797"/>
          </a:xfrm>
          <a:prstGeom prst="wedgeRectCallout">
            <a:avLst>
              <a:gd name="adj1" fmla="val -84589"/>
              <a:gd name="adj2" fmla="val -21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1" y="2841686"/>
            <a:ext cx="3350098" cy="3276364"/>
          </a:xfrm>
          <a:ln w="0">
            <a:noFill/>
          </a:ln>
        </p:spPr>
      </p:pic>
      <p:grpSp>
        <p:nvGrpSpPr>
          <p:cNvPr id="215" name="그룹 214"/>
          <p:cNvGrpSpPr/>
          <p:nvPr/>
        </p:nvGrpSpPr>
        <p:grpSpPr>
          <a:xfrm rot="2696026">
            <a:off x="3171780" y="2996809"/>
            <a:ext cx="2127010" cy="218667"/>
            <a:chOff x="5008805" y="3772554"/>
            <a:chExt cx="2418168" cy="133678"/>
          </a:xfrm>
        </p:grpSpPr>
        <p:cxnSp>
          <p:nvCxnSpPr>
            <p:cNvPr id="216" name="직선 화살표 연결선 215"/>
            <p:cNvCxnSpPr/>
            <p:nvPr/>
          </p:nvCxnSpPr>
          <p:spPr>
            <a:xfrm>
              <a:off x="5008806" y="3906232"/>
              <a:ext cx="24181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/>
            <p:cNvCxnSpPr/>
            <p:nvPr/>
          </p:nvCxnSpPr>
          <p:spPr>
            <a:xfrm>
              <a:off x="5008805" y="3772554"/>
              <a:ext cx="24181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4881" y="36513"/>
            <a:ext cx="77724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연결 다이어그램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849738" y="1536616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스텝모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터</a:t>
            </a:r>
          </a:p>
        </p:txBody>
      </p:sp>
      <p:sp>
        <p:nvSpPr>
          <p:cNvPr id="6" name="타원 5"/>
          <p:cNvSpPr/>
          <p:nvPr/>
        </p:nvSpPr>
        <p:spPr>
          <a:xfrm>
            <a:off x="7009978" y="1556792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스텝모터</a:t>
            </a:r>
            <a:endParaRPr lang="ko-KR" alt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29858" y="1556792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스텝모터</a:t>
            </a:r>
            <a:endParaRPr lang="ko-KR" alt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41926" y="4147532"/>
            <a:ext cx="936104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BLDC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모터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5785842" y="4625454"/>
            <a:ext cx="756084" cy="1398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785842" y="4412384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5785842" y="4869160"/>
            <a:ext cx="756084" cy="3600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다리꼴 22"/>
          <p:cNvSpPr/>
          <p:nvPr/>
        </p:nvSpPr>
        <p:spPr>
          <a:xfrm>
            <a:off x="4993754" y="2768744"/>
            <a:ext cx="576064" cy="36004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다리꼴 23"/>
          <p:cNvSpPr/>
          <p:nvPr/>
        </p:nvSpPr>
        <p:spPr>
          <a:xfrm>
            <a:off x="7153994" y="2768744"/>
            <a:ext cx="576064" cy="36004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다리꼴 24"/>
          <p:cNvSpPr/>
          <p:nvPr/>
        </p:nvSpPr>
        <p:spPr>
          <a:xfrm>
            <a:off x="6073874" y="2768744"/>
            <a:ext cx="576064" cy="36004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137770" y="2400703"/>
            <a:ext cx="288032" cy="372794"/>
            <a:chOff x="5652120" y="2400703"/>
            <a:chExt cx="288032" cy="372794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5652120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5721350" y="2400703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5868144" y="2405465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940152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217890" y="2405465"/>
            <a:ext cx="288032" cy="372794"/>
            <a:chOff x="5652120" y="2400703"/>
            <a:chExt cx="288032" cy="372794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5652120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5721350" y="2400703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5868144" y="2405465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V="1">
              <a:off x="5940152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7298010" y="2410227"/>
            <a:ext cx="288032" cy="372794"/>
            <a:chOff x="5652120" y="2400703"/>
            <a:chExt cx="288032" cy="372794"/>
          </a:xfrm>
        </p:grpSpPr>
        <p:cxnSp>
          <p:nvCxnSpPr>
            <p:cNvPr id="41" name="직선 화살표 연결선 40"/>
            <p:cNvCxnSpPr/>
            <p:nvPr/>
          </p:nvCxnSpPr>
          <p:spPr>
            <a:xfrm flipV="1">
              <a:off x="5652120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5721350" y="2400703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5868144" y="2405465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5940152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137770" y="4217258"/>
            <a:ext cx="648072" cy="2076278"/>
            <a:chOff x="5652120" y="3664808"/>
            <a:chExt cx="648072" cy="2076278"/>
          </a:xfrm>
        </p:grpSpPr>
        <p:sp>
          <p:nvSpPr>
            <p:cNvPr id="9" name="직사각형 8"/>
            <p:cNvSpPr/>
            <p:nvPr/>
          </p:nvSpPr>
          <p:spPr>
            <a:xfrm>
              <a:off x="5652120" y="3664808"/>
              <a:ext cx="648072" cy="2076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빗면 56"/>
            <p:cNvSpPr/>
            <p:nvPr/>
          </p:nvSpPr>
          <p:spPr>
            <a:xfrm>
              <a:off x="5796880" y="3771007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빗면 57"/>
            <p:cNvSpPr/>
            <p:nvPr/>
          </p:nvSpPr>
          <p:spPr>
            <a:xfrm>
              <a:off x="5797698" y="4011414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빗면 58"/>
            <p:cNvSpPr/>
            <p:nvPr/>
          </p:nvSpPr>
          <p:spPr>
            <a:xfrm>
              <a:off x="5796136" y="4382571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빗면 59"/>
            <p:cNvSpPr/>
            <p:nvPr/>
          </p:nvSpPr>
          <p:spPr>
            <a:xfrm>
              <a:off x="5797661" y="4636978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빗면 60"/>
            <p:cNvSpPr/>
            <p:nvPr/>
          </p:nvSpPr>
          <p:spPr>
            <a:xfrm>
              <a:off x="5797661" y="4982929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빗면 61"/>
            <p:cNvSpPr/>
            <p:nvPr/>
          </p:nvSpPr>
          <p:spPr>
            <a:xfrm>
              <a:off x="5796136" y="5229200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양쪽 모서리가 잘린 사각형 70"/>
          <p:cNvSpPr/>
          <p:nvPr/>
        </p:nvSpPr>
        <p:spPr>
          <a:xfrm>
            <a:off x="3136304" y="1482095"/>
            <a:ext cx="1047750" cy="973137"/>
          </a:xfrm>
          <a:prstGeom prst="snip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빗면 71"/>
          <p:cNvSpPr/>
          <p:nvPr/>
        </p:nvSpPr>
        <p:spPr>
          <a:xfrm>
            <a:off x="1727200" y="1752598"/>
            <a:ext cx="866179" cy="432048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5V</a:t>
            </a:r>
          </a:p>
          <a:p>
            <a:pPr algn="ctr"/>
            <a:r>
              <a:rPr lang="ko-KR" altLang="en-US" sz="900" b="1" dirty="0" err="1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레귤레이터</a:t>
            </a:r>
            <a:endParaRPr lang="ko-KR" altLang="en-US" sz="900" b="1" dirty="0">
              <a:ln w="31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2607964" y="1870819"/>
            <a:ext cx="5040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2929929" y="2797309"/>
            <a:ext cx="0" cy="479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4579" y="1614721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10V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파워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53458" y="2809280"/>
            <a:ext cx="6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스텝모터 </a:t>
            </a:r>
            <a:r>
              <a:rPr lang="ko-KR" altLang="en-US" sz="800" dirty="0" err="1" smtClean="0">
                <a:solidFill>
                  <a:schemeClr val="bg1"/>
                </a:solidFill>
                <a:latin typeface="+mn-ea"/>
              </a:rPr>
              <a:t>드리이버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3028354" y="2809280"/>
            <a:ext cx="0" cy="472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 flipV="1">
            <a:off x="2349500" y="2405474"/>
            <a:ext cx="580430" cy="40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2451100" y="2400703"/>
            <a:ext cx="577255" cy="413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2623244" y="2077096"/>
            <a:ext cx="4887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2166640" y="2178296"/>
            <a:ext cx="189210" cy="23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 flipV="1">
            <a:off x="2261245" y="2186684"/>
            <a:ext cx="189210" cy="2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그룹 223"/>
          <p:cNvGrpSpPr/>
          <p:nvPr/>
        </p:nvGrpSpPr>
        <p:grpSpPr>
          <a:xfrm>
            <a:off x="3936999" y="3128784"/>
            <a:ext cx="3505027" cy="1714653"/>
            <a:chOff x="3936999" y="3128784"/>
            <a:chExt cx="3505027" cy="1714653"/>
          </a:xfrm>
        </p:grpSpPr>
        <p:grpSp>
          <p:nvGrpSpPr>
            <p:cNvPr id="118" name="그룹 117"/>
            <p:cNvGrpSpPr/>
            <p:nvPr/>
          </p:nvGrpSpPr>
          <p:grpSpPr>
            <a:xfrm>
              <a:off x="3937000" y="3906232"/>
              <a:ext cx="193675" cy="215900"/>
              <a:chOff x="3937000" y="3906232"/>
              <a:chExt cx="193675" cy="215900"/>
            </a:xfrm>
          </p:grpSpPr>
          <p:cxnSp>
            <p:nvCxnSpPr>
              <p:cNvPr id="104" name="직선 연결선 103"/>
              <p:cNvCxnSpPr/>
              <p:nvPr/>
            </p:nvCxnSpPr>
            <p:spPr>
              <a:xfrm>
                <a:off x="3937000" y="41221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3937000" y="401418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3937000" y="39062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4130675" y="3906232"/>
                <a:ext cx="0" cy="2159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3936999" y="4308971"/>
              <a:ext cx="193675" cy="215900"/>
              <a:chOff x="3937000" y="3906232"/>
              <a:chExt cx="193675" cy="215900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>
                <a:off x="3937000" y="41221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3937000" y="401418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937000" y="39062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4130675" y="3906232"/>
                <a:ext cx="0" cy="2159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/>
            <p:cNvGrpSpPr/>
            <p:nvPr/>
          </p:nvGrpSpPr>
          <p:grpSpPr>
            <a:xfrm>
              <a:off x="3936999" y="4627537"/>
              <a:ext cx="193675" cy="215900"/>
              <a:chOff x="3937000" y="3906232"/>
              <a:chExt cx="193675" cy="215900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>
                <a:off x="3937000" y="41221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3937000" y="401418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3937000" y="39062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4130675" y="3906232"/>
                <a:ext cx="0" cy="2159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직선 화살표 연결선 129"/>
            <p:cNvCxnSpPr>
              <a:endCxn id="88" idx="2"/>
            </p:cNvCxnSpPr>
            <p:nvPr/>
          </p:nvCxnSpPr>
          <p:spPr>
            <a:xfrm flipH="1" flipV="1">
              <a:off x="5280688" y="3147834"/>
              <a:ext cx="0" cy="20090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endCxn id="25" idx="2"/>
            </p:cNvCxnSpPr>
            <p:nvPr/>
          </p:nvCxnSpPr>
          <p:spPr>
            <a:xfrm flipH="1" flipV="1">
              <a:off x="6361906" y="3128784"/>
              <a:ext cx="0" cy="33196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24" idx="2"/>
            </p:cNvCxnSpPr>
            <p:nvPr/>
          </p:nvCxnSpPr>
          <p:spPr>
            <a:xfrm flipV="1">
              <a:off x="7442026" y="3128784"/>
              <a:ext cx="0" cy="43991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꺾인 연결선 138"/>
            <p:cNvCxnSpPr/>
            <p:nvPr/>
          </p:nvCxnSpPr>
          <p:spPr>
            <a:xfrm flipV="1">
              <a:off x="4130675" y="3348742"/>
              <a:ext cx="1152673" cy="665440"/>
            </a:xfrm>
            <a:prstGeom prst="bentConnector3">
              <a:avLst>
                <a:gd name="adj1" fmla="val 16396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/>
            <p:nvPr/>
          </p:nvCxnSpPr>
          <p:spPr>
            <a:xfrm flipV="1">
              <a:off x="4130674" y="3460750"/>
              <a:ext cx="2231232" cy="957927"/>
            </a:xfrm>
            <a:prstGeom prst="bentConnector3">
              <a:avLst>
                <a:gd name="adj1" fmla="val 13145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/>
            <p:nvPr/>
          </p:nvCxnSpPr>
          <p:spPr>
            <a:xfrm flipV="1">
              <a:off x="4123930" y="3568700"/>
              <a:ext cx="3318096" cy="1166787"/>
            </a:xfrm>
            <a:prstGeom prst="bentConnector3">
              <a:avLst>
                <a:gd name="adj1" fmla="val 12682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034676" y="2796082"/>
            <a:ext cx="6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스텝모터 </a:t>
            </a:r>
            <a:r>
              <a:rPr lang="ko-KR" altLang="en-US" sz="800" dirty="0" err="1" smtClean="0">
                <a:solidFill>
                  <a:schemeClr val="bg1"/>
                </a:solidFill>
                <a:latin typeface="+mn-ea"/>
              </a:rPr>
              <a:t>드리이버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114796" y="2796082"/>
            <a:ext cx="6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스텝모터 </a:t>
            </a:r>
            <a:r>
              <a:rPr lang="ko-KR" altLang="en-US" sz="800" dirty="0" err="1" smtClean="0">
                <a:solidFill>
                  <a:schemeClr val="bg1"/>
                </a:solidFill>
                <a:latin typeface="+mn-ea"/>
              </a:rPr>
              <a:t>드리이버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2607965" y="5083638"/>
            <a:ext cx="2529806" cy="1443786"/>
            <a:chOff x="2607965" y="5083638"/>
            <a:chExt cx="2529806" cy="1443786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2831802" y="6086023"/>
              <a:ext cx="0" cy="44140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136304" y="5889374"/>
              <a:ext cx="0" cy="63805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028354" y="5889374"/>
              <a:ext cx="0" cy="63805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929929" y="6089399"/>
              <a:ext cx="0" cy="4320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723852" y="6027574"/>
              <a:ext cx="0" cy="49382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612727" y="6027574"/>
              <a:ext cx="0" cy="49382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607965" y="6521399"/>
              <a:ext cx="12242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꺾인 연결선 156"/>
            <p:cNvCxnSpPr/>
            <p:nvPr/>
          </p:nvCxnSpPr>
          <p:spPr>
            <a:xfrm flipV="1">
              <a:off x="3832225" y="5083638"/>
              <a:ext cx="1305546" cy="698012"/>
            </a:xfrm>
            <a:prstGeom prst="bentConnector3">
              <a:avLst>
                <a:gd name="adj1" fmla="val 23249"/>
              </a:avLst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3832225" y="5781650"/>
              <a:ext cx="0" cy="7457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직선 화살표 연결선 189"/>
          <p:cNvCxnSpPr/>
          <p:nvPr/>
        </p:nvCxnSpPr>
        <p:spPr>
          <a:xfrm flipV="1">
            <a:off x="4910945" y="3939712"/>
            <a:ext cx="2675097" cy="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5065387" y="3779885"/>
            <a:ext cx="25206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 flipH="1">
            <a:off x="5502150" y="3939716"/>
            <a:ext cx="2" cy="277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5357002" y="3779885"/>
            <a:ext cx="0" cy="437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V="1">
            <a:off x="5065387" y="3128785"/>
            <a:ext cx="0" cy="810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 flipV="1">
            <a:off x="5165725" y="3128785"/>
            <a:ext cx="1" cy="651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 flipV="1">
            <a:off x="6163885" y="3128783"/>
            <a:ext cx="0" cy="810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V="1">
            <a:off x="6264224" y="3128784"/>
            <a:ext cx="0" cy="651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V="1">
            <a:off x="7223072" y="3128782"/>
            <a:ext cx="0" cy="810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 flipV="1">
            <a:off x="7323411" y="3128783"/>
            <a:ext cx="0" cy="651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양쪽 모서리가 잘린 사각형 254"/>
          <p:cNvSpPr/>
          <p:nvPr/>
        </p:nvSpPr>
        <p:spPr>
          <a:xfrm rot="10800000">
            <a:off x="6720757" y="5087015"/>
            <a:ext cx="589954" cy="246270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4" name="직선 연결선 263"/>
          <p:cNvCxnSpPr/>
          <p:nvPr/>
        </p:nvCxnSpPr>
        <p:spPr>
          <a:xfrm>
            <a:off x="6883400" y="5636086"/>
            <a:ext cx="27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그룹 276"/>
          <p:cNvGrpSpPr/>
          <p:nvPr/>
        </p:nvGrpSpPr>
        <p:grpSpPr>
          <a:xfrm>
            <a:off x="621506" y="4625454"/>
            <a:ext cx="6528594" cy="2001565"/>
            <a:chOff x="621506" y="4625454"/>
            <a:chExt cx="6528594" cy="2001565"/>
          </a:xfrm>
        </p:grpSpPr>
        <p:cxnSp>
          <p:nvCxnSpPr>
            <p:cNvPr id="242" name="직선 연결선 241"/>
            <p:cNvCxnSpPr/>
            <p:nvPr/>
          </p:nvCxnSpPr>
          <p:spPr>
            <a:xfrm>
              <a:off x="621506" y="4735487"/>
              <a:ext cx="0" cy="189153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그룹 275"/>
            <p:cNvGrpSpPr/>
            <p:nvPr/>
          </p:nvGrpSpPr>
          <p:grpSpPr>
            <a:xfrm>
              <a:off x="621506" y="4625454"/>
              <a:ext cx="6528594" cy="2001565"/>
              <a:chOff x="621506" y="4625454"/>
              <a:chExt cx="6528594" cy="200156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990602" y="4627537"/>
                <a:ext cx="247648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990602" y="4733106"/>
                <a:ext cx="209547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990602" y="4841824"/>
                <a:ext cx="173831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990602" y="4625454"/>
                <a:ext cx="0" cy="21637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화살표 연결선 235"/>
              <p:cNvCxnSpPr/>
              <p:nvPr/>
            </p:nvCxnSpPr>
            <p:spPr>
              <a:xfrm>
                <a:off x="621506" y="4733639"/>
                <a:ext cx="370933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621506" y="6627019"/>
                <a:ext cx="6394227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화살표 연결선 258"/>
              <p:cNvCxnSpPr/>
              <p:nvPr/>
            </p:nvCxnSpPr>
            <p:spPr>
              <a:xfrm>
                <a:off x="6883400" y="5333286"/>
                <a:ext cx="0" cy="3028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화살표 연결선 260"/>
              <p:cNvCxnSpPr/>
              <p:nvPr/>
            </p:nvCxnSpPr>
            <p:spPr>
              <a:xfrm>
                <a:off x="7016750" y="5333286"/>
                <a:ext cx="0" cy="3028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화살표 연결선 261"/>
              <p:cNvCxnSpPr/>
              <p:nvPr/>
            </p:nvCxnSpPr>
            <p:spPr>
              <a:xfrm>
                <a:off x="7150100" y="5333286"/>
                <a:ext cx="0" cy="3028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7018697" y="5636086"/>
                <a:ext cx="0" cy="990933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8" name="TextBox 277"/>
          <p:cNvSpPr txBox="1"/>
          <p:nvPr/>
        </p:nvSpPr>
        <p:spPr>
          <a:xfrm>
            <a:off x="7841883" y="4899911"/>
            <a:ext cx="114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Hall sensor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81" name="왼쪽/오른쪽 화살표 280"/>
          <p:cNvSpPr/>
          <p:nvPr/>
        </p:nvSpPr>
        <p:spPr>
          <a:xfrm rot="14000874" flipV="1">
            <a:off x="776620" y="3169073"/>
            <a:ext cx="1901160" cy="50746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UART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통신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4" name="사다리꼴 283"/>
          <p:cNvSpPr/>
          <p:nvPr/>
        </p:nvSpPr>
        <p:spPr>
          <a:xfrm flipV="1">
            <a:off x="697707" y="1320170"/>
            <a:ext cx="795338" cy="586944"/>
          </a:xfrm>
          <a:prstGeom prst="trapezoid">
            <a:avLst>
              <a:gd name="adj" fmla="val 103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사다리꼴 282"/>
          <p:cNvSpPr/>
          <p:nvPr/>
        </p:nvSpPr>
        <p:spPr>
          <a:xfrm>
            <a:off x="661987" y="1916639"/>
            <a:ext cx="866775" cy="54009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사각형 설명선 284"/>
          <p:cNvSpPr/>
          <p:nvPr/>
        </p:nvSpPr>
        <p:spPr>
          <a:xfrm>
            <a:off x="621505" y="371475"/>
            <a:ext cx="907257" cy="808038"/>
          </a:xfrm>
          <a:prstGeom prst="wedgeRectCallou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PC</a:t>
            </a:r>
            <a:endParaRPr lang="ko-KR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5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6823" y="-304800"/>
            <a:ext cx="77724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2291379" y="960119"/>
            <a:ext cx="1226371" cy="355001"/>
          </a:xfrm>
          <a:prstGeom prst="flowChartAlternateProcess">
            <a:avLst/>
          </a:prstGeom>
          <a:solidFill>
            <a:srgbClr val="73C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시작 </a:t>
            </a:r>
            <a:r>
              <a:rPr lang="en-US" altLang="ko-KR" sz="1050" dirty="0" err="1" smtClean="0"/>
              <a:t>arg</a:t>
            </a:r>
            <a:r>
              <a:rPr lang="en-US" altLang="ko-KR" sz="1050" dirty="0" smtClean="0"/>
              <a:t> = </a:t>
            </a:r>
          </a:p>
          <a:p>
            <a:pPr algn="ctr"/>
            <a:r>
              <a:rPr lang="ko-KR" altLang="en-US" sz="1050" dirty="0" smtClean="0"/>
              <a:t>목표지점</a:t>
            </a:r>
            <a:r>
              <a:rPr lang="en-US" altLang="ko-KR" sz="1050" dirty="0" smtClean="0"/>
              <a:t>_</a:t>
            </a:r>
            <a:r>
              <a:rPr lang="en-US" altLang="ko-KR" sz="1050" dirty="0" err="1" smtClean="0"/>
              <a:t>arr</a:t>
            </a:r>
            <a:r>
              <a:rPr lang="en-US" altLang="ko-KR" sz="1050" dirty="0" smtClean="0"/>
              <a:t>[n]</a:t>
            </a:r>
          </a:p>
        </p:txBody>
      </p:sp>
      <p:sp>
        <p:nvSpPr>
          <p:cNvPr id="6" name="순서도: 저장 데이터 5"/>
          <p:cNvSpPr/>
          <p:nvPr/>
        </p:nvSpPr>
        <p:spPr>
          <a:xfrm>
            <a:off x="236667" y="656216"/>
            <a:ext cx="1979407" cy="5690796"/>
          </a:xfrm>
          <a:prstGeom prst="flowChartOnlineStorag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로봇팔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구조체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ym typeface="Wingdings" panose="05000000000000000000" pitchFamily="2" charset="2"/>
              </a:rPr>
              <a:t>모터</a:t>
            </a:r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</a:p>
          <a:p>
            <a:pPr algn="ctr"/>
            <a:r>
              <a:rPr lang="ko-KR" altLang="en-US" sz="1600" dirty="0" smtClean="0">
                <a:sym typeface="Wingdings" panose="05000000000000000000" pitchFamily="2" charset="2"/>
              </a:rPr>
              <a:t>타입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err="1" smtClean="0"/>
              <a:t>센서값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/>
              <a:t>거시적</a:t>
            </a:r>
            <a:r>
              <a:rPr lang="en-US" altLang="ko-KR" sz="1600" dirty="0" smtClean="0"/>
              <a:t>_</a:t>
            </a:r>
          </a:p>
          <a:p>
            <a:pPr algn="ctr"/>
            <a:r>
              <a:rPr lang="ko-KR" altLang="en-US" sz="1600" dirty="0" smtClean="0"/>
              <a:t>위치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최종 목표</a:t>
            </a:r>
            <a:r>
              <a:rPr lang="en-US" altLang="ko-KR" sz="1600" dirty="0" smtClean="0"/>
              <a:t>)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ym typeface="Wingdings" panose="05000000000000000000" pitchFamily="2" charset="2"/>
              </a:rPr>
              <a:t>미시적</a:t>
            </a:r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  <a:r>
              <a:rPr lang="ko-KR" altLang="en-US" sz="1600" dirty="0" smtClean="0">
                <a:sym typeface="Wingdings" panose="05000000000000000000" pitchFamily="2" charset="2"/>
              </a:rPr>
              <a:t>위치</a:t>
            </a:r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  <a:r>
              <a:rPr lang="ko-KR" altLang="en-US" sz="1600" dirty="0" smtClean="0">
                <a:sym typeface="Wingdings" panose="05000000000000000000" pitchFamily="2" charset="2"/>
              </a:rPr>
              <a:t>목표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중간 목표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algn="ctr"/>
            <a:endParaRPr lang="en-US" altLang="ko-KR" sz="16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ym typeface="Wingdings" panose="05000000000000000000" pitchFamily="2" charset="2"/>
              </a:rPr>
              <a:t>현재</a:t>
            </a:r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  <a:r>
              <a:rPr lang="ko-KR" altLang="en-US" sz="1600" dirty="0" smtClean="0">
                <a:sym typeface="Wingdings" panose="05000000000000000000" pitchFamily="2" charset="2"/>
              </a:rPr>
              <a:t>위치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algn="ctr"/>
            <a:endParaRPr lang="en-US" altLang="ko-KR" sz="16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ym typeface="Wingdings" panose="05000000000000000000" pitchFamily="2" charset="2"/>
              </a:rPr>
              <a:t>방향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  <a:r>
              <a:rPr lang="ko-KR" altLang="en-US" sz="1600" dirty="0" smtClean="0">
                <a:sym typeface="Wingdings" panose="05000000000000000000" pitchFamily="2" charset="2"/>
              </a:rPr>
              <a:t>변수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312537" y="1439281"/>
            <a:ext cx="1184052" cy="360979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현재위치 목표위치 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간 변위 계산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107133" y="3575677"/>
            <a:ext cx="1626553" cy="488633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변위에서 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모터가 움직여야 할 방향이 </a:t>
            </a:r>
            <a:r>
              <a:rPr lang="en-US" altLang="ko-KR" sz="600" dirty="0" smtClean="0"/>
              <a:t>+ </a:t>
            </a:r>
            <a:r>
              <a:rPr lang="ko-KR" altLang="en-US" sz="600" dirty="0" smtClean="0"/>
              <a:t>방향인가</a:t>
            </a:r>
            <a:r>
              <a:rPr lang="en-US" altLang="ko-KR" sz="600" dirty="0" smtClean="0"/>
              <a:t>?</a:t>
            </a:r>
            <a:endParaRPr lang="ko-KR" altLang="en-US" sz="600" dirty="0"/>
          </a:p>
        </p:txBody>
      </p:sp>
      <p:sp>
        <p:nvSpPr>
          <p:cNvPr id="11" name="순서도: 처리 10"/>
          <p:cNvSpPr/>
          <p:nvPr/>
        </p:nvSpPr>
        <p:spPr>
          <a:xfrm>
            <a:off x="7750344" y="1400060"/>
            <a:ext cx="883567" cy="323928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대상 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모터변경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6094651" y="2847622"/>
            <a:ext cx="1466441" cy="70843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현재지점이 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최종목표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지점인가</a:t>
            </a:r>
            <a:r>
              <a:rPr lang="en-US" altLang="ko-KR" sz="600" dirty="0" smtClean="0"/>
              <a:t>?</a:t>
            </a:r>
            <a:endParaRPr lang="ko-KR" altLang="en-US" sz="600" dirty="0"/>
          </a:p>
        </p:txBody>
      </p:sp>
      <p:sp>
        <p:nvSpPr>
          <p:cNvPr id="13" name="순서도: 저장 데이터 12"/>
          <p:cNvSpPr/>
          <p:nvPr/>
        </p:nvSpPr>
        <p:spPr>
          <a:xfrm>
            <a:off x="4102418" y="4180753"/>
            <a:ext cx="1162366" cy="34861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방향변수에 </a:t>
            </a:r>
            <a:r>
              <a:rPr lang="en-US" altLang="ko-KR" sz="1050" dirty="0" smtClean="0"/>
              <a:t>(-)</a:t>
            </a:r>
            <a:r>
              <a:rPr lang="ko-KR" altLang="en-US" sz="1050" dirty="0" smtClean="0"/>
              <a:t>저장</a:t>
            </a:r>
            <a:endParaRPr lang="ko-KR" altLang="en-US" sz="1050" dirty="0"/>
          </a:p>
        </p:txBody>
      </p:sp>
      <p:sp>
        <p:nvSpPr>
          <p:cNvPr id="14" name="순서도: 저장 데이터 13"/>
          <p:cNvSpPr/>
          <p:nvPr/>
        </p:nvSpPr>
        <p:spPr>
          <a:xfrm>
            <a:off x="2285216" y="4173853"/>
            <a:ext cx="1270074" cy="34861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방향변수에 </a:t>
            </a:r>
            <a:r>
              <a:rPr lang="en-US" altLang="ko-KR" sz="1050" dirty="0" smtClean="0"/>
              <a:t>(+)</a:t>
            </a:r>
            <a:r>
              <a:rPr lang="ko-KR" altLang="en-US" sz="1050" dirty="0" smtClean="0"/>
              <a:t>저장</a:t>
            </a:r>
            <a:endParaRPr lang="ko-KR" altLang="en-US" sz="1050" dirty="0"/>
          </a:p>
        </p:txBody>
      </p:sp>
      <p:sp>
        <p:nvSpPr>
          <p:cNvPr id="15" name="순서도: 판단 14"/>
          <p:cNvSpPr/>
          <p:nvPr/>
        </p:nvSpPr>
        <p:spPr>
          <a:xfrm>
            <a:off x="6006529" y="1210764"/>
            <a:ext cx="1626553" cy="70843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모터</a:t>
            </a:r>
            <a:r>
              <a:rPr lang="en-US" altLang="ko-KR" sz="600" dirty="0"/>
              <a:t>4</a:t>
            </a:r>
            <a:r>
              <a:rPr lang="ko-KR" altLang="en-US" sz="600" dirty="0"/>
              <a:t>개가 모두 </a:t>
            </a:r>
            <a:endParaRPr lang="en-US" altLang="ko-KR" sz="600" dirty="0"/>
          </a:p>
          <a:p>
            <a:pPr algn="ctr"/>
            <a:r>
              <a:rPr lang="ko-KR" altLang="en-US" sz="600" dirty="0" smtClean="0"/>
              <a:t>동작하였는가</a:t>
            </a:r>
            <a:r>
              <a:rPr lang="en-US" altLang="ko-KR" sz="600" dirty="0"/>
              <a:t>?</a:t>
            </a:r>
            <a:endParaRPr lang="ko-KR" altLang="en-US" sz="600" dirty="0"/>
          </a:p>
        </p:txBody>
      </p:sp>
      <p:sp>
        <p:nvSpPr>
          <p:cNvPr id="16" name="순서도: 처리 15"/>
          <p:cNvSpPr/>
          <p:nvPr/>
        </p:nvSpPr>
        <p:spPr>
          <a:xfrm>
            <a:off x="2328383" y="5557498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ysClr val="windowText" lastClr="000000"/>
                </a:solidFill>
              </a:rPr>
              <a:t>방향변수의 부호 방향으로 스텝 모터 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회 동작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2326077" y="5966087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모터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회 동작 만큼 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현재위치 변경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>
            <a:stCxn id="306" idx="2"/>
            <a:endCxn id="10" idx="0"/>
          </p:cNvCxnSpPr>
          <p:nvPr/>
        </p:nvCxnSpPr>
        <p:spPr>
          <a:xfrm>
            <a:off x="2913443" y="3471185"/>
            <a:ext cx="6967" cy="10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14" idx="0"/>
          </p:cNvCxnSpPr>
          <p:nvPr/>
        </p:nvCxnSpPr>
        <p:spPr>
          <a:xfrm flipH="1">
            <a:off x="2920253" y="4064310"/>
            <a:ext cx="157" cy="109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109" idx="0"/>
          </p:cNvCxnSpPr>
          <p:nvPr/>
        </p:nvCxnSpPr>
        <p:spPr>
          <a:xfrm flipH="1">
            <a:off x="2919711" y="4522468"/>
            <a:ext cx="542" cy="205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0" idx="3"/>
            <a:endCxn id="157" idx="1"/>
          </p:cNvCxnSpPr>
          <p:nvPr/>
        </p:nvCxnSpPr>
        <p:spPr>
          <a:xfrm>
            <a:off x="3733686" y="3819994"/>
            <a:ext cx="130311" cy="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2"/>
            <a:endCxn id="17" idx="0"/>
          </p:cNvCxnSpPr>
          <p:nvPr/>
        </p:nvCxnSpPr>
        <p:spPr>
          <a:xfrm flipH="1">
            <a:off x="2918104" y="5854679"/>
            <a:ext cx="2306" cy="111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505912" y="3329940"/>
            <a:ext cx="2399588" cy="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5" idx="2"/>
            <a:endCxn id="217" idx="0"/>
          </p:cNvCxnSpPr>
          <p:nvPr/>
        </p:nvCxnSpPr>
        <p:spPr>
          <a:xfrm>
            <a:off x="6819806" y="1919200"/>
            <a:ext cx="7620" cy="9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대체 처리 75"/>
          <p:cNvSpPr/>
          <p:nvPr/>
        </p:nvSpPr>
        <p:spPr>
          <a:xfrm>
            <a:off x="7082337" y="4003971"/>
            <a:ext cx="1226371" cy="355001"/>
          </a:xfrm>
          <a:prstGeom prst="flowChartAlternateProcess">
            <a:avLst/>
          </a:prstGeom>
          <a:solidFill>
            <a:srgbClr val="73C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끝</a:t>
            </a:r>
            <a:endParaRPr lang="en-US" altLang="ko-KR" sz="1050" dirty="0" smtClean="0"/>
          </a:p>
        </p:txBody>
      </p:sp>
      <p:cxnSp>
        <p:nvCxnSpPr>
          <p:cNvPr id="77" name="직선 화살표 연결선 76"/>
          <p:cNvCxnSpPr>
            <a:stCxn id="307" idx="2"/>
            <a:endCxn id="306" idx="0"/>
          </p:cNvCxnSpPr>
          <p:nvPr/>
        </p:nvCxnSpPr>
        <p:spPr>
          <a:xfrm>
            <a:off x="2910484" y="3063240"/>
            <a:ext cx="2959" cy="15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2"/>
            <a:endCxn id="120" idx="0"/>
          </p:cNvCxnSpPr>
          <p:nvPr/>
        </p:nvCxnSpPr>
        <p:spPr>
          <a:xfrm flipH="1">
            <a:off x="2904470" y="1800260"/>
            <a:ext cx="93" cy="12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" idx="2"/>
            <a:endCxn id="7" idx="0"/>
          </p:cNvCxnSpPr>
          <p:nvPr/>
        </p:nvCxnSpPr>
        <p:spPr>
          <a:xfrm flipH="1">
            <a:off x="2904563" y="1315120"/>
            <a:ext cx="2" cy="124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판단 108"/>
          <p:cNvSpPr/>
          <p:nvPr/>
        </p:nvSpPr>
        <p:spPr>
          <a:xfrm>
            <a:off x="2106434" y="4728084"/>
            <a:ext cx="1626553" cy="70843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모터의 타입이 </a:t>
            </a:r>
            <a:r>
              <a:rPr lang="en-US" altLang="ko-KR" sz="600" dirty="0" smtClean="0"/>
              <a:t>BLDC</a:t>
            </a:r>
            <a:r>
              <a:rPr lang="ko-KR" altLang="en-US" sz="600" dirty="0" smtClean="0"/>
              <a:t>인가</a:t>
            </a:r>
            <a:r>
              <a:rPr lang="en-US" altLang="ko-KR" sz="600" dirty="0" smtClean="0"/>
              <a:t>?</a:t>
            </a:r>
            <a:endParaRPr lang="ko-KR" altLang="en-US" sz="600" dirty="0"/>
          </a:p>
        </p:txBody>
      </p:sp>
      <p:sp>
        <p:nvSpPr>
          <p:cNvPr id="120" name="순서도: 처리 119"/>
          <p:cNvSpPr/>
          <p:nvPr/>
        </p:nvSpPr>
        <p:spPr>
          <a:xfrm>
            <a:off x="2312443" y="1930110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모터 개별 목표 계산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4126451" y="5527354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방향변수의 부호 방향으로 </a:t>
            </a:r>
            <a:r>
              <a:rPr lang="en-US" altLang="ko-KR" sz="800" dirty="0" err="1" smtClean="0">
                <a:solidFill>
                  <a:sysClr val="windowText" lastClr="000000"/>
                </a:solidFill>
              </a:rPr>
              <a:t>bldc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모터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회 동작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순서도: 처리 138"/>
          <p:cNvSpPr/>
          <p:nvPr/>
        </p:nvSpPr>
        <p:spPr>
          <a:xfrm>
            <a:off x="4138468" y="4733687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Hall_sensor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값 읽기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0" name="순서도: 처리 139"/>
          <p:cNvSpPr/>
          <p:nvPr/>
        </p:nvSpPr>
        <p:spPr>
          <a:xfrm>
            <a:off x="4126452" y="5135528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값에 따른 모터의 삼상전류 계산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42" name="꺾인 연결선 141"/>
          <p:cNvCxnSpPr>
            <a:stCxn id="13" idx="2"/>
            <a:endCxn id="109" idx="0"/>
          </p:cNvCxnSpPr>
          <p:nvPr/>
        </p:nvCxnSpPr>
        <p:spPr>
          <a:xfrm rot="5400000">
            <a:off x="3702298" y="3746781"/>
            <a:ext cx="198716" cy="1763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109" idx="3"/>
            <a:endCxn id="139" idx="1"/>
          </p:cNvCxnSpPr>
          <p:nvPr/>
        </p:nvCxnSpPr>
        <p:spPr>
          <a:xfrm flipV="1">
            <a:off x="3732987" y="4882278"/>
            <a:ext cx="405481" cy="200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38" idx="2"/>
            <a:endCxn id="16" idx="3"/>
          </p:cNvCxnSpPr>
          <p:nvPr/>
        </p:nvCxnSpPr>
        <p:spPr>
          <a:xfrm rot="5400000" flipH="1">
            <a:off x="4056234" y="5162291"/>
            <a:ext cx="118446" cy="1206042"/>
          </a:xfrm>
          <a:prstGeom prst="bentConnector4">
            <a:avLst>
              <a:gd name="adj1" fmla="val -192999"/>
              <a:gd name="adj2" fmla="val 745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판단 156"/>
          <p:cNvSpPr/>
          <p:nvPr/>
        </p:nvSpPr>
        <p:spPr>
          <a:xfrm>
            <a:off x="3863997" y="3578050"/>
            <a:ext cx="1626553" cy="488633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변위에서 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모터가 움직여야 할 방향이 </a:t>
            </a:r>
            <a:r>
              <a:rPr lang="en-US" altLang="ko-KR" sz="600" dirty="0" smtClean="0"/>
              <a:t>(-)</a:t>
            </a:r>
            <a:r>
              <a:rPr lang="ko-KR" altLang="en-US" sz="600" dirty="0" smtClean="0"/>
              <a:t>인가</a:t>
            </a:r>
            <a:r>
              <a:rPr lang="en-US" altLang="ko-KR" sz="600" dirty="0" smtClean="0"/>
              <a:t>?</a:t>
            </a:r>
            <a:endParaRPr lang="ko-KR" altLang="en-US" sz="600" dirty="0"/>
          </a:p>
        </p:txBody>
      </p:sp>
      <p:cxnSp>
        <p:nvCxnSpPr>
          <p:cNvPr id="159" name="직선 화살표 연결선 158"/>
          <p:cNvCxnSpPr>
            <a:stCxn id="157" idx="2"/>
            <a:endCxn id="13" idx="0"/>
          </p:cNvCxnSpPr>
          <p:nvPr/>
        </p:nvCxnSpPr>
        <p:spPr>
          <a:xfrm>
            <a:off x="4677274" y="4066683"/>
            <a:ext cx="6327" cy="11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순서도: 저장 데이터 161"/>
          <p:cNvSpPr/>
          <p:nvPr/>
        </p:nvSpPr>
        <p:spPr>
          <a:xfrm>
            <a:off x="5322521" y="4181472"/>
            <a:ext cx="1270074" cy="34861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방향변수에 </a:t>
            </a:r>
            <a:r>
              <a:rPr lang="en-US" altLang="ko-KR" sz="1050" dirty="0" smtClean="0"/>
              <a:t>(0)</a:t>
            </a:r>
            <a:r>
              <a:rPr lang="ko-KR" altLang="en-US" sz="1050" dirty="0" smtClean="0"/>
              <a:t>저장</a:t>
            </a:r>
            <a:endParaRPr lang="ko-KR" altLang="en-US" sz="1050" dirty="0"/>
          </a:p>
        </p:txBody>
      </p:sp>
      <p:cxnSp>
        <p:nvCxnSpPr>
          <p:cNvPr id="166" name="꺾인 연결선 165"/>
          <p:cNvCxnSpPr>
            <a:stCxn id="162" idx="2"/>
            <a:endCxn id="109" idx="0"/>
          </p:cNvCxnSpPr>
          <p:nvPr/>
        </p:nvCxnSpPr>
        <p:spPr>
          <a:xfrm rot="5400000">
            <a:off x="4339637" y="3110162"/>
            <a:ext cx="197997" cy="3037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순서도: 처리 181"/>
          <p:cNvSpPr/>
          <p:nvPr/>
        </p:nvSpPr>
        <p:spPr>
          <a:xfrm>
            <a:off x="7750344" y="2170487"/>
            <a:ext cx="914945" cy="395548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쪼개는 지점의 </a:t>
            </a:r>
            <a:endParaRPr lang="en-US" altLang="ko-KR" sz="7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변수 증가</a:t>
            </a:r>
            <a:endParaRPr lang="en-US" altLang="ko-KR" sz="7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7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다음 지점 쪼개기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86" name="직선 화살표 연결선 185"/>
          <p:cNvCxnSpPr>
            <a:stCxn id="109" idx="2"/>
            <a:endCxn id="16" idx="0"/>
          </p:cNvCxnSpPr>
          <p:nvPr/>
        </p:nvCxnSpPr>
        <p:spPr>
          <a:xfrm>
            <a:off x="2919711" y="5436520"/>
            <a:ext cx="699" cy="12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308" idx="2"/>
            <a:endCxn id="307" idx="0"/>
          </p:cNvCxnSpPr>
          <p:nvPr/>
        </p:nvCxnSpPr>
        <p:spPr>
          <a:xfrm>
            <a:off x="2906266" y="2676568"/>
            <a:ext cx="4218" cy="89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217" idx="2"/>
            <a:endCxn id="12" idx="0"/>
          </p:cNvCxnSpPr>
          <p:nvPr/>
        </p:nvCxnSpPr>
        <p:spPr>
          <a:xfrm>
            <a:off x="6827426" y="2725225"/>
            <a:ext cx="446" cy="122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순서도: 판단 216"/>
          <p:cNvSpPr/>
          <p:nvPr/>
        </p:nvSpPr>
        <p:spPr>
          <a:xfrm>
            <a:off x="6014149" y="2016789"/>
            <a:ext cx="1626553" cy="70843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현재지점이  </a:t>
            </a:r>
            <a:endParaRPr lang="en-US" altLang="ko-KR" sz="600" dirty="0"/>
          </a:p>
          <a:p>
            <a:pPr algn="ctr"/>
            <a:r>
              <a:rPr lang="ko-KR" altLang="en-US" sz="600" dirty="0"/>
              <a:t>미시적</a:t>
            </a:r>
            <a:r>
              <a:rPr lang="en-US" altLang="ko-KR" sz="600" dirty="0"/>
              <a:t>_</a:t>
            </a:r>
            <a:r>
              <a:rPr lang="ko-KR" altLang="en-US" sz="600" dirty="0"/>
              <a:t>위치</a:t>
            </a:r>
            <a:r>
              <a:rPr lang="en-US" altLang="ko-KR" sz="600" dirty="0"/>
              <a:t>_</a:t>
            </a:r>
            <a:r>
              <a:rPr lang="ko-KR" altLang="en-US" sz="600" dirty="0"/>
              <a:t>목표 </a:t>
            </a:r>
            <a:endParaRPr lang="en-US" altLang="ko-KR" sz="600" dirty="0"/>
          </a:p>
          <a:p>
            <a:pPr algn="ctr"/>
            <a:r>
              <a:rPr lang="ko-KR" altLang="en-US" sz="600" dirty="0"/>
              <a:t>지점인가</a:t>
            </a:r>
            <a:r>
              <a:rPr lang="en-US" altLang="ko-KR" sz="600" dirty="0"/>
              <a:t>?</a:t>
            </a:r>
            <a:endParaRPr lang="ko-KR" altLang="en-US" sz="600" dirty="0"/>
          </a:p>
        </p:txBody>
      </p:sp>
      <p:sp>
        <p:nvSpPr>
          <p:cNvPr id="232" name="순서도: 페이지 연결자 231"/>
          <p:cNvSpPr/>
          <p:nvPr/>
        </p:nvSpPr>
        <p:spPr>
          <a:xfrm>
            <a:off x="6564583" y="786094"/>
            <a:ext cx="502825" cy="326318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이동 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cxnSp>
        <p:nvCxnSpPr>
          <p:cNvPr id="233" name="꺾인 연결선 232"/>
          <p:cNvCxnSpPr>
            <a:stCxn id="157" idx="3"/>
            <a:endCxn id="162" idx="0"/>
          </p:cNvCxnSpPr>
          <p:nvPr/>
        </p:nvCxnSpPr>
        <p:spPr>
          <a:xfrm>
            <a:off x="5490550" y="3822367"/>
            <a:ext cx="467008" cy="3591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17" idx="3"/>
            <a:endCxn id="182" idx="1"/>
          </p:cNvCxnSpPr>
          <p:nvPr/>
        </p:nvCxnSpPr>
        <p:spPr>
          <a:xfrm flipV="1">
            <a:off x="7640702" y="2368261"/>
            <a:ext cx="109642" cy="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V="1">
            <a:off x="8787000" y="472444"/>
            <a:ext cx="0" cy="189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11" idx="0"/>
          </p:cNvCxnSpPr>
          <p:nvPr/>
        </p:nvCxnSpPr>
        <p:spPr>
          <a:xfrm flipH="1" flipV="1">
            <a:off x="8192127" y="656216"/>
            <a:ext cx="1" cy="7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5913106" y="656216"/>
            <a:ext cx="2279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5913106" y="656216"/>
            <a:ext cx="0" cy="267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flipV="1">
            <a:off x="5798820" y="472441"/>
            <a:ext cx="298818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V="1">
            <a:off x="5798820" y="472442"/>
            <a:ext cx="0" cy="241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 flipH="1">
            <a:off x="3504210" y="2467186"/>
            <a:ext cx="2165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/>
          <p:nvPr/>
        </p:nvCxnSpPr>
        <p:spPr>
          <a:xfrm flipH="1">
            <a:off x="3511816" y="2892023"/>
            <a:ext cx="22870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8897037" y="278466"/>
            <a:ext cx="15688" cy="293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5669280" y="285189"/>
            <a:ext cx="3246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 flipV="1">
            <a:off x="5669280" y="285189"/>
            <a:ext cx="0" cy="218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순서도: 처리 305"/>
          <p:cNvSpPr/>
          <p:nvPr/>
        </p:nvSpPr>
        <p:spPr>
          <a:xfrm>
            <a:off x="2310837" y="3215490"/>
            <a:ext cx="1205211" cy="255695"/>
          </a:xfrm>
          <a:prstGeom prst="flowChartProcess">
            <a:avLst/>
          </a:prstGeom>
          <a:solidFill>
            <a:srgbClr val="53C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(*motor)</a:t>
            </a:r>
            <a:r>
              <a:rPr lang="ko-KR" altLang="en-US" sz="1000" dirty="0" smtClean="0"/>
              <a:t>모터 선택</a:t>
            </a:r>
            <a:endParaRPr lang="ko-KR" altLang="en-US" sz="1000" dirty="0"/>
          </a:p>
        </p:txBody>
      </p:sp>
      <p:sp>
        <p:nvSpPr>
          <p:cNvPr id="307" name="순서도: 처리 306"/>
          <p:cNvSpPr/>
          <p:nvPr/>
        </p:nvSpPr>
        <p:spPr>
          <a:xfrm>
            <a:off x="2318457" y="2766059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각 모터에서 지점별 목표와 </a:t>
            </a:r>
            <a:endParaRPr lang="en-US" altLang="ko-KR" sz="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현재 위치간의 </a:t>
            </a:r>
            <a:r>
              <a:rPr lang="ko-KR" altLang="en-US" sz="600" dirty="0" smtClean="0">
                <a:solidFill>
                  <a:sysClr val="windowText" lastClr="000000"/>
                </a:solidFill>
              </a:rPr>
              <a:t>변위계산</a:t>
            </a:r>
            <a:endParaRPr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308" name="순서도: 처리 307"/>
          <p:cNvSpPr/>
          <p:nvPr/>
        </p:nvSpPr>
        <p:spPr>
          <a:xfrm>
            <a:off x="2314239" y="2318763"/>
            <a:ext cx="1184053" cy="357805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지점별로 목표를 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쪼개기</a:t>
            </a:r>
            <a:endParaRPr lang="en-US" altLang="ko-KR" sz="7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7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1/100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단위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,2~3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스텝 단위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313" name="직선 화살표 연결선 312"/>
          <p:cNvCxnSpPr>
            <a:stCxn id="120" idx="2"/>
            <a:endCxn id="308" idx="0"/>
          </p:cNvCxnSpPr>
          <p:nvPr/>
        </p:nvCxnSpPr>
        <p:spPr>
          <a:xfrm>
            <a:off x="2904470" y="2227291"/>
            <a:ext cx="1796" cy="9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15" idx="3"/>
            <a:endCxn id="11" idx="1"/>
          </p:cNvCxnSpPr>
          <p:nvPr/>
        </p:nvCxnSpPr>
        <p:spPr>
          <a:xfrm flipV="1">
            <a:off x="7633082" y="1562024"/>
            <a:ext cx="117262" cy="2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>
            <a:stCxn id="182" idx="3"/>
          </p:cNvCxnSpPr>
          <p:nvPr/>
        </p:nvCxnSpPr>
        <p:spPr>
          <a:xfrm>
            <a:off x="8665289" y="2368261"/>
            <a:ext cx="121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>
            <a:stCxn id="12" idx="3"/>
          </p:cNvCxnSpPr>
          <p:nvPr/>
        </p:nvCxnSpPr>
        <p:spPr>
          <a:xfrm flipV="1">
            <a:off x="7561092" y="3201838"/>
            <a:ext cx="1340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순서도: 페이지 연결자 357"/>
          <p:cNvSpPr/>
          <p:nvPr/>
        </p:nvSpPr>
        <p:spPr>
          <a:xfrm>
            <a:off x="2667345" y="6361301"/>
            <a:ext cx="502825" cy="326318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이동 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cxnSp>
        <p:nvCxnSpPr>
          <p:cNvPr id="359" name="직선 화살표 연결선 358"/>
          <p:cNvCxnSpPr>
            <a:stCxn id="17" idx="2"/>
            <a:endCxn id="358" idx="0"/>
          </p:cNvCxnSpPr>
          <p:nvPr/>
        </p:nvCxnSpPr>
        <p:spPr>
          <a:xfrm>
            <a:off x="2918104" y="6263268"/>
            <a:ext cx="654" cy="9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/>
          <p:cNvCxnSpPr>
            <a:stCxn id="232" idx="2"/>
            <a:endCxn id="15" idx="0"/>
          </p:cNvCxnSpPr>
          <p:nvPr/>
        </p:nvCxnSpPr>
        <p:spPr>
          <a:xfrm>
            <a:off x="6815996" y="1112412"/>
            <a:ext cx="3810" cy="9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꺾인 연결선 368"/>
          <p:cNvCxnSpPr>
            <a:stCxn id="12" idx="2"/>
            <a:endCxn id="76" idx="0"/>
          </p:cNvCxnSpPr>
          <p:nvPr/>
        </p:nvCxnSpPr>
        <p:spPr>
          <a:xfrm rot="16200000" flipH="1">
            <a:off x="7037741" y="3346188"/>
            <a:ext cx="447913" cy="8676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사다리꼴 371"/>
          <p:cNvSpPr/>
          <p:nvPr/>
        </p:nvSpPr>
        <p:spPr>
          <a:xfrm>
            <a:off x="4242220" y="1514672"/>
            <a:ext cx="826196" cy="417603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사다리꼴 372"/>
          <p:cNvSpPr/>
          <p:nvPr/>
        </p:nvSpPr>
        <p:spPr>
          <a:xfrm flipV="1">
            <a:off x="4286032" y="1028138"/>
            <a:ext cx="738571" cy="486534"/>
          </a:xfrm>
          <a:prstGeom prst="trapezoid">
            <a:avLst>
              <a:gd name="adj" fmla="val 107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5" name="꺾인 연결선 374"/>
          <p:cNvCxnSpPr>
            <a:stCxn id="373" idx="2"/>
            <a:endCxn id="4" idx="0"/>
          </p:cNvCxnSpPr>
          <p:nvPr/>
        </p:nvCxnSpPr>
        <p:spPr>
          <a:xfrm rot="16200000" flipV="1">
            <a:off x="3745933" y="118752"/>
            <a:ext cx="68019" cy="1750753"/>
          </a:xfrm>
          <a:prstGeom prst="bentConnector3">
            <a:avLst>
              <a:gd name="adj1" fmla="val 4360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4362333" y="1107029"/>
            <a:ext cx="5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378" name="모서리가 둥근 사각형 설명선 377"/>
          <p:cNvSpPr/>
          <p:nvPr/>
        </p:nvSpPr>
        <p:spPr>
          <a:xfrm>
            <a:off x="6006529" y="5030868"/>
            <a:ext cx="2890508" cy="1316144"/>
          </a:xfrm>
          <a:prstGeom prst="wedgeRoundRectCallout">
            <a:avLst>
              <a:gd name="adj1" fmla="val -34231"/>
              <a:gd name="adj2" fmla="val 6903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j-ea"/>
                <a:ea typeface="+mj-ea"/>
              </a:rPr>
              <a:t>대부분의 변수는 구조체를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통해 전역변수로 정의되며 포인터변수를 이용해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참조합니다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94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부분별 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소프트웨어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(75%)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 입출력 계산 보조 함수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작성완료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모터 드라이버 부분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완성 후 컴파일 마침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그러나 오류 있어 디버깅 필요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로봇 위치 제어부분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관절 개별로 제어하는 부분 까지 작성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개의 관절을 동시에 제어하는 부분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작성해야 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소프트웨어 기본 작성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(70/100),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컴파일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디버깅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(40/100)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정도 완성 하였다고 생각합니다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부분별 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전기 회로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(65%)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기본적인 작동은 되나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음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목표하였던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150RPM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이상의 속도는 달성하였음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.),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모터의 토크가 아직 모자람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buNone/>
            </a:pP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모터와 드라이버간의 연결을 제대로 고치고 작동 시켜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볼 것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buNone/>
            </a:pP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로봇 팔로 전향한 이후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BLDC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아닌 다른 모터들과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aTmega128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보드간의 연결 필요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부분별 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기계부분</a:t>
            </a:r>
            <a:r>
              <a:rPr lang="en-US" altLang="ko-KR" dirty="0" smtClean="0"/>
              <a:t>(70%)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BLDC</a:t>
            </a:r>
            <a:r>
              <a:rPr lang="ko-KR" altLang="en-US" dirty="0" smtClean="0"/>
              <a:t>모터와 기어간의 연결 축이 비틀려 있어 토크가 손실되어 전달됨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다른 부분은 이전에 스텝모터를 활용하여서 만든 부분으로 동작이 검증됨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854968"/>
          </a:xfrm>
        </p:spPr>
        <p:txBody>
          <a:bodyPr/>
          <a:lstStyle/>
          <a:p>
            <a:pPr algn="ctr"/>
            <a:r>
              <a:rPr lang="ko-KR" altLang="en-US" dirty="0" smtClean="0"/>
              <a:t>사진자</a:t>
            </a:r>
            <a:r>
              <a:rPr lang="ko-KR" altLang="en-US" dirty="0"/>
              <a:t>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khk\Desktop\임시ppt 폴더\KakaoTalk_20200215_0048484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408553" y="2504897"/>
            <a:ext cx="4992554" cy="2808312"/>
          </a:xfrm>
          <a:prstGeom prst="rect">
            <a:avLst/>
          </a:prstGeom>
          <a:noFill/>
        </p:spPr>
      </p:pic>
      <p:pic>
        <p:nvPicPr>
          <p:cNvPr id="1027" name="Picture 3" descr="C:\Users\khk\Desktop\임시ppt 폴더\KakaoTalk_20200215_0055567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2776"/>
            <a:ext cx="4224471" cy="2376265"/>
          </a:xfrm>
          <a:prstGeom prst="rect">
            <a:avLst/>
          </a:prstGeom>
          <a:noFill/>
        </p:spPr>
      </p:pic>
      <p:pic>
        <p:nvPicPr>
          <p:cNvPr id="1028" name="Picture 4" descr="C:\Users\khk\Desktop\임시ppt 폴더\KakaoTalk_20200215_00553466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077072"/>
            <a:ext cx="4224469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 descr="C:\Users\khk\Desktop\임시ppt 폴더\KakaoTalk_20200215_0055489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571" y="1277760"/>
            <a:ext cx="4080453" cy="2295255"/>
          </a:xfrm>
          <a:prstGeom prst="rect">
            <a:avLst/>
          </a:prstGeom>
          <a:noFill/>
        </p:spPr>
      </p:pic>
      <p:pic>
        <p:nvPicPr>
          <p:cNvPr id="2052" name="Picture 4" descr="C:\Users\khk\Desktop\임시ppt 폴더\KakaoTalk_20200215_0049196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280" y="3861048"/>
            <a:ext cx="4047744" cy="2276856"/>
          </a:xfrm>
          <a:prstGeom prst="rect">
            <a:avLst/>
          </a:prstGeom>
          <a:noFill/>
        </p:spPr>
      </p:pic>
      <p:pic>
        <p:nvPicPr>
          <p:cNvPr id="2053" name="Picture 5" descr="C:\Users\khk\Desktop\임시ppt 폴더\KakaoTalk_20200215_00555701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436985" y="2339879"/>
            <a:ext cx="4896544" cy="2754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339</TotalTime>
  <Words>447</Words>
  <Application>Microsoft Office PowerPoint</Application>
  <PresentationFormat>화면 슬라이드 쇼(4:3)</PresentationFormat>
  <Paragraphs>122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균형</vt:lpstr>
      <vt:lpstr>BLDC를 활용한 로봇팔</vt:lpstr>
      <vt:lpstr>진행 중 변경내용</vt:lpstr>
      <vt:lpstr>연결 다이어그램</vt:lpstr>
      <vt:lpstr>순서도</vt:lpstr>
      <vt:lpstr>부분별 진행 상황</vt:lpstr>
      <vt:lpstr>부분별 진행 상황</vt:lpstr>
      <vt:lpstr>부분별 진행 상황</vt:lpstr>
      <vt:lpstr>사진자료</vt:lpstr>
      <vt:lpstr>PowerPoint 프레젠테이션</vt:lpstr>
      <vt:lpstr>PowerPoint 프레젠테이션</vt:lpstr>
      <vt:lpstr>메일 첨부 자료 부연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khk</dc:creator>
  <cp:lastModifiedBy>jeong youb kim</cp:lastModifiedBy>
  <cp:revision>40</cp:revision>
  <dcterms:created xsi:type="dcterms:W3CDTF">2020-02-14T15:46:04Z</dcterms:created>
  <dcterms:modified xsi:type="dcterms:W3CDTF">2020-02-15T12:05:16Z</dcterms:modified>
</cp:coreProperties>
</file>