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318" r:id="rId3"/>
    <p:sldId id="319" r:id="rId4"/>
    <p:sldId id="327" r:id="rId5"/>
    <p:sldId id="257" r:id="rId6"/>
    <p:sldId id="324" r:id="rId7"/>
    <p:sldId id="326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5EB7E-8BB2-4C21-8F4F-CE822DD2E14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57075-223C-444D-9C98-F8D7D643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4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F965-9EFC-45BB-8731-9B6B4EF92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0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683D0-62DF-4423-BEAD-8B34E0E7D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E4932D-F6D3-4C20-9220-DB50FF7A2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802A1-B8DC-4330-A65A-0F0556A7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6F-3FD2-45DE-90E2-A861CB374C41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1A5AB-C701-438F-9CA0-7BFCFA4A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80370-117E-4EBD-B941-DBCA098A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CDCE-CE1C-42AD-B3AF-FD32D8688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11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2D605-7BBA-450E-8954-B17E6E7F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F80AB-A011-4363-9292-483484C7E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BBE71-0020-41DC-9207-BAB440EF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6F-3FD2-45DE-90E2-A861CB374C41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40AE1-0959-4923-8302-8419838C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5041B-FD20-436D-83FA-CD8D7EDE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CDCE-CE1C-42AD-B3AF-FD32D8688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9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A57CF-6E3C-4013-BBCB-78C611D3D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3563-F0C8-4310-AB1F-C53FD250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8B4B4-2995-41CB-B4EF-CB2F2026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6F-3FD2-45DE-90E2-A861CB374C41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2BBAA-7E0E-49AC-BF52-BB97AEEB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4B10C-C0BA-488C-8EE1-A45C5E7B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CDCE-CE1C-42AD-B3AF-FD32D8688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5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E5173-1803-4305-96D5-8744F69F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CDA59-A70F-48AF-A497-3BEBC4FA3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274B-5B19-4179-87BA-F183673A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6F-3FD2-45DE-90E2-A861CB374C41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6B77C-D324-4EF6-9CE8-687009EC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82CDC-33BF-4185-90F1-1030CFC3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CDCE-CE1C-42AD-B3AF-FD32D8688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7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57F47-FEDE-4596-8DB4-02E15359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FABB3-63D2-4197-AF99-BBA74044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9964B-43B8-459E-B517-314C31A1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6F-3FD2-45DE-90E2-A861CB374C41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A35D3-6038-4508-AFF3-81316304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B26F6-9312-4789-8A0E-F44822B9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CDCE-CE1C-42AD-B3AF-FD32D8688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44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2AE27-806C-4BE1-B169-1816846D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F5148-1525-4655-93BB-531B419D7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C4C6B9-F4F8-4C8F-B2EC-94ADF188E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C81FA-4F54-48B2-99B8-197730BC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6F-3FD2-45DE-90E2-A861CB374C41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4E924-2913-41E2-A34A-7A310A0A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1F2688-2BB5-42E5-984D-14BDEA99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CDCE-CE1C-42AD-B3AF-FD32D8688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7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508E1-8E15-4ABC-9DD4-E1F4BA0A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46B11-337C-452A-B8D8-9F93E89F5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23EB77-927F-4AC7-B44A-E57EF7D98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B73605-3329-48E0-AD40-7D62E4C2C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F353C9-6C74-48D8-BBE2-879902A20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0BBEF9-5866-40A2-9DC2-0B55B862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6F-3FD2-45DE-90E2-A861CB374C41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FA2A35-A1AB-47C8-AB58-D0CF2E46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79CD24-634D-49E4-87D8-9F07D00E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CDCE-CE1C-42AD-B3AF-FD32D8688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4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B36C6-8917-4178-B73E-D910846B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0862B5-F0CC-44C4-8136-24F39F01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6F-3FD2-45DE-90E2-A861CB374C41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4AB21F-41F4-46F8-87ED-33753C88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DBF772-AA34-408B-BA6D-E524951C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CDCE-CE1C-42AD-B3AF-FD32D8688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E143E9-0EE4-4A31-ADD4-947E383B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6F-3FD2-45DE-90E2-A861CB374C41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1E7399-A8A2-4226-B96D-7B40C10F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274C03-6BCE-418B-AA5B-29C7A8E8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CDCE-CE1C-42AD-B3AF-FD32D8688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04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1FE0C-C600-4F97-976C-227EE400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A21B8-4705-4084-A48C-B160F9BA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079088-5336-4360-B8BE-DB7F5F9CB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5EC2C-3439-434F-9770-525A81A3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6F-3FD2-45DE-90E2-A861CB374C41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A78B46-F305-44BE-8180-F942AB32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7CF63-F271-4903-A877-D1E9A15E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CDCE-CE1C-42AD-B3AF-FD32D8688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9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97AE7-356B-474A-849D-9E7421AC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264133-00C4-44F5-AD41-76FCBBF15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33F58-E30C-43D7-880D-C940A17A1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69B5F-D1CF-4B38-8DD6-D74AE21B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6F-3FD2-45DE-90E2-A861CB374C41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AD55E0-19E6-4339-ADE7-FF8DF570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08C8B-91D0-43C2-B505-37C9736E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CDCE-CE1C-42AD-B3AF-FD32D8688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1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DDD03A-FC62-4676-ACFA-C511B8DB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E4627A-AA67-47CE-8F97-7FB6AA81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2D43B-BD8D-40D8-948F-A90C561B4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B376F-3FD2-45DE-90E2-A861CB374C41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5E80C-A9A0-4202-92AB-08319D935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EED5B-DB09-41E4-BCE1-749091FB9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CDCE-CE1C-42AD-B3AF-FD32D8688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7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713"/>
            <a:ext cx="10780395" cy="4590071"/>
          </a:xfrm>
        </p:spPr>
        <p:txBody>
          <a:bodyPr>
            <a:noAutofit/>
          </a:bodyPr>
          <a:lstStyle/>
          <a:p>
            <a:r>
              <a:rPr lang="en-US" sz="2400" dirty="0"/>
              <a:t>Objective</a:t>
            </a:r>
          </a:p>
          <a:p>
            <a:pPr lvl="1"/>
            <a:r>
              <a:rPr lang="ko-KR" altLang="en-US" sz="2000" dirty="0"/>
              <a:t>마트에서 판매하는 다양한 </a:t>
            </a:r>
            <a:r>
              <a:rPr lang="en-US" altLang="ko-KR" sz="2000" dirty="0"/>
              <a:t>Item</a:t>
            </a:r>
            <a:r>
              <a:rPr lang="ko-KR" altLang="en-US" sz="2000" dirty="0"/>
              <a:t>들을 관리할 수 있는 프로그램을 설계</a:t>
            </a:r>
            <a:endParaRPr lang="en-US" altLang="ko-KR" sz="2000" dirty="0"/>
          </a:p>
          <a:p>
            <a:pPr lvl="1"/>
            <a:r>
              <a:rPr lang="ko-KR" altLang="en-US" sz="2000" dirty="0"/>
              <a:t>상속의 개념과 인터페이스</a:t>
            </a:r>
            <a:r>
              <a:rPr lang="en-US" altLang="ko-KR" sz="2000" dirty="0"/>
              <a:t>, </a:t>
            </a:r>
            <a:r>
              <a:rPr lang="ko-KR" altLang="en-US" sz="2000" dirty="0"/>
              <a:t>다형성을 사용하여 구현</a:t>
            </a:r>
            <a:endParaRPr lang="en-US" altLang="ko-KR" sz="2000" dirty="0"/>
          </a:p>
          <a:p>
            <a:pPr lvl="1"/>
            <a:r>
              <a:rPr lang="ko-KR" altLang="en-US" sz="2000" dirty="0"/>
              <a:t>클래스의 종류</a:t>
            </a:r>
            <a:endParaRPr lang="en-US" altLang="ko-KR" sz="2000" dirty="0"/>
          </a:p>
          <a:p>
            <a:pPr lvl="2"/>
            <a:r>
              <a:rPr lang="en-US" altLang="ko-KR" sz="1600" dirty="0"/>
              <a:t>Cart : </a:t>
            </a:r>
            <a:r>
              <a:rPr lang="ko-KR" altLang="en-US" sz="1600" dirty="0"/>
              <a:t>상품</a:t>
            </a:r>
            <a:r>
              <a:rPr lang="en-US" altLang="ko-KR" sz="1600" dirty="0"/>
              <a:t>(Item)</a:t>
            </a:r>
            <a:r>
              <a:rPr lang="ko-KR" altLang="en-US" sz="1600" dirty="0"/>
              <a:t>들을 관리하는 용도의 클래스</a:t>
            </a:r>
            <a:endParaRPr lang="en-US" altLang="ko-KR" sz="1600" dirty="0"/>
          </a:p>
          <a:p>
            <a:pPr lvl="2"/>
            <a:r>
              <a:rPr lang="en-US" altLang="ko-KR" sz="1600" dirty="0"/>
              <a:t>Item : </a:t>
            </a:r>
            <a:r>
              <a:rPr lang="ko-KR" altLang="en-US" sz="1600" dirty="0"/>
              <a:t>다양한 상품의 </a:t>
            </a:r>
            <a:r>
              <a:rPr lang="en-US" altLang="ko-KR" sz="1600" dirty="0"/>
              <a:t>Super Class</a:t>
            </a:r>
          </a:p>
          <a:p>
            <a:pPr lvl="2"/>
            <a:r>
              <a:rPr lang="en-US" altLang="ko-KR" sz="1600" dirty="0"/>
              <a:t>CD &amp; Movie : </a:t>
            </a:r>
            <a:r>
              <a:rPr lang="ko-KR" altLang="en-US" sz="1600" dirty="0"/>
              <a:t>실제 상품을 의미하며 각각의 </a:t>
            </a:r>
            <a:r>
              <a:rPr lang="en-US" altLang="ko-KR" sz="1600" dirty="0"/>
              <a:t>content</a:t>
            </a:r>
            <a:r>
              <a:rPr lang="ko-KR" altLang="en-US" sz="1600" dirty="0"/>
              <a:t>를 갖는 </a:t>
            </a:r>
            <a:r>
              <a:rPr lang="en-US" altLang="ko-KR" sz="1600" dirty="0"/>
              <a:t>Sub Class</a:t>
            </a:r>
          </a:p>
          <a:p>
            <a:pPr lvl="1"/>
            <a:r>
              <a:rPr lang="ko-KR" altLang="en-US" sz="2000" dirty="0"/>
              <a:t>인터페이스</a:t>
            </a:r>
            <a:endParaRPr lang="en-US" altLang="ko-KR" sz="2000" dirty="0"/>
          </a:p>
          <a:p>
            <a:pPr lvl="2"/>
            <a:r>
              <a:rPr lang="en-US" sz="1600" dirty="0" err="1"/>
              <a:t>ForSale</a:t>
            </a:r>
            <a:r>
              <a:rPr lang="en-US" sz="1600" dirty="0"/>
              <a:t> : </a:t>
            </a:r>
            <a:r>
              <a:rPr lang="ko-KR" altLang="en-US" sz="1600" dirty="0"/>
              <a:t>판매용 상품이 가져야할 기능을 명시</a:t>
            </a:r>
            <a:endParaRPr lang="en-US" sz="1600" dirty="0"/>
          </a:p>
        </p:txBody>
      </p:sp>
      <p:graphicFrame>
        <p:nvGraphicFramePr>
          <p:cNvPr id="15" name="Content Placeholder 30">
            <a:extLst>
              <a:ext uri="{FF2B5EF4-FFF2-40B4-BE49-F238E27FC236}">
                <a16:creationId xmlns:a16="http://schemas.microsoft.com/office/drawing/2014/main" id="{0D10544D-EA2A-446B-8664-A6F210105B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148381"/>
              </p:ext>
            </p:extLst>
          </p:nvPr>
        </p:nvGraphicFramePr>
        <p:xfrm>
          <a:off x="573405" y="5849114"/>
          <a:ext cx="2249024" cy="37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966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Cart</a:t>
                      </a:r>
                      <a:r>
                        <a:rPr lang="en-US" sz="1200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0">
            <a:extLst>
              <a:ext uri="{FF2B5EF4-FFF2-40B4-BE49-F238E27FC236}">
                <a16:creationId xmlns:a16="http://schemas.microsoft.com/office/drawing/2014/main" id="{2AFCCFCE-D0D9-4A96-AF28-552BC582A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589417"/>
              </p:ext>
            </p:extLst>
          </p:nvPr>
        </p:nvGraphicFramePr>
        <p:xfrm>
          <a:off x="4828880" y="5816817"/>
          <a:ext cx="1977082" cy="41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Item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0">
            <a:extLst>
              <a:ext uri="{FF2B5EF4-FFF2-40B4-BE49-F238E27FC236}">
                <a16:creationId xmlns:a16="http://schemas.microsoft.com/office/drawing/2014/main" id="{921BB300-CDB7-4C2C-A267-FD2A63DB1E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562226"/>
              </p:ext>
            </p:extLst>
          </p:nvPr>
        </p:nvGraphicFramePr>
        <p:xfrm>
          <a:off x="9334144" y="5593384"/>
          <a:ext cx="1981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457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0">
            <a:extLst>
              <a:ext uri="{FF2B5EF4-FFF2-40B4-BE49-F238E27FC236}">
                <a16:creationId xmlns:a16="http://schemas.microsoft.com/office/drawing/2014/main" id="{8BEFC7BF-CD0C-4A02-ABCF-424CADC018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819468"/>
              </p:ext>
            </p:extLst>
          </p:nvPr>
        </p:nvGraphicFramePr>
        <p:xfrm>
          <a:off x="9273378" y="6235917"/>
          <a:ext cx="1981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688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Movie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7">
            <a:extLst>
              <a:ext uri="{FF2B5EF4-FFF2-40B4-BE49-F238E27FC236}">
                <a16:creationId xmlns:a16="http://schemas.microsoft.com/office/drawing/2014/main" id="{E9D62606-7D54-4E93-8A76-4886232A71B7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6805962" y="5776264"/>
            <a:ext cx="2528182" cy="250103"/>
          </a:xfrm>
          <a:prstGeom prst="straightConnector1">
            <a:avLst/>
          </a:prstGeom>
          <a:ln>
            <a:headEnd type="none" w="lg" len="lg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0">
            <a:extLst>
              <a:ext uri="{FF2B5EF4-FFF2-40B4-BE49-F238E27FC236}">
                <a16:creationId xmlns:a16="http://schemas.microsoft.com/office/drawing/2014/main" id="{931B62B5-E9F0-4F1C-9EDD-AF57F51C973E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 flipV="1">
            <a:off x="6805962" y="6026367"/>
            <a:ext cx="2467416" cy="392430"/>
          </a:xfrm>
          <a:prstGeom prst="straightConnector1">
            <a:avLst/>
          </a:prstGeom>
          <a:ln cap="rnd">
            <a:headEnd type="none" w="lg" len="lg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820A80CF-A339-4E5D-BBAB-D03645476F0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2822429" y="6026367"/>
            <a:ext cx="2006451" cy="973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676DE9-9122-4A95-A5CE-5E74F1517B57}"/>
              </a:ext>
            </a:extLst>
          </p:cNvPr>
          <p:cNvSpPr txBox="1"/>
          <p:nvPr/>
        </p:nvSpPr>
        <p:spPr>
          <a:xfrm>
            <a:off x="3019122" y="6071933"/>
            <a:ext cx="158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Has</a:t>
            </a:r>
          </a:p>
          <a:p>
            <a:pPr algn="ctr"/>
            <a:r>
              <a:rPr lang="en-US" sz="1400" dirty="0"/>
              <a:t>(composite class)</a:t>
            </a:r>
          </a:p>
        </p:txBody>
      </p:sp>
      <p:graphicFrame>
        <p:nvGraphicFramePr>
          <p:cNvPr id="25" name="Content Placeholder 30">
            <a:extLst>
              <a:ext uri="{FF2B5EF4-FFF2-40B4-BE49-F238E27FC236}">
                <a16:creationId xmlns:a16="http://schemas.microsoft.com/office/drawing/2014/main" id="{29D18CEA-3304-4D24-90F8-0CD6F12FC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721151"/>
              </p:ext>
            </p:extLst>
          </p:nvPr>
        </p:nvGraphicFramePr>
        <p:xfrm>
          <a:off x="4603026" y="4982527"/>
          <a:ext cx="24048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ForSale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16">
            <a:extLst>
              <a:ext uri="{FF2B5EF4-FFF2-40B4-BE49-F238E27FC236}">
                <a16:creationId xmlns:a16="http://schemas.microsoft.com/office/drawing/2014/main" id="{8A8E1AB4-D6DA-463E-9CEB-D934AC35314B}"/>
              </a:ext>
            </a:extLst>
          </p:cNvPr>
          <p:cNvCxnSpPr>
            <a:cxnSpLocks/>
            <a:stCxn id="16" idx="0"/>
            <a:endCxn id="25" idx="2"/>
          </p:cNvCxnSpPr>
          <p:nvPr/>
        </p:nvCxnSpPr>
        <p:spPr>
          <a:xfrm flipH="1" flipV="1">
            <a:off x="5805432" y="5348287"/>
            <a:ext cx="11989" cy="46853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EA4056-A605-49A2-BE18-3C3A2F2244F0}"/>
              </a:ext>
            </a:extLst>
          </p:cNvPr>
          <p:cNvSpPr txBox="1"/>
          <p:nvPr/>
        </p:nvSpPr>
        <p:spPr>
          <a:xfrm>
            <a:off x="5837263" y="542866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implements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A859F2-8A00-44BD-812A-B9B105F2278F}"/>
              </a:ext>
            </a:extLst>
          </p:cNvPr>
          <p:cNvSpPr txBox="1"/>
          <p:nvPr/>
        </p:nvSpPr>
        <p:spPr>
          <a:xfrm>
            <a:off x="7379958" y="6291930"/>
            <a:ext cx="158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is-a</a:t>
            </a:r>
          </a:p>
          <a:p>
            <a:pPr algn="ctr"/>
            <a:r>
              <a:rPr lang="en-US" sz="1400" dirty="0"/>
              <a:t>(inherited from)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1DE339-D13A-46F6-A25C-F175151ADDE0}"/>
              </a:ext>
            </a:extLst>
          </p:cNvPr>
          <p:cNvSpPr txBox="1"/>
          <p:nvPr/>
        </p:nvSpPr>
        <p:spPr>
          <a:xfrm>
            <a:off x="7389855" y="5256797"/>
            <a:ext cx="158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is-a</a:t>
            </a:r>
          </a:p>
          <a:p>
            <a:pPr algn="ctr"/>
            <a:r>
              <a:rPr lang="en-US" sz="1400" dirty="0"/>
              <a:t>(inherited from)</a:t>
            </a:r>
          </a:p>
        </p:txBody>
      </p:sp>
    </p:spTree>
    <p:extLst>
      <p:ext uri="{BB962C8B-B14F-4D97-AF65-F5344CB8AC3E}">
        <p14:creationId xmlns:p14="http://schemas.microsoft.com/office/powerpoint/2010/main" val="2157001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Homework </a:t>
            </a:r>
          </a:p>
        </p:txBody>
      </p:sp>
      <p:graphicFrame>
        <p:nvGraphicFramePr>
          <p:cNvPr id="4" name="Content Placeholder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250442"/>
              </p:ext>
            </p:extLst>
          </p:nvPr>
        </p:nvGraphicFramePr>
        <p:xfrm>
          <a:off x="5239856" y="3298761"/>
          <a:ext cx="197708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Item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itemID</a:t>
                      </a:r>
                      <a:r>
                        <a:rPr lang="en-US" sz="1200" baseline="0" dirty="0"/>
                        <a:t>;</a:t>
                      </a:r>
                    </a:p>
                    <a:p>
                      <a:r>
                        <a:rPr lang="en-US" sz="1200" baseline="0" dirty="0" err="1"/>
                        <a:t>int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importPrice</a:t>
                      </a:r>
                      <a:r>
                        <a:rPr lang="en-US" sz="1200" baseline="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dirty="0"/>
                        <a:t>Item(String id,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int</a:t>
                      </a:r>
                      <a:r>
                        <a:rPr lang="en-US" sz="1200" baseline="0" dirty="0"/>
                        <a:t> price</a:t>
                      </a:r>
                      <a:r>
                        <a:rPr lang="en-US" sz="1200" dirty="0"/>
                        <a:t>);</a:t>
                      </a:r>
                    </a:p>
                    <a:p>
                      <a:r>
                        <a:rPr lang="en-US" sz="1200" dirty="0"/>
                        <a:t>String </a:t>
                      </a:r>
                      <a:r>
                        <a:rPr lang="en-US" sz="1200" dirty="0" err="1"/>
                        <a:t>getInfo</a:t>
                      </a:r>
                      <a:r>
                        <a:rPr lang="en-US" sz="1200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05855"/>
              </p:ext>
            </p:extLst>
          </p:nvPr>
        </p:nvGraphicFramePr>
        <p:xfrm>
          <a:off x="9264102" y="874313"/>
          <a:ext cx="1981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358">
                <a:tc>
                  <a:txBody>
                    <a:bodyPr/>
                    <a:lstStyle/>
                    <a:p>
                      <a:r>
                        <a:rPr lang="en-US" sz="1200" dirty="0"/>
                        <a:t>CD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cdTitle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cdArtist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pubYear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65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CD(String id, String title, String artist,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pubYear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sz="1200" baseline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rgbClr val="0070C0"/>
                          </a:solidFill>
                        </a:rPr>
                        <a:t>importPrice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getTitle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getArtist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getPublishYear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getSalePrice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(); // need</a:t>
                      </a:r>
                      <a:r>
                        <a:rPr lang="en-US" sz="1200" baseline="0" dirty="0">
                          <a:solidFill>
                            <a:srgbClr val="FF0000"/>
                          </a:solidFill>
                        </a:rPr>
                        <a:t> to implement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200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getInfo</a:t>
                      </a:r>
                      <a:r>
                        <a:rPr lang="en-US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146250"/>
              </p:ext>
            </p:extLst>
          </p:nvPr>
        </p:nvGraphicFramePr>
        <p:xfrm>
          <a:off x="9264102" y="4181675"/>
          <a:ext cx="19812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9">
                <a:tc>
                  <a:txBody>
                    <a:bodyPr/>
                    <a:lstStyle/>
                    <a:p>
                      <a:r>
                        <a:rPr lang="en-US" sz="1200" dirty="0"/>
                        <a:t>Movie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cdTitle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pubYear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7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Movie(String id, String title,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pubYear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sz="1200" baseline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rgbClr val="0070C0"/>
                          </a:solidFill>
                        </a:rPr>
                        <a:t>importPrice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getTitle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getPublishYear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getSalePrice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(); // need</a:t>
                      </a:r>
                      <a:r>
                        <a:rPr lang="en-US" sz="1200" baseline="0" dirty="0">
                          <a:solidFill>
                            <a:srgbClr val="FF0000"/>
                          </a:solidFill>
                        </a:rPr>
                        <a:t> to implement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200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getInfo</a:t>
                      </a:r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>
            <a:off x="7216938" y="2245913"/>
            <a:ext cx="2047164" cy="1647208"/>
          </a:xfrm>
          <a:prstGeom prst="straightConnector1">
            <a:avLst/>
          </a:prstGeom>
          <a:ln>
            <a:headEnd type="none" w="lg" len="lg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  <a:endCxn id="4" idx="3"/>
          </p:cNvCxnSpPr>
          <p:nvPr/>
        </p:nvCxnSpPr>
        <p:spPr>
          <a:xfrm flipH="1" flipV="1">
            <a:off x="7216938" y="3893121"/>
            <a:ext cx="2047164" cy="1477274"/>
          </a:xfrm>
          <a:prstGeom prst="straightConnector1">
            <a:avLst/>
          </a:prstGeom>
          <a:ln cap="rnd">
            <a:headEnd type="none" w="lg" len="lg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Content Placeholder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86765"/>
              </p:ext>
            </p:extLst>
          </p:nvPr>
        </p:nvGraphicFramePr>
        <p:xfrm>
          <a:off x="1335388" y="2616028"/>
          <a:ext cx="224902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Cart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MAX_ITEM = 100;</a:t>
                      </a:r>
                    </a:p>
                    <a:p>
                      <a:r>
                        <a:rPr lang="en-US" sz="1200" dirty="0"/>
                        <a:t>Item items[]; // items in the cart </a:t>
                      </a:r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itemNum</a:t>
                      </a:r>
                      <a:r>
                        <a:rPr lang="en-US" sz="1200" dirty="0"/>
                        <a:t>;</a:t>
                      </a:r>
                      <a:r>
                        <a:rPr lang="en-US" sz="1200" baseline="0" dirty="0"/>
                        <a:t> // number of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dirty="0"/>
                        <a:t>Cart (String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buyerName</a:t>
                      </a:r>
                      <a:r>
                        <a:rPr lang="en-US" sz="1200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getNumberOfItems</a:t>
                      </a:r>
                      <a:r>
                        <a:rPr lang="en-US" sz="1200" dirty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addItem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(Item i)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printReceipt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stCxn id="4" idx="1"/>
            <a:endCxn id="10" idx="3"/>
          </p:cNvCxnSpPr>
          <p:nvPr/>
        </p:nvCxnSpPr>
        <p:spPr>
          <a:xfrm flipH="1" flipV="1">
            <a:off x="3584412" y="3713308"/>
            <a:ext cx="1655444" cy="17981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91305" y="2110976"/>
            <a:ext cx="10247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is-a</a:t>
            </a:r>
            <a:br>
              <a:rPr lang="en-US" sz="1400" dirty="0"/>
            </a:br>
            <a:r>
              <a:rPr lang="en-US" sz="1400" dirty="0"/>
              <a:t>(inherited </a:t>
            </a:r>
          </a:p>
          <a:p>
            <a:r>
              <a:rPr lang="en-US" sz="1400" dirty="0"/>
              <a:t>from)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11280" y="4993468"/>
            <a:ext cx="10247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is-a</a:t>
            </a:r>
          </a:p>
          <a:p>
            <a:r>
              <a:rPr lang="en-US" sz="1400" dirty="0"/>
              <a:t>(inherited </a:t>
            </a:r>
          </a:p>
          <a:p>
            <a:r>
              <a:rPr lang="en-US" sz="1400" dirty="0"/>
              <a:t>from)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60603" y="3848311"/>
            <a:ext cx="11481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Has</a:t>
            </a:r>
          </a:p>
          <a:p>
            <a:r>
              <a:rPr lang="en-US" sz="1400" dirty="0"/>
              <a:t>(composite </a:t>
            </a:r>
          </a:p>
          <a:p>
            <a:r>
              <a:rPr lang="en-US" sz="1400" dirty="0"/>
              <a:t>class)</a:t>
            </a:r>
          </a:p>
        </p:txBody>
      </p:sp>
      <p:graphicFrame>
        <p:nvGraphicFramePr>
          <p:cNvPr id="16" name="Content Placeholder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207585"/>
              </p:ext>
            </p:extLst>
          </p:nvPr>
        </p:nvGraphicFramePr>
        <p:xfrm>
          <a:off x="5249361" y="1825625"/>
          <a:ext cx="19770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ForSale</a:t>
                      </a:r>
                      <a:r>
                        <a:rPr lang="en-US" sz="1200" dirty="0"/>
                        <a:t>: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 </a:t>
                      </a:r>
                      <a:r>
                        <a:rPr lang="en-US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getSalePrice</a:t>
                      </a: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stCxn id="4" idx="0"/>
            <a:endCxn id="16" idx="2"/>
          </p:cNvCxnSpPr>
          <p:nvPr/>
        </p:nvCxnSpPr>
        <p:spPr>
          <a:xfrm flipV="1">
            <a:off x="6228397" y="2557145"/>
            <a:ext cx="9505" cy="741616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28397" y="2746720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implements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1694686-B822-489F-A4C2-35FA6A677771}"/>
              </a:ext>
            </a:extLst>
          </p:cNvPr>
          <p:cNvSpPr txBox="1">
            <a:spLocks/>
          </p:cNvSpPr>
          <p:nvPr/>
        </p:nvSpPr>
        <p:spPr>
          <a:xfrm>
            <a:off x="838200" y="1509713"/>
            <a:ext cx="10780395" cy="4590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Class design diagram</a:t>
            </a:r>
          </a:p>
        </p:txBody>
      </p:sp>
    </p:spTree>
    <p:extLst>
      <p:ext uri="{BB962C8B-B14F-4D97-AF65-F5344CB8AC3E}">
        <p14:creationId xmlns:p14="http://schemas.microsoft.com/office/powerpoint/2010/main" val="261676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6F547-8C5A-4329-A5AF-AE258128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 </a:t>
            </a:r>
            <a:endParaRPr lang="ko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3D9737-5B78-442D-90F9-1930600FCE3B}"/>
              </a:ext>
            </a:extLst>
          </p:cNvPr>
          <p:cNvSpPr txBox="1">
            <a:spLocks/>
          </p:cNvSpPr>
          <p:nvPr/>
        </p:nvSpPr>
        <p:spPr>
          <a:xfrm>
            <a:off x="838200" y="1509713"/>
            <a:ext cx="10780395" cy="4590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dirty="0"/>
              <a:t>Description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item</a:t>
            </a:r>
            <a:r>
              <a:rPr lang="ko-KR" altLang="en-US" sz="2000" dirty="0"/>
              <a:t>을 생성</a:t>
            </a:r>
            <a:r>
              <a:rPr lang="en-US" altLang="ko-KR" sz="2000" dirty="0"/>
              <a:t> (CD</a:t>
            </a:r>
            <a:r>
              <a:rPr lang="ko-KR" altLang="en-US" sz="2000" dirty="0"/>
              <a:t>와 </a:t>
            </a:r>
            <a:r>
              <a:rPr lang="en-US" altLang="ko-KR" sz="2000" dirty="0"/>
              <a:t>Movie</a:t>
            </a:r>
            <a:r>
              <a:rPr lang="ko-KR" altLang="en-US" sz="2000" dirty="0"/>
              <a:t>의 조합으로 생성</a:t>
            </a:r>
            <a:r>
              <a:rPr lang="en-US" altLang="ko-KR" sz="2000" dirty="0"/>
              <a:t>) </a:t>
            </a:r>
          </a:p>
          <a:p>
            <a:pPr lvl="2">
              <a:lnSpc>
                <a:spcPct val="120000"/>
              </a:lnSpc>
            </a:pPr>
            <a:r>
              <a:rPr lang="en-US" altLang="ko-KR" sz="1800" dirty="0"/>
              <a:t>CD : </a:t>
            </a:r>
            <a:r>
              <a:rPr lang="en-US" altLang="ko-KR" sz="1800" dirty="0" err="1"/>
              <a:t>cdTitle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cdArtist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pubYear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ItemID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importPrice</a:t>
            </a:r>
            <a:r>
              <a:rPr lang="ko-KR" altLang="en-US" sz="1800" dirty="0"/>
              <a:t>를 사용자로부터 입력 받아 생성</a:t>
            </a:r>
            <a:endParaRPr lang="en-US" altLang="ko-KR" sz="1800" dirty="0"/>
          </a:p>
          <a:p>
            <a:pPr lvl="2">
              <a:lnSpc>
                <a:spcPct val="120000"/>
              </a:lnSpc>
            </a:pPr>
            <a:r>
              <a:rPr lang="en-US" altLang="ko-KR" sz="1800" dirty="0"/>
              <a:t>Movie : </a:t>
            </a:r>
            <a:r>
              <a:rPr lang="en-US" altLang="ko-KR" sz="1800" dirty="0" err="1"/>
              <a:t>cdTitle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pubYear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ItemID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importPrice</a:t>
            </a:r>
            <a:r>
              <a:rPr lang="ko-KR" altLang="en-US" sz="1800" dirty="0"/>
              <a:t>를 사용자로부터 입력 받아 생성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Cart</a:t>
            </a:r>
            <a:r>
              <a:rPr lang="ko-KR" altLang="en-US" sz="2000" dirty="0"/>
              <a:t>에 </a:t>
            </a:r>
            <a:r>
              <a:rPr lang="en-US" altLang="ko-KR" sz="2000" dirty="0"/>
              <a:t>item</a:t>
            </a:r>
            <a:r>
              <a:rPr lang="ko-KR" altLang="en-US" sz="2000" dirty="0"/>
              <a:t>을 추가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현재</a:t>
            </a:r>
            <a:r>
              <a:rPr lang="en-US" altLang="ko-KR" sz="2000" dirty="0"/>
              <a:t> Cart</a:t>
            </a:r>
            <a:r>
              <a:rPr lang="ko-KR" altLang="en-US" sz="2000" dirty="0"/>
              <a:t>에 담겨져 있는 모든 </a:t>
            </a:r>
            <a:r>
              <a:rPr lang="en-US" altLang="ko-KR" sz="2000" dirty="0"/>
              <a:t>Item</a:t>
            </a:r>
            <a:r>
              <a:rPr lang="ko-KR" altLang="en-US" sz="2000" dirty="0"/>
              <a:t>에 대한 정보를 출력</a:t>
            </a:r>
            <a:endParaRPr lang="en-US" altLang="ko-KR" sz="2000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Title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Artist( for CD 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Item sale price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Total price</a:t>
            </a:r>
          </a:p>
        </p:txBody>
      </p:sp>
    </p:spTree>
    <p:extLst>
      <p:ext uri="{BB962C8B-B14F-4D97-AF65-F5344CB8AC3E}">
        <p14:creationId xmlns:p14="http://schemas.microsoft.com/office/powerpoint/2010/main" val="306299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6F547-8C5A-4329-A5AF-AE258128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3D9737-5B78-442D-90F9-1930600FCE3B}"/>
              </a:ext>
            </a:extLst>
          </p:cNvPr>
          <p:cNvSpPr txBox="1">
            <a:spLocks/>
          </p:cNvSpPr>
          <p:nvPr/>
        </p:nvSpPr>
        <p:spPr>
          <a:xfrm>
            <a:off x="838200" y="1509713"/>
            <a:ext cx="10780395" cy="4590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dirty="0"/>
              <a:t>Description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Item class</a:t>
            </a:r>
            <a:r>
              <a:rPr lang="ko-KR" altLang="en-US" sz="2000" dirty="0"/>
              <a:t>의 </a:t>
            </a:r>
            <a:r>
              <a:rPr lang="en-US" altLang="ko-KR" sz="2000" dirty="0"/>
              <a:t>String </a:t>
            </a:r>
            <a:r>
              <a:rPr lang="en-US" altLang="ko-KR" sz="2000" dirty="0" err="1"/>
              <a:t>getInfo</a:t>
            </a:r>
            <a:r>
              <a:rPr lang="en-US" altLang="ko-KR" sz="2000" dirty="0"/>
              <a:t>()</a:t>
            </a:r>
            <a:r>
              <a:rPr lang="ko-KR" altLang="en-US" sz="2000" dirty="0"/>
              <a:t>메소드</a:t>
            </a:r>
            <a:endParaRPr lang="en-US" altLang="ko-KR" sz="2000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CD</a:t>
            </a:r>
            <a:r>
              <a:rPr lang="ko-KR" altLang="en-US" dirty="0"/>
              <a:t>와 </a:t>
            </a:r>
            <a:r>
              <a:rPr lang="en-US" altLang="ko-KR" dirty="0"/>
              <a:t>Movie </a:t>
            </a:r>
            <a:r>
              <a:rPr lang="ko-KR" altLang="en-US" dirty="0"/>
              <a:t>클래스에서 </a:t>
            </a:r>
            <a:r>
              <a:rPr lang="ko-KR" altLang="en-US" dirty="0" err="1"/>
              <a:t>오버라이딩하여</a:t>
            </a:r>
            <a:r>
              <a:rPr lang="ko-KR" altLang="en-US" dirty="0"/>
              <a:t> 재정의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CD </a:t>
            </a:r>
            <a:r>
              <a:rPr lang="ko-KR" altLang="en-US" dirty="0"/>
              <a:t>클래스의 경우 </a:t>
            </a:r>
            <a:endParaRPr lang="en-US" altLang="ko-KR" dirty="0"/>
          </a:p>
          <a:p>
            <a:pPr lvl="3">
              <a:lnSpc>
                <a:spcPct val="120000"/>
              </a:lnSpc>
            </a:pPr>
            <a:r>
              <a:rPr lang="en-US" altLang="ko-KR" dirty="0" err="1"/>
              <a:t>cdTitle</a:t>
            </a:r>
            <a:r>
              <a:rPr lang="ko-KR" altLang="en-US" dirty="0"/>
              <a:t>과 </a:t>
            </a:r>
            <a:r>
              <a:rPr lang="en-US" altLang="ko-KR" dirty="0" err="1"/>
              <a:t>cdArtist</a:t>
            </a:r>
            <a:r>
              <a:rPr lang="ko-KR" altLang="en-US" dirty="0"/>
              <a:t>를 문자열로 통합하여 문자열 반환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Movie </a:t>
            </a:r>
            <a:r>
              <a:rPr lang="ko-KR" altLang="en-US" dirty="0"/>
              <a:t>클래스의 경우</a:t>
            </a:r>
            <a:endParaRPr lang="en-US" altLang="ko-KR" dirty="0"/>
          </a:p>
          <a:p>
            <a:pPr lvl="3">
              <a:lnSpc>
                <a:spcPct val="120000"/>
              </a:lnSpc>
            </a:pPr>
            <a:r>
              <a:rPr lang="en-US" altLang="ko-KR" dirty="0" err="1"/>
              <a:t>cdTitle</a:t>
            </a:r>
            <a:r>
              <a:rPr lang="ko-KR" altLang="en-US" dirty="0"/>
              <a:t> 문자열을 반환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Item class</a:t>
            </a:r>
            <a:r>
              <a:rPr lang="ko-KR" altLang="en-US" dirty="0"/>
              <a:t>의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getSalePrice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CD</a:t>
            </a:r>
            <a:r>
              <a:rPr lang="ko-KR" altLang="en-US" dirty="0"/>
              <a:t>와 </a:t>
            </a:r>
            <a:r>
              <a:rPr lang="en-US" altLang="ko-KR" dirty="0"/>
              <a:t>Movie </a:t>
            </a:r>
            <a:r>
              <a:rPr lang="ko-KR" altLang="en-US" dirty="0"/>
              <a:t>클래스에서 </a:t>
            </a:r>
            <a:r>
              <a:rPr lang="ko-KR" altLang="en-US" dirty="0" err="1"/>
              <a:t>오버라이딩하여</a:t>
            </a:r>
            <a:r>
              <a:rPr lang="ko-KR" altLang="en-US" dirty="0"/>
              <a:t> 재정의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다음 슬라이드의 규칙에 따라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865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F97C3-161C-44C4-8C19-4AB26BD5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 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1A29EA-F705-4735-AEBC-DF99EFA26AFA}"/>
              </a:ext>
            </a:extLst>
          </p:cNvPr>
          <p:cNvSpPr txBox="1">
            <a:spLocks/>
          </p:cNvSpPr>
          <p:nvPr/>
        </p:nvSpPr>
        <p:spPr>
          <a:xfrm>
            <a:off x="838200" y="1509713"/>
            <a:ext cx="10780395" cy="4590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dirty="0"/>
              <a:t>Sale Price</a:t>
            </a:r>
            <a:r>
              <a:rPr lang="ko-KR" altLang="en-US" dirty="0"/>
              <a:t>는 다음과 같이 결정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CD</a:t>
            </a:r>
            <a:r>
              <a:rPr lang="ko-KR" altLang="en-US" dirty="0"/>
              <a:t>와 </a:t>
            </a:r>
            <a:r>
              <a:rPr lang="en-US" altLang="ko-KR" dirty="0"/>
              <a:t>Movie</a:t>
            </a:r>
            <a:r>
              <a:rPr lang="ko-KR" altLang="en-US" dirty="0"/>
              <a:t>의 </a:t>
            </a:r>
            <a:r>
              <a:rPr lang="en-US" altLang="ko-KR" dirty="0"/>
              <a:t>sale price(</a:t>
            </a:r>
            <a:r>
              <a:rPr lang="ko-KR" altLang="en-US" dirty="0"/>
              <a:t>가격</a:t>
            </a:r>
            <a:r>
              <a:rPr lang="en-US" altLang="ko-KR" dirty="0"/>
              <a:t>)</a:t>
            </a:r>
            <a:r>
              <a:rPr lang="ko-KR" altLang="en-US" dirty="0"/>
              <a:t>은 수입가격</a:t>
            </a:r>
            <a:r>
              <a:rPr lang="en-US" altLang="ko-KR" dirty="0"/>
              <a:t>(import price)</a:t>
            </a:r>
            <a:r>
              <a:rPr lang="ko-KR" altLang="en-US" dirty="0"/>
              <a:t>과 물품이 얼마나 오래 되었는지에 따라 다름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CD &lt;= 1 year: sale price = 1.5 * import price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1 year &lt; CD &lt;= 2 year: sale price = import price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CD &gt; 2 year: 	sale price = 0.7 * import price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Movie &lt;= 1 Year: sale price = 2.0 * import price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Movie &gt; 1 year:  sale price = 0.5 * import price</a:t>
            </a:r>
          </a:p>
          <a:p>
            <a:pPr lvl="2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age</a:t>
            </a:r>
            <a:r>
              <a:rPr lang="ko-KR" altLang="en-US" dirty="0"/>
              <a:t>를 구하는 방법 </a:t>
            </a:r>
            <a:r>
              <a:rPr lang="en-US" altLang="ko-KR" dirty="0"/>
              <a:t>: </a:t>
            </a:r>
            <a:r>
              <a:rPr lang="ko-KR" altLang="en-US" dirty="0"/>
              <a:t>현재 날짜 </a:t>
            </a:r>
            <a:r>
              <a:rPr lang="en-US" altLang="ko-KR" dirty="0"/>
              <a:t>- </a:t>
            </a:r>
            <a:r>
              <a:rPr lang="en-US" altLang="ko-KR" dirty="0" err="1"/>
              <a:t>pubYear</a:t>
            </a:r>
            <a:br>
              <a:rPr lang="en-US" altLang="ko-KR" dirty="0"/>
            </a:br>
            <a:r>
              <a:rPr lang="en-US" altLang="ko-KR" dirty="0"/>
              <a:t>e.g., </a:t>
            </a:r>
            <a:r>
              <a:rPr lang="en-US" altLang="ko-KR" dirty="0" err="1"/>
              <a:t>Calander.YEAR</a:t>
            </a:r>
            <a:r>
              <a:rPr lang="en-US" altLang="ko-KR" dirty="0"/>
              <a:t> - </a:t>
            </a:r>
            <a:r>
              <a:rPr lang="en-US" altLang="ko-KR" dirty="0" err="1"/>
              <a:t>pubYear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650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FD19F-6FB0-4A64-8013-E7075785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080378-FE45-4CCD-8ECF-8602B4B76D49}"/>
              </a:ext>
            </a:extLst>
          </p:cNvPr>
          <p:cNvSpPr txBox="1">
            <a:spLocks/>
          </p:cNvSpPr>
          <p:nvPr/>
        </p:nvSpPr>
        <p:spPr>
          <a:xfrm>
            <a:off x="838200" y="1509713"/>
            <a:ext cx="4980709" cy="4590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Sample output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---------------------------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Select option:</a:t>
            </a:r>
            <a:br>
              <a:rPr lang="en-US" altLang="ko-KR" sz="1200" dirty="0">
                <a:latin typeface="Courier New" pitchFamily="49" charset="0"/>
                <a:cs typeface="Courier New" pitchFamily="49" charset="0"/>
              </a:rPr>
            </a:b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1. add Item</a:t>
            </a:r>
            <a:br>
              <a:rPr lang="en-US" altLang="ko-KR" sz="1200" dirty="0">
                <a:latin typeface="Courier New" pitchFamily="49" charset="0"/>
                <a:cs typeface="Courier New" pitchFamily="49" charset="0"/>
              </a:rPr>
            </a:b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2. print all items in cart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---------------------------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user input : 1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---------------------------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1. CD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2. Movie</a:t>
            </a:r>
            <a:br>
              <a:rPr lang="en-US" altLang="ko-KR" sz="1200" dirty="0">
                <a:latin typeface="Courier New" pitchFamily="49" charset="0"/>
                <a:cs typeface="Courier New" pitchFamily="49" charset="0"/>
              </a:rPr>
            </a:b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---------------------------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user input : 1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---------------------------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itemID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: CD123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input import Price : 30000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input CD title : To Anyone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input artist : 2NE1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input published year : 2001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---------------------------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...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EDD598-D6FA-4500-BABB-21D9ACEFB4F2}"/>
              </a:ext>
            </a:extLst>
          </p:cNvPr>
          <p:cNvSpPr txBox="1">
            <a:spLocks/>
          </p:cNvSpPr>
          <p:nvPr/>
        </p:nvSpPr>
        <p:spPr>
          <a:xfrm>
            <a:off x="4934947" y="1892476"/>
            <a:ext cx="5065816" cy="4496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---------------------------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Select option:</a:t>
            </a:r>
            <a:br>
              <a:rPr lang="en-US" altLang="ko-KR" sz="1200" dirty="0">
                <a:latin typeface="Courier New" pitchFamily="49" charset="0"/>
                <a:cs typeface="Courier New" pitchFamily="49" charset="0"/>
              </a:rPr>
            </a:b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1. add Item</a:t>
            </a:r>
            <a:br>
              <a:rPr lang="en-US" altLang="ko-KR" sz="1200" dirty="0">
                <a:latin typeface="Courier New" pitchFamily="49" charset="0"/>
                <a:cs typeface="Courier New" pitchFamily="49" charset="0"/>
              </a:rPr>
            </a:b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2. print all items in cart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---------------------------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user input : 2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---------------------------</a:t>
            </a:r>
          </a:p>
          <a:p>
            <a:pPr marL="777240" lvl="2" indent="0">
              <a:buNone/>
            </a:pP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1. Alive – Big Bang		28,000 W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2. Lord of the Ring 2		12,000 W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3. Jang Ok-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jeong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lives in love	13,100 W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4. To Anyone – 2NE1		25,800 W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---------------------------</a:t>
            </a:r>
          </a:p>
          <a:p>
            <a:pPr marL="777240" lvl="2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Total:			78,900 W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131C0A98-FC6B-4853-9BB0-BBE347855D0B}"/>
              </a:ext>
            </a:extLst>
          </p:cNvPr>
          <p:cNvSpPr/>
          <p:nvPr/>
        </p:nvSpPr>
        <p:spPr>
          <a:xfrm>
            <a:off x="5895757" y="4250460"/>
            <a:ext cx="185121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3C29EA8E-7FEF-469B-80F4-9701545C44AF}"/>
              </a:ext>
            </a:extLst>
          </p:cNvPr>
          <p:cNvSpPr/>
          <p:nvPr/>
        </p:nvSpPr>
        <p:spPr>
          <a:xfrm>
            <a:off x="5976722" y="3787863"/>
            <a:ext cx="183507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1">
            <a:extLst>
              <a:ext uri="{FF2B5EF4-FFF2-40B4-BE49-F238E27FC236}">
                <a16:creationId xmlns:a16="http://schemas.microsoft.com/office/drawing/2014/main" id="{5A7A457E-0A88-4CA4-B7B7-4981EBF23C0E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>
            <a:off x="7811796" y="3940263"/>
            <a:ext cx="2481603" cy="4655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A064B-AB39-47D3-8E1F-A9BFEC810E19}"/>
              </a:ext>
            </a:extLst>
          </p:cNvPr>
          <p:cNvSpPr txBox="1"/>
          <p:nvPr/>
        </p:nvSpPr>
        <p:spPr>
          <a:xfrm>
            <a:off x="10293399" y="3832924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Movie title</a:t>
            </a:r>
          </a:p>
        </p:txBody>
      </p:sp>
      <p:cxnSp>
        <p:nvCxnSpPr>
          <p:cNvPr id="22" name="Straight Arrow Connector 14">
            <a:extLst>
              <a:ext uri="{FF2B5EF4-FFF2-40B4-BE49-F238E27FC236}">
                <a16:creationId xmlns:a16="http://schemas.microsoft.com/office/drawing/2014/main" id="{51A33F2C-804C-4FAD-82F9-53F68902021D}"/>
              </a:ext>
            </a:extLst>
          </p:cNvPr>
          <p:cNvCxnSpPr>
            <a:cxnSpLocks/>
            <a:stCxn id="18" idx="6"/>
            <a:endCxn id="23" idx="1"/>
          </p:cNvCxnSpPr>
          <p:nvPr/>
        </p:nvCxnSpPr>
        <p:spPr>
          <a:xfrm flipV="1">
            <a:off x="7746967" y="4354364"/>
            <a:ext cx="2546432" cy="48496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748926-D3CC-4FCB-A3C6-ABF688D2E761}"/>
              </a:ext>
            </a:extLst>
          </p:cNvPr>
          <p:cNvSpPr txBox="1"/>
          <p:nvPr/>
        </p:nvSpPr>
        <p:spPr>
          <a:xfrm>
            <a:off x="10293399" y="4200475"/>
            <a:ext cx="2194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CD title with artist name</a:t>
            </a:r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id="{35256107-2B21-453E-A69A-1842C52B9D3B}"/>
              </a:ext>
            </a:extLst>
          </p:cNvPr>
          <p:cNvSpPr/>
          <p:nvPr/>
        </p:nvSpPr>
        <p:spPr>
          <a:xfrm>
            <a:off x="8509752" y="3517089"/>
            <a:ext cx="1066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19">
            <a:extLst>
              <a:ext uri="{FF2B5EF4-FFF2-40B4-BE49-F238E27FC236}">
                <a16:creationId xmlns:a16="http://schemas.microsoft.com/office/drawing/2014/main" id="{0163B6DE-DBA7-4E92-8BC3-68228E8218B9}"/>
              </a:ext>
            </a:extLst>
          </p:cNvPr>
          <p:cNvCxnSpPr>
            <a:cxnSpLocks/>
            <a:stCxn id="24" idx="6"/>
            <a:endCxn id="26" idx="1"/>
          </p:cNvCxnSpPr>
          <p:nvPr/>
        </p:nvCxnSpPr>
        <p:spPr>
          <a:xfrm flipV="1">
            <a:off x="9576552" y="3668001"/>
            <a:ext cx="716847" cy="1488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F516F5-CA9A-4689-B4C9-D803EE93553D}"/>
              </a:ext>
            </a:extLst>
          </p:cNvPr>
          <p:cNvSpPr txBox="1"/>
          <p:nvPr/>
        </p:nvSpPr>
        <p:spPr>
          <a:xfrm>
            <a:off x="10293399" y="3514112"/>
            <a:ext cx="1879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Item sale price</a:t>
            </a:r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A3CF2A59-F9CA-475C-B62C-8B52F688B693}"/>
              </a:ext>
            </a:extLst>
          </p:cNvPr>
          <p:cNvSpPr/>
          <p:nvPr/>
        </p:nvSpPr>
        <p:spPr>
          <a:xfrm>
            <a:off x="8509752" y="4699666"/>
            <a:ext cx="1066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6">
            <a:extLst>
              <a:ext uri="{FF2B5EF4-FFF2-40B4-BE49-F238E27FC236}">
                <a16:creationId xmlns:a16="http://schemas.microsoft.com/office/drawing/2014/main" id="{7041F4AE-ABEC-45FD-8B8A-C5E1DC589A0B}"/>
              </a:ext>
            </a:extLst>
          </p:cNvPr>
          <p:cNvCxnSpPr>
            <a:stCxn id="39" idx="6"/>
            <a:endCxn id="41" idx="1"/>
          </p:cNvCxnSpPr>
          <p:nvPr/>
        </p:nvCxnSpPr>
        <p:spPr>
          <a:xfrm flipV="1">
            <a:off x="9576552" y="4848693"/>
            <a:ext cx="716847" cy="3373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8A22371-D3CF-484A-ADCC-79191424FCCA}"/>
              </a:ext>
            </a:extLst>
          </p:cNvPr>
          <p:cNvSpPr txBox="1"/>
          <p:nvPr/>
        </p:nvSpPr>
        <p:spPr>
          <a:xfrm>
            <a:off x="10293399" y="4694804"/>
            <a:ext cx="1338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Total payment</a:t>
            </a:r>
          </a:p>
        </p:txBody>
      </p:sp>
    </p:spTree>
    <p:extLst>
      <p:ext uri="{BB962C8B-B14F-4D97-AF65-F5344CB8AC3E}">
        <p14:creationId xmlns:p14="http://schemas.microsoft.com/office/powerpoint/2010/main" val="246480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F97C3-161C-44C4-8C19-4AB26BD5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 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1A29EA-F705-4735-AEBC-DF99EFA26AFA}"/>
              </a:ext>
            </a:extLst>
          </p:cNvPr>
          <p:cNvSpPr txBox="1">
            <a:spLocks/>
          </p:cNvSpPr>
          <p:nvPr/>
        </p:nvSpPr>
        <p:spPr>
          <a:xfrm>
            <a:off x="838200" y="1509713"/>
            <a:ext cx="10780395" cy="4590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/>
              <a:t>예외처리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Item</a:t>
            </a:r>
            <a:r>
              <a:rPr lang="ko-KR" altLang="en-US" dirty="0"/>
              <a:t>의 개수는 최대 </a:t>
            </a:r>
            <a:r>
              <a:rPr lang="en-US" altLang="ko-KR" dirty="0"/>
              <a:t>20</a:t>
            </a:r>
            <a:r>
              <a:rPr lang="ko-KR" altLang="en-US" dirty="0"/>
              <a:t>개를 넘지 않음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CD title</a:t>
            </a:r>
            <a:r>
              <a:rPr lang="ko-KR" altLang="en-US" dirty="0"/>
              <a:t>과 </a:t>
            </a:r>
            <a:r>
              <a:rPr lang="en-US" altLang="ko-KR" dirty="0"/>
              <a:t>Movie title</a:t>
            </a:r>
            <a:r>
              <a:rPr lang="ko-KR" altLang="en-US" dirty="0"/>
              <a:t>은 최대 </a:t>
            </a:r>
            <a:r>
              <a:rPr lang="en-US" altLang="ko-KR" dirty="0"/>
              <a:t>30</a:t>
            </a:r>
            <a:r>
              <a:rPr lang="ko-KR" altLang="en-US" dirty="0"/>
              <a:t>자를 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92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4E178-2FEC-480C-89C5-1DE2411F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CE0EC-1D05-4EB3-8876-BBCB4553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과제 제출 </a:t>
            </a:r>
            <a:endParaRPr lang="en-US" altLang="ko-KR" dirty="0"/>
          </a:p>
          <a:p>
            <a:pPr lvl="1"/>
            <a:r>
              <a:rPr lang="ko-KR" altLang="en-US" dirty="0"/>
              <a:t>제출 자료 </a:t>
            </a:r>
            <a:r>
              <a:rPr lang="en-US" altLang="ko-KR" dirty="0"/>
              <a:t>: </a:t>
            </a:r>
            <a:r>
              <a:rPr lang="ko-KR" altLang="en-US" dirty="0"/>
              <a:t>프로젝트를 압축한 압축파일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학번과 이름을 표기 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Example : </a:t>
            </a:r>
            <a:r>
              <a:rPr lang="en-US" altLang="ko-KR" b="1" dirty="0">
                <a:solidFill>
                  <a:srgbClr val="FF0000"/>
                </a:solidFill>
              </a:rPr>
              <a:t>12121212_</a:t>
            </a:r>
            <a:r>
              <a:rPr lang="ko-KR" altLang="en-US" b="1" dirty="0">
                <a:solidFill>
                  <a:srgbClr val="FF0000"/>
                </a:solidFill>
              </a:rPr>
              <a:t>홍길동</a:t>
            </a:r>
            <a:r>
              <a:rPr lang="en-US" altLang="ko-KR" b="1" dirty="0">
                <a:solidFill>
                  <a:srgbClr val="FF0000"/>
                </a:solidFill>
              </a:rPr>
              <a:t>.zip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과제 기간 </a:t>
            </a:r>
            <a:r>
              <a:rPr lang="en-US" altLang="ko-KR" dirty="0"/>
              <a:t>: 4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 </a:t>
            </a:r>
            <a:r>
              <a:rPr lang="en-US" altLang="ko-KR" dirty="0"/>
              <a:t>~ 4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오후 </a:t>
            </a:r>
            <a:r>
              <a:rPr lang="en-US" altLang="ko-KR" dirty="0"/>
              <a:t>11:59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기간이 지난 후 제출된 과제의 경우 예외 없이 </a:t>
            </a:r>
            <a:r>
              <a:rPr lang="ko-KR" altLang="en-US" b="1" dirty="0" err="1">
                <a:solidFill>
                  <a:srgbClr val="FF0000"/>
                </a:solidFill>
              </a:rPr>
              <a:t>미제출</a:t>
            </a:r>
            <a:r>
              <a:rPr lang="ko-KR" altLang="en-US" b="1" dirty="0">
                <a:solidFill>
                  <a:srgbClr val="FF0000"/>
                </a:solidFill>
              </a:rPr>
              <a:t> 처리됨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과제 내용 관련 질문</a:t>
            </a:r>
            <a:endParaRPr lang="en-US" altLang="ko-KR" dirty="0"/>
          </a:p>
          <a:p>
            <a:pPr lvl="2"/>
            <a:r>
              <a:rPr lang="en-US" altLang="ko-KR" dirty="0"/>
              <a:t>LA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cho4036@gmail.com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과제 채점 및 점수 관련 질문</a:t>
            </a:r>
            <a:endParaRPr lang="en-US" altLang="ko-KR" dirty="0"/>
          </a:p>
          <a:p>
            <a:pPr lvl="2"/>
            <a:r>
              <a:rPr lang="en-US" altLang="ko-KR" dirty="0"/>
              <a:t>TA : eremo2002@naver.com 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051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546</Words>
  <Application>Microsoft Office PowerPoint</Application>
  <PresentationFormat>와이드스크린</PresentationFormat>
  <Paragraphs>151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Courier New</vt:lpstr>
      <vt:lpstr>Office 테마</vt:lpstr>
      <vt:lpstr>Homework </vt:lpstr>
      <vt:lpstr>Homework </vt:lpstr>
      <vt:lpstr>Homework </vt:lpstr>
      <vt:lpstr>Homework</vt:lpstr>
      <vt:lpstr>Homework </vt:lpstr>
      <vt:lpstr>Homework</vt:lpstr>
      <vt:lpstr>Homework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NSLAB</dc:creator>
  <cp:lastModifiedBy>NSLAB</cp:lastModifiedBy>
  <cp:revision>14</cp:revision>
  <dcterms:created xsi:type="dcterms:W3CDTF">2018-04-10T02:14:51Z</dcterms:created>
  <dcterms:modified xsi:type="dcterms:W3CDTF">2018-04-10T06:21:45Z</dcterms:modified>
</cp:coreProperties>
</file>