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20"/>
  </p:notesMasterIdLst>
  <p:sldIdLst>
    <p:sldId id="278" r:id="rId2"/>
    <p:sldId id="307" r:id="rId3"/>
    <p:sldId id="310" r:id="rId4"/>
    <p:sldId id="309" r:id="rId5"/>
    <p:sldId id="311" r:id="rId6"/>
    <p:sldId id="312" r:id="rId7"/>
    <p:sldId id="281" r:id="rId8"/>
    <p:sldId id="283" r:id="rId9"/>
    <p:sldId id="294" r:id="rId10"/>
    <p:sldId id="305" r:id="rId11"/>
    <p:sldId id="306" r:id="rId12"/>
    <p:sldId id="297" r:id="rId13"/>
    <p:sldId id="298" r:id="rId14"/>
    <p:sldId id="304" r:id="rId15"/>
    <p:sldId id="314" r:id="rId16"/>
    <p:sldId id="315" r:id="rId17"/>
    <p:sldId id="313" r:id="rId18"/>
    <p:sldId id="293"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52" autoAdjust="0"/>
    <p:restoredTop sz="94609" autoAdjust="0"/>
  </p:normalViewPr>
  <p:slideViewPr>
    <p:cSldViewPr snapToGrid="0" snapToObjects="1">
      <p:cViewPr varScale="1">
        <p:scale>
          <a:sx n="78" d="100"/>
          <a:sy n="78" d="100"/>
        </p:scale>
        <p:origin x="288" y="8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hyperlink" Target="https://vietnix.vn/neural-network/"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webp"/><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vietnix.vn/deep-learning-la-gi/" TargetMode="External"/><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762655" y="982103"/>
            <a:ext cx="6828817" cy="3453709"/>
          </a:xfrm>
        </p:spPr>
        <p:txBody>
          <a:bodyPr/>
          <a:lstStyle/>
          <a:p>
            <a:r>
              <a:rPr lang="en-US" sz="2800" b="0" i="0" dirty="0" err="1">
                <a:solidFill>
                  <a:schemeClr val="accent3">
                    <a:lumMod val="75000"/>
                  </a:schemeClr>
                </a:solidFill>
                <a:effectLst/>
                <a:latin typeface="Times New Roman" panose="02020603050405020304" pitchFamily="18" charset="0"/>
                <a:cs typeface="Times New Roman" panose="02020603050405020304" pitchFamily="18" charset="0"/>
              </a:rPr>
              <a:t>ứng</a:t>
            </a:r>
            <a:r>
              <a:rPr lang="en-US" sz="28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2800" b="0" i="0" dirty="0" err="1">
                <a:solidFill>
                  <a:schemeClr val="accent3">
                    <a:lumMod val="75000"/>
                  </a:schemeClr>
                </a:solidFill>
                <a:effectLst/>
                <a:latin typeface="Times New Roman" panose="02020603050405020304" pitchFamily="18" charset="0"/>
                <a:cs typeface="Times New Roman" panose="02020603050405020304" pitchFamily="18" charset="0"/>
              </a:rPr>
              <a:t>dụng</a:t>
            </a:r>
            <a:r>
              <a:rPr lang="en-US" sz="28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2800" b="0" i="0" dirty="0" err="1">
                <a:solidFill>
                  <a:schemeClr val="accent3">
                    <a:lumMod val="75000"/>
                  </a:schemeClr>
                </a:solidFill>
                <a:effectLst/>
                <a:latin typeface="Times New Roman" panose="02020603050405020304" pitchFamily="18" charset="0"/>
                <a:cs typeface="Times New Roman" panose="02020603050405020304" pitchFamily="18" charset="0"/>
              </a:rPr>
              <a:t>mạng</a:t>
            </a:r>
            <a:r>
              <a:rPr lang="en-US" sz="2800" b="0" i="0" dirty="0">
                <a:solidFill>
                  <a:schemeClr val="accent3">
                    <a:lumMod val="75000"/>
                  </a:schemeClr>
                </a:solidFill>
                <a:effectLst/>
                <a:latin typeface="Times New Roman" panose="02020603050405020304" pitchFamily="18" charset="0"/>
                <a:cs typeface="Times New Roman" panose="02020603050405020304" pitchFamily="18" charset="0"/>
              </a:rPr>
              <a:t> CNN </a:t>
            </a:r>
            <a:r>
              <a:rPr lang="en-US" sz="2800" b="0" i="0" dirty="0" err="1">
                <a:solidFill>
                  <a:schemeClr val="accent3">
                    <a:lumMod val="75000"/>
                  </a:schemeClr>
                </a:solidFill>
                <a:effectLst/>
                <a:latin typeface="Times New Roman" panose="02020603050405020304" pitchFamily="18" charset="0"/>
                <a:cs typeface="Times New Roman" panose="02020603050405020304" pitchFamily="18" charset="0"/>
              </a:rPr>
              <a:t>nhận</a:t>
            </a:r>
            <a:r>
              <a:rPr lang="en-US" sz="28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2800" b="0" i="0" dirty="0" err="1">
                <a:solidFill>
                  <a:schemeClr val="accent3">
                    <a:lumMod val="75000"/>
                  </a:schemeClr>
                </a:solidFill>
                <a:effectLst/>
                <a:latin typeface="Times New Roman" panose="02020603050405020304" pitchFamily="18" charset="0"/>
                <a:cs typeface="Times New Roman" panose="02020603050405020304" pitchFamily="18" charset="0"/>
              </a:rPr>
              <a:t>dạng</a:t>
            </a:r>
            <a:r>
              <a:rPr lang="en-US" sz="28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2800" b="0" i="0" dirty="0" err="1">
                <a:solidFill>
                  <a:schemeClr val="accent3">
                    <a:lumMod val="75000"/>
                  </a:schemeClr>
                </a:solidFill>
                <a:effectLst/>
                <a:latin typeface="Times New Roman" panose="02020603050405020304" pitchFamily="18" charset="0"/>
                <a:cs typeface="Times New Roman" panose="02020603050405020304" pitchFamily="18" charset="0"/>
              </a:rPr>
              <a:t>khuôn</a:t>
            </a:r>
            <a:r>
              <a:rPr lang="en-US" sz="28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2800" b="0" i="0" dirty="0" err="1">
                <a:solidFill>
                  <a:schemeClr val="accent3">
                    <a:lumMod val="75000"/>
                  </a:schemeClr>
                </a:solidFill>
                <a:effectLst/>
                <a:latin typeface="Times New Roman" panose="02020603050405020304" pitchFamily="18" charset="0"/>
                <a:cs typeface="Times New Roman" panose="02020603050405020304" pitchFamily="18" charset="0"/>
              </a:rPr>
              <a:t>mặt</a:t>
            </a:r>
            <a:r>
              <a:rPr lang="en-US" sz="28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2800" b="0" i="0" dirty="0" err="1">
                <a:solidFill>
                  <a:schemeClr val="accent3">
                    <a:lumMod val="75000"/>
                  </a:schemeClr>
                </a:solidFill>
                <a:effectLst/>
                <a:latin typeface="Times New Roman" panose="02020603050405020304" pitchFamily="18" charset="0"/>
                <a:cs typeface="Times New Roman" panose="02020603050405020304" pitchFamily="18" charset="0"/>
              </a:rPr>
              <a:t>đeo</a:t>
            </a:r>
            <a:r>
              <a:rPr lang="en-US" sz="28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2800" b="0" i="0" dirty="0" err="1">
                <a:solidFill>
                  <a:schemeClr val="accent3">
                    <a:lumMod val="75000"/>
                  </a:schemeClr>
                </a:solidFill>
                <a:effectLst/>
                <a:latin typeface="Times New Roman" panose="02020603050405020304" pitchFamily="18" charset="0"/>
                <a:cs typeface="Times New Roman" panose="02020603050405020304" pitchFamily="18" charset="0"/>
              </a:rPr>
              <a:t>khẩu</a:t>
            </a:r>
            <a:r>
              <a:rPr lang="en-US" sz="28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2800" b="0" i="0" dirty="0" err="1">
                <a:solidFill>
                  <a:schemeClr val="accent3">
                    <a:lumMod val="75000"/>
                  </a:schemeClr>
                </a:solidFill>
                <a:effectLst/>
                <a:latin typeface="Times New Roman" panose="02020603050405020304" pitchFamily="18" charset="0"/>
                <a:cs typeface="Times New Roman" panose="02020603050405020304" pitchFamily="18" charset="0"/>
              </a:rPr>
              <a:t>trang</a:t>
            </a:r>
            <a:br>
              <a:rPr lang="en-US" dirty="0">
                <a:solidFill>
                  <a:srgbClr val="FF0000"/>
                </a:solidFill>
                <a:latin typeface="Calibri" panose="020F0502020204030204" pitchFamily="34" charset="0"/>
                <a:cs typeface="Calibri" panose="020F0502020204030204" pitchFamily="34" charset="0"/>
              </a:rPr>
            </a:br>
            <a:endParaRPr lang="en-US" dirty="0">
              <a:solidFill>
                <a:srgbClr val="FF0000"/>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270879" y="254281"/>
            <a:ext cx="3493008" cy="878908"/>
          </a:xfrm>
        </p:spPr>
        <p:txBody>
          <a:bodyPr/>
          <a:lstStyle/>
          <a:p>
            <a:r>
              <a:rPr lang="en-US" sz="4400" dirty="0" err="1">
                <a:solidFill>
                  <a:schemeClr val="accent3">
                    <a:lumMod val="75000"/>
                  </a:schemeClr>
                </a:solidFill>
                <a:latin typeface="Times New Roman" panose="02020603050405020304" pitchFamily="18" charset="0"/>
                <a:cs typeface="Times New Roman" panose="02020603050405020304" pitchFamily="18" charset="0"/>
              </a:rPr>
              <a:t>Đề</a:t>
            </a:r>
            <a:r>
              <a:rPr lang="en-US" sz="4400" dirty="0">
                <a:solidFill>
                  <a:schemeClr val="accent3">
                    <a:lumMod val="75000"/>
                  </a:schemeClr>
                </a:solidFill>
                <a:latin typeface="Times New Roman" panose="02020603050405020304" pitchFamily="18" charset="0"/>
                <a:cs typeface="Times New Roman" panose="02020603050405020304" pitchFamily="18" charset="0"/>
              </a:rPr>
              <a:t> </a:t>
            </a:r>
            <a:r>
              <a:rPr lang="en-US" sz="4400" dirty="0" err="1">
                <a:solidFill>
                  <a:schemeClr val="accent3">
                    <a:lumMod val="75000"/>
                  </a:schemeClr>
                </a:solidFill>
                <a:latin typeface="Times New Roman" panose="02020603050405020304" pitchFamily="18" charset="0"/>
                <a:cs typeface="Times New Roman" panose="02020603050405020304" pitchFamily="18" charset="0"/>
              </a:rPr>
              <a:t>tài</a:t>
            </a:r>
            <a:r>
              <a:rPr lang="en-US" sz="4400" dirty="0">
                <a:solidFill>
                  <a:schemeClr val="accent3">
                    <a:lumMod val="75000"/>
                  </a:schemeClr>
                </a:solidFill>
                <a:latin typeface="Times New Roman" panose="02020603050405020304" pitchFamily="18" charset="0"/>
                <a:cs typeface="Times New Roman" panose="02020603050405020304" pitchFamily="18" charset="0"/>
              </a:rPr>
              <a:t>:</a:t>
            </a:r>
          </a:p>
          <a:p>
            <a:endParaRPr lang="en-US" dirty="0"/>
          </a:p>
        </p:txBody>
      </p:sp>
      <p:sp>
        <p:nvSpPr>
          <p:cNvPr id="5" name="TextBox 4">
            <a:extLst>
              <a:ext uri="{FF2B5EF4-FFF2-40B4-BE49-F238E27FC236}">
                <a16:creationId xmlns:a16="http://schemas.microsoft.com/office/drawing/2014/main" id="{FAD5E18F-D573-1516-C9EE-874D448B9B68}"/>
              </a:ext>
            </a:extLst>
          </p:cNvPr>
          <p:cNvSpPr txBox="1"/>
          <p:nvPr/>
        </p:nvSpPr>
        <p:spPr>
          <a:xfrm>
            <a:off x="3331287" y="2474179"/>
            <a:ext cx="6098058" cy="1704569"/>
          </a:xfrm>
          <a:prstGeom prst="rect">
            <a:avLst/>
          </a:prstGeom>
          <a:noFill/>
        </p:spPr>
        <p:txBody>
          <a:bodyPr wrap="square">
            <a:spAutoFit/>
          </a:bodyPr>
          <a:lstStyle/>
          <a:p>
            <a:pPr marL="457200" marR="0" algn="just">
              <a:lnSpc>
                <a:spcPct val="150000"/>
              </a:lnSpc>
              <a:spcBef>
                <a:spcPts val="0"/>
              </a:spcBef>
              <a:spcAft>
                <a:spcPts val="0"/>
              </a:spcAft>
            </a:pPr>
            <a:r>
              <a:rPr lang="vi-VN" sz="1800" b="1" dirty="0" err="1">
                <a:effectLst/>
                <a:latin typeface="Times New Roman" panose="02020603050405020304" pitchFamily="18" charset="0"/>
                <a:ea typeface="Arial" panose="020B0604020202020204" pitchFamily="34" charset="0"/>
                <a:cs typeface="Times New Roman" panose="02020603050405020304" pitchFamily="18" charset="0"/>
              </a:rPr>
              <a:t>Họ</a:t>
            </a:r>
            <a:r>
              <a:rPr lang="vi-VN"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vi-VN" sz="1800" b="1" dirty="0" err="1">
                <a:effectLst/>
                <a:latin typeface="Times New Roman" panose="02020603050405020304" pitchFamily="18" charset="0"/>
                <a:ea typeface="Arial" panose="020B0604020202020204" pitchFamily="34" charset="0"/>
                <a:cs typeface="Times New Roman" panose="02020603050405020304" pitchFamily="18" charset="0"/>
              </a:rPr>
              <a:t>và</a:t>
            </a:r>
            <a:r>
              <a:rPr lang="vi-VN" sz="1800" b="1" dirty="0">
                <a:effectLst/>
                <a:latin typeface="Times New Roman" panose="02020603050405020304" pitchFamily="18" charset="0"/>
                <a:ea typeface="Arial" panose="020B0604020202020204" pitchFamily="34" charset="0"/>
                <a:cs typeface="Times New Roman" panose="02020603050405020304" pitchFamily="18" charset="0"/>
              </a:rPr>
              <a:t> tên sinh viên		</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a:t>
            </a:r>
            <a:r>
              <a:rPr lang="vi-VN"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Bùi Thọ Kiên</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	</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a:p>
            <a:pPr marL="457200" marR="0" algn="just">
              <a:lnSpc>
                <a:spcPct val="150000"/>
              </a:lnSpc>
              <a:spcBef>
                <a:spcPts val="0"/>
              </a:spcBef>
              <a:spcAft>
                <a:spcPts val="0"/>
              </a:spcAft>
            </a:pPr>
            <a:r>
              <a:rPr lang="vi-VN" sz="1800" b="1" dirty="0">
                <a:effectLst/>
                <a:latin typeface="Times New Roman" panose="02020603050405020304" pitchFamily="18" charset="0"/>
                <a:ea typeface="Arial" panose="020B0604020202020204" pitchFamily="34" charset="0"/>
                <a:cs typeface="Times New Roman" panose="02020603050405020304" pitchFamily="18" charset="0"/>
              </a:rPr>
              <a:t>MSV					</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 6</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21096</a:t>
            </a:r>
          </a:p>
          <a:p>
            <a:pPr marL="457200" marR="0" algn="just">
              <a:lnSpc>
                <a:spcPct val="150000"/>
              </a:lnSpc>
              <a:spcBef>
                <a:spcPts val="0"/>
              </a:spcBef>
              <a:spcAft>
                <a:spcPts val="0"/>
              </a:spcAft>
            </a:pPr>
            <a:r>
              <a:rPr lang="vi-VN" sz="1800" b="1" dirty="0" err="1">
                <a:effectLst/>
                <a:latin typeface="Times New Roman" panose="02020603050405020304" pitchFamily="18" charset="0"/>
                <a:ea typeface="Arial" panose="020B0604020202020204" pitchFamily="34" charset="0"/>
                <a:cs typeface="Times New Roman" panose="02020603050405020304" pitchFamily="18" charset="0"/>
              </a:rPr>
              <a:t>Lớp</a:t>
            </a:r>
            <a:r>
              <a:rPr lang="vi-VN"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 K6</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2CNPMP</a:t>
            </a:r>
          </a:p>
          <a:p>
            <a:pPr marL="0" marR="0" indent="457200" algn="just">
              <a:lnSpc>
                <a:spcPct val="150000"/>
              </a:lnSpc>
              <a:spcBef>
                <a:spcPts val="0"/>
              </a:spcBef>
              <a:spcAft>
                <a:spcPts val="0"/>
              </a:spcAft>
            </a:pPr>
            <a:r>
              <a:rPr lang="vi-VN" sz="1800" b="1" dirty="0" err="1">
                <a:effectLst/>
                <a:latin typeface="Times New Roman" panose="02020603050405020304" pitchFamily="18" charset="0"/>
                <a:ea typeface="Arial" panose="020B0604020202020204" pitchFamily="34" charset="0"/>
                <a:cs typeface="Times New Roman" panose="02020603050405020304" pitchFamily="18" charset="0"/>
              </a:rPr>
              <a:t>Giảng</a:t>
            </a:r>
            <a:r>
              <a:rPr lang="vi-VN" sz="1800" b="1" dirty="0">
                <a:effectLst/>
                <a:latin typeface="Times New Roman" panose="02020603050405020304" pitchFamily="18" charset="0"/>
                <a:ea typeface="Arial" panose="020B0604020202020204" pitchFamily="34" charset="0"/>
                <a:cs typeface="Times New Roman" panose="02020603050405020304" pitchFamily="18" charset="0"/>
              </a:rPr>
              <a:t> viên </a:t>
            </a:r>
            <a:r>
              <a:rPr lang="vi-VN" sz="1800" b="1" dirty="0" err="1">
                <a:effectLst/>
                <a:latin typeface="Times New Roman" panose="02020603050405020304" pitchFamily="18" charset="0"/>
                <a:ea typeface="Arial" panose="020B0604020202020204" pitchFamily="34" charset="0"/>
                <a:cs typeface="Times New Roman" panose="02020603050405020304" pitchFamily="18" charset="0"/>
              </a:rPr>
              <a:t>hướng</a:t>
            </a:r>
            <a:r>
              <a:rPr lang="vi-VN"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vi-VN" sz="1800" b="1" dirty="0" err="1">
                <a:effectLst/>
                <a:latin typeface="Times New Roman" panose="02020603050405020304" pitchFamily="18" charset="0"/>
                <a:ea typeface="Arial" panose="020B0604020202020204" pitchFamily="34" charset="0"/>
                <a:cs typeface="Times New Roman" panose="02020603050405020304" pitchFamily="18" charset="0"/>
              </a:rPr>
              <a:t>dẫn</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	:</a:t>
            </a:r>
            <a:r>
              <a:rPr lang="vi-VN" sz="1800" b="1" dirty="0">
                <a:effectLst/>
                <a:latin typeface="Times New Roman" panose="02020603050405020304" pitchFamily="18" charset="0"/>
                <a:ea typeface="Arial" panose="020B0604020202020204" pitchFamily="34" charset="0"/>
                <a:cs typeface="Times New Roman" panose="02020603050405020304" pitchFamily="18" charset="0"/>
              </a:rPr>
              <a:t> </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T</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s</a:t>
            </a:r>
            <a:r>
              <a:rPr lang="vi-VN"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Nguyễn</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Trọng</a:t>
            </a: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r>
              <a:rPr lang="en-US" sz="1800" dirty="0" err="1">
                <a:effectLst/>
                <a:latin typeface="Times New Roman" panose="02020603050405020304" pitchFamily="18" charset="0"/>
                <a:ea typeface="Arial" panose="020B0604020202020204" pitchFamily="34" charset="0"/>
                <a:cs typeface="Times New Roman" panose="02020603050405020304" pitchFamily="18" charset="0"/>
              </a:rPr>
              <a:t>Khương</a:t>
            </a:r>
            <a:endParaRPr lang="en-US" sz="1800"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6" name="Slide Number Placeholder 4">
            <a:extLst>
              <a:ext uri="{FF2B5EF4-FFF2-40B4-BE49-F238E27FC236}">
                <a16:creationId xmlns:a16="http://schemas.microsoft.com/office/drawing/2014/main" id="{FD1988AC-6D43-8242-62DE-092C2F25483D}"/>
              </a:ext>
            </a:extLst>
          </p:cNvPr>
          <p:cNvSpPr txBox="1">
            <a:spLocks/>
          </p:cNvSpPr>
          <p:nvPr/>
        </p:nvSpPr>
        <p:spPr>
          <a:xfrm>
            <a:off x="10945368" y="457200"/>
            <a:ext cx="987552"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solidFill>
                  <a:schemeClr val="accent3">
                    <a:lumMod val="75000"/>
                  </a:schemeClr>
                </a:solidFill>
              </a:rPr>
              <a:pPr/>
              <a:t>1</a:t>
            </a:fld>
            <a:endParaRPr lang="en-US" dirty="0">
              <a:solidFill>
                <a:schemeClr val="accent3">
                  <a:lumMod val="75000"/>
                </a:schemeClr>
              </a:solidFill>
            </a:endParaRPr>
          </a:p>
        </p:txBody>
      </p:sp>
    </p:spTree>
    <p:extLst>
      <p:ext uri="{BB962C8B-B14F-4D97-AF65-F5344CB8AC3E}">
        <p14:creationId xmlns:p14="http://schemas.microsoft.com/office/powerpoint/2010/main" val="2131568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A1C75-318A-79A3-B9F1-8176373D663A}"/>
              </a:ext>
            </a:extLst>
          </p:cNvPr>
          <p:cNvSpPr>
            <a:spLocks noGrp="1"/>
          </p:cNvSpPr>
          <p:nvPr>
            <p:ph type="title"/>
          </p:nvPr>
        </p:nvSpPr>
        <p:spPr/>
        <p:txBody>
          <a:bodyPr/>
          <a:lstStyle/>
          <a:p>
            <a:r>
              <a:rPr lang="en-US" sz="2400" b="1" i="0" dirty="0">
                <a:solidFill>
                  <a:schemeClr val="accent3">
                    <a:lumMod val="75000"/>
                  </a:schemeClr>
                </a:solidFill>
                <a:effectLst/>
                <a:latin typeface="Times New Roman" panose="02020603050405020304" pitchFamily="18" charset="0"/>
                <a:cs typeface="Times New Roman" panose="02020603050405020304" pitchFamily="18" charset="0"/>
              </a:rPr>
              <a:t>3. Convolutional layer</a:t>
            </a:r>
            <a:br>
              <a:rPr lang="en-US" sz="2400" b="1" i="0" dirty="0">
                <a:solidFill>
                  <a:schemeClr val="accent3">
                    <a:lumMod val="75000"/>
                  </a:schemeClr>
                </a:solidFill>
                <a:effectLst/>
                <a:latin typeface="Times New Roman" panose="02020603050405020304" pitchFamily="18" charset="0"/>
                <a:cs typeface="Times New Roman" panose="02020603050405020304" pitchFamily="18" charset="0"/>
              </a:rPr>
            </a:br>
            <a:endParaRPr lang="en-US" sz="24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5A6B7A-968E-2655-339E-CFD0234AAF00}"/>
              </a:ext>
            </a:extLst>
          </p:cNvPr>
          <p:cNvSpPr>
            <a:spLocks noGrp="1"/>
          </p:cNvSpPr>
          <p:nvPr>
            <p:ph sz="half" idx="1"/>
          </p:nvPr>
        </p:nvSpPr>
        <p:spPr/>
        <p:txBody>
          <a:bodyPr/>
          <a:lstStyle/>
          <a:p>
            <a:pPr marL="0" indent="0">
              <a:buNone/>
            </a:pPr>
            <a:r>
              <a:rPr lang="en-US" sz="2400" b="0" i="0" dirty="0" err="1">
                <a:solidFill>
                  <a:schemeClr val="accent3">
                    <a:lumMod val="75000"/>
                  </a:schemeClr>
                </a:solidFill>
                <a:effectLst/>
                <a:latin typeface="Times New Roman" panose="02020603050405020304" pitchFamily="18" charset="0"/>
                <a:cs typeface="Times New Roman" panose="02020603050405020304" pitchFamily="18" charset="0"/>
              </a:rPr>
              <a:t>Đây</a:t>
            </a:r>
            <a:r>
              <a:rPr lang="en-US" sz="24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3">
                    <a:lumMod val="75000"/>
                  </a:schemeClr>
                </a:solidFill>
                <a:effectLst/>
                <a:latin typeface="Times New Roman" panose="02020603050405020304" pitchFamily="18" charset="0"/>
                <a:cs typeface="Times New Roman" panose="02020603050405020304" pitchFamily="18" charset="0"/>
              </a:rPr>
              <a:t>chính</a:t>
            </a:r>
            <a:r>
              <a:rPr lang="en-US" sz="24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3">
                    <a:lumMod val="75000"/>
                  </a:schemeClr>
                </a:solidFill>
                <a:effectLst/>
                <a:latin typeface="Times New Roman" panose="02020603050405020304" pitchFamily="18" charset="0"/>
                <a:cs typeface="Times New Roman" panose="02020603050405020304" pitchFamily="18" charset="0"/>
              </a:rPr>
              <a:t>là</a:t>
            </a:r>
            <a:r>
              <a:rPr lang="en-US" sz="24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3">
                    <a:lumMod val="75000"/>
                  </a:schemeClr>
                </a:solidFill>
                <a:effectLst/>
                <a:latin typeface="Times New Roman" panose="02020603050405020304" pitchFamily="18" charset="0"/>
                <a:cs typeface="Times New Roman" panose="02020603050405020304" pitchFamily="18" charset="0"/>
              </a:rPr>
              <a:t>lớp</a:t>
            </a:r>
            <a:r>
              <a:rPr lang="en-US" sz="24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3">
                    <a:lumMod val="75000"/>
                  </a:schemeClr>
                </a:solidFill>
                <a:effectLst/>
                <a:latin typeface="Times New Roman" panose="02020603050405020304" pitchFamily="18" charset="0"/>
                <a:cs typeface="Times New Roman" panose="02020603050405020304" pitchFamily="18" charset="0"/>
              </a:rPr>
              <a:t>đóng</a:t>
            </a:r>
            <a:r>
              <a:rPr lang="en-US" sz="24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3">
                    <a:lumMod val="75000"/>
                  </a:schemeClr>
                </a:solidFill>
                <a:effectLst/>
                <a:latin typeface="Times New Roman" panose="02020603050405020304" pitchFamily="18" charset="0"/>
                <a:cs typeface="Times New Roman" panose="02020603050405020304" pitchFamily="18" charset="0"/>
              </a:rPr>
              <a:t>vai</a:t>
            </a:r>
            <a:r>
              <a:rPr lang="en-US" sz="24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3">
                    <a:lumMod val="75000"/>
                  </a:schemeClr>
                </a:solidFill>
                <a:effectLst/>
                <a:latin typeface="Times New Roman" panose="02020603050405020304" pitchFamily="18" charset="0"/>
                <a:cs typeface="Times New Roman" panose="02020603050405020304" pitchFamily="18" charset="0"/>
              </a:rPr>
              <a:t>trò</a:t>
            </a:r>
            <a:r>
              <a:rPr lang="en-US" sz="24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3">
                    <a:lumMod val="75000"/>
                  </a:schemeClr>
                </a:solidFill>
                <a:effectLst/>
                <a:latin typeface="Times New Roman" panose="02020603050405020304" pitchFamily="18" charset="0"/>
                <a:cs typeface="Times New Roman" panose="02020603050405020304" pitchFamily="18" charset="0"/>
              </a:rPr>
              <a:t>mấu</a:t>
            </a:r>
            <a:r>
              <a:rPr lang="en-US" sz="24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3">
                    <a:lumMod val="75000"/>
                  </a:schemeClr>
                </a:solidFill>
                <a:effectLst/>
                <a:latin typeface="Times New Roman" panose="02020603050405020304" pitchFamily="18" charset="0"/>
                <a:cs typeface="Times New Roman" panose="02020603050405020304" pitchFamily="18" charset="0"/>
              </a:rPr>
              <a:t>chốt</a:t>
            </a:r>
            <a:r>
              <a:rPr lang="en-US" sz="24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3">
                    <a:lumMod val="75000"/>
                  </a:schemeClr>
                </a:solidFill>
                <a:effectLst/>
                <a:latin typeface="Times New Roman" panose="02020603050405020304" pitchFamily="18" charset="0"/>
                <a:cs typeface="Times New Roman" panose="02020603050405020304" pitchFamily="18" charset="0"/>
              </a:rPr>
              <a:t>của</a:t>
            </a:r>
            <a:r>
              <a:rPr lang="en-US" sz="2400" b="0" i="0" dirty="0">
                <a:solidFill>
                  <a:schemeClr val="accent3">
                    <a:lumMod val="75000"/>
                  </a:schemeClr>
                </a:solidFill>
                <a:effectLst/>
                <a:latin typeface="Times New Roman" panose="02020603050405020304" pitchFamily="18" charset="0"/>
                <a:cs typeface="Times New Roman" panose="02020603050405020304" pitchFamily="18" charset="0"/>
              </a:rPr>
              <a:t> CNN, </a:t>
            </a:r>
            <a:r>
              <a:rPr lang="en-US" sz="2400" b="0" i="0" dirty="0" err="1">
                <a:solidFill>
                  <a:schemeClr val="accent3">
                    <a:lumMod val="75000"/>
                  </a:schemeClr>
                </a:solidFill>
                <a:effectLst/>
                <a:latin typeface="Times New Roman" panose="02020603050405020304" pitchFamily="18" charset="0"/>
                <a:cs typeface="Times New Roman" panose="02020603050405020304" pitchFamily="18" charset="0"/>
              </a:rPr>
              <a:t>khi</a:t>
            </a:r>
            <a:r>
              <a:rPr lang="en-US" sz="2400" b="0" i="0" dirty="0">
                <a:solidFill>
                  <a:schemeClr val="accent3">
                    <a:lumMod val="75000"/>
                  </a:schemeClr>
                </a:solidFill>
                <a:effectLst/>
                <a:latin typeface="Times New Roman" panose="02020603050405020304" pitchFamily="18" charset="0"/>
                <a:cs typeface="Times New Roman" panose="02020603050405020304" pitchFamily="18" charset="0"/>
              </a:rPr>
              <a:t> layer </a:t>
            </a:r>
            <a:r>
              <a:rPr lang="en-US" sz="2400" b="0" i="0" dirty="0" err="1">
                <a:solidFill>
                  <a:schemeClr val="accent3">
                    <a:lumMod val="75000"/>
                  </a:schemeClr>
                </a:solidFill>
                <a:effectLst/>
                <a:latin typeface="Times New Roman" panose="02020603050405020304" pitchFamily="18" charset="0"/>
                <a:cs typeface="Times New Roman" panose="02020603050405020304" pitchFamily="18" charset="0"/>
              </a:rPr>
              <a:t>này</a:t>
            </a:r>
            <a:r>
              <a:rPr lang="en-US" sz="24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3">
                    <a:lumMod val="75000"/>
                  </a:schemeClr>
                </a:solidFill>
                <a:effectLst/>
                <a:latin typeface="Times New Roman" panose="02020603050405020304" pitchFamily="18" charset="0"/>
                <a:cs typeface="Times New Roman" panose="02020603050405020304" pitchFamily="18" charset="0"/>
              </a:rPr>
              <a:t>đảm</a:t>
            </a:r>
            <a:r>
              <a:rPr lang="en-US" sz="24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3">
                    <a:lumMod val="75000"/>
                  </a:schemeClr>
                </a:solidFill>
                <a:effectLst/>
                <a:latin typeface="Times New Roman" panose="02020603050405020304" pitchFamily="18" charset="0"/>
                <a:cs typeface="Times New Roman" panose="02020603050405020304" pitchFamily="18" charset="0"/>
              </a:rPr>
              <a:t>nhiệm</a:t>
            </a:r>
            <a:r>
              <a:rPr lang="en-US" sz="24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3">
                    <a:lumMod val="75000"/>
                  </a:schemeClr>
                </a:solidFill>
                <a:effectLst/>
                <a:latin typeface="Times New Roman" panose="02020603050405020304" pitchFamily="18" charset="0"/>
                <a:cs typeface="Times New Roman" panose="02020603050405020304" pitchFamily="18" charset="0"/>
              </a:rPr>
              <a:t>việc</a:t>
            </a:r>
            <a:r>
              <a:rPr lang="en-US" sz="24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3">
                    <a:lumMod val="75000"/>
                  </a:schemeClr>
                </a:solidFill>
                <a:effectLst/>
                <a:latin typeface="Times New Roman" panose="02020603050405020304" pitchFamily="18" charset="0"/>
                <a:cs typeface="Times New Roman" panose="02020603050405020304" pitchFamily="18" charset="0"/>
              </a:rPr>
              <a:t>thực</a:t>
            </a:r>
            <a:r>
              <a:rPr lang="en-US" sz="24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3">
                    <a:lumMod val="75000"/>
                  </a:schemeClr>
                </a:solidFill>
                <a:effectLst/>
                <a:latin typeface="Times New Roman" panose="02020603050405020304" pitchFamily="18" charset="0"/>
                <a:cs typeface="Times New Roman" panose="02020603050405020304" pitchFamily="18" charset="0"/>
              </a:rPr>
              <a:t>hiện</a:t>
            </a:r>
            <a:r>
              <a:rPr lang="en-US" sz="24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3">
                    <a:lumMod val="75000"/>
                  </a:schemeClr>
                </a:solidFill>
                <a:effectLst/>
                <a:latin typeface="Times New Roman" panose="02020603050405020304" pitchFamily="18" charset="0"/>
                <a:cs typeface="Times New Roman" panose="02020603050405020304" pitchFamily="18" charset="0"/>
              </a:rPr>
              <a:t>mọi</a:t>
            </a:r>
            <a:r>
              <a:rPr lang="en-US" sz="24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3">
                    <a:lumMod val="75000"/>
                  </a:schemeClr>
                </a:solidFill>
                <a:effectLst/>
                <a:latin typeface="Times New Roman" panose="02020603050405020304" pitchFamily="18" charset="0"/>
                <a:cs typeface="Times New Roman" panose="02020603050405020304" pitchFamily="18" charset="0"/>
              </a:rPr>
              <a:t>tính</a:t>
            </a:r>
            <a:r>
              <a:rPr lang="en-US" sz="24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3">
                    <a:lumMod val="75000"/>
                  </a:schemeClr>
                </a:solidFill>
                <a:effectLst/>
                <a:latin typeface="Times New Roman" panose="02020603050405020304" pitchFamily="18" charset="0"/>
                <a:cs typeface="Times New Roman" panose="02020603050405020304" pitchFamily="18" charset="0"/>
              </a:rPr>
              <a:t>toán</a:t>
            </a:r>
            <a:r>
              <a:rPr lang="en-US" sz="2400" b="0" i="0" dirty="0">
                <a:solidFill>
                  <a:schemeClr val="accent3">
                    <a:lumMod val="75000"/>
                  </a:schemeClr>
                </a:solidFill>
                <a:effectLst/>
                <a:latin typeface="Times New Roman" panose="02020603050405020304" pitchFamily="18" charset="0"/>
                <a:cs typeface="Times New Roman" panose="02020603050405020304" pitchFamily="18" charset="0"/>
              </a:rPr>
              <a:t>. Stride, padding, filter map, feature map </a:t>
            </a:r>
            <a:r>
              <a:rPr lang="en-US" sz="2400" b="0" i="0" dirty="0" err="1">
                <a:solidFill>
                  <a:schemeClr val="accent3">
                    <a:lumMod val="75000"/>
                  </a:schemeClr>
                </a:solidFill>
                <a:effectLst/>
                <a:latin typeface="Times New Roman" panose="02020603050405020304" pitchFamily="18" charset="0"/>
                <a:cs typeface="Times New Roman" panose="02020603050405020304" pitchFamily="18" charset="0"/>
              </a:rPr>
              <a:t>là</a:t>
            </a:r>
            <a:r>
              <a:rPr lang="en-US" sz="24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3">
                    <a:lumMod val="75000"/>
                  </a:schemeClr>
                </a:solidFill>
                <a:effectLst/>
                <a:latin typeface="Times New Roman" panose="02020603050405020304" pitchFamily="18" charset="0"/>
                <a:cs typeface="Times New Roman" panose="02020603050405020304" pitchFamily="18" charset="0"/>
              </a:rPr>
              <a:t>những</a:t>
            </a:r>
            <a:r>
              <a:rPr lang="en-US" sz="24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3">
                    <a:lumMod val="75000"/>
                  </a:schemeClr>
                </a:solidFill>
                <a:effectLst/>
                <a:latin typeface="Times New Roman" panose="02020603050405020304" pitchFamily="18" charset="0"/>
                <a:cs typeface="Times New Roman" panose="02020603050405020304" pitchFamily="18" charset="0"/>
              </a:rPr>
              <a:t>yếu</a:t>
            </a:r>
            <a:r>
              <a:rPr lang="en-US" sz="24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3">
                    <a:lumMod val="75000"/>
                  </a:schemeClr>
                </a:solidFill>
                <a:effectLst/>
                <a:latin typeface="Times New Roman" panose="02020603050405020304" pitchFamily="18" charset="0"/>
                <a:cs typeface="Times New Roman" panose="02020603050405020304" pitchFamily="18" charset="0"/>
              </a:rPr>
              <a:t>tố</a:t>
            </a:r>
            <a:r>
              <a:rPr lang="en-US" sz="24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3">
                    <a:lumMod val="75000"/>
                  </a:schemeClr>
                </a:solidFill>
                <a:effectLst/>
                <a:latin typeface="Times New Roman" panose="02020603050405020304" pitchFamily="18" charset="0"/>
                <a:cs typeface="Times New Roman" panose="02020603050405020304" pitchFamily="18" charset="0"/>
              </a:rPr>
              <a:t>quan</a:t>
            </a:r>
            <a:r>
              <a:rPr lang="en-US" sz="24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3">
                    <a:lumMod val="75000"/>
                  </a:schemeClr>
                </a:solidFill>
                <a:effectLst/>
                <a:latin typeface="Times New Roman" panose="02020603050405020304" pitchFamily="18" charset="0"/>
                <a:cs typeface="Times New Roman" panose="02020603050405020304" pitchFamily="18" charset="0"/>
              </a:rPr>
              <a:t>trọng</a:t>
            </a:r>
            <a:r>
              <a:rPr lang="en-US" sz="24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3">
                    <a:lumMod val="75000"/>
                  </a:schemeClr>
                </a:solidFill>
                <a:effectLst/>
                <a:latin typeface="Times New Roman" panose="02020603050405020304" pitchFamily="18" charset="0"/>
                <a:cs typeface="Times New Roman" panose="02020603050405020304" pitchFamily="18" charset="0"/>
              </a:rPr>
              <a:t>nhất</a:t>
            </a:r>
            <a:r>
              <a:rPr lang="en-US" sz="24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en-US" sz="2400" b="0" i="0" dirty="0" err="1">
                <a:solidFill>
                  <a:schemeClr val="accent3">
                    <a:lumMod val="75000"/>
                  </a:schemeClr>
                </a:solidFill>
                <a:effectLst/>
                <a:latin typeface="Times New Roman" panose="02020603050405020304" pitchFamily="18" charset="0"/>
                <a:cs typeface="Times New Roman" panose="02020603050405020304" pitchFamily="18" charset="0"/>
              </a:rPr>
              <a:t>của</a:t>
            </a:r>
            <a:r>
              <a:rPr lang="en-US" sz="2400" b="0" i="0" dirty="0">
                <a:solidFill>
                  <a:schemeClr val="accent3">
                    <a:lumMod val="75000"/>
                  </a:schemeClr>
                </a:solidFill>
                <a:effectLst/>
                <a:latin typeface="Times New Roman" panose="02020603050405020304" pitchFamily="18" charset="0"/>
                <a:cs typeface="Times New Roman" panose="02020603050405020304" pitchFamily="18" charset="0"/>
              </a:rPr>
              <a:t> convolutional layer.</a:t>
            </a:r>
            <a:endParaRPr lang="en-US" sz="24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C385EDD-67E4-B31A-6468-771C779BD21A}"/>
              </a:ext>
            </a:extLst>
          </p:cNvPr>
          <p:cNvSpPr>
            <a:spLocks noGrp="1"/>
          </p:cNvSpPr>
          <p:nvPr>
            <p:ph type="ftr" sz="quarter" idx="11"/>
          </p:nvPr>
        </p:nvSpPr>
        <p:spPr>
          <a:xfrm>
            <a:off x="621792" y="457200"/>
            <a:ext cx="5474208" cy="420130"/>
          </a:xfrm>
        </p:spPr>
        <p:txBody>
          <a:bodyPr/>
          <a:lstStyle/>
          <a:p>
            <a:pPr algn="ctr"/>
            <a:r>
              <a:rPr lang="en-US" sz="2400" dirty="0" err="1">
                <a:solidFill>
                  <a:schemeClr val="accent3">
                    <a:lumMod val="75000"/>
                  </a:schemeClr>
                </a:solidFill>
                <a:latin typeface="Times New Roman" panose="02020603050405020304" pitchFamily="18" charset="0"/>
                <a:cs typeface="Times New Roman" panose="02020603050405020304" pitchFamily="18" charset="0"/>
              </a:rPr>
              <a:t>Phần</a:t>
            </a:r>
            <a:r>
              <a:rPr lang="en-US" sz="2400" dirty="0">
                <a:solidFill>
                  <a:schemeClr val="accent3">
                    <a:lumMod val="75000"/>
                  </a:schemeClr>
                </a:solidFill>
                <a:latin typeface="Times New Roman" panose="02020603050405020304" pitchFamily="18" charset="0"/>
                <a:cs typeface="Times New Roman" panose="02020603050405020304" pitchFamily="18" charset="0"/>
              </a:rPr>
              <a:t> 2: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Cơ</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sở</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lý</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thuyết</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và</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bước</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thực</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hiện</a:t>
            </a:r>
            <a:endParaRPr lang="en-US" sz="24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724208A-1E37-E931-6AD7-64E6B518CA13}"/>
              </a:ext>
            </a:extLst>
          </p:cNvPr>
          <p:cNvSpPr txBox="1"/>
          <p:nvPr/>
        </p:nvSpPr>
        <p:spPr>
          <a:xfrm>
            <a:off x="630936" y="3429000"/>
            <a:ext cx="10808208" cy="2677656"/>
          </a:xfrm>
          <a:prstGeom prst="rect">
            <a:avLst/>
          </a:prstGeom>
          <a:noFill/>
        </p:spPr>
        <p:txBody>
          <a:bodyPr wrap="square">
            <a:spAutoFit/>
          </a:bodyPr>
          <a:lstStyle/>
          <a:p>
            <a:pPr algn="l">
              <a:buFont typeface="Arial" panose="020B0604020202020204" pitchFamily="34" charset="0"/>
              <a:buChar char="•"/>
            </a:pPr>
            <a:r>
              <a:rPr lang="en-US" sz="24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vi-VN" sz="2400" b="0" i="0" dirty="0">
                <a:solidFill>
                  <a:schemeClr val="accent3">
                    <a:lumMod val="75000"/>
                  </a:schemeClr>
                </a:solidFill>
                <a:effectLst/>
                <a:latin typeface="Times New Roman" panose="02020603050405020304" pitchFamily="18" charset="0"/>
                <a:cs typeface="Times New Roman" panose="02020603050405020304" pitchFamily="18" charset="0"/>
              </a:rPr>
              <a:t>Cơ chế của CNN là tạo ra các filter áp dụng vào từng vùng hình ảnh. Các filter map này được gọi là ma trận 3 chiều, bên trong chứa các parameter dưới dạng những con số.</a:t>
            </a:r>
          </a:p>
          <a:p>
            <a:pPr algn="l">
              <a:buFont typeface="Arial" panose="020B0604020202020204" pitchFamily="34" charset="0"/>
              <a:buChar char="•"/>
            </a:pPr>
            <a:r>
              <a:rPr lang="en-US" sz="2400" b="0" i="0" dirty="0">
                <a:solidFill>
                  <a:schemeClr val="accent3">
                    <a:lumMod val="75000"/>
                  </a:schemeClr>
                </a:solidFill>
                <a:effectLst/>
                <a:latin typeface="Times New Roman" panose="02020603050405020304" pitchFamily="18" charset="0"/>
                <a:cs typeface="Times New Roman" panose="02020603050405020304" pitchFamily="18" charset="0"/>
              </a:rPr>
              <a:t> </a:t>
            </a:r>
            <a:r>
              <a:rPr lang="vi-VN" sz="2400" b="1" i="0" dirty="0">
                <a:solidFill>
                  <a:schemeClr val="accent3">
                    <a:lumMod val="75000"/>
                  </a:schemeClr>
                </a:solidFill>
                <a:effectLst/>
                <a:latin typeface="Times New Roman" panose="02020603050405020304" pitchFamily="18" charset="0"/>
                <a:cs typeface="Times New Roman" panose="02020603050405020304" pitchFamily="18" charset="0"/>
              </a:rPr>
              <a:t>Stride </a:t>
            </a:r>
            <a:r>
              <a:rPr lang="vi-VN" sz="2400" b="0" i="0" dirty="0">
                <a:solidFill>
                  <a:schemeClr val="accent3">
                    <a:lumMod val="75000"/>
                  </a:schemeClr>
                </a:solidFill>
                <a:effectLst/>
                <a:latin typeface="Times New Roman" panose="02020603050405020304" pitchFamily="18" charset="0"/>
                <a:cs typeface="Times New Roman" panose="02020603050405020304" pitchFamily="18" charset="0"/>
              </a:rPr>
              <a:t>là sự dịch chuyển filter map theo pixel dựa trên giá trị từ trái sang phải.</a:t>
            </a:r>
          </a:p>
          <a:p>
            <a:pPr algn="l">
              <a:buFont typeface="Arial" panose="020B0604020202020204" pitchFamily="34" charset="0"/>
              <a:buChar char="•"/>
            </a:pPr>
            <a:r>
              <a:rPr lang="en-US" sz="2400" b="1" i="0" dirty="0">
                <a:solidFill>
                  <a:schemeClr val="accent3">
                    <a:lumMod val="75000"/>
                  </a:schemeClr>
                </a:solidFill>
                <a:effectLst/>
                <a:latin typeface="Times New Roman" panose="02020603050405020304" pitchFamily="18" charset="0"/>
                <a:cs typeface="Times New Roman" panose="02020603050405020304" pitchFamily="18" charset="0"/>
              </a:rPr>
              <a:t> </a:t>
            </a:r>
            <a:r>
              <a:rPr lang="vi-VN" sz="2400" b="1" i="0" dirty="0">
                <a:solidFill>
                  <a:schemeClr val="accent3">
                    <a:lumMod val="75000"/>
                  </a:schemeClr>
                </a:solidFill>
                <a:effectLst/>
                <a:latin typeface="Times New Roman" panose="02020603050405020304" pitchFamily="18" charset="0"/>
                <a:cs typeface="Times New Roman" panose="02020603050405020304" pitchFamily="18" charset="0"/>
              </a:rPr>
              <a:t>Padding</a:t>
            </a:r>
            <a:r>
              <a:rPr lang="vi-VN" sz="2400" b="0" i="0" dirty="0">
                <a:solidFill>
                  <a:schemeClr val="accent3">
                    <a:lumMod val="75000"/>
                  </a:schemeClr>
                </a:solidFill>
                <a:effectLst/>
                <a:latin typeface="Times New Roman" panose="02020603050405020304" pitchFamily="18" charset="0"/>
                <a:cs typeface="Times New Roman" panose="02020603050405020304" pitchFamily="18" charset="0"/>
              </a:rPr>
              <a:t>: Là các giá trị 0 được thêm cùng lớp input. </a:t>
            </a:r>
          </a:p>
          <a:p>
            <a:pPr algn="l">
              <a:buFont typeface="Arial" panose="020B0604020202020204" pitchFamily="34" charset="0"/>
              <a:buChar char="•"/>
            </a:pPr>
            <a:r>
              <a:rPr lang="en-US" sz="2400" b="1" i="0" dirty="0">
                <a:solidFill>
                  <a:schemeClr val="accent3">
                    <a:lumMod val="75000"/>
                  </a:schemeClr>
                </a:solidFill>
                <a:effectLst/>
                <a:latin typeface="Times New Roman" panose="02020603050405020304" pitchFamily="18" charset="0"/>
                <a:cs typeface="Times New Roman" panose="02020603050405020304" pitchFamily="18" charset="0"/>
              </a:rPr>
              <a:t> </a:t>
            </a:r>
            <a:r>
              <a:rPr lang="vi-VN" sz="2400" b="1" i="0" dirty="0">
                <a:solidFill>
                  <a:schemeClr val="accent3">
                    <a:lumMod val="75000"/>
                  </a:schemeClr>
                </a:solidFill>
                <a:effectLst/>
                <a:latin typeface="Times New Roman" panose="02020603050405020304" pitchFamily="18" charset="0"/>
                <a:cs typeface="Times New Roman" panose="02020603050405020304" pitchFamily="18" charset="0"/>
              </a:rPr>
              <a:t>Feature map:</a:t>
            </a:r>
            <a:r>
              <a:rPr lang="vi-VN" sz="2400" b="0" i="0" dirty="0">
                <a:solidFill>
                  <a:schemeClr val="accent3">
                    <a:lumMod val="75000"/>
                  </a:schemeClr>
                </a:solidFill>
                <a:effectLst/>
                <a:latin typeface="Times New Roman" panose="02020603050405020304" pitchFamily="18" charset="0"/>
                <a:cs typeface="Times New Roman" panose="02020603050405020304" pitchFamily="18" charset="0"/>
              </a:rPr>
              <a:t> Sau mỗi lần quét, một quá trình tính toán sẽ được thực hiện. Feature map sẽ thể hiện kết quả sau mỗi lần filter map quét qua input. </a:t>
            </a:r>
          </a:p>
        </p:txBody>
      </p:sp>
      <p:sp>
        <p:nvSpPr>
          <p:cNvPr id="6" name="Slide Number Placeholder 4">
            <a:extLst>
              <a:ext uri="{FF2B5EF4-FFF2-40B4-BE49-F238E27FC236}">
                <a16:creationId xmlns:a16="http://schemas.microsoft.com/office/drawing/2014/main" id="{36C774EC-B9FD-B1CF-8F2B-A03E10BFDC2A}"/>
              </a:ext>
            </a:extLst>
          </p:cNvPr>
          <p:cNvSpPr>
            <a:spLocks noGrp="1"/>
          </p:cNvSpPr>
          <p:nvPr>
            <p:ph type="sldNum" sz="quarter" idx="12"/>
          </p:nvPr>
        </p:nvSpPr>
        <p:spPr>
          <a:xfrm>
            <a:off x="10945368" y="457200"/>
            <a:ext cx="987552" cy="274320"/>
          </a:xfrm>
        </p:spPr>
        <p:txBody>
          <a:bodyPr/>
          <a:lstStyle/>
          <a:p>
            <a:fld id="{48F63A3B-78C7-47BE-AE5E-E10140E04643}" type="slidenum">
              <a:rPr lang="en-US" smtClean="0">
                <a:solidFill>
                  <a:schemeClr val="accent3">
                    <a:lumMod val="75000"/>
                  </a:schemeClr>
                </a:solidFill>
              </a:rPr>
              <a:t>10</a:t>
            </a:fld>
            <a:endParaRPr lang="en-US" dirty="0">
              <a:solidFill>
                <a:schemeClr val="accent3">
                  <a:lumMod val="75000"/>
                </a:schemeClr>
              </a:solidFill>
            </a:endParaRPr>
          </a:p>
        </p:txBody>
      </p:sp>
    </p:spTree>
    <p:extLst>
      <p:ext uri="{BB962C8B-B14F-4D97-AF65-F5344CB8AC3E}">
        <p14:creationId xmlns:p14="http://schemas.microsoft.com/office/powerpoint/2010/main" val="2593688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0D14C-ABE9-8DFB-A3C0-29A2B87CCAE3}"/>
              </a:ext>
            </a:extLst>
          </p:cNvPr>
          <p:cNvSpPr>
            <a:spLocks noGrp="1"/>
          </p:cNvSpPr>
          <p:nvPr>
            <p:ph type="title"/>
          </p:nvPr>
        </p:nvSpPr>
        <p:spPr/>
        <p:txBody>
          <a:bodyPr/>
          <a:lstStyle/>
          <a:p>
            <a:r>
              <a:rPr lang="en-US" sz="2400" b="1" i="0" dirty="0">
                <a:solidFill>
                  <a:schemeClr val="accent3">
                    <a:lumMod val="75000"/>
                  </a:schemeClr>
                </a:solidFill>
                <a:effectLst/>
                <a:latin typeface="Times New Roman" panose="02020603050405020304" pitchFamily="18" charset="0"/>
                <a:cs typeface="Times New Roman" panose="02020603050405020304" pitchFamily="18" charset="0"/>
              </a:rPr>
              <a:t>4. </a:t>
            </a:r>
            <a:r>
              <a:rPr lang="en-US" sz="2400" b="1" i="0" dirty="0" err="1">
                <a:solidFill>
                  <a:schemeClr val="accent3">
                    <a:lumMod val="75000"/>
                  </a:schemeClr>
                </a:solidFill>
                <a:effectLst/>
                <a:latin typeface="Times New Roman" panose="02020603050405020304" pitchFamily="18" charset="0"/>
                <a:cs typeface="Times New Roman" panose="02020603050405020304" pitchFamily="18" charset="0"/>
              </a:rPr>
              <a:t>Relu</a:t>
            </a:r>
            <a:r>
              <a:rPr lang="en-US" sz="2400" b="1" i="0" dirty="0">
                <a:solidFill>
                  <a:schemeClr val="accent3">
                    <a:lumMod val="75000"/>
                  </a:schemeClr>
                </a:solidFill>
                <a:effectLst/>
                <a:latin typeface="Times New Roman" panose="02020603050405020304" pitchFamily="18" charset="0"/>
                <a:cs typeface="Times New Roman" panose="02020603050405020304" pitchFamily="18" charset="0"/>
              </a:rPr>
              <a:t> layer</a:t>
            </a:r>
          </a:p>
        </p:txBody>
      </p:sp>
      <p:sp>
        <p:nvSpPr>
          <p:cNvPr id="3" name="Content Placeholder 2">
            <a:extLst>
              <a:ext uri="{FF2B5EF4-FFF2-40B4-BE49-F238E27FC236}">
                <a16:creationId xmlns:a16="http://schemas.microsoft.com/office/drawing/2014/main" id="{95F4994E-D33D-801D-772D-A4508828801C}"/>
              </a:ext>
            </a:extLst>
          </p:cNvPr>
          <p:cNvSpPr>
            <a:spLocks noGrp="1"/>
          </p:cNvSpPr>
          <p:nvPr>
            <p:ph sz="half" idx="1"/>
          </p:nvPr>
        </p:nvSpPr>
        <p:spPr/>
        <p:txBody>
          <a:bodyPr/>
          <a:lstStyle/>
          <a:p>
            <a:r>
              <a:rPr lang="vi-VN" sz="2400" b="0" i="0" dirty="0">
                <a:solidFill>
                  <a:schemeClr val="accent3">
                    <a:lumMod val="75000"/>
                  </a:schemeClr>
                </a:solidFill>
                <a:effectLst/>
                <a:latin typeface="Times New Roman" panose="02020603050405020304" pitchFamily="18" charset="0"/>
                <a:cs typeface="Times New Roman" panose="02020603050405020304" pitchFamily="18" charset="0"/>
              </a:rPr>
              <a:t>Còn có tên gọi khác là activation function, đây là một hàm được kích hoạt trong </a:t>
            </a:r>
            <a:r>
              <a:rPr lang="vi-VN" sz="2400" b="0" i="0" u="none" strike="noStrike" dirty="0">
                <a:solidFill>
                  <a:schemeClr val="accent3">
                    <a:lumMod val="75000"/>
                  </a:schemeClr>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neural network</a:t>
            </a:r>
            <a:r>
              <a:rPr lang="vi-VN" sz="2400" b="0" i="0" dirty="0">
                <a:solidFill>
                  <a:schemeClr val="accent3">
                    <a:lumMod val="75000"/>
                  </a:schemeClr>
                </a:solidFill>
                <a:effectLst/>
                <a:latin typeface="Times New Roman" panose="02020603050405020304" pitchFamily="18" charset="0"/>
                <a:cs typeface="Times New Roman" panose="02020603050405020304" pitchFamily="18" charset="0"/>
              </a:rPr>
              <a:t>. Nó có tác dụng mô phỏng các neuron có tỷ lệ truyền xung qua axon. Trong activation function chúng còn có hàm nghĩa là: Relu, Tanh, Sigmoid, Maxout, Leaky,… Relu layer được ứng dụng phổ biến trong việc huấn luyện nơ-ron do sở hữu nhiều ưu điểm tiên tiến.</a:t>
            </a:r>
            <a:endParaRPr lang="en-US" sz="24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6" name="Footer Placeholder 3">
            <a:extLst>
              <a:ext uri="{FF2B5EF4-FFF2-40B4-BE49-F238E27FC236}">
                <a16:creationId xmlns:a16="http://schemas.microsoft.com/office/drawing/2014/main" id="{4DD0DC6F-1010-7590-B10E-B8BF6B3B186B}"/>
              </a:ext>
            </a:extLst>
          </p:cNvPr>
          <p:cNvSpPr txBox="1">
            <a:spLocks/>
          </p:cNvSpPr>
          <p:nvPr/>
        </p:nvSpPr>
        <p:spPr>
          <a:xfrm>
            <a:off x="641247" y="457199"/>
            <a:ext cx="5454754" cy="407773"/>
          </a:xfrm>
          <a:prstGeom prst="rect">
            <a:avLst/>
          </a:prstGeom>
        </p:spPr>
        <p:txBody>
          <a:bodyPr vert="horz" lIns="91440" tIns="45720" rIns="91440" bIns="45720" rtlCol="0" anchor="ctr">
            <a:noAutofit/>
          </a:bodyP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2400" dirty="0" err="1">
                <a:solidFill>
                  <a:schemeClr val="accent3">
                    <a:lumMod val="75000"/>
                  </a:schemeClr>
                </a:solidFill>
                <a:latin typeface="Times New Roman" panose="02020603050405020304" pitchFamily="18" charset="0"/>
                <a:cs typeface="Times New Roman" panose="02020603050405020304" pitchFamily="18" charset="0"/>
              </a:rPr>
              <a:t>Phần</a:t>
            </a:r>
            <a:r>
              <a:rPr lang="en-US" sz="2400" dirty="0">
                <a:solidFill>
                  <a:schemeClr val="accent3">
                    <a:lumMod val="75000"/>
                  </a:schemeClr>
                </a:solidFill>
                <a:latin typeface="Times New Roman" panose="02020603050405020304" pitchFamily="18" charset="0"/>
                <a:cs typeface="Times New Roman" panose="02020603050405020304" pitchFamily="18" charset="0"/>
              </a:rPr>
              <a:t> 2: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Cơ</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sở</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lý</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thuyết</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và</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bước</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thực</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hiện</a:t>
            </a:r>
            <a:endParaRPr lang="en-US" sz="24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2530A5C-9F58-DF22-AD83-4BF6858A1383}"/>
              </a:ext>
            </a:extLst>
          </p:cNvPr>
          <p:cNvSpPr txBox="1"/>
          <p:nvPr/>
        </p:nvSpPr>
        <p:spPr>
          <a:xfrm>
            <a:off x="861883" y="3674209"/>
            <a:ext cx="6098058" cy="400110"/>
          </a:xfrm>
          <a:prstGeom prst="rect">
            <a:avLst/>
          </a:prstGeom>
          <a:noFill/>
        </p:spPr>
        <p:txBody>
          <a:bodyPr wrap="square">
            <a:spAutoFit/>
          </a:bodyPr>
          <a:lstStyle/>
          <a:p>
            <a:pPr algn="l"/>
            <a:endParaRPr lang="en-US" sz="2000" b="0" i="0" dirty="0">
              <a:solidFill>
                <a:schemeClr val="accent3">
                  <a:lumMod val="75000"/>
                </a:schemeClr>
              </a:solidFill>
              <a:effectLst/>
              <a:latin typeface="Times New Roman" panose="02020603050405020304" pitchFamily="18" charset="0"/>
              <a:cs typeface="Times New Roman" panose="02020603050405020304" pitchFamily="18" charset="0"/>
            </a:endParaRPr>
          </a:p>
        </p:txBody>
      </p:sp>
      <p:sp>
        <p:nvSpPr>
          <p:cNvPr id="4" name="Slide Number Placeholder 4">
            <a:extLst>
              <a:ext uri="{FF2B5EF4-FFF2-40B4-BE49-F238E27FC236}">
                <a16:creationId xmlns:a16="http://schemas.microsoft.com/office/drawing/2014/main" id="{7E360CDC-B0A4-3919-746B-9C1A5439F294}"/>
              </a:ext>
            </a:extLst>
          </p:cNvPr>
          <p:cNvSpPr>
            <a:spLocks noGrp="1"/>
          </p:cNvSpPr>
          <p:nvPr>
            <p:ph type="sldNum" sz="quarter" idx="12"/>
          </p:nvPr>
        </p:nvSpPr>
        <p:spPr>
          <a:xfrm>
            <a:off x="10945368" y="457200"/>
            <a:ext cx="987552" cy="274320"/>
          </a:xfrm>
        </p:spPr>
        <p:txBody>
          <a:bodyPr/>
          <a:lstStyle/>
          <a:p>
            <a:fld id="{48F63A3B-78C7-47BE-AE5E-E10140E04643}" type="slidenum">
              <a:rPr lang="en-US" smtClean="0">
                <a:solidFill>
                  <a:schemeClr val="accent3">
                    <a:lumMod val="75000"/>
                  </a:schemeClr>
                </a:solidFill>
              </a:rPr>
              <a:t>11</a:t>
            </a:fld>
            <a:endParaRPr lang="en-US" dirty="0">
              <a:solidFill>
                <a:schemeClr val="accent3">
                  <a:lumMod val="75000"/>
                </a:schemeClr>
              </a:solidFill>
            </a:endParaRPr>
          </a:p>
        </p:txBody>
      </p:sp>
    </p:spTree>
    <p:extLst>
      <p:ext uri="{BB962C8B-B14F-4D97-AF65-F5344CB8AC3E}">
        <p14:creationId xmlns:p14="http://schemas.microsoft.com/office/powerpoint/2010/main" val="23753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3D1E-81A3-757B-067A-03FED79EEFF1}"/>
              </a:ext>
            </a:extLst>
          </p:cNvPr>
          <p:cNvSpPr>
            <a:spLocks noGrp="1"/>
          </p:cNvSpPr>
          <p:nvPr>
            <p:ph type="title"/>
          </p:nvPr>
        </p:nvSpPr>
        <p:spPr>
          <a:xfrm>
            <a:off x="758952" y="897474"/>
            <a:ext cx="10671048" cy="768096"/>
          </a:xfrm>
        </p:spPr>
        <p:txBody>
          <a:bodyPr/>
          <a:lstStyle/>
          <a:p>
            <a:r>
              <a:rPr lang="en-US" sz="2400"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5. </a:t>
            </a:r>
            <a:r>
              <a:rPr lang="en-US" sz="2400" dirty="0" err="1">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lớp</a:t>
            </a:r>
            <a:r>
              <a:rPr lang="en-US" sz="2400"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tổng</a:t>
            </a:r>
            <a:r>
              <a:rPr lang="en-US" sz="2400"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hợp</a:t>
            </a:r>
            <a:r>
              <a:rPr lang="en-US" sz="2400"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 (Pooling </a:t>
            </a:r>
            <a:r>
              <a:rPr lang="en-US" sz="24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Layer)</a:t>
            </a:r>
            <a:endParaRPr lang="en-US" sz="24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8C3F66C-8A7F-A682-3F79-D8A7C92CE8C4}"/>
              </a:ext>
            </a:extLst>
          </p:cNvPr>
          <p:cNvSpPr>
            <a:spLocks noGrp="1"/>
          </p:cNvSpPr>
          <p:nvPr>
            <p:ph sz="half" idx="1"/>
          </p:nvPr>
        </p:nvSpPr>
        <p:spPr>
          <a:xfrm>
            <a:off x="530352" y="1525686"/>
            <a:ext cx="11119104" cy="4434840"/>
          </a:xfrm>
        </p:spPr>
        <p:txBody>
          <a:bodyPr/>
          <a:lstStyle/>
          <a:p>
            <a:pPr algn="l">
              <a:buFont typeface="Arial" panose="020B0604020202020204" pitchFamily="34" charset="0"/>
              <a:buChar char="•"/>
            </a:pPr>
            <a:r>
              <a:rPr lang="vi-VN" sz="2400" b="0" i="0" dirty="0">
                <a:solidFill>
                  <a:schemeClr val="accent3">
                    <a:lumMod val="75000"/>
                  </a:schemeClr>
                </a:solidFill>
                <a:effectLst/>
                <a:latin typeface="Times New Roman" panose="02020603050405020304" pitchFamily="18" charset="0"/>
                <a:cs typeface="Times New Roman" panose="02020603050405020304" pitchFamily="18" charset="0"/>
              </a:rPr>
              <a:t>Lớp pooling sẽ giảm bớt số lượng tham số khi hình ảnh quá lớn. Không gian pooling còn được gọi là lấy mẫu con hoặc lấy mẫu xuống làm giảm kích thước của mỗi map nhưng vẫn giữ lại thông tin quan trọng. Các pooling có thể có nhiều loại khác nhau:</a:t>
            </a:r>
          </a:p>
          <a:p>
            <a:pPr algn="l">
              <a:buFont typeface="Arial" panose="020B0604020202020204" pitchFamily="34" charset="0"/>
              <a:buChar char="•"/>
            </a:pPr>
            <a:r>
              <a:rPr lang="vi-VN" sz="2400" b="0" i="0" dirty="0">
                <a:solidFill>
                  <a:schemeClr val="accent3">
                    <a:lumMod val="75000"/>
                  </a:schemeClr>
                </a:solidFill>
                <a:effectLst/>
                <a:latin typeface="Times New Roman" panose="02020603050405020304" pitchFamily="18" charset="0"/>
                <a:cs typeface="Times New Roman" panose="02020603050405020304" pitchFamily="18" charset="0"/>
              </a:rPr>
              <a:t>Max Pooling</a:t>
            </a:r>
          </a:p>
          <a:p>
            <a:pPr algn="l">
              <a:buFont typeface="Arial" panose="020B0604020202020204" pitchFamily="34" charset="0"/>
              <a:buChar char="•"/>
            </a:pPr>
            <a:r>
              <a:rPr lang="vi-VN" sz="2400" b="0" i="0" dirty="0">
                <a:solidFill>
                  <a:schemeClr val="accent3">
                    <a:lumMod val="75000"/>
                  </a:schemeClr>
                </a:solidFill>
                <a:effectLst/>
                <a:latin typeface="Times New Roman" panose="02020603050405020304" pitchFamily="18" charset="0"/>
                <a:cs typeface="Times New Roman" panose="02020603050405020304" pitchFamily="18" charset="0"/>
              </a:rPr>
              <a:t>Average Pooling</a:t>
            </a:r>
          </a:p>
          <a:p>
            <a:pPr algn="l">
              <a:buFont typeface="Arial" panose="020B0604020202020204" pitchFamily="34" charset="0"/>
              <a:buChar char="•"/>
            </a:pPr>
            <a:r>
              <a:rPr lang="vi-VN" sz="2400" b="0" i="0" dirty="0">
                <a:solidFill>
                  <a:schemeClr val="accent3">
                    <a:lumMod val="75000"/>
                  </a:schemeClr>
                </a:solidFill>
                <a:effectLst/>
                <a:latin typeface="Times New Roman" panose="02020603050405020304" pitchFamily="18" charset="0"/>
                <a:cs typeface="Times New Roman" panose="02020603050405020304" pitchFamily="18" charset="0"/>
              </a:rPr>
              <a:t>Sum Pooling</a:t>
            </a:r>
          </a:p>
          <a:p>
            <a:pPr algn="l">
              <a:buFont typeface="Arial" panose="020B0604020202020204" pitchFamily="34" charset="0"/>
              <a:buChar char="•"/>
            </a:pPr>
            <a:r>
              <a:rPr lang="vi-VN" sz="2400" b="0" i="0" dirty="0">
                <a:solidFill>
                  <a:schemeClr val="accent3">
                    <a:lumMod val="75000"/>
                  </a:schemeClr>
                </a:solidFill>
                <a:effectLst/>
                <a:latin typeface="Times New Roman" panose="02020603050405020304" pitchFamily="18" charset="0"/>
                <a:cs typeface="Times New Roman" panose="02020603050405020304" pitchFamily="18" charset="0"/>
              </a:rPr>
              <a:t>Max pooling lấy phần tử lớn nhất từ ma trận đối tượng, hoặc lấy tổng trung bình. Tổng tất cả các phần tử trong map gọi là sum pooling</a:t>
            </a:r>
          </a:p>
          <a:p>
            <a:endParaRPr lang="en-US" sz="24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7B46248-1C8E-A772-1176-ECA9139734AF}"/>
              </a:ext>
            </a:extLst>
          </p:cNvPr>
          <p:cNvSpPr>
            <a:spLocks noGrp="1"/>
          </p:cNvSpPr>
          <p:nvPr>
            <p:ph type="ftr" sz="quarter" idx="11"/>
          </p:nvPr>
        </p:nvSpPr>
        <p:spPr>
          <a:xfrm>
            <a:off x="612647" y="457200"/>
            <a:ext cx="5368023" cy="310312"/>
          </a:xfrm>
        </p:spPr>
        <p:txBody>
          <a:bodyPr/>
          <a:lstStyle/>
          <a:p>
            <a:pPr algn="ctr"/>
            <a:r>
              <a:rPr lang="en-US" sz="2400" dirty="0" err="1">
                <a:solidFill>
                  <a:schemeClr val="accent3">
                    <a:lumMod val="75000"/>
                  </a:schemeClr>
                </a:solidFill>
                <a:latin typeface="Times New Roman" panose="02020603050405020304" pitchFamily="18" charset="0"/>
                <a:cs typeface="Times New Roman" panose="02020603050405020304" pitchFamily="18" charset="0"/>
              </a:rPr>
              <a:t>Phần</a:t>
            </a:r>
            <a:r>
              <a:rPr lang="en-US" sz="2400" dirty="0">
                <a:solidFill>
                  <a:schemeClr val="accent3">
                    <a:lumMod val="75000"/>
                  </a:schemeClr>
                </a:solidFill>
                <a:latin typeface="Times New Roman" panose="02020603050405020304" pitchFamily="18" charset="0"/>
                <a:cs typeface="Times New Roman" panose="02020603050405020304" pitchFamily="18" charset="0"/>
              </a:rPr>
              <a:t> 2: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Cơ</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sở</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lý</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thuyết</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và</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bước</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thực</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hiện</a:t>
            </a:r>
            <a:endParaRPr lang="en-US" sz="2400"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8E07FDC0-1B0D-E2A7-5CCD-9A2CF76CCC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8118" y="4851559"/>
            <a:ext cx="4355657" cy="1809262"/>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4">
            <a:extLst>
              <a:ext uri="{FF2B5EF4-FFF2-40B4-BE49-F238E27FC236}">
                <a16:creationId xmlns:a16="http://schemas.microsoft.com/office/drawing/2014/main" id="{CA26CAD8-89B0-4865-217C-C9D32EEC6446}"/>
              </a:ext>
            </a:extLst>
          </p:cNvPr>
          <p:cNvSpPr>
            <a:spLocks noGrp="1"/>
          </p:cNvSpPr>
          <p:nvPr>
            <p:ph type="sldNum" sz="quarter" idx="12"/>
          </p:nvPr>
        </p:nvSpPr>
        <p:spPr>
          <a:xfrm>
            <a:off x="10945368" y="457200"/>
            <a:ext cx="987552" cy="274320"/>
          </a:xfrm>
        </p:spPr>
        <p:txBody>
          <a:bodyPr/>
          <a:lstStyle/>
          <a:p>
            <a:fld id="{48F63A3B-78C7-47BE-AE5E-E10140E04643}" type="slidenum">
              <a:rPr lang="en-US" smtClean="0">
                <a:solidFill>
                  <a:schemeClr val="accent3">
                    <a:lumMod val="75000"/>
                  </a:schemeClr>
                </a:solidFill>
              </a:rPr>
              <a:t>12</a:t>
            </a:fld>
            <a:endParaRPr lang="en-US" dirty="0">
              <a:solidFill>
                <a:schemeClr val="accent3">
                  <a:lumMod val="75000"/>
                </a:schemeClr>
              </a:solidFill>
            </a:endParaRPr>
          </a:p>
        </p:txBody>
      </p:sp>
    </p:spTree>
    <p:extLst>
      <p:ext uri="{BB962C8B-B14F-4D97-AF65-F5344CB8AC3E}">
        <p14:creationId xmlns:p14="http://schemas.microsoft.com/office/powerpoint/2010/main" val="42047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098"/>
                                        </p:tgtEl>
                                        <p:attrNameLst>
                                          <p:attrName>style.visibility</p:attrName>
                                        </p:attrNameLst>
                                      </p:cBhvr>
                                      <p:to>
                                        <p:strVal val="visible"/>
                                      </p:to>
                                    </p:set>
                                    <p:anim calcmode="lin" valueType="num">
                                      <p:cBhvr additive="base">
                                        <p:cTn id="35" dur="500" fill="hold"/>
                                        <p:tgtEl>
                                          <p:spTgt spid="4098"/>
                                        </p:tgtEl>
                                        <p:attrNameLst>
                                          <p:attrName>ppt_x</p:attrName>
                                        </p:attrNameLst>
                                      </p:cBhvr>
                                      <p:tavLst>
                                        <p:tav tm="0">
                                          <p:val>
                                            <p:strVal val="#ppt_x"/>
                                          </p:val>
                                        </p:tav>
                                        <p:tav tm="100000">
                                          <p:val>
                                            <p:strVal val="#ppt_x"/>
                                          </p:val>
                                        </p:tav>
                                      </p:tavLst>
                                    </p:anim>
                                    <p:anim calcmode="lin" valueType="num">
                                      <p:cBhvr additive="base">
                                        <p:cTn id="36"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A3D1-7C72-BEE9-26E7-AFA9AF9898A2}"/>
              </a:ext>
            </a:extLst>
          </p:cNvPr>
          <p:cNvSpPr>
            <a:spLocks noGrp="1"/>
          </p:cNvSpPr>
          <p:nvPr>
            <p:ph type="title"/>
          </p:nvPr>
        </p:nvSpPr>
        <p:spPr>
          <a:xfrm>
            <a:off x="768096" y="1043194"/>
            <a:ext cx="10671048" cy="768096"/>
          </a:xfrm>
        </p:spPr>
        <p:txBody>
          <a:bodyPr/>
          <a:lstStyle/>
          <a:p>
            <a:r>
              <a:rPr lang="en-US" sz="2400"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6. </a:t>
            </a:r>
            <a:r>
              <a:rPr lang="en-US" sz="2400" dirty="0" err="1">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lớp</a:t>
            </a:r>
            <a:r>
              <a:rPr lang="en-US" sz="2400"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kết</a:t>
            </a:r>
            <a:r>
              <a:rPr lang="en-US" sz="2400"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nối</a:t>
            </a:r>
            <a:r>
              <a:rPr lang="en-US" sz="2400"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đầy</a:t>
            </a:r>
            <a:r>
              <a:rPr lang="en-US" sz="2400"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đủ</a:t>
            </a:r>
            <a:r>
              <a:rPr lang="en-US" sz="2400"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i="0" dirty="0">
                <a:solidFill>
                  <a:schemeClr val="accent3">
                    <a:lumMod val="75000"/>
                  </a:schemeClr>
                </a:solidFill>
                <a:effectLst/>
                <a:latin typeface="Times New Roman" panose="02020603050405020304" pitchFamily="18" charset="0"/>
                <a:cs typeface="Times New Roman" panose="02020603050405020304" pitchFamily="18" charset="0"/>
              </a:rPr>
              <a:t>Fully-connected layer)</a:t>
            </a:r>
            <a:br>
              <a:rPr lang="en-US" sz="2400" b="1" i="0" dirty="0">
                <a:solidFill>
                  <a:schemeClr val="accent3">
                    <a:lumMod val="75000"/>
                  </a:schemeClr>
                </a:solidFill>
                <a:effectLst/>
                <a:latin typeface="Times New Roman" panose="02020603050405020304" pitchFamily="18" charset="0"/>
                <a:cs typeface="Times New Roman" panose="02020603050405020304" pitchFamily="18" charset="0"/>
              </a:rPr>
            </a:br>
            <a:endParaRPr lang="en-US" sz="24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A5B88C-B29F-A75F-82EA-FF3E6F362021}"/>
              </a:ext>
            </a:extLst>
          </p:cNvPr>
          <p:cNvSpPr>
            <a:spLocks noGrp="1"/>
          </p:cNvSpPr>
          <p:nvPr>
            <p:ph sz="half" idx="1"/>
          </p:nvPr>
        </p:nvSpPr>
        <p:spPr/>
        <p:txBody>
          <a:bodyPr/>
          <a:lstStyle/>
          <a:p>
            <a:r>
              <a:rPr lang="vi-VN" sz="2400" b="0" i="0" dirty="0">
                <a:solidFill>
                  <a:schemeClr val="accent3">
                    <a:lumMod val="75000"/>
                  </a:schemeClr>
                </a:solidFill>
                <a:effectLst/>
                <a:latin typeface="Times New Roman" panose="02020603050405020304" pitchFamily="18" charset="0"/>
                <a:cs typeface="Times New Roman" panose="02020603050405020304" pitchFamily="18" charset="0"/>
              </a:rPr>
              <a:t>Khi 2 lớp convolutional layer và pooling layer nhận được ảnh truyền, lớp này sẽ có nhiệm vụ xuất kết quả. Khi ta nhận được kết quả là model đọc được thông tin ảnh, ta cần phải tạo sự liên kết để cho ra nhiều output hơn.</a:t>
            </a:r>
            <a:endParaRPr lang="en-US" sz="2400" b="0" i="0" dirty="0">
              <a:solidFill>
                <a:schemeClr val="accent3">
                  <a:lumMod val="75000"/>
                </a:schemeClr>
              </a:solidFill>
              <a:effectLst/>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537AD12-B23B-D12F-6D48-C30415B48BB4}"/>
              </a:ext>
            </a:extLst>
          </p:cNvPr>
          <p:cNvSpPr>
            <a:spLocks noGrp="1"/>
          </p:cNvSpPr>
          <p:nvPr>
            <p:ph type="ftr" sz="quarter" idx="11"/>
          </p:nvPr>
        </p:nvSpPr>
        <p:spPr>
          <a:xfrm>
            <a:off x="621792" y="457200"/>
            <a:ext cx="5474208" cy="294164"/>
          </a:xfrm>
        </p:spPr>
        <p:txBody>
          <a:bodyPr/>
          <a:lstStyle/>
          <a:p>
            <a:pPr algn="ctr"/>
            <a:r>
              <a:rPr lang="en-US" sz="2400" dirty="0" err="1">
                <a:solidFill>
                  <a:schemeClr val="accent3">
                    <a:lumMod val="75000"/>
                  </a:schemeClr>
                </a:solidFill>
                <a:latin typeface="Times New Roman" panose="02020603050405020304" pitchFamily="18" charset="0"/>
                <a:cs typeface="Times New Roman" panose="02020603050405020304" pitchFamily="18" charset="0"/>
              </a:rPr>
              <a:t>Phần</a:t>
            </a:r>
            <a:r>
              <a:rPr lang="en-US" sz="2400" dirty="0">
                <a:solidFill>
                  <a:schemeClr val="accent3">
                    <a:lumMod val="75000"/>
                  </a:schemeClr>
                </a:solidFill>
                <a:latin typeface="Times New Roman" panose="02020603050405020304" pitchFamily="18" charset="0"/>
                <a:cs typeface="Times New Roman" panose="02020603050405020304" pitchFamily="18" charset="0"/>
              </a:rPr>
              <a:t> 2: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Cơ</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sở</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lý</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thuyết</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và</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bước</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thực</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hiện</a:t>
            </a:r>
            <a:endParaRPr lang="en-US" sz="2400"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D7224C27-3559-ED85-0ADF-63EEC78AA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5849" y="3373395"/>
            <a:ext cx="5314950" cy="28956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4">
            <a:extLst>
              <a:ext uri="{FF2B5EF4-FFF2-40B4-BE49-F238E27FC236}">
                <a16:creationId xmlns:a16="http://schemas.microsoft.com/office/drawing/2014/main" id="{739B279D-85B7-C68E-8AC8-CA2AF150A2D3}"/>
              </a:ext>
            </a:extLst>
          </p:cNvPr>
          <p:cNvSpPr>
            <a:spLocks noGrp="1"/>
          </p:cNvSpPr>
          <p:nvPr>
            <p:ph type="sldNum" sz="quarter" idx="12"/>
          </p:nvPr>
        </p:nvSpPr>
        <p:spPr>
          <a:xfrm>
            <a:off x="10945368" y="457200"/>
            <a:ext cx="987552" cy="274320"/>
          </a:xfrm>
        </p:spPr>
        <p:txBody>
          <a:bodyPr/>
          <a:lstStyle/>
          <a:p>
            <a:fld id="{48F63A3B-78C7-47BE-AE5E-E10140E04643}" type="slidenum">
              <a:rPr lang="en-US" smtClean="0">
                <a:solidFill>
                  <a:schemeClr val="accent3">
                    <a:lumMod val="75000"/>
                  </a:schemeClr>
                </a:solidFill>
              </a:rPr>
              <a:t>13</a:t>
            </a:fld>
            <a:endParaRPr lang="en-US" dirty="0">
              <a:solidFill>
                <a:schemeClr val="accent3">
                  <a:lumMod val="75000"/>
                </a:schemeClr>
              </a:solidFill>
            </a:endParaRPr>
          </a:p>
        </p:txBody>
      </p:sp>
    </p:spTree>
    <p:extLst>
      <p:ext uri="{BB962C8B-B14F-4D97-AF65-F5344CB8AC3E}">
        <p14:creationId xmlns:p14="http://schemas.microsoft.com/office/powerpoint/2010/main" val="265029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additive="base">
                                        <p:cTn id="19" dur="500" fill="hold"/>
                                        <p:tgtEl>
                                          <p:spTgt spid="1028"/>
                                        </p:tgtEl>
                                        <p:attrNameLst>
                                          <p:attrName>ppt_x</p:attrName>
                                        </p:attrNameLst>
                                      </p:cBhvr>
                                      <p:tavLst>
                                        <p:tav tm="0">
                                          <p:val>
                                            <p:strVal val="#ppt_x"/>
                                          </p:val>
                                        </p:tav>
                                        <p:tav tm="100000">
                                          <p:val>
                                            <p:strVal val="#ppt_x"/>
                                          </p:val>
                                        </p:tav>
                                      </p:tavLst>
                                    </p:anim>
                                    <p:anim calcmode="lin" valueType="num">
                                      <p:cBhvr additive="base">
                                        <p:cTn id="20"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75F01-CF1E-E426-ABB4-B6E13BCDC1C4}"/>
              </a:ext>
            </a:extLst>
          </p:cNvPr>
          <p:cNvSpPr>
            <a:spLocks noGrp="1"/>
          </p:cNvSpPr>
          <p:nvPr>
            <p:ph type="title"/>
          </p:nvPr>
        </p:nvSpPr>
        <p:spPr/>
        <p:txBody>
          <a:bodyPr/>
          <a:lstStyle/>
          <a:p>
            <a:r>
              <a:rPr lang="en-US" dirty="0" err="1"/>
              <a:t>Mô</a:t>
            </a:r>
            <a:r>
              <a:rPr lang="en-US" dirty="0"/>
              <a:t> </a:t>
            </a:r>
            <a:r>
              <a:rPr lang="en-US" dirty="0" err="1"/>
              <a:t>Hình</a:t>
            </a:r>
            <a:r>
              <a:rPr lang="en-US" dirty="0"/>
              <a:t> CNN</a:t>
            </a:r>
          </a:p>
        </p:txBody>
      </p:sp>
      <p:pic>
        <p:nvPicPr>
          <p:cNvPr id="11" name="Content Placeholder 10">
            <a:extLst>
              <a:ext uri="{FF2B5EF4-FFF2-40B4-BE49-F238E27FC236}">
                <a16:creationId xmlns:a16="http://schemas.microsoft.com/office/drawing/2014/main" id="{AC8695CD-3442-4E87-0F6B-7ED64D4453DE}"/>
              </a:ext>
            </a:extLst>
          </p:cNvPr>
          <p:cNvPicPr>
            <a:picLocks noGrp="1" noChangeAspect="1"/>
          </p:cNvPicPr>
          <p:nvPr>
            <p:ph sz="half" idx="1"/>
          </p:nvPr>
        </p:nvPicPr>
        <p:blipFill>
          <a:blip r:embed="rId2"/>
          <a:stretch>
            <a:fillRect/>
          </a:stretch>
        </p:blipFill>
        <p:spPr>
          <a:xfrm>
            <a:off x="1652727" y="2103438"/>
            <a:ext cx="8892895" cy="4433887"/>
          </a:xfrm>
        </p:spPr>
      </p:pic>
      <p:sp>
        <p:nvSpPr>
          <p:cNvPr id="7" name="AutoShape 2" descr="cau truc mang cnn">
            <a:extLst>
              <a:ext uri="{FF2B5EF4-FFF2-40B4-BE49-F238E27FC236}">
                <a16:creationId xmlns:a16="http://schemas.microsoft.com/office/drawing/2014/main" id="{3EDD52C6-F2CC-EAC4-C91E-D90A5974FD8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Slide Number Placeholder 4">
            <a:extLst>
              <a:ext uri="{FF2B5EF4-FFF2-40B4-BE49-F238E27FC236}">
                <a16:creationId xmlns:a16="http://schemas.microsoft.com/office/drawing/2014/main" id="{38629A21-E899-9596-300B-1AAD2B18B1F7}"/>
              </a:ext>
            </a:extLst>
          </p:cNvPr>
          <p:cNvSpPr>
            <a:spLocks noGrp="1"/>
          </p:cNvSpPr>
          <p:nvPr>
            <p:ph type="sldNum" sz="quarter" idx="12"/>
          </p:nvPr>
        </p:nvSpPr>
        <p:spPr>
          <a:xfrm>
            <a:off x="10945368" y="457200"/>
            <a:ext cx="987552" cy="274320"/>
          </a:xfrm>
        </p:spPr>
        <p:txBody>
          <a:bodyPr/>
          <a:lstStyle/>
          <a:p>
            <a:fld id="{48F63A3B-78C7-47BE-AE5E-E10140E04643}" type="slidenum">
              <a:rPr lang="en-US" smtClean="0">
                <a:solidFill>
                  <a:schemeClr val="accent3">
                    <a:lumMod val="75000"/>
                  </a:schemeClr>
                </a:solidFill>
              </a:rPr>
              <a:t>14</a:t>
            </a:fld>
            <a:endParaRPr lang="en-US" dirty="0">
              <a:solidFill>
                <a:schemeClr val="accent3">
                  <a:lumMod val="75000"/>
                </a:schemeClr>
              </a:solidFill>
            </a:endParaRPr>
          </a:p>
        </p:txBody>
      </p:sp>
    </p:spTree>
    <p:extLst>
      <p:ext uri="{BB962C8B-B14F-4D97-AF65-F5344CB8AC3E}">
        <p14:creationId xmlns:p14="http://schemas.microsoft.com/office/powerpoint/2010/main" val="899628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A74AF-B928-C664-617B-81C7A0657582}"/>
              </a:ext>
            </a:extLst>
          </p:cNvPr>
          <p:cNvSpPr>
            <a:spLocks noGrp="1"/>
          </p:cNvSpPr>
          <p:nvPr>
            <p:ph type="title"/>
          </p:nvPr>
        </p:nvSpPr>
        <p:spPr/>
        <p:txBody>
          <a:bodyPr/>
          <a:lstStyle/>
          <a:p>
            <a:r>
              <a:rPr lang="en-US" sz="2400" dirty="0">
                <a:solidFill>
                  <a:schemeClr val="accent3">
                    <a:lumMod val="75000"/>
                  </a:schemeClr>
                </a:solidFill>
                <a:latin typeface="Times New Roman" panose="02020603050405020304" pitchFamily="18" charset="0"/>
                <a:cs typeface="Times New Roman" panose="02020603050405020304" pitchFamily="18" charset="0"/>
              </a:rPr>
              <a:t>7.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Thư</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viện</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dùng</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để</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huấn</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luyện</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mạng</a:t>
            </a:r>
            <a:r>
              <a:rPr lang="en-US" sz="2400" dirty="0">
                <a:solidFill>
                  <a:schemeClr val="accent3">
                    <a:lumMod val="75000"/>
                  </a:schemeClr>
                </a:solidFill>
                <a:latin typeface="Times New Roman" panose="02020603050405020304" pitchFamily="18" charset="0"/>
                <a:cs typeface="Times New Roman" panose="02020603050405020304" pitchFamily="18" charset="0"/>
              </a:rPr>
              <a:t> CNN</a:t>
            </a:r>
          </a:p>
        </p:txBody>
      </p:sp>
      <p:sp>
        <p:nvSpPr>
          <p:cNvPr id="3" name="Content Placeholder 2">
            <a:extLst>
              <a:ext uri="{FF2B5EF4-FFF2-40B4-BE49-F238E27FC236}">
                <a16:creationId xmlns:a16="http://schemas.microsoft.com/office/drawing/2014/main" id="{C0C3DEE6-CADA-7538-5CF5-754474209C6C}"/>
              </a:ext>
            </a:extLst>
          </p:cNvPr>
          <p:cNvSpPr>
            <a:spLocks noGrp="1"/>
          </p:cNvSpPr>
          <p:nvPr>
            <p:ph sz="half" idx="1"/>
          </p:nvPr>
        </p:nvSpPr>
        <p:spPr/>
        <p:txBody>
          <a:bodyPr/>
          <a:lstStyle/>
          <a:p>
            <a:r>
              <a:rPr lang="en-US" sz="2400" dirty="0" err="1">
                <a:solidFill>
                  <a:schemeClr val="accent3">
                    <a:lumMod val="75000"/>
                  </a:schemeClr>
                </a:solidFill>
                <a:latin typeface="Times New Roman" panose="02020603050405020304" pitchFamily="18" charset="0"/>
                <a:cs typeface="Times New Roman" panose="02020603050405020304" pitchFamily="18" charset="0"/>
              </a:rPr>
              <a:t>Trong</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đề</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tài</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của</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em</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thì</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em</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dùng</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chủ</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yếu</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sửa</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dụng</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thư</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viện</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Keras</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trên</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nền</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của</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thư</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viện</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Tensorflow</a:t>
            </a:r>
            <a:endParaRPr lang="en-US" sz="2400" dirty="0">
              <a:solidFill>
                <a:schemeClr val="accent3">
                  <a:lumMod val="75000"/>
                </a:schemeClr>
              </a:solidFill>
              <a:latin typeface="Times New Roman" panose="02020603050405020304" pitchFamily="18" charset="0"/>
              <a:cs typeface="Times New Roman" panose="02020603050405020304" pitchFamily="18" charset="0"/>
            </a:endParaRPr>
          </a:p>
          <a:p>
            <a:r>
              <a:rPr lang="en-US" sz="2400" dirty="0">
                <a:solidFill>
                  <a:schemeClr val="accent3">
                    <a:lumMod val="75000"/>
                  </a:schemeClr>
                </a:solidFill>
                <a:latin typeface="Times New Roman" panose="02020603050405020304" pitchFamily="18" charset="0"/>
                <a:cs typeface="Times New Roman" panose="02020603050405020304" pitchFamily="18" charset="0"/>
              </a:rPr>
              <a:t>Karas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là</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các</a:t>
            </a:r>
            <a:r>
              <a:rPr lang="en-US" sz="2400" dirty="0">
                <a:solidFill>
                  <a:schemeClr val="accent3">
                    <a:lumMod val="75000"/>
                  </a:schemeClr>
                </a:solidFill>
                <a:latin typeface="Times New Roman" panose="02020603050405020304" pitchFamily="18" charset="0"/>
                <a:cs typeface="Times New Roman" panose="02020603050405020304" pitchFamily="18" charset="0"/>
              </a:rPr>
              <a:t> API ở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mức</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cao</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cho</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các</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mạng</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nơ-ron</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được</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phát</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triển</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với</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ngôn</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ngữ</a:t>
            </a:r>
            <a:r>
              <a:rPr lang="en-US" sz="2400" dirty="0">
                <a:solidFill>
                  <a:schemeClr val="accent3">
                    <a:lumMod val="75000"/>
                  </a:schemeClr>
                </a:solidFill>
                <a:latin typeface="Times New Roman" panose="02020603050405020304" pitchFamily="18" charset="0"/>
                <a:cs typeface="Times New Roman" panose="02020603050405020304" pitchFamily="18" charset="0"/>
              </a:rPr>
              <a:t> PYTHON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chạy</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trên</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các</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thư</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viện</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khác</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như</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Tensorflow,CNTK</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hoặc</a:t>
            </a:r>
            <a:r>
              <a:rPr lang="en-US" sz="2400" dirty="0">
                <a:solidFill>
                  <a:schemeClr val="accent3">
                    <a:lumMod val="75000"/>
                  </a:schemeClr>
                </a:solidFill>
                <a:latin typeface="Times New Roman" panose="02020603050405020304" pitchFamily="18" charset="0"/>
                <a:cs typeface="Times New Roman" panose="02020603050405020304" pitchFamily="18" charset="0"/>
              </a:rPr>
              <a:t> Theano</a:t>
            </a:r>
          </a:p>
          <a:p>
            <a:r>
              <a:rPr lang="en-US" sz="2400" dirty="0" err="1">
                <a:solidFill>
                  <a:schemeClr val="accent3">
                    <a:lumMod val="75000"/>
                  </a:schemeClr>
                </a:solidFill>
                <a:latin typeface="Times New Roman" panose="02020603050405020304" pitchFamily="18" charset="0"/>
                <a:cs typeface="Times New Roman" panose="02020603050405020304" pitchFamily="18" charset="0"/>
              </a:rPr>
              <a:t>Như</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vậy</a:t>
            </a:r>
            <a:r>
              <a:rPr lang="en-US" sz="2400" dirty="0">
                <a:solidFill>
                  <a:schemeClr val="accent3">
                    <a:lumMod val="75000"/>
                  </a:schemeClr>
                </a:solidFill>
                <a:latin typeface="Times New Roman" panose="02020603050405020304" pitchFamily="18" charset="0"/>
                <a:cs typeface="Times New Roman" panose="02020603050405020304" pitchFamily="18" charset="0"/>
              </a:rPr>
              <a:t> ,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về</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cơ</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bản</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trong</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chương</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trình</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viết</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với</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thư</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viện</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Keras</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của</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em</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có</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thể</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hoạt</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động</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được</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khi</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thư</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viện</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Tensorflow</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phải</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được</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cài</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đặt</a:t>
            </a:r>
            <a:endParaRPr lang="en-US" sz="2400" dirty="0">
              <a:solidFill>
                <a:schemeClr val="accent3">
                  <a:lumMod val="75000"/>
                </a:schemeClr>
              </a:solidFill>
              <a:latin typeface="Times New Roman" panose="02020603050405020304" pitchFamily="18" charset="0"/>
              <a:cs typeface="Times New Roman" panose="02020603050405020304" pitchFamily="18" charset="0"/>
            </a:endParaRPr>
          </a:p>
          <a:p>
            <a:r>
              <a:rPr lang="en-US" sz="2400" dirty="0" err="1">
                <a:solidFill>
                  <a:schemeClr val="accent3">
                    <a:lumMod val="75000"/>
                  </a:schemeClr>
                </a:solidFill>
                <a:latin typeface="Times New Roman" panose="02020603050405020304" pitchFamily="18" charset="0"/>
                <a:cs typeface="Times New Roman" panose="02020603050405020304" pitchFamily="18" charset="0"/>
              </a:rPr>
              <a:t>Keras</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giúp</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đơn</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giản</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hóa</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cũng</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như</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rút</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ngắn</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thời</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gian</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xây</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dựng</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và</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kiểm</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thử</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các</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mạng</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học</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sâu</a:t>
            </a:r>
            <a:endParaRPr lang="en-US" sz="24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C78CD2B-2BBA-DF0B-68B4-16AAC7C16BC2}"/>
              </a:ext>
            </a:extLst>
          </p:cNvPr>
          <p:cNvSpPr>
            <a:spLocks noGrp="1"/>
          </p:cNvSpPr>
          <p:nvPr>
            <p:ph type="ftr" sz="quarter" idx="11"/>
          </p:nvPr>
        </p:nvSpPr>
        <p:spPr>
          <a:xfrm>
            <a:off x="621792" y="457200"/>
            <a:ext cx="5346522" cy="457200"/>
          </a:xfrm>
        </p:spPr>
        <p:txBody>
          <a:bodyPr/>
          <a:lstStyle/>
          <a:p>
            <a:pPr algn="ctr"/>
            <a:r>
              <a:rPr lang="en-US" sz="2400" dirty="0" err="1">
                <a:solidFill>
                  <a:schemeClr val="accent3">
                    <a:lumMod val="75000"/>
                  </a:schemeClr>
                </a:solidFill>
                <a:latin typeface="Times New Roman" panose="02020603050405020304" pitchFamily="18" charset="0"/>
                <a:cs typeface="Times New Roman" panose="02020603050405020304" pitchFamily="18" charset="0"/>
              </a:rPr>
              <a:t>Phần</a:t>
            </a:r>
            <a:r>
              <a:rPr lang="en-US" sz="2400" dirty="0">
                <a:solidFill>
                  <a:schemeClr val="accent3">
                    <a:lumMod val="75000"/>
                  </a:schemeClr>
                </a:solidFill>
                <a:latin typeface="Times New Roman" panose="02020603050405020304" pitchFamily="18" charset="0"/>
                <a:cs typeface="Times New Roman" panose="02020603050405020304" pitchFamily="18" charset="0"/>
              </a:rPr>
              <a:t> 2: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Cơ</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sở</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lý</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thuyết</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và</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bước</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thực</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hiện</a:t>
            </a:r>
            <a:endParaRPr lang="en-US" sz="24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FE25B86-FA9D-0351-A586-A3A9BB382CBE}"/>
              </a:ext>
            </a:extLst>
          </p:cNvPr>
          <p:cNvSpPr>
            <a:spLocks noGrp="1"/>
          </p:cNvSpPr>
          <p:nvPr>
            <p:ph type="sldNum" sz="quarter" idx="12"/>
          </p:nvPr>
        </p:nvSpPr>
        <p:spPr/>
        <p:txBody>
          <a:bodyPr/>
          <a:lstStyle/>
          <a:p>
            <a:fld id="{48F63A3B-78C7-47BE-AE5E-E10140E04643}" type="slidenum">
              <a:rPr lang="en-US" smtClean="0">
                <a:solidFill>
                  <a:schemeClr val="accent3">
                    <a:lumMod val="75000"/>
                  </a:schemeClr>
                </a:solidFill>
              </a:rPr>
              <a:t>15</a:t>
            </a:fld>
            <a:endParaRPr lang="en-US" dirty="0">
              <a:solidFill>
                <a:schemeClr val="accent3">
                  <a:lumMod val="75000"/>
                </a:schemeClr>
              </a:solidFill>
            </a:endParaRPr>
          </a:p>
        </p:txBody>
      </p:sp>
      <p:pic>
        <p:nvPicPr>
          <p:cNvPr id="2050" name="Picture 2" descr="GitHub - tensorflow/tensorflow: An Open Source Machine Learning Framework  for Everyone">
            <a:extLst>
              <a:ext uri="{FF2B5EF4-FFF2-40B4-BE49-F238E27FC236}">
                <a16:creationId xmlns:a16="http://schemas.microsoft.com/office/drawing/2014/main" id="{B6CC5D72-DA52-7519-C17E-7AD3B725E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4474" y="5299710"/>
            <a:ext cx="369570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eras: Deep Learning for humans">
            <a:extLst>
              <a:ext uri="{FF2B5EF4-FFF2-40B4-BE49-F238E27FC236}">
                <a16:creationId xmlns:a16="http://schemas.microsoft.com/office/drawing/2014/main" id="{90537E34-AD3B-A116-3822-F8BB3F8277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9090" y="5299710"/>
            <a:ext cx="3971925"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54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52"/>
                                        </p:tgtEl>
                                        <p:attrNameLst>
                                          <p:attrName>style.visibility</p:attrName>
                                        </p:attrNameLst>
                                      </p:cBhvr>
                                      <p:to>
                                        <p:strVal val="visible"/>
                                      </p:to>
                                    </p:set>
                                    <p:anim calcmode="lin" valueType="num">
                                      <p:cBhvr additive="base">
                                        <p:cTn id="37" dur="500" fill="hold"/>
                                        <p:tgtEl>
                                          <p:spTgt spid="2052"/>
                                        </p:tgtEl>
                                        <p:attrNameLst>
                                          <p:attrName>ppt_x</p:attrName>
                                        </p:attrNameLst>
                                      </p:cBhvr>
                                      <p:tavLst>
                                        <p:tav tm="0">
                                          <p:val>
                                            <p:strVal val="#ppt_x"/>
                                          </p:val>
                                        </p:tav>
                                        <p:tav tm="100000">
                                          <p:val>
                                            <p:strVal val="#ppt_x"/>
                                          </p:val>
                                        </p:tav>
                                      </p:tavLst>
                                    </p:anim>
                                    <p:anim calcmode="lin" valueType="num">
                                      <p:cBhvr additive="base">
                                        <p:cTn id="3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050"/>
                                        </p:tgtEl>
                                        <p:attrNameLst>
                                          <p:attrName>style.visibility</p:attrName>
                                        </p:attrNameLst>
                                      </p:cBhvr>
                                      <p:to>
                                        <p:strVal val="visible"/>
                                      </p:to>
                                    </p:set>
                                    <p:animEffect transition="in" filter="fade">
                                      <p:cBhvr>
                                        <p:cTn id="43" dur="1000"/>
                                        <p:tgtEl>
                                          <p:spTgt spid="2050"/>
                                        </p:tgtEl>
                                      </p:cBhvr>
                                    </p:animEffect>
                                    <p:anim calcmode="lin" valueType="num">
                                      <p:cBhvr>
                                        <p:cTn id="44" dur="1000" fill="hold"/>
                                        <p:tgtEl>
                                          <p:spTgt spid="2050"/>
                                        </p:tgtEl>
                                        <p:attrNameLst>
                                          <p:attrName>ppt_x</p:attrName>
                                        </p:attrNameLst>
                                      </p:cBhvr>
                                      <p:tavLst>
                                        <p:tav tm="0">
                                          <p:val>
                                            <p:strVal val="#ppt_x"/>
                                          </p:val>
                                        </p:tav>
                                        <p:tav tm="100000">
                                          <p:val>
                                            <p:strVal val="#ppt_x"/>
                                          </p:val>
                                        </p:tav>
                                      </p:tavLst>
                                    </p:anim>
                                    <p:anim calcmode="lin" valueType="num">
                                      <p:cBhvr>
                                        <p:cTn id="45"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4DB8-1D90-3F25-00F9-92D227A8A82B}"/>
              </a:ext>
            </a:extLst>
          </p:cNvPr>
          <p:cNvSpPr>
            <a:spLocks noGrp="1"/>
          </p:cNvSpPr>
          <p:nvPr>
            <p:ph type="title"/>
          </p:nvPr>
        </p:nvSpPr>
        <p:spPr/>
        <p:txBody>
          <a:bodyPr/>
          <a:lstStyle/>
          <a:p>
            <a:r>
              <a:rPr lang="en-US" sz="2400" dirty="0" err="1">
                <a:solidFill>
                  <a:schemeClr val="accent3">
                    <a:lumMod val="75000"/>
                  </a:schemeClr>
                </a:solidFill>
                <a:latin typeface="Times New Roman" panose="02020603050405020304" pitchFamily="18" charset="0"/>
                <a:cs typeface="Times New Roman" panose="02020603050405020304" pitchFamily="18" charset="0"/>
              </a:rPr>
              <a:t>Mô</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hình</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nhận</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dạng</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đeo</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khẩu</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trang</a:t>
            </a:r>
            <a:endParaRPr lang="en-US" sz="24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4A3CA8-E910-229D-E0AE-A41A8A04AD62}"/>
              </a:ext>
            </a:extLst>
          </p:cNvPr>
          <p:cNvSpPr>
            <a:spLocks noGrp="1"/>
          </p:cNvSpPr>
          <p:nvPr>
            <p:ph sz="half" idx="1"/>
          </p:nvPr>
        </p:nvSpPr>
        <p:spPr>
          <a:xfrm>
            <a:off x="539496" y="2103120"/>
            <a:ext cx="2957466" cy="1325880"/>
          </a:xfrm>
        </p:spPr>
        <p:txBody>
          <a:bodyPr/>
          <a:lstStyle/>
          <a:p>
            <a:pPr marL="0" indent="0" algn="ctr">
              <a:buNone/>
            </a:pPr>
            <a:r>
              <a:rPr lang="en-US" sz="2400" dirty="0" err="1">
                <a:solidFill>
                  <a:schemeClr val="accent3">
                    <a:lumMod val="75000"/>
                  </a:schemeClr>
                </a:solidFill>
                <a:latin typeface="MV Boli" panose="02000500030200090000" pitchFamily="2" charset="0"/>
                <a:cs typeface="MV Boli" panose="02000500030200090000" pitchFamily="2" charset="0"/>
              </a:rPr>
              <a:t>Giai</a:t>
            </a:r>
            <a:r>
              <a:rPr lang="en-US" sz="2400" dirty="0">
                <a:solidFill>
                  <a:schemeClr val="accent3">
                    <a:lumMod val="75000"/>
                  </a:schemeClr>
                </a:solidFill>
                <a:latin typeface="MV Boli" panose="02000500030200090000" pitchFamily="2" charset="0"/>
                <a:cs typeface="MV Boli" panose="02000500030200090000" pitchFamily="2" charset="0"/>
              </a:rPr>
              <a:t> </a:t>
            </a:r>
            <a:r>
              <a:rPr lang="en-US" sz="2400" dirty="0" err="1">
                <a:solidFill>
                  <a:schemeClr val="accent3">
                    <a:lumMod val="75000"/>
                  </a:schemeClr>
                </a:solidFill>
                <a:latin typeface="MV Boli" panose="02000500030200090000" pitchFamily="2" charset="0"/>
                <a:cs typeface="MV Boli" panose="02000500030200090000" pitchFamily="2" charset="0"/>
              </a:rPr>
              <a:t>đoạn</a:t>
            </a:r>
            <a:r>
              <a:rPr lang="en-US" sz="2400" dirty="0">
                <a:solidFill>
                  <a:schemeClr val="accent3">
                    <a:lumMod val="75000"/>
                  </a:schemeClr>
                </a:solidFill>
                <a:latin typeface="MV Boli" panose="02000500030200090000" pitchFamily="2" charset="0"/>
                <a:cs typeface="MV Boli" panose="02000500030200090000" pitchFamily="2" charset="0"/>
              </a:rPr>
              <a:t> 1</a:t>
            </a:r>
          </a:p>
          <a:p>
            <a:pPr marL="0" indent="0" algn="ctr">
              <a:buNone/>
            </a:pPr>
            <a:r>
              <a:rPr lang="en-US" sz="2400" dirty="0" err="1">
                <a:solidFill>
                  <a:schemeClr val="tx1"/>
                </a:solidFill>
                <a:latin typeface="Times New Roman" panose="02020603050405020304" pitchFamily="18" charset="0"/>
                <a:cs typeface="Times New Roman" panose="02020603050405020304" pitchFamily="18" charset="0"/>
              </a:rPr>
              <a:t>Khám</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phá</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tập</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dữ</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liệu</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D3E37F9-F5F7-F910-AA5F-BE898D2B0349}"/>
              </a:ext>
            </a:extLst>
          </p:cNvPr>
          <p:cNvSpPr>
            <a:spLocks noGrp="1"/>
          </p:cNvSpPr>
          <p:nvPr>
            <p:ph type="ftr" sz="quarter" idx="11"/>
          </p:nvPr>
        </p:nvSpPr>
        <p:spPr>
          <a:xfrm>
            <a:off x="621792" y="457199"/>
            <a:ext cx="5383592" cy="370703"/>
          </a:xfrm>
        </p:spPr>
        <p:txBody>
          <a:bodyPr/>
          <a:lstStyle/>
          <a:p>
            <a:pPr algn="ctr"/>
            <a:r>
              <a:rPr lang="en-US" sz="2400" dirty="0" err="1">
                <a:solidFill>
                  <a:schemeClr val="accent3">
                    <a:lumMod val="75000"/>
                  </a:schemeClr>
                </a:solidFill>
                <a:latin typeface="Times New Roman" panose="02020603050405020304" pitchFamily="18" charset="0"/>
                <a:cs typeface="Times New Roman" panose="02020603050405020304" pitchFamily="18" charset="0"/>
              </a:rPr>
              <a:t>Phần</a:t>
            </a:r>
            <a:r>
              <a:rPr lang="en-US" sz="2400" dirty="0">
                <a:solidFill>
                  <a:schemeClr val="accent3">
                    <a:lumMod val="75000"/>
                  </a:schemeClr>
                </a:solidFill>
                <a:latin typeface="Times New Roman" panose="02020603050405020304" pitchFamily="18" charset="0"/>
                <a:cs typeface="Times New Roman" panose="02020603050405020304" pitchFamily="18" charset="0"/>
              </a:rPr>
              <a:t> 2: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Cơ</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sở</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lý</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thuyết</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và</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bước</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thực</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hiện</a:t>
            </a:r>
            <a:endParaRPr lang="en-US" sz="24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6" name="Slide Number Placeholder 4">
            <a:extLst>
              <a:ext uri="{FF2B5EF4-FFF2-40B4-BE49-F238E27FC236}">
                <a16:creationId xmlns:a16="http://schemas.microsoft.com/office/drawing/2014/main" id="{E18EE2D2-D276-34F8-A6E6-BFA2DC95D3B8}"/>
              </a:ext>
            </a:extLst>
          </p:cNvPr>
          <p:cNvSpPr>
            <a:spLocks noGrp="1"/>
          </p:cNvSpPr>
          <p:nvPr>
            <p:ph type="sldNum" sz="quarter" idx="12"/>
          </p:nvPr>
        </p:nvSpPr>
        <p:spPr>
          <a:xfrm>
            <a:off x="10945368" y="457200"/>
            <a:ext cx="987552" cy="274320"/>
          </a:xfrm>
        </p:spPr>
        <p:txBody>
          <a:bodyPr/>
          <a:lstStyle/>
          <a:p>
            <a:fld id="{48F63A3B-78C7-47BE-AE5E-E10140E04643}" type="slidenum">
              <a:rPr lang="en-US" smtClean="0">
                <a:solidFill>
                  <a:schemeClr val="accent3">
                    <a:lumMod val="75000"/>
                  </a:schemeClr>
                </a:solidFill>
              </a:rPr>
              <a:t>16</a:t>
            </a:fld>
            <a:endParaRPr lang="en-US" dirty="0">
              <a:solidFill>
                <a:schemeClr val="accent3">
                  <a:lumMod val="75000"/>
                </a:schemeClr>
              </a:solidFill>
            </a:endParaRPr>
          </a:p>
        </p:txBody>
      </p:sp>
      <p:sp>
        <p:nvSpPr>
          <p:cNvPr id="7" name="Content Placeholder 2">
            <a:extLst>
              <a:ext uri="{FF2B5EF4-FFF2-40B4-BE49-F238E27FC236}">
                <a16:creationId xmlns:a16="http://schemas.microsoft.com/office/drawing/2014/main" id="{654B1AAA-A3FE-46F1-122D-6A64E717A2B3}"/>
              </a:ext>
            </a:extLst>
          </p:cNvPr>
          <p:cNvSpPr txBox="1">
            <a:spLocks/>
          </p:cNvSpPr>
          <p:nvPr/>
        </p:nvSpPr>
        <p:spPr>
          <a:xfrm>
            <a:off x="7080339" y="2109710"/>
            <a:ext cx="2545575" cy="13258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err="1">
                <a:solidFill>
                  <a:schemeClr val="accent3">
                    <a:lumMod val="75000"/>
                  </a:schemeClr>
                </a:solidFill>
                <a:latin typeface="MV Boli" panose="02000500030200090000" pitchFamily="2" charset="0"/>
                <a:cs typeface="MV Boli" panose="02000500030200090000" pitchFamily="2" charset="0"/>
              </a:rPr>
              <a:t>Giai</a:t>
            </a:r>
            <a:r>
              <a:rPr lang="en-US" sz="2400" dirty="0">
                <a:solidFill>
                  <a:schemeClr val="accent3">
                    <a:lumMod val="75000"/>
                  </a:schemeClr>
                </a:solidFill>
                <a:latin typeface="MV Boli" panose="02000500030200090000" pitchFamily="2" charset="0"/>
                <a:cs typeface="MV Boli" panose="02000500030200090000" pitchFamily="2" charset="0"/>
              </a:rPr>
              <a:t> </a:t>
            </a:r>
            <a:r>
              <a:rPr lang="en-US" sz="2400" dirty="0" err="1">
                <a:solidFill>
                  <a:schemeClr val="accent3">
                    <a:lumMod val="75000"/>
                  </a:schemeClr>
                </a:solidFill>
                <a:latin typeface="MV Boli" panose="02000500030200090000" pitchFamily="2" charset="0"/>
                <a:cs typeface="MV Boli" panose="02000500030200090000" pitchFamily="2" charset="0"/>
              </a:rPr>
              <a:t>đoạn</a:t>
            </a:r>
            <a:r>
              <a:rPr lang="en-US" sz="2400" dirty="0">
                <a:solidFill>
                  <a:schemeClr val="accent3">
                    <a:lumMod val="75000"/>
                  </a:schemeClr>
                </a:solidFill>
                <a:latin typeface="MV Boli" panose="02000500030200090000" pitchFamily="2" charset="0"/>
                <a:cs typeface="MV Boli" panose="02000500030200090000" pitchFamily="2" charset="0"/>
              </a:rPr>
              <a:t> 2</a:t>
            </a:r>
          </a:p>
          <a:p>
            <a:pPr marL="0" indent="0" algn="ctr">
              <a:buFont typeface="Arial" panose="020B0604020202020204" pitchFamily="34" charset="0"/>
              <a:buNone/>
            </a:pPr>
            <a:r>
              <a:rPr lang="en-US" sz="2400" dirty="0" err="1">
                <a:solidFill>
                  <a:schemeClr val="tx1"/>
                </a:solidFill>
                <a:latin typeface="Times New Roman" panose="02020603050405020304" pitchFamily="18" charset="0"/>
                <a:cs typeface="Times New Roman" panose="02020603050405020304" pitchFamily="18" charset="0"/>
              </a:rPr>
              <a:t>Xậy</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dựng</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mô</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hình</a:t>
            </a:r>
            <a:r>
              <a:rPr lang="en-US" sz="2400" dirty="0">
                <a:solidFill>
                  <a:schemeClr val="tx1"/>
                </a:solidFill>
                <a:latin typeface="Times New Roman" panose="02020603050405020304" pitchFamily="18" charset="0"/>
                <a:cs typeface="Times New Roman" panose="02020603050405020304" pitchFamily="18" charset="0"/>
              </a:rPr>
              <a:t> CNN</a:t>
            </a:r>
          </a:p>
        </p:txBody>
      </p:sp>
      <p:sp>
        <p:nvSpPr>
          <p:cNvPr id="8" name="Content Placeholder 2">
            <a:extLst>
              <a:ext uri="{FF2B5EF4-FFF2-40B4-BE49-F238E27FC236}">
                <a16:creationId xmlns:a16="http://schemas.microsoft.com/office/drawing/2014/main" id="{DE489EF7-CFE2-8035-7D7F-5B413D617939}"/>
              </a:ext>
            </a:extLst>
          </p:cNvPr>
          <p:cNvSpPr txBox="1">
            <a:spLocks/>
          </p:cNvSpPr>
          <p:nvPr/>
        </p:nvSpPr>
        <p:spPr>
          <a:xfrm>
            <a:off x="745441" y="4449256"/>
            <a:ext cx="2545575" cy="1325880"/>
          </a:xfrm>
          <a:prstGeom prst="rect">
            <a:avLst/>
          </a:prstGeom>
        </p:spPr>
        <p:txBody>
          <a:bodyPr vert="horz" lIns="91440" tIns="45720" rIns="91440" bIns="45720" rtlCol="0">
            <a:noAutofit/>
          </a:bodyPr>
          <a:lstStyle>
            <a:lvl1pPr marL="347472"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6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4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2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err="1">
                <a:solidFill>
                  <a:schemeClr val="accent3">
                    <a:lumMod val="75000"/>
                  </a:schemeClr>
                </a:solidFill>
                <a:latin typeface="MV Boli" panose="02000500030200090000" pitchFamily="2" charset="0"/>
                <a:cs typeface="MV Boli" panose="02000500030200090000" pitchFamily="2" charset="0"/>
              </a:rPr>
              <a:t>Giai</a:t>
            </a:r>
            <a:r>
              <a:rPr lang="en-US" sz="2400" dirty="0">
                <a:solidFill>
                  <a:schemeClr val="accent3">
                    <a:lumMod val="75000"/>
                  </a:schemeClr>
                </a:solidFill>
                <a:latin typeface="MV Boli" panose="02000500030200090000" pitchFamily="2" charset="0"/>
                <a:cs typeface="MV Boli" panose="02000500030200090000" pitchFamily="2" charset="0"/>
              </a:rPr>
              <a:t> </a:t>
            </a:r>
            <a:r>
              <a:rPr lang="en-US" sz="2400" dirty="0" err="1">
                <a:solidFill>
                  <a:schemeClr val="accent3">
                    <a:lumMod val="75000"/>
                  </a:schemeClr>
                </a:solidFill>
                <a:latin typeface="MV Boli" panose="02000500030200090000" pitchFamily="2" charset="0"/>
                <a:cs typeface="MV Boli" panose="02000500030200090000" pitchFamily="2" charset="0"/>
              </a:rPr>
              <a:t>đoạn</a:t>
            </a:r>
            <a:r>
              <a:rPr lang="en-US" sz="2400" dirty="0">
                <a:solidFill>
                  <a:schemeClr val="accent3">
                    <a:lumMod val="75000"/>
                  </a:schemeClr>
                </a:solidFill>
                <a:latin typeface="MV Boli" panose="02000500030200090000" pitchFamily="2" charset="0"/>
                <a:cs typeface="MV Boli" panose="02000500030200090000" pitchFamily="2" charset="0"/>
              </a:rPr>
              <a:t> 3</a:t>
            </a:r>
          </a:p>
          <a:p>
            <a:pPr marL="0" indent="0" algn="ctr">
              <a:buFont typeface="Arial" panose="020B0604020202020204" pitchFamily="34" charset="0"/>
              <a:buNone/>
            </a:pPr>
            <a:r>
              <a:rPr lang="en-US" sz="2400" dirty="0" err="1">
                <a:solidFill>
                  <a:schemeClr val="tx1"/>
                </a:solidFill>
                <a:latin typeface="Times New Roman" panose="02020603050405020304" pitchFamily="18" charset="0"/>
                <a:cs typeface="Times New Roman" panose="02020603050405020304" pitchFamily="18" charset="0"/>
              </a:rPr>
              <a:t>Đào</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tạo</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và</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xác</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nhận</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mô</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hình</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190DFF2-0598-1202-F762-B9443B4D7B0E}"/>
              </a:ext>
            </a:extLst>
          </p:cNvPr>
          <p:cNvPicPr>
            <a:picLocks noChangeAspect="1"/>
          </p:cNvPicPr>
          <p:nvPr/>
        </p:nvPicPr>
        <p:blipFill>
          <a:blip r:embed="rId2"/>
          <a:stretch>
            <a:fillRect/>
          </a:stretch>
        </p:blipFill>
        <p:spPr>
          <a:xfrm>
            <a:off x="3496961" y="2580143"/>
            <a:ext cx="3377431" cy="2651997"/>
          </a:xfrm>
          <a:prstGeom prst="rect">
            <a:avLst/>
          </a:prstGeom>
        </p:spPr>
      </p:pic>
      <p:sp>
        <p:nvSpPr>
          <p:cNvPr id="12" name="TextBox 11">
            <a:extLst>
              <a:ext uri="{FF2B5EF4-FFF2-40B4-BE49-F238E27FC236}">
                <a16:creationId xmlns:a16="http://schemas.microsoft.com/office/drawing/2014/main" id="{570B0910-51CD-C588-5538-5C0E01DC8611}"/>
              </a:ext>
            </a:extLst>
          </p:cNvPr>
          <p:cNvSpPr txBox="1"/>
          <p:nvPr/>
        </p:nvSpPr>
        <p:spPr>
          <a:xfrm>
            <a:off x="7005085" y="4550587"/>
            <a:ext cx="2707326" cy="1200329"/>
          </a:xfrm>
          <a:prstGeom prst="rect">
            <a:avLst/>
          </a:prstGeom>
          <a:noFill/>
        </p:spPr>
        <p:txBody>
          <a:bodyPr wrap="square">
            <a:spAutoFit/>
          </a:bodyPr>
          <a:lstStyle/>
          <a:p>
            <a:pPr marL="0" indent="0" algn="ctr">
              <a:buFont typeface="Arial" panose="020B0604020202020204" pitchFamily="34" charset="0"/>
              <a:buNone/>
            </a:pPr>
            <a:r>
              <a:rPr lang="en-US" sz="2400" dirty="0" err="1">
                <a:solidFill>
                  <a:schemeClr val="accent3">
                    <a:lumMod val="75000"/>
                  </a:schemeClr>
                </a:solidFill>
                <a:latin typeface="MV Boli" panose="02000500030200090000" pitchFamily="2" charset="0"/>
                <a:cs typeface="MV Boli" panose="02000500030200090000" pitchFamily="2" charset="0"/>
              </a:rPr>
              <a:t>Giai</a:t>
            </a:r>
            <a:r>
              <a:rPr lang="en-US" sz="2400" dirty="0">
                <a:solidFill>
                  <a:schemeClr val="accent3">
                    <a:lumMod val="75000"/>
                  </a:schemeClr>
                </a:solidFill>
                <a:latin typeface="MV Boli" panose="02000500030200090000" pitchFamily="2" charset="0"/>
                <a:cs typeface="MV Boli" panose="02000500030200090000" pitchFamily="2" charset="0"/>
              </a:rPr>
              <a:t> </a:t>
            </a:r>
            <a:r>
              <a:rPr lang="en-US" sz="2400" dirty="0" err="1">
                <a:solidFill>
                  <a:schemeClr val="accent3">
                    <a:lumMod val="75000"/>
                  </a:schemeClr>
                </a:solidFill>
                <a:latin typeface="MV Boli" panose="02000500030200090000" pitchFamily="2" charset="0"/>
                <a:cs typeface="MV Boli" panose="02000500030200090000" pitchFamily="2" charset="0"/>
              </a:rPr>
              <a:t>đoạn</a:t>
            </a:r>
            <a:r>
              <a:rPr lang="en-US" sz="2400" dirty="0">
                <a:solidFill>
                  <a:schemeClr val="accent3">
                    <a:lumMod val="75000"/>
                  </a:schemeClr>
                </a:solidFill>
                <a:latin typeface="MV Boli" panose="02000500030200090000" pitchFamily="2" charset="0"/>
                <a:cs typeface="MV Boli" panose="02000500030200090000" pitchFamily="2" charset="0"/>
              </a:rPr>
              <a:t> 4</a:t>
            </a:r>
          </a:p>
          <a:p>
            <a:pPr marL="0" indent="0" algn="ctr">
              <a:buFont typeface="Arial" panose="020B0604020202020204" pitchFamily="34" charset="0"/>
              <a:buNone/>
            </a:pPr>
            <a:r>
              <a:rPr lang="en-US" sz="2400" dirty="0" err="1">
                <a:latin typeface="Times New Roman" panose="02020603050405020304" pitchFamily="18" charset="0"/>
                <a:cs typeface="Times New Roman" panose="02020603050405020304" pitchFamily="18" charset="0"/>
              </a:rPr>
              <a:t>Kiểm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test</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87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7" grpId="0"/>
      <p:bldP spid="8"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559B91-4ADE-D110-23D0-1B446E310CAA}"/>
              </a:ext>
            </a:extLst>
          </p:cNvPr>
          <p:cNvSpPr/>
          <p:nvPr/>
        </p:nvSpPr>
        <p:spPr>
          <a:xfrm>
            <a:off x="3089190" y="3812058"/>
            <a:ext cx="5696463" cy="9997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err="1">
                <a:solidFill>
                  <a:schemeClr val="tx1"/>
                </a:solidFill>
                <a:latin typeface="Times New Roman" panose="02020603050405020304" pitchFamily="18" charset="0"/>
                <a:cs typeface="Times New Roman" panose="02020603050405020304" pitchFamily="18" charset="0"/>
              </a:rPr>
              <a:t>Phần</a:t>
            </a:r>
            <a:r>
              <a:rPr lang="en-US" sz="3600" dirty="0">
                <a:solidFill>
                  <a:schemeClr val="tx1"/>
                </a:solidFill>
                <a:latin typeface="Times New Roman" panose="02020603050405020304" pitchFamily="18" charset="0"/>
                <a:cs typeface="Times New Roman" panose="02020603050405020304" pitchFamily="18" charset="0"/>
              </a:rPr>
              <a:t> 3: </a:t>
            </a:r>
            <a:r>
              <a:rPr lang="en-US" sz="3600" dirty="0" err="1">
                <a:solidFill>
                  <a:schemeClr val="tx1"/>
                </a:solidFill>
                <a:latin typeface="Times New Roman" panose="02020603050405020304" pitchFamily="18" charset="0"/>
                <a:cs typeface="Times New Roman" panose="02020603050405020304" pitchFamily="18" charset="0"/>
              </a:rPr>
              <a:t>Kết</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quả</a:t>
            </a:r>
            <a:r>
              <a:rPr lang="en-US" sz="3600" dirty="0">
                <a:solidFill>
                  <a:schemeClr val="tx1"/>
                </a:solidFill>
                <a:latin typeface="Times New Roman" panose="02020603050405020304" pitchFamily="18" charset="0"/>
                <a:cs typeface="Times New Roman" panose="02020603050405020304" pitchFamily="18" charset="0"/>
              </a:rPr>
              <a:t> Demo</a:t>
            </a:r>
          </a:p>
        </p:txBody>
      </p:sp>
    </p:spTree>
    <p:extLst>
      <p:ext uri="{BB962C8B-B14F-4D97-AF65-F5344CB8AC3E}">
        <p14:creationId xmlns:p14="http://schemas.microsoft.com/office/powerpoint/2010/main" val="1415651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840259" y="1975104"/>
            <a:ext cx="6079525" cy="2077912"/>
          </a:xfrm>
        </p:spPr>
        <p:txBody>
          <a:bodyPr/>
          <a:lstStyle/>
          <a:p>
            <a:r>
              <a:rPr lang="en-US" dirty="0"/>
              <a:t>THANK YOU</a:t>
            </a: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7C6FDCA-849B-0C5B-3CB0-3A66D50B6BFB}"/>
              </a:ext>
            </a:extLst>
          </p:cNvPr>
          <p:cNvSpPr txBox="1"/>
          <p:nvPr/>
        </p:nvSpPr>
        <p:spPr>
          <a:xfrm>
            <a:off x="889687" y="383745"/>
            <a:ext cx="6104238" cy="707886"/>
          </a:xfrm>
          <a:prstGeom prst="rect">
            <a:avLst/>
          </a:prstGeom>
          <a:noFill/>
        </p:spPr>
        <p:txBody>
          <a:bodyPr wrap="square">
            <a:spAutoFit/>
          </a:bodyPr>
          <a:lstStyle/>
          <a:p>
            <a:r>
              <a:rPr lang="en-US" sz="4000" b="1" dirty="0" err="1">
                <a:latin typeface="Times New Roman" panose="02020603050405020304" pitchFamily="18" charset="0"/>
                <a:cs typeface="Times New Roman" panose="02020603050405020304" pitchFamily="18" charset="0"/>
              </a:rPr>
              <a:t>Nội</a:t>
            </a:r>
            <a:r>
              <a:rPr lang="en-US" sz="4000" b="1" dirty="0">
                <a:latin typeface="Times New Roman" panose="02020603050405020304" pitchFamily="18" charset="0"/>
                <a:cs typeface="Times New Roman" panose="02020603050405020304" pitchFamily="18" charset="0"/>
              </a:rPr>
              <a:t> dung</a:t>
            </a:r>
          </a:p>
        </p:txBody>
      </p:sp>
      <p:sp>
        <p:nvSpPr>
          <p:cNvPr id="6" name="Rectangle 5">
            <a:extLst>
              <a:ext uri="{FF2B5EF4-FFF2-40B4-BE49-F238E27FC236}">
                <a16:creationId xmlns:a16="http://schemas.microsoft.com/office/drawing/2014/main" id="{74651B84-3BEA-32B2-0248-576A4A0CE52B}"/>
              </a:ext>
            </a:extLst>
          </p:cNvPr>
          <p:cNvSpPr/>
          <p:nvPr/>
        </p:nvSpPr>
        <p:spPr>
          <a:xfrm>
            <a:off x="976183" y="1650773"/>
            <a:ext cx="5696465" cy="9997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err="1">
                <a:solidFill>
                  <a:schemeClr val="tx1"/>
                </a:solidFill>
                <a:latin typeface="Times New Roman" panose="02020603050405020304" pitchFamily="18" charset="0"/>
                <a:cs typeface="Times New Roman" panose="02020603050405020304" pitchFamily="18" charset="0"/>
              </a:rPr>
              <a:t>Phần</a:t>
            </a:r>
            <a:r>
              <a:rPr lang="en-US" sz="3600" dirty="0">
                <a:solidFill>
                  <a:schemeClr val="tx1"/>
                </a:solidFill>
                <a:latin typeface="Times New Roman" panose="02020603050405020304" pitchFamily="18" charset="0"/>
                <a:cs typeface="Times New Roman" panose="02020603050405020304" pitchFamily="18" charset="0"/>
              </a:rPr>
              <a:t> 1: </a:t>
            </a:r>
            <a:r>
              <a:rPr lang="en-US" sz="3600" dirty="0" err="1">
                <a:solidFill>
                  <a:schemeClr val="tx1"/>
                </a:solidFill>
                <a:latin typeface="Times New Roman" panose="02020603050405020304" pitchFamily="18" charset="0"/>
                <a:cs typeface="Times New Roman" panose="02020603050405020304" pitchFamily="18" charset="0"/>
              </a:rPr>
              <a:t>Giới</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thiệu</a:t>
            </a:r>
            <a:r>
              <a:rPr lang="en-US" sz="3600" dirty="0">
                <a:solidFill>
                  <a:schemeClr val="tx1"/>
                </a:solidFill>
                <a:latin typeface="Times New Roman" panose="02020603050405020304" pitchFamily="18" charset="0"/>
                <a:cs typeface="Times New Roman" panose="02020603050405020304" pitchFamily="18" charset="0"/>
              </a:rPr>
              <a:t> </a:t>
            </a:r>
          </a:p>
        </p:txBody>
      </p:sp>
      <p:sp>
        <p:nvSpPr>
          <p:cNvPr id="7" name="Rectangle 6">
            <a:extLst>
              <a:ext uri="{FF2B5EF4-FFF2-40B4-BE49-F238E27FC236}">
                <a16:creationId xmlns:a16="http://schemas.microsoft.com/office/drawing/2014/main" id="{9CF3213F-03CE-5757-3848-D96192F04F89}"/>
              </a:ext>
            </a:extLst>
          </p:cNvPr>
          <p:cNvSpPr/>
          <p:nvPr/>
        </p:nvSpPr>
        <p:spPr>
          <a:xfrm>
            <a:off x="976185" y="3068709"/>
            <a:ext cx="5696464" cy="9997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err="1">
                <a:solidFill>
                  <a:schemeClr val="tx1"/>
                </a:solidFill>
                <a:latin typeface="Times New Roman" panose="02020603050405020304" pitchFamily="18" charset="0"/>
                <a:cs typeface="Times New Roman" panose="02020603050405020304" pitchFamily="18" charset="0"/>
              </a:rPr>
              <a:t>Phần</a:t>
            </a:r>
            <a:r>
              <a:rPr lang="en-US" sz="3600" dirty="0">
                <a:solidFill>
                  <a:schemeClr val="tx1"/>
                </a:solidFill>
                <a:latin typeface="Times New Roman" panose="02020603050405020304" pitchFamily="18" charset="0"/>
                <a:cs typeface="Times New Roman" panose="02020603050405020304" pitchFamily="18" charset="0"/>
              </a:rPr>
              <a:t> 2: </a:t>
            </a:r>
            <a:r>
              <a:rPr lang="en-US" sz="3600" dirty="0" err="1">
                <a:solidFill>
                  <a:schemeClr val="tx1"/>
                </a:solidFill>
                <a:latin typeface="Times New Roman" panose="02020603050405020304" pitchFamily="18" charset="0"/>
                <a:cs typeface="Times New Roman" panose="02020603050405020304" pitchFamily="18" charset="0"/>
              </a:rPr>
              <a:t>Cơ</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sở</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lý</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thuyết</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và</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bước</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thực</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hiện</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226561E-5C2A-48FC-F2C1-3FAF66EA06D6}"/>
              </a:ext>
            </a:extLst>
          </p:cNvPr>
          <p:cNvSpPr/>
          <p:nvPr/>
        </p:nvSpPr>
        <p:spPr>
          <a:xfrm>
            <a:off x="976185" y="4627604"/>
            <a:ext cx="5696463" cy="9997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err="1">
                <a:solidFill>
                  <a:schemeClr val="tx1"/>
                </a:solidFill>
                <a:latin typeface="Times New Roman" panose="02020603050405020304" pitchFamily="18" charset="0"/>
                <a:cs typeface="Times New Roman" panose="02020603050405020304" pitchFamily="18" charset="0"/>
              </a:rPr>
              <a:t>Phần</a:t>
            </a:r>
            <a:r>
              <a:rPr lang="en-US" sz="3600" dirty="0">
                <a:solidFill>
                  <a:schemeClr val="tx1"/>
                </a:solidFill>
                <a:latin typeface="Times New Roman" panose="02020603050405020304" pitchFamily="18" charset="0"/>
                <a:cs typeface="Times New Roman" panose="02020603050405020304" pitchFamily="18" charset="0"/>
              </a:rPr>
              <a:t> 3: </a:t>
            </a:r>
            <a:r>
              <a:rPr lang="en-US" sz="3600" dirty="0" err="1">
                <a:solidFill>
                  <a:schemeClr val="tx1"/>
                </a:solidFill>
                <a:latin typeface="Times New Roman" panose="02020603050405020304" pitchFamily="18" charset="0"/>
                <a:cs typeface="Times New Roman" panose="02020603050405020304" pitchFamily="18" charset="0"/>
              </a:rPr>
              <a:t>Kết</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quả</a:t>
            </a:r>
            <a:r>
              <a:rPr lang="en-US" sz="3600" dirty="0">
                <a:solidFill>
                  <a:schemeClr val="tx1"/>
                </a:solidFill>
                <a:latin typeface="Times New Roman" panose="02020603050405020304" pitchFamily="18" charset="0"/>
                <a:cs typeface="Times New Roman" panose="02020603050405020304" pitchFamily="18" charset="0"/>
              </a:rPr>
              <a:t> Demo</a:t>
            </a:r>
          </a:p>
        </p:txBody>
      </p:sp>
      <p:cxnSp>
        <p:nvCxnSpPr>
          <p:cNvPr id="10" name="Straight Arrow Connector 9">
            <a:extLst>
              <a:ext uri="{FF2B5EF4-FFF2-40B4-BE49-F238E27FC236}">
                <a16:creationId xmlns:a16="http://schemas.microsoft.com/office/drawing/2014/main" id="{B9B7211C-B968-8358-4FEE-B9F38272A4F7}"/>
              </a:ext>
            </a:extLst>
          </p:cNvPr>
          <p:cNvCxnSpPr>
            <a:cxnSpLocks/>
            <a:stCxn id="6" idx="2"/>
            <a:endCxn id="7" idx="0"/>
          </p:cNvCxnSpPr>
          <p:nvPr/>
        </p:nvCxnSpPr>
        <p:spPr>
          <a:xfrm>
            <a:off x="3824416" y="2650526"/>
            <a:ext cx="1" cy="4181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F117765F-043C-BEDE-8F72-469FA6265B59}"/>
              </a:ext>
            </a:extLst>
          </p:cNvPr>
          <p:cNvCxnSpPr>
            <a:cxnSpLocks/>
            <a:stCxn id="7" idx="2"/>
            <a:endCxn id="8" idx="0"/>
          </p:cNvCxnSpPr>
          <p:nvPr/>
        </p:nvCxnSpPr>
        <p:spPr>
          <a:xfrm>
            <a:off x="3824417" y="4068462"/>
            <a:ext cx="0" cy="559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Slide Number Placeholder 4">
            <a:extLst>
              <a:ext uri="{FF2B5EF4-FFF2-40B4-BE49-F238E27FC236}">
                <a16:creationId xmlns:a16="http://schemas.microsoft.com/office/drawing/2014/main" id="{36B84109-4B9E-3C36-CD62-5915D472D50C}"/>
              </a:ext>
            </a:extLst>
          </p:cNvPr>
          <p:cNvSpPr txBox="1">
            <a:spLocks/>
          </p:cNvSpPr>
          <p:nvPr/>
        </p:nvSpPr>
        <p:spPr>
          <a:xfrm>
            <a:off x="10945368" y="457200"/>
            <a:ext cx="987552"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solidFill>
                  <a:schemeClr val="accent3">
                    <a:lumMod val="75000"/>
                  </a:schemeClr>
                </a:solidFill>
              </a:rPr>
              <a:pPr/>
              <a:t>2</a:t>
            </a:fld>
            <a:endParaRPr lang="en-US" dirty="0">
              <a:solidFill>
                <a:schemeClr val="accent3">
                  <a:lumMod val="75000"/>
                </a:schemeClr>
              </a:solidFill>
            </a:endParaRPr>
          </a:p>
        </p:txBody>
      </p:sp>
    </p:spTree>
    <p:extLst>
      <p:ext uri="{BB962C8B-B14F-4D97-AF65-F5344CB8AC3E}">
        <p14:creationId xmlns:p14="http://schemas.microsoft.com/office/powerpoint/2010/main" val="398305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0C60EB9-E76A-0EE2-E079-B3009E35606E}"/>
              </a:ext>
            </a:extLst>
          </p:cNvPr>
          <p:cNvSpPr/>
          <p:nvPr/>
        </p:nvSpPr>
        <p:spPr>
          <a:xfrm>
            <a:off x="3818237" y="3768810"/>
            <a:ext cx="4584357" cy="101325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dirty="0" err="1">
                <a:solidFill>
                  <a:schemeClr val="tx1"/>
                </a:solidFill>
                <a:latin typeface="Times New Roman" panose="02020603050405020304" pitchFamily="18" charset="0"/>
                <a:cs typeface="Times New Roman" panose="02020603050405020304" pitchFamily="18" charset="0"/>
              </a:rPr>
              <a:t>Phần</a:t>
            </a:r>
            <a:r>
              <a:rPr lang="en-US" sz="3200" dirty="0">
                <a:solidFill>
                  <a:schemeClr val="tx1"/>
                </a:solidFill>
                <a:latin typeface="Times New Roman" panose="02020603050405020304" pitchFamily="18" charset="0"/>
                <a:cs typeface="Times New Roman" panose="02020603050405020304" pitchFamily="18" charset="0"/>
              </a:rPr>
              <a:t> 1: </a:t>
            </a:r>
            <a:r>
              <a:rPr lang="en-US" sz="3200" dirty="0" err="1">
                <a:solidFill>
                  <a:schemeClr val="tx1"/>
                </a:solidFill>
                <a:latin typeface="Times New Roman" panose="02020603050405020304" pitchFamily="18" charset="0"/>
                <a:cs typeface="Times New Roman" panose="02020603050405020304" pitchFamily="18" charset="0"/>
              </a:rPr>
              <a:t>Giới</a:t>
            </a:r>
            <a:r>
              <a:rPr lang="en-US" sz="3200" dirty="0">
                <a:solidFill>
                  <a:schemeClr val="tx1"/>
                </a:solidFill>
                <a:latin typeface="Times New Roman" panose="02020603050405020304" pitchFamily="18" charset="0"/>
                <a:cs typeface="Times New Roman" panose="02020603050405020304" pitchFamily="18" charset="0"/>
              </a:rPr>
              <a:t> </a:t>
            </a:r>
            <a:r>
              <a:rPr lang="en-US" sz="3200" dirty="0" err="1">
                <a:solidFill>
                  <a:schemeClr val="tx1"/>
                </a:solidFill>
                <a:latin typeface="Times New Roman" panose="02020603050405020304" pitchFamily="18" charset="0"/>
                <a:cs typeface="Times New Roman" panose="02020603050405020304" pitchFamily="18" charset="0"/>
              </a:rPr>
              <a:t>thiệu</a:t>
            </a:r>
            <a:r>
              <a:rPr lang="en-US" sz="3200" dirty="0">
                <a:solidFill>
                  <a:schemeClr val="tx1"/>
                </a:solidFill>
                <a:latin typeface="Times New Roman" panose="02020603050405020304" pitchFamily="18" charset="0"/>
                <a:cs typeface="Times New Roman" panose="02020603050405020304" pitchFamily="18" charset="0"/>
              </a:rPr>
              <a:t> </a:t>
            </a:r>
          </a:p>
        </p:txBody>
      </p:sp>
      <p:sp>
        <p:nvSpPr>
          <p:cNvPr id="6" name="Slide Number Placeholder 4">
            <a:extLst>
              <a:ext uri="{FF2B5EF4-FFF2-40B4-BE49-F238E27FC236}">
                <a16:creationId xmlns:a16="http://schemas.microsoft.com/office/drawing/2014/main" id="{8617D70F-A869-A00E-E03D-161A48F34877}"/>
              </a:ext>
            </a:extLst>
          </p:cNvPr>
          <p:cNvSpPr txBox="1">
            <a:spLocks/>
          </p:cNvSpPr>
          <p:nvPr/>
        </p:nvSpPr>
        <p:spPr>
          <a:xfrm>
            <a:off x="10945368" y="457200"/>
            <a:ext cx="987552"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solidFill>
                  <a:schemeClr val="accent3">
                    <a:lumMod val="75000"/>
                  </a:schemeClr>
                </a:solidFill>
              </a:rPr>
              <a:pPr/>
              <a:t>3</a:t>
            </a:fld>
            <a:endParaRPr lang="en-US" dirty="0">
              <a:solidFill>
                <a:schemeClr val="accent3">
                  <a:lumMod val="75000"/>
                </a:schemeClr>
              </a:solidFill>
            </a:endParaRPr>
          </a:p>
        </p:txBody>
      </p:sp>
    </p:spTree>
    <p:extLst>
      <p:ext uri="{BB962C8B-B14F-4D97-AF65-F5344CB8AC3E}">
        <p14:creationId xmlns:p14="http://schemas.microsoft.com/office/powerpoint/2010/main" val="149580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68096" y="984976"/>
            <a:ext cx="10671048" cy="768096"/>
          </a:xfrm>
        </p:spPr>
        <p:txBody>
          <a:bodyPr/>
          <a:lstStyle/>
          <a:p>
            <a:r>
              <a:rPr lang="en-US" sz="24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US" sz="2400" dirty="0" err="1">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Vai</a:t>
            </a:r>
            <a:r>
              <a:rPr lang="en-US" sz="2400"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TRò</a:t>
            </a:r>
            <a:r>
              <a:rPr lang="en-US" sz="2400"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của</a:t>
            </a:r>
            <a:r>
              <a:rPr lang="en-US" sz="2400"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đề</a:t>
            </a:r>
            <a:r>
              <a:rPr lang="en-US" sz="2400"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tài</a:t>
            </a:r>
            <a:endParaRPr lang="en-US" sz="2400"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DBF89AB-66D3-4D37-B738-789AEC5E623F}"/>
              </a:ext>
            </a:extLst>
          </p:cNvPr>
          <p:cNvSpPr txBox="1"/>
          <p:nvPr/>
        </p:nvSpPr>
        <p:spPr>
          <a:xfrm>
            <a:off x="768096" y="416262"/>
            <a:ext cx="6098058" cy="369332"/>
          </a:xfrm>
          <a:prstGeom prst="rect">
            <a:avLst/>
          </a:prstGeom>
          <a:noFill/>
        </p:spPr>
        <p:txBody>
          <a:bodyPr wrap="square">
            <a:spAutoFit/>
          </a:bodyPr>
          <a:lstStyle/>
          <a:p>
            <a:r>
              <a:rPr lang="en-US" b="1" dirty="0" err="1">
                <a:solidFill>
                  <a:schemeClr val="accent3">
                    <a:lumMod val="75000"/>
                  </a:schemeClr>
                </a:solidFill>
                <a:latin typeface="Times New Roman" panose="02020603050405020304" pitchFamily="18" charset="0"/>
                <a:cs typeface="Times New Roman" panose="02020603050405020304" pitchFamily="18" charset="0"/>
              </a:rPr>
              <a:t>Phần</a:t>
            </a:r>
            <a:r>
              <a:rPr lang="en-US" b="1" dirty="0">
                <a:solidFill>
                  <a:schemeClr val="accent3">
                    <a:lumMod val="75000"/>
                  </a:schemeClr>
                </a:solidFill>
                <a:latin typeface="Times New Roman" panose="02020603050405020304" pitchFamily="18" charset="0"/>
                <a:cs typeface="Times New Roman" panose="02020603050405020304" pitchFamily="18" charset="0"/>
              </a:rPr>
              <a:t> 1: </a:t>
            </a:r>
            <a:r>
              <a:rPr lang="en-US" b="1" dirty="0" err="1">
                <a:solidFill>
                  <a:schemeClr val="accent3">
                    <a:lumMod val="75000"/>
                  </a:schemeClr>
                </a:solidFill>
                <a:latin typeface="Times New Roman" panose="02020603050405020304" pitchFamily="18" charset="0"/>
                <a:cs typeface="Times New Roman" panose="02020603050405020304" pitchFamily="18" charset="0"/>
              </a:rPr>
              <a:t>Giới</a:t>
            </a:r>
            <a:r>
              <a:rPr lang="en-US" b="1" dirty="0">
                <a:solidFill>
                  <a:schemeClr val="accent3">
                    <a:lumMod val="75000"/>
                  </a:schemeClr>
                </a:solidFill>
                <a:latin typeface="Times New Roman" panose="02020603050405020304" pitchFamily="18" charset="0"/>
                <a:cs typeface="Times New Roman" panose="02020603050405020304" pitchFamily="18" charset="0"/>
              </a:rPr>
              <a:t> </a:t>
            </a:r>
            <a:r>
              <a:rPr lang="en-US" b="1" dirty="0" err="1">
                <a:solidFill>
                  <a:schemeClr val="accent3">
                    <a:lumMod val="75000"/>
                  </a:schemeClr>
                </a:solidFill>
                <a:latin typeface="Times New Roman" panose="02020603050405020304" pitchFamily="18" charset="0"/>
                <a:cs typeface="Times New Roman" panose="02020603050405020304" pitchFamily="18" charset="0"/>
              </a:rPr>
              <a:t>thiệu</a:t>
            </a:r>
            <a:r>
              <a:rPr lang="en-US" b="1" dirty="0">
                <a:solidFill>
                  <a:schemeClr val="accent3">
                    <a:lumMod val="75000"/>
                  </a:schemeClr>
                </a:solidFill>
                <a:latin typeface="Times New Roman" panose="02020603050405020304" pitchFamily="18" charset="0"/>
                <a:cs typeface="Times New Roman" panose="02020603050405020304" pitchFamily="18" charset="0"/>
              </a:rPr>
              <a:t> </a:t>
            </a:r>
            <a:r>
              <a:rPr lang="en-US" b="1" dirty="0" err="1">
                <a:solidFill>
                  <a:schemeClr val="accent3">
                    <a:lumMod val="75000"/>
                  </a:schemeClr>
                </a:solidFill>
                <a:latin typeface="Times New Roman" panose="02020603050405020304" pitchFamily="18" charset="0"/>
                <a:cs typeface="Times New Roman" panose="02020603050405020304" pitchFamily="18" charset="0"/>
              </a:rPr>
              <a:t>tổng</a:t>
            </a:r>
            <a:r>
              <a:rPr lang="en-US" b="1" dirty="0">
                <a:solidFill>
                  <a:schemeClr val="accent3">
                    <a:lumMod val="75000"/>
                  </a:schemeClr>
                </a:solidFill>
                <a:latin typeface="Times New Roman" panose="02020603050405020304" pitchFamily="18" charset="0"/>
                <a:cs typeface="Times New Roman" panose="02020603050405020304" pitchFamily="18" charset="0"/>
              </a:rPr>
              <a:t> </a:t>
            </a:r>
            <a:r>
              <a:rPr lang="en-US" b="1" dirty="0" err="1">
                <a:solidFill>
                  <a:schemeClr val="accent3">
                    <a:lumMod val="75000"/>
                  </a:schemeClr>
                </a:solidFill>
                <a:latin typeface="Times New Roman" panose="02020603050405020304" pitchFamily="18" charset="0"/>
                <a:cs typeface="Times New Roman" panose="02020603050405020304" pitchFamily="18" charset="0"/>
              </a:rPr>
              <a:t>quan</a:t>
            </a:r>
            <a:endParaRPr lang="en-US" sz="1800"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15" name="Content Placeholder 14">
            <a:extLst>
              <a:ext uri="{FF2B5EF4-FFF2-40B4-BE49-F238E27FC236}">
                <a16:creationId xmlns:a16="http://schemas.microsoft.com/office/drawing/2014/main" id="{2A6738ED-24AD-1093-0946-4B870FA39D81}"/>
              </a:ext>
            </a:extLst>
          </p:cNvPr>
          <p:cNvSpPr>
            <a:spLocks noGrp="1"/>
          </p:cNvSpPr>
          <p:nvPr>
            <p:ph sz="half" idx="1"/>
          </p:nvPr>
        </p:nvSpPr>
        <p:spPr>
          <a:xfrm>
            <a:off x="539496" y="2103120"/>
            <a:ext cx="11119104" cy="1183777"/>
          </a:xfrm>
        </p:spPr>
        <p:txBody>
          <a:bodyPr/>
          <a:lstStyle/>
          <a:p>
            <a:pPr marL="0" indent="0">
              <a:buNone/>
            </a:pPr>
            <a:r>
              <a:rPr lang="en-US" sz="2400" dirty="0">
                <a:solidFill>
                  <a:schemeClr val="accent3">
                    <a:lumMod val="75000"/>
                  </a:schemeClr>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Tính</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thực</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tế</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của</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đề</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tài</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nhận</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diện</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khuôn</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mặt</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đeo</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khẩu</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trang</a:t>
            </a:r>
            <a:r>
              <a:rPr lang="en-US" sz="2400" dirty="0">
                <a:solidFill>
                  <a:schemeClr val="accent3">
                    <a:lumMod val="75000"/>
                  </a:schemeClr>
                </a:solidFill>
                <a:latin typeface="Times New Roman" panose="02020603050405020304" pitchFamily="18" charset="0"/>
                <a:cs typeface="Times New Roman" panose="02020603050405020304" pitchFamily="18" charset="0"/>
              </a:rPr>
              <a:t>?</a:t>
            </a:r>
          </a:p>
        </p:txBody>
      </p:sp>
      <p:sp>
        <p:nvSpPr>
          <p:cNvPr id="18" name="Slide Number Placeholder 4">
            <a:extLst>
              <a:ext uri="{FF2B5EF4-FFF2-40B4-BE49-F238E27FC236}">
                <a16:creationId xmlns:a16="http://schemas.microsoft.com/office/drawing/2014/main" id="{B5A363FB-4E57-B749-9E65-2CADAF58FEB8}"/>
              </a:ext>
            </a:extLst>
          </p:cNvPr>
          <p:cNvSpPr>
            <a:spLocks noGrp="1"/>
          </p:cNvSpPr>
          <p:nvPr>
            <p:ph type="sldNum" sz="quarter" idx="12"/>
          </p:nvPr>
        </p:nvSpPr>
        <p:spPr>
          <a:xfrm>
            <a:off x="10945368" y="457200"/>
            <a:ext cx="987552" cy="274320"/>
          </a:xfrm>
        </p:spPr>
        <p:txBody>
          <a:bodyPr/>
          <a:lstStyle/>
          <a:p>
            <a:fld id="{48F63A3B-78C7-47BE-AE5E-E10140E04643}" type="slidenum">
              <a:rPr lang="en-US" smtClean="0">
                <a:solidFill>
                  <a:schemeClr val="accent3">
                    <a:lumMod val="75000"/>
                  </a:schemeClr>
                </a:solidFill>
              </a:rPr>
              <a:t>4</a:t>
            </a:fld>
            <a:endParaRPr lang="en-US" dirty="0">
              <a:solidFill>
                <a:schemeClr val="accent3">
                  <a:lumMod val="75000"/>
                </a:schemeClr>
              </a:solidFill>
            </a:endParaRPr>
          </a:p>
        </p:txBody>
      </p:sp>
      <p:pic>
        <p:nvPicPr>
          <p:cNvPr id="1028" name="Picture 4" descr="Từ ngày 16-3, thực hiện nghiêm việc đeo khẩu trang nơi công cộng có đông  người | TT Y tế Quận Phú Nhuận">
            <a:extLst>
              <a:ext uri="{FF2B5EF4-FFF2-40B4-BE49-F238E27FC236}">
                <a16:creationId xmlns:a16="http://schemas.microsoft.com/office/drawing/2014/main" id="{5E4A19EB-B5A8-C5F2-28D8-5491CEF641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9831" y="3571104"/>
            <a:ext cx="57150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028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additive="base">
                                        <p:cTn id="19" dur="500" fill="hold"/>
                                        <p:tgtEl>
                                          <p:spTgt spid="1028"/>
                                        </p:tgtEl>
                                        <p:attrNameLst>
                                          <p:attrName>ppt_x</p:attrName>
                                        </p:attrNameLst>
                                      </p:cBhvr>
                                      <p:tavLst>
                                        <p:tav tm="0">
                                          <p:val>
                                            <p:strVal val="#ppt_x"/>
                                          </p:val>
                                        </p:tav>
                                        <p:tav tm="100000">
                                          <p:val>
                                            <p:strVal val="#ppt_x"/>
                                          </p:val>
                                        </p:tav>
                                      </p:tavLst>
                                    </p:anim>
                                    <p:anim calcmode="lin" valueType="num">
                                      <p:cBhvr additive="base">
                                        <p:cTn id="20"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E1AF3-822F-1646-E1BB-28E7E6023ACC}"/>
              </a:ext>
            </a:extLst>
          </p:cNvPr>
          <p:cNvSpPr>
            <a:spLocks noGrp="1"/>
          </p:cNvSpPr>
          <p:nvPr>
            <p:ph type="title"/>
          </p:nvPr>
        </p:nvSpPr>
        <p:spPr/>
        <p:txBody>
          <a:bodyPr/>
          <a:lstStyle/>
          <a:p>
            <a:r>
              <a:rPr lang="en-US" sz="2400" dirty="0">
                <a:solidFill>
                  <a:schemeClr val="accent3">
                    <a:lumMod val="75000"/>
                  </a:schemeClr>
                </a:solidFill>
                <a:latin typeface="Times New Roman" panose="02020603050405020304" pitchFamily="18" charset="0"/>
                <a:cs typeface="Times New Roman" panose="02020603050405020304" pitchFamily="18" charset="0"/>
              </a:rPr>
              <a:t>2. MỤC TIÊU</a:t>
            </a:r>
          </a:p>
        </p:txBody>
      </p:sp>
      <p:sp>
        <p:nvSpPr>
          <p:cNvPr id="3" name="Content Placeholder 2">
            <a:extLst>
              <a:ext uri="{FF2B5EF4-FFF2-40B4-BE49-F238E27FC236}">
                <a16:creationId xmlns:a16="http://schemas.microsoft.com/office/drawing/2014/main" id="{39438372-75A1-F5C8-31B9-AC86EBC1B744}"/>
              </a:ext>
            </a:extLst>
          </p:cNvPr>
          <p:cNvSpPr>
            <a:spLocks noGrp="1"/>
          </p:cNvSpPr>
          <p:nvPr>
            <p:ph sz="half" idx="1"/>
          </p:nvPr>
        </p:nvSpPr>
        <p:spPr>
          <a:xfrm>
            <a:off x="539496" y="2468880"/>
            <a:ext cx="11119104" cy="4069080"/>
          </a:xfrm>
        </p:spPr>
        <p:txBody>
          <a:bodyPr/>
          <a:lstStyle/>
          <a:p>
            <a:pPr marL="0" marR="0" indent="457200" algn="just">
              <a:lnSpc>
                <a:spcPct val="115000"/>
              </a:lnSpc>
              <a:spcBef>
                <a:spcPts val="600"/>
              </a:spcBef>
              <a:spcAft>
                <a:spcPts val="600"/>
              </a:spcAft>
            </a:pPr>
            <a:r>
              <a:rPr lang="vi-VN" sz="2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Xây </a:t>
            </a:r>
            <a:r>
              <a:rPr lang="vi-VN" sz="2400" dirty="0" err="1">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dựng</a:t>
            </a:r>
            <a:r>
              <a:rPr lang="vi-VN" sz="2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2400" dirty="0" err="1">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một</a:t>
            </a:r>
            <a:r>
              <a:rPr lang="vi-VN" sz="2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2400" dirty="0" err="1">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phần</a:t>
            </a:r>
            <a:r>
              <a:rPr lang="vi-VN" sz="2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2400" dirty="0" err="1">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mềm</a:t>
            </a:r>
            <a:r>
              <a:rPr lang="vi-VN" sz="2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2400" dirty="0" err="1">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nhận</a:t>
            </a:r>
            <a:r>
              <a:rPr lang="vi-VN" sz="2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2400" dirty="0" err="1">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diện</a:t>
            </a:r>
            <a:r>
              <a:rPr lang="vi-VN" sz="2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khuôn </a:t>
            </a:r>
            <a:r>
              <a:rPr lang="vi-VN" sz="2400" dirty="0" err="1">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mặt</a:t>
            </a:r>
            <a:r>
              <a:rPr lang="vi-VN" sz="2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2400" dirty="0" err="1">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có</a:t>
            </a:r>
            <a:r>
              <a:rPr lang="vi-VN" sz="2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đang đeo </a:t>
            </a:r>
            <a:r>
              <a:rPr lang="vi-VN" sz="2400" dirty="0" err="1">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khẩu</a:t>
            </a:r>
            <a:r>
              <a:rPr lang="vi-VN" sz="2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trang hay </a:t>
            </a:r>
            <a:r>
              <a:rPr lang="vi-VN" sz="2400" dirty="0" err="1">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là</a:t>
            </a:r>
            <a:r>
              <a:rPr lang="vi-VN" sz="2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không</a:t>
            </a:r>
            <a:r>
              <a:rPr lang="en-US" sz="2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dùng</a:t>
            </a:r>
            <a:r>
              <a:rPr lang="en-US" sz="2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err="1">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mạng</a:t>
            </a:r>
            <a:r>
              <a:rPr lang="en-US" sz="2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Convolutional Neural Network.</a:t>
            </a:r>
          </a:p>
          <a:p>
            <a:pPr marL="0" marR="0" indent="457200" algn="just">
              <a:lnSpc>
                <a:spcPct val="115000"/>
              </a:lnSpc>
              <a:spcBef>
                <a:spcPts val="600"/>
              </a:spcBef>
              <a:spcAft>
                <a:spcPts val="600"/>
              </a:spcAft>
            </a:pPr>
            <a:r>
              <a:rPr lang="vi-VN" sz="2400" dirty="0" err="1">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Tìm</a:t>
            </a:r>
            <a:r>
              <a:rPr lang="vi-VN" sz="2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2400" dirty="0" err="1">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hiểu</a:t>
            </a:r>
            <a:r>
              <a:rPr lang="vi-VN" sz="2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2400" dirty="0" err="1">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về</a:t>
            </a:r>
            <a:r>
              <a:rPr lang="vi-VN" sz="2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Convolutional Neural Network</a:t>
            </a:r>
            <a:r>
              <a:rPr lang="vi-VN" sz="2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2400" dirty="0" err="1">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cách</a:t>
            </a:r>
            <a:r>
              <a:rPr lang="vi-VN" sz="2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2400" dirty="0" err="1">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hoạt</a:t>
            </a:r>
            <a:r>
              <a:rPr lang="vi-VN" sz="2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2400" dirty="0" err="1">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động</a:t>
            </a:r>
            <a:r>
              <a:rPr lang="vi-VN" sz="2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2400" dirty="0" err="1">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và</a:t>
            </a:r>
            <a:r>
              <a:rPr lang="vi-VN" sz="2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2400" dirty="0" err="1">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ứng</a:t>
            </a:r>
            <a:r>
              <a:rPr lang="vi-VN" sz="2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2400" dirty="0" err="1">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dụng</a:t>
            </a:r>
            <a:r>
              <a:rPr lang="vi-VN" sz="2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2400" dirty="0" err="1">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của</a:t>
            </a:r>
            <a:r>
              <a:rPr lang="vi-VN" sz="2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en-US" sz="2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Convolutional Neural Network </a:t>
            </a:r>
            <a:r>
              <a:rPr lang="vi-VN" sz="2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trong </a:t>
            </a:r>
            <a:r>
              <a:rPr lang="vi-VN" sz="2400" dirty="0" err="1">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đề</a:t>
            </a:r>
            <a:r>
              <a:rPr lang="vi-VN" sz="2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2400" dirty="0" err="1">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tài</a:t>
            </a:r>
            <a:r>
              <a:rPr lang="vi-VN" sz="2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 </a:t>
            </a:r>
            <a:r>
              <a:rPr lang="vi-VN" sz="2400" dirty="0" err="1">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này</a:t>
            </a:r>
            <a:r>
              <a:rPr lang="vi-VN" sz="2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US" sz="2400" dirty="0">
              <a:solidFill>
                <a:schemeClr val="accent3">
                  <a:lumMod val="75000"/>
                </a:schemeClr>
              </a:solidFill>
              <a:effectLst/>
              <a:latin typeface="Times New Roman" panose="02020603050405020304" pitchFamily="18" charset="0"/>
              <a:ea typeface="Arial" panose="020B0604020202020204" pitchFamily="34" charset="0"/>
              <a:cs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0B32E132-D6A7-4D4D-1090-CC6F8B2D3F95}"/>
              </a:ext>
            </a:extLst>
          </p:cNvPr>
          <p:cNvSpPr>
            <a:spLocks noGrp="1"/>
          </p:cNvSpPr>
          <p:nvPr>
            <p:ph type="ftr" sz="quarter" idx="11"/>
          </p:nvPr>
        </p:nvSpPr>
        <p:spPr/>
        <p:txBody>
          <a:bodyPr/>
          <a:lstStyle/>
          <a:p>
            <a:r>
              <a:rPr lang="en-US" sz="1800" b="1" dirty="0" err="1">
                <a:solidFill>
                  <a:schemeClr val="accent3">
                    <a:lumMod val="75000"/>
                  </a:schemeClr>
                </a:solidFill>
                <a:latin typeface="Times New Roman" panose="02020603050405020304" pitchFamily="18" charset="0"/>
                <a:cs typeface="Times New Roman" panose="02020603050405020304" pitchFamily="18" charset="0"/>
              </a:rPr>
              <a:t>Phần</a:t>
            </a:r>
            <a:r>
              <a:rPr lang="en-US" sz="1800" b="1" dirty="0">
                <a:solidFill>
                  <a:schemeClr val="accent3">
                    <a:lumMod val="75000"/>
                  </a:schemeClr>
                </a:solidFill>
                <a:latin typeface="Times New Roman" panose="02020603050405020304" pitchFamily="18" charset="0"/>
                <a:cs typeface="Times New Roman" panose="02020603050405020304" pitchFamily="18" charset="0"/>
              </a:rPr>
              <a:t> 1: </a:t>
            </a:r>
            <a:r>
              <a:rPr lang="en-US" sz="1800" b="1" dirty="0" err="1">
                <a:solidFill>
                  <a:schemeClr val="accent3">
                    <a:lumMod val="75000"/>
                  </a:schemeClr>
                </a:solidFill>
                <a:latin typeface="Times New Roman" panose="02020603050405020304" pitchFamily="18" charset="0"/>
                <a:cs typeface="Times New Roman" panose="02020603050405020304" pitchFamily="18" charset="0"/>
              </a:rPr>
              <a:t>Giới</a:t>
            </a:r>
            <a:r>
              <a:rPr lang="en-US" sz="1800" b="1" dirty="0">
                <a:solidFill>
                  <a:schemeClr val="accent3">
                    <a:lumMod val="75000"/>
                  </a:schemeClr>
                </a:solidFill>
                <a:latin typeface="Times New Roman" panose="02020603050405020304" pitchFamily="18" charset="0"/>
                <a:cs typeface="Times New Roman" panose="02020603050405020304" pitchFamily="18" charset="0"/>
              </a:rPr>
              <a:t> </a:t>
            </a:r>
            <a:r>
              <a:rPr lang="en-US" sz="1800" b="1" dirty="0" err="1">
                <a:solidFill>
                  <a:schemeClr val="accent3">
                    <a:lumMod val="75000"/>
                  </a:schemeClr>
                </a:solidFill>
                <a:latin typeface="Times New Roman" panose="02020603050405020304" pitchFamily="18" charset="0"/>
                <a:cs typeface="Times New Roman" panose="02020603050405020304" pitchFamily="18" charset="0"/>
              </a:rPr>
              <a:t>thiệu</a:t>
            </a:r>
            <a:r>
              <a:rPr lang="en-US" sz="1800" b="1" dirty="0">
                <a:solidFill>
                  <a:schemeClr val="accent3">
                    <a:lumMod val="75000"/>
                  </a:schemeClr>
                </a:solidFill>
                <a:latin typeface="Times New Roman" panose="02020603050405020304" pitchFamily="18" charset="0"/>
                <a:cs typeface="Times New Roman" panose="02020603050405020304" pitchFamily="18" charset="0"/>
              </a:rPr>
              <a:t> </a:t>
            </a:r>
            <a:r>
              <a:rPr lang="en-US" sz="1800" b="1" dirty="0" err="1">
                <a:solidFill>
                  <a:schemeClr val="accent3">
                    <a:lumMod val="75000"/>
                  </a:schemeClr>
                </a:solidFill>
                <a:latin typeface="Times New Roman" panose="02020603050405020304" pitchFamily="18" charset="0"/>
                <a:cs typeface="Times New Roman" panose="02020603050405020304" pitchFamily="18" charset="0"/>
              </a:rPr>
              <a:t>tổng</a:t>
            </a:r>
            <a:r>
              <a:rPr lang="en-US" sz="1800" b="1" dirty="0">
                <a:solidFill>
                  <a:schemeClr val="accent3">
                    <a:lumMod val="75000"/>
                  </a:schemeClr>
                </a:solidFill>
                <a:latin typeface="Times New Roman" panose="02020603050405020304" pitchFamily="18" charset="0"/>
                <a:cs typeface="Times New Roman" panose="02020603050405020304" pitchFamily="18" charset="0"/>
              </a:rPr>
              <a:t> </a:t>
            </a:r>
            <a:r>
              <a:rPr lang="en-US" sz="1800" b="1" dirty="0" err="1">
                <a:solidFill>
                  <a:schemeClr val="accent3">
                    <a:lumMod val="75000"/>
                  </a:schemeClr>
                </a:solidFill>
                <a:latin typeface="Times New Roman" panose="02020603050405020304" pitchFamily="18" charset="0"/>
                <a:cs typeface="Times New Roman" panose="02020603050405020304" pitchFamily="18" charset="0"/>
              </a:rPr>
              <a:t>quan</a:t>
            </a:r>
            <a:endParaRPr lang="en-US" sz="1800"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7" name="Slide Number Placeholder 4">
            <a:extLst>
              <a:ext uri="{FF2B5EF4-FFF2-40B4-BE49-F238E27FC236}">
                <a16:creationId xmlns:a16="http://schemas.microsoft.com/office/drawing/2014/main" id="{09971F75-9472-5A09-C269-7DFA5C6F3A0E}"/>
              </a:ext>
            </a:extLst>
          </p:cNvPr>
          <p:cNvSpPr>
            <a:spLocks noGrp="1"/>
          </p:cNvSpPr>
          <p:nvPr>
            <p:ph type="sldNum" sz="quarter" idx="12"/>
          </p:nvPr>
        </p:nvSpPr>
        <p:spPr>
          <a:xfrm>
            <a:off x="10945368" y="457200"/>
            <a:ext cx="987552" cy="274320"/>
          </a:xfrm>
        </p:spPr>
        <p:txBody>
          <a:bodyPr/>
          <a:lstStyle/>
          <a:p>
            <a:fld id="{48F63A3B-78C7-47BE-AE5E-E10140E04643}" type="slidenum">
              <a:rPr lang="en-US" smtClean="0">
                <a:solidFill>
                  <a:schemeClr val="accent3">
                    <a:lumMod val="75000"/>
                  </a:schemeClr>
                </a:solidFill>
              </a:rPr>
              <a:t>5</a:t>
            </a:fld>
            <a:endParaRPr lang="en-US" dirty="0">
              <a:solidFill>
                <a:schemeClr val="accent3">
                  <a:lumMod val="75000"/>
                </a:schemeClr>
              </a:solidFill>
            </a:endParaRPr>
          </a:p>
        </p:txBody>
      </p:sp>
    </p:spTree>
    <p:extLst>
      <p:ext uri="{BB962C8B-B14F-4D97-AF65-F5344CB8AC3E}">
        <p14:creationId xmlns:p14="http://schemas.microsoft.com/office/powerpoint/2010/main" val="408137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3E316-A53E-2932-A77B-D4ED9CAD6B69}"/>
              </a:ext>
            </a:extLst>
          </p:cNvPr>
          <p:cNvSpPr>
            <a:spLocks noGrp="1"/>
          </p:cNvSpPr>
          <p:nvPr>
            <p:ph type="title"/>
          </p:nvPr>
        </p:nvSpPr>
        <p:spPr/>
        <p:txBody>
          <a:bodyPr/>
          <a:lstStyle/>
          <a:p>
            <a:r>
              <a:rPr lang="en-US" sz="2400" dirty="0">
                <a:solidFill>
                  <a:schemeClr val="accent3">
                    <a:lumMod val="75000"/>
                  </a:schemeClr>
                </a:solidFill>
                <a:latin typeface="Times New Roman" panose="02020603050405020304" pitchFamily="18" charset="0"/>
                <a:cs typeface="Times New Roman" panose="02020603050405020304" pitchFamily="18" charset="0"/>
              </a:rPr>
              <a:t>3.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Đối</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tựơng</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phạm</a:t>
            </a:r>
            <a:r>
              <a:rPr lang="en-US" sz="2400" dirty="0">
                <a:solidFill>
                  <a:schemeClr val="accent3">
                    <a:lumMod val="75000"/>
                  </a:schemeClr>
                </a:solidFill>
                <a:latin typeface="Times New Roman" panose="02020603050405020304" pitchFamily="18" charset="0"/>
                <a:cs typeface="Times New Roman" panose="02020603050405020304" pitchFamily="18" charset="0"/>
              </a:rPr>
              <a:t> vi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và</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phương</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pháp</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nghiên</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cứu</a:t>
            </a:r>
            <a:endParaRPr lang="en-US" sz="24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0BE019-A125-FE56-9A49-CC539DE219DC}"/>
              </a:ext>
            </a:extLst>
          </p:cNvPr>
          <p:cNvSpPr>
            <a:spLocks noGrp="1"/>
          </p:cNvSpPr>
          <p:nvPr>
            <p:ph sz="half" idx="1"/>
          </p:nvPr>
        </p:nvSpPr>
        <p:spPr>
          <a:xfrm>
            <a:off x="539496" y="3126258"/>
            <a:ext cx="11119104" cy="3411701"/>
          </a:xfrm>
        </p:spPr>
        <p:txBody>
          <a:bodyPr/>
          <a:lstStyle/>
          <a:p>
            <a:r>
              <a:rPr lang="en-US" sz="2400" dirty="0" err="1">
                <a:solidFill>
                  <a:schemeClr val="accent3">
                    <a:lumMod val="75000"/>
                  </a:schemeClr>
                </a:solidFill>
                <a:latin typeface="Times New Roman" panose="02020603050405020304" pitchFamily="18" charset="0"/>
                <a:cs typeface="Times New Roman" panose="02020603050405020304" pitchFamily="18" charset="0"/>
              </a:rPr>
              <a:t>Tập</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dữ</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liệu</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cần</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chuẩn</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bị</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cho</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dữ</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liệu</a:t>
            </a:r>
            <a:r>
              <a:rPr lang="en-US" sz="2400" dirty="0">
                <a:solidFill>
                  <a:schemeClr val="accent3">
                    <a:lumMod val="75000"/>
                  </a:schemeClr>
                </a:solidFill>
                <a:latin typeface="Times New Roman" panose="02020603050405020304" pitchFamily="18" charset="0"/>
                <a:cs typeface="Times New Roman" panose="02020603050405020304" pitchFamily="18" charset="0"/>
              </a:rPr>
              <a:t> train</a:t>
            </a:r>
          </a:p>
          <a:p>
            <a:pPr marL="0" indent="0">
              <a:buNone/>
            </a:pPr>
            <a:endParaRPr lang="en-US" sz="2400" dirty="0">
              <a:solidFill>
                <a:schemeClr val="accent3">
                  <a:lumMod val="75000"/>
                </a:schemeClr>
              </a:solidFill>
              <a:latin typeface="Times New Roman" panose="02020603050405020304" pitchFamily="18" charset="0"/>
              <a:cs typeface="Times New Roman" panose="02020603050405020304" pitchFamily="18" charset="0"/>
            </a:endParaRPr>
          </a:p>
          <a:p>
            <a:r>
              <a:rPr lang="en-US" sz="2400" dirty="0" err="1">
                <a:solidFill>
                  <a:schemeClr val="accent3">
                    <a:lumMod val="75000"/>
                  </a:schemeClr>
                </a:solidFill>
                <a:latin typeface="Times New Roman" panose="02020603050405020304" pitchFamily="18" charset="0"/>
                <a:cs typeface="Times New Roman" panose="02020603050405020304" pitchFamily="18" charset="0"/>
              </a:rPr>
              <a:t>Mô</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hình</a:t>
            </a:r>
            <a:r>
              <a:rPr lang="en-US" sz="2400" dirty="0">
                <a:solidFill>
                  <a:schemeClr val="accent3">
                    <a:lumMod val="75000"/>
                  </a:schemeClr>
                </a:solidFill>
                <a:latin typeface="Times New Roman" panose="02020603050405020304" pitchFamily="18" charset="0"/>
                <a:cs typeface="Times New Roman" panose="02020603050405020304" pitchFamily="18" charset="0"/>
              </a:rPr>
              <a:t> CNN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để</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thực</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hiện</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việc</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đào</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tạo</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học</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nhận</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dạng</a:t>
            </a:r>
            <a:endParaRPr lang="en-US" sz="24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CB59236-CD76-0A33-5FF0-2A9F97A493D8}"/>
              </a:ext>
            </a:extLst>
          </p:cNvPr>
          <p:cNvSpPr>
            <a:spLocks noGrp="1"/>
          </p:cNvSpPr>
          <p:nvPr>
            <p:ph type="ftr" sz="quarter" idx="11"/>
          </p:nvPr>
        </p:nvSpPr>
        <p:spPr/>
        <p:txBody>
          <a:bodyPr/>
          <a:lstStyle/>
          <a:p>
            <a:r>
              <a:rPr lang="en-US" sz="1800" b="1" dirty="0" err="1">
                <a:solidFill>
                  <a:schemeClr val="accent3">
                    <a:lumMod val="75000"/>
                  </a:schemeClr>
                </a:solidFill>
                <a:latin typeface="Times New Roman" panose="02020603050405020304" pitchFamily="18" charset="0"/>
                <a:cs typeface="Times New Roman" panose="02020603050405020304" pitchFamily="18" charset="0"/>
              </a:rPr>
              <a:t>Phần</a:t>
            </a:r>
            <a:r>
              <a:rPr lang="en-US" sz="1800" b="1" dirty="0">
                <a:solidFill>
                  <a:schemeClr val="accent3">
                    <a:lumMod val="75000"/>
                  </a:schemeClr>
                </a:solidFill>
                <a:latin typeface="Times New Roman" panose="02020603050405020304" pitchFamily="18" charset="0"/>
                <a:cs typeface="Times New Roman" panose="02020603050405020304" pitchFamily="18" charset="0"/>
              </a:rPr>
              <a:t> 1: </a:t>
            </a:r>
            <a:r>
              <a:rPr lang="en-US" sz="1800" b="1" dirty="0" err="1">
                <a:solidFill>
                  <a:schemeClr val="accent3">
                    <a:lumMod val="75000"/>
                  </a:schemeClr>
                </a:solidFill>
                <a:latin typeface="Times New Roman" panose="02020603050405020304" pitchFamily="18" charset="0"/>
                <a:cs typeface="Times New Roman" panose="02020603050405020304" pitchFamily="18" charset="0"/>
              </a:rPr>
              <a:t>Giới</a:t>
            </a:r>
            <a:r>
              <a:rPr lang="en-US" sz="1800" b="1" dirty="0">
                <a:solidFill>
                  <a:schemeClr val="accent3">
                    <a:lumMod val="75000"/>
                  </a:schemeClr>
                </a:solidFill>
                <a:latin typeface="Times New Roman" panose="02020603050405020304" pitchFamily="18" charset="0"/>
                <a:cs typeface="Times New Roman" panose="02020603050405020304" pitchFamily="18" charset="0"/>
              </a:rPr>
              <a:t> </a:t>
            </a:r>
            <a:r>
              <a:rPr lang="en-US" sz="1800" b="1" dirty="0" err="1">
                <a:solidFill>
                  <a:schemeClr val="accent3">
                    <a:lumMod val="75000"/>
                  </a:schemeClr>
                </a:solidFill>
                <a:latin typeface="Times New Roman" panose="02020603050405020304" pitchFamily="18" charset="0"/>
                <a:cs typeface="Times New Roman" panose="02020603050405020304" pitchFamily="18" charset="0"/>
              </a:rPr>
              <a:t>thiệu</a:t>
            </a:r>
            <a:r>
              <a:rPr lang="en-US" sz="1800" b="1" dirty="0">
                <a:solidFill>
                  <a:schemeClr val="accent3">
                    <a:lumMod val="75000"/>
                  </a:schemeClr>
                </a:solidFill>
                <a:latin typeface="Times New Roman" panose="02020603050405020304" pitchFamily="18" charset="0"/>
                <a:cs typeface="Times New Roman" panose="02020603050405020304" pitchFamily="18" charset="0"/>
              </a:rPr>
              <a:t> </a:t>
            </a:r>
            <a:r>
              <a:rPr lang="en-US" sz="1800" b="1" dirty="0" err="1">
                <a:solidFill>
                  <a:schemeClr val="accent3">
                    <a:lumMod val="75000"/>
                  </a:schemeClr>
                </a:solidFill>
                <a:latin typeface="Times New Roman" panose="02020603050405020304" pitchFamily="18" charset="0"/>
                <a:cs typeface="Times New Roman" panose="02020603050405020304" pitchFamily="18" charset="0"/>
              </a:rPr>
              <a:t>tổng</a:t>
            </a:r>
            <a:r>
              <a:rPr lang="en-US" sz="1800" b="1" dirty="0">
                <a:solidFill>
                  <a:schemeClr val="accent3">
                    <a:lumMod val="75000"/>
                  </a:schemeClr>
                </a:solidFill>
                <a:latin typeface="Times New Roman" panose="02020603050405020304" pitchFamily="18" charset="0"/>
                <a:cs typeface="Times New Roman" panose="02020603050405020304" pitchFamily="18" charset="0"/>
              </a:rPr>
              <a:t> </a:t>
            </a:r>
            <a:r>
              <a:rPr lang="en-US" sz="1800" b="1" dirty="0" err="1">
                <a:solidFill>
                  <a:schemeClr val="accent3">
                    <a:lumMod val="75000"/>
                  </a:schemeClr>
                </a:solidFill>
                <a:latin typeface="Times New Roman" panose="02020603050405020304" pitchFamily="18" charset="0"/>
                <a:cs typeface="Times New Roman" panose="02020603050405020304" pitchFamily="18" charset="0"/>
              </a:rPr>
              <a:t>quan</a:t>
            </a:r>
            <a:endParaRPr lang="en-US" sz="1800"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F491AA8-971D-2F13-13D8-9ED4ED12027D}"/>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1673926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FF2A84-09EF-846B-877A-A37A62C57DE3}"/>
              </a:ext>
            </a:extLst>
          </p:cNvPr>
          <p:cNvSpPr/>
          <p:nvPr/>
        </p:nvSpPr>
        <p:spPr>
          <a:xfrm>
            <a:off x="3247768" y="3847184"/>
            <a:ext cx="5696464" cy="9997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600" dirty="0" err="1">
                <a:solidFill>
                  <a:schemeClr val="tx1"/>
                </a:solidFill>
                <a:latin typeface="Times New Roman" panose="02020603050405020304" pitchFamily="18" charset="0"/>
                <a:cs typeface="Times New Roman" panose="02020603050405020304" pitchFamily="18" charset="0"/>
              </a:rPr>
              <a:t>Phần</a:t>
            </a:r>
            <a:r>
              <a:rPr lang="en-US" sz="3600" dirty="0">
                <a:solidFill>
                  <a:schemeClr val="tx1"/>
                </a:solidFill>
                <a:latin typeface="Times New Roman" panose="02020603050405020304" pitchFamily="18" charset="0"/>
                <a:cs typeface="Times New Roman" panose="02020603050405020304" pitchFamily="18" charset="0"/>
              </a:rPr>
              <a:t> 2: </a:t>
            </a:r>
            <a:r>
              <a:rPr lang="en-US" sz="3600" dirty="0" err="1">
                <a:solidFill>
                  <a:schemeClr val="tx1"/>
                </a:solidFill>
                <a:latin typeface="Times New Roman" panose="02020603050405020304" pitchFamily="18" charset="0"/>
                <a:cs typeface="Times New Roman" panose="02020603050405020304" pitchFamily="18" charset="0"/>
              </a:rPr>
              <a:t>Cơ</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sở</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lý</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thuyết</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và</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bước</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thực</a:t>
            </a:r>
            <a:r>
              <a:rPr lang="en-US" sz="3600" dirty="0">
                <a:solidFill>
                  <a:schemeClr val="tx1"/>
                </a:solidFill>
                <a:latin typeface="Times New Roman" panose="02020603050405020304" pitchFamily="18" charset="0"/>
                <a:cs typeface="Times New Roman" panose="02020603050405020304" pitchFamily="18" charset="0"/>
              </a:rPr>
              <a:t> </a:t>
            </a:r>
            <a:r>
              <a:rPr lang="en-US" sz="3600" dirty="0" err="1">
                <a:solidFill>
                  <a:schemeClr val="tx1"/>
                </a:solidFill>
                <a:latin typeface="Times New Roman" panose="02020603050405020304" pitchFamily="18" charset="0"/>
                <a:cs typeface="Times New Roman" panose="02020603050405020304" pitchFamily="18" charset="0"/>
              </a:rPr>
              <a:t>hiện</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4">
            <a:extLst>
              <a:ext uri="{FF2B5EF4-FFF2-40B4-BE49-F238E27FC236}">
                <a16:creationId xmlns:a16="http://schemas.microsoft.com/office/drawing/2014/main" id="{897A9492-4B7A-04B1-417D-DE6FDCD2EA3C}"/>
              </a:ext>
            </a:extLst>
          </p:cNvPr>
          <p:cNvSpPr txBox="1">
            <a:spLocks/>
          </p:cNvSpPr>
          <p:nvPr/>
        </p:nvSpPr>
        <p:spPr>
          <a:xfrm>
            <a:off x="10945368" y="457200"/>
            <a:ext cx="987552"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solidFill>
                  <a:schemeClr val="accent3">
                    <a:lumMod val="75000"/>
                  </a:schemeClr>
                </a:solidFill>
              </a:rPr>
              <a:pPr/>
              <a:t>7</a:t>
            </a:fld>
            <a:endParaRPr lang="en-US" dirty="0">
              <a:solidFill>
                <a:schemeClr val="accent3">
                  <a:lumMod val="75000"/>
                </a:schemeClr>
              </a:solidFill>
            </a:endParaRPr>
          </a:p>
        </p:txBody>
      </p:sp>
    </p:spTree>
    <p:extLst>
      <p:ext uri="{BB962C8B-B14F-4D97-AF65-F5344CB8AC3E}">
        <p14:creationId xmlns:p14="http://schemas.microsoft.com/office/powerpoint/2010/main" val="295292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5542-D540-B766-0FA1-10DE2ED0495C}"/>
              </a:ext>
            </a:extLst>
          </p:cNvPr>
          <p:cNvSpPr>
            <a:spLocks noGrp="1"/>
          </p:cNvSpPr>
          <p:nvPr>
            <p:ph type="title"/>
          </p:nvPr>
        </p:nvSpPr>
        <p:spPr>
          <a:xfrm>
            <a:off x="768096" y="984976"/>
            <a:ext cx="10671048" cy="768096"/>
          </a:xfrm>
        </p:spPr>
        <p:txBody>
          <a:bodyPr/>
          <a:lstStyle/>
          <a:p>
            <a:r>
              <a:rPr lang="en-US" sz="24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1. CNN </a:t>
            </a:r>
            <a:r>
              <a:rPr lang="en-US" sz="2400" dirty="0" err="1">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là</a:t>
            </a:r>
            <a:r>
              <a:rPr lang="en-US" sz="24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gì</a:t>
            </a:r>
            <a:r>
              <a:rPr lang="en-US" sz="24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b="1"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6DDBB02-9464-CEB2-1790-240E71187667}"/>
              </a:ext>
            </a:extLst>
          </p:cNvPr>
          <p:cNvSpPr>
            <a:spLocks noGrp="1"/>
          </p:cNvSpPr>
          <p:nvPr>
            <p:ph type="ftr" sz="quarter" idx="11"/>
          </p:nvPr>
        </p:nvSpPr>
        <p:spPr>
          <a:xfrm>
            <a:off x="621791" y="457199"/>
            <a:ext cx="5474209" cy="370703"/>
          </a:xfrm>
        </p:spPr>
        <p:txBody>
          <a:bodyPr/>
          <a:lstStyle/>
          <a:p>
            <a:pPr algn="ctr"/>
            <a:r>
              <a:rPr lang="en-US" sz="2400" dirty="0" err="1">
                <a:solidFill>
                  <a:schemeClr val="accent3">
                    <a:lumMod val="75000"/>
                  </a:schemeClr>
                </a:solidFill>
                <a:latin typeface="Times New Roman" panose="02020603050405020304" pitchFamily="18" charset="0"/>
                <a:cs typeface="Times New Roman" panose="02020603050405020304" pitchFamily="18" charset="0"/>
              </a:rPr>
              <a:t>Phần</a:t>
            </a:r>
            <a:r>
              <a:rPr lang="en-US" sz="2400" dirty="0">
                <a:solidFill>
                  <a:schemeClr val="accent3">
                    <a:lumMod val="75000"/>
                  </a:schemeClr>
                </a:solidFill>
                <a:latin typeface="Times New Roman" panose="02020603050405020304" pitchFamily="18" charset="0"/>
                <a:cs typeface="Times New Roman" panose="02020603050405020304" pitchFamily="18" charset="0"/>
              </a:rPr>
              <a:t> 2: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Cơ</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sở</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lý</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thuyết</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và</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bước</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thực</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hiện</a:t>
            </a:r>
            <a:endParaRPr lang="en-US" sz="2400"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15FF236C-94AC-4027-6B18-74B6940FDC8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2202926" y="1753072"/>
            <a:ext cx="7801388" cy="2059634"/>
          </a:xfrm>
          <a:prstGeom prst="rect">
            <a:avLst/>
          </a:prstGeom>
          <a:noFill/>
          <a:ln>
            <a:noFill/>
          </a:ln>
        </p:spPr>
      </p:pic>
      <p:sp>
        <p:nvSpPr>
          <p:cNvPr id="10" name="TextBox 9">
            <a:extLst>
              <a:ext uri="{FF2B5EF4-FFF2-40B4-BE49-F238E27FC236}">
                <a16:creationId xmlns:a16="http://schemas.microsoft.com/office/drawing/2014/main" id="{6614517C-C50C-F1CF-AC8E-6FA9005B5377}"/>
              </a:ext>
            </a:extLst>
          </p:cNvPr>
          <p:cNvSpPr txBox="1"/>
          <p:nvPr/>
        </p:nvSpPr>
        <p:spPr>
          <a:xfrm>
            <a:off x="267510" y="4129185"/>
            <a:ext cx="11171634" cy="1394997"/>
          </a:xfrm>
          <a:prstGeom prst="rect">
            <a:avLst/>
          </a:prstGeom>
          <a:noFill/>
        </p:spPr>
        <p:txBody>
          <a:bodyPr wrap="square">
            <a:spAutoFit/>
          </a:bodyPr>
          <a:lstStyle/>
          <a:p>
            <a:pPr marL="457200" marR="0">
              <a:lnSpc>
                <a:spcPct val="107000"/>
              </a:lnSpc>
              <a:spcBef>
                <a:spcPts val="0"/>
              </a:spcBef>
              <a:spcAft>
                <a:spcPts val="800"/>
              </a:spcAft>
            </a:pPr>
            <a:r>
              <a:rPr lang="en-US" sz="2000"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vi-VN" sz="2000" b="1" dirty="0">
                <a:solidFill>
                  <a:schemeClr val="accent3">
                    <a:lumMod val="75000"/>
                  </a:schemeClr>
                </a:solidFill>
                <a:latin typeface="Times New Roman" panose="02020603050405020304" pitchFamily="18" charset="0"/>
                <a:cs typeface="Times New Roman" panose="02020603050405020304" pitchFamily="18" charset="0"/>
              </a:rPr>
              <a:t>CNN</a:t>
            </a:r>
            <a:r>
              <a:rPr lang="vi-VN" sz="2000" dirty="0">
                <a:solidFill>
                  <a:schemeClr val="accent3">
                    <a:lumMod val="75000"/>
                  </a:schemeClr>
                </a:solidFill>
                <a:latin typeface="Times New Roman" panose="02020603050405020304" pitchFamily="18" charset="0"/>
                <a:cs typeface="Times New Roman" panose="02020603050405020304" pitchFamily="18" charset="0"/>
              </a:rPr>
              <a:t> được viết tắt của </a:t>
            </a:r>
            <a:r>
              <a:rPr lang="vi-VN" sz="2000" b="1" dirty="0">
                <a:solidFill>
                  <a:schemeClr val="accent3">
                    <a:lumMod val="75000"/>
                  </a:schemeClr>
                </a:solidFill>
                <a:latin typeface="Times New Roman" panose="02020603050405020304" pitchFamily="18" charset="0"/>
                <a:cs typeface="Times New Roman" panose="02020603050405020304" pitchFamily="18" charset="0"/>
              </a:rPr>
              <a:t>Convolutional Neural Network</a:t>
            </a:r>
            <a:r>
              <a:rPr lang="vi-VN" sz="2000" dirty="0">
                <a:solidFill>
                  <a:schemeClr val="accent3">
                    <a:lumMod val="75000"/>
                  </a:schemeClr>
                </a:solidFill>
                <a:latin typeface="Times New Roman" panose="02020603050405020304" pitchFamily="18" charset="0"/>
                <a:cs typeface="Times New Roman" panose="02020603050405020304" pitchFamily="18" charset="0"/>
              </a:rPr>
              <a:t> hay còn được gọi là</a:t>
            </a:r>
            <a:r>
              <a:rPr lang="vi-VN" sz="2000" b="1" dirty="0">
                <a:solidFill>
                  <a:schemeClr val="accent3">
                    <a:lumMod val="75000"/>
                  </a:schemeClr>
                </a:solidFill>
                <a:latin typeface="Times New Roman" panose="02020603050405020304" pitchFamily="18" charset="0"/>
                <a:cs typeface="Times New Roman" panose="02020603050405020304" pitchFamily="18" charset="0"/>
              </a:rPr>
              <a:t> CNNS</a:t>
            </a:r>
            <a:r>
              <a:rPr lang="vi-VN" sz="2000" dirty="0">
                <a:solidFill>
                  <a:schemeClr val="accent3">
                    <a:lumMod val="75000"/>
                  </a:schemeClr>
                </a:solidFill>
                <a:latin typeface="Times New Roman" panose="02020603050405020304" pitchFamily="18" charset="0"/>
                <a:cs typeface="Times New Roman" panose="02020603050405020304" pitchFamily="18" charset="0"/>
              </a:rPr>
              <a:t> mang nơ-ron tích chập, là một trong những </a:t>
            </a:r>
            <a:r>
              <a:rPr lang="vi-VN" sz="2000" dirty="0">
                <a:solidFill>
                  <a:schemeClr val="accent3">
                    <a:lumMod val="75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mô hình Deep Learning</a:t>
            </a:r>
            <a:r>
              <a:rPr lang="vi-VN" sz="2000" dirty="0">
                <a:solidFill>
                  <a:schemeClr val="accent3">
                    <a:lumMod val="75000"/>
                  </a:schemeClr>
                </a:solidFill>
                <a:latin typeface="Times New Roman" panose="02020603050405020304" pitchFamily="18" charset="0"/>
                <a:cs typeface="Times New Roman" panose="02020603050405020304" pitchFamily="18" charset="0"/>
              </a:rPr>
              <a:t> cực kỳ tiên tiến, bởi chúng cho phép bạn xây dựng những hệ thống có độ chính xác cao và thông minh. Nhờ khả năng đó, CNN có rất nhiều ứng dụng, đặc biệt là những bài toán cần nhận dạng vật thể (object) trong ảnh. </a:t>
            </a:r>
            <a:endParaRPr lang="en-US" sz="20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BC12748A-3175-3526-149C-352CC6C669DB}"/>
              </a:ext>
            </a:extLst>
          </p:cNvPr>
          <p:cNvSpPr txBox="1"/>
          <p:nvPr/>
        </p:nvSpPr>
        <p:spPr>
          <a:xfrm>
            <a:off x="267510" y="5497472"/>
            <a:ext cx="11171634" cy="736355"/>
          </a:xfrm>
          <a:prstGeom prst="rect">
            <a:avLst/>
          </a:prstGeom>
          <a:noFill/>
        </p:spPr>
        <p:txBody>
          <a:bodyPr wrap="square">
            <a:spAutoFit/>
          </a:bodyPr>
          <a:lstStyle/>
          <a:p>
            <a:pPr marL="457200" marR="0">
              <a:lnSpc>
                <a:spcPct val="107000"/>
              </a:lnSpc>
              <a:spcBef>
                <a:spcPts val="0"/>
              </a:spcBef>
              <a:spcAft>
                <a:spcPts val="800"/>
              </a:spcAft>
            </a:pPr>
            <a:r>
              <a:rPr lang="en-US" sz="2000"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CNN bao </a:t>
            </a:r>
            <a:r>
              <a:rPr lang="en-US" sz="2000" dirty="0" err="1">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gồm</a:t>
            </a:r>
            <a:r>
              <a:rPr lang="en-US" sz="20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sz="2000" dirty="0" err="1">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lớp</a:t>
            </a:r>
            <a:r>
              <a:rPr lang="en-US" sz="20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tích</a:t>
            </a:r>
            <a:r>
              <a:rPr lang="en-US" sz="2000" dirty="0">
                <a:solidFill>
                  <a:schemeClr val="accent3">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chập</a:t>
            </a:r>
            <a:r>
              <a:rPr lang="en-US" sz="20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000" b="0" i="0" dirty="0">
                <a:solidFill>
                  <a:schemeClr val="accent3">
                    <a:lumMod val="75000"/>
                  </a:schemeClr>
                </a:solidFill>
                <a:effectLst/>
                <a:latin typeface="Times New Roman" panose="02020603050405020304" pitchFamily="18" charset="0"/>
                <a:cs typeface="Times New Roman" panose="02020603050405020304" pitchFamily="18" charset="0"/>
              </a:rPr>
              <a:t>convolution</a:t>
            </a:r>
            <a:r>
              <a:rPr lang="en-US" sz="20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lớp</a:t>
            </a:r>
            <a:r>
              <a:rPr lang="en-US" sz="20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tổng</a:t>
            </a:r>
            <a:r>
              <a:rPr lang="en-US" sz="20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hợp</a:t>
            </a:r>
            <a:r>
              <a:rPr lang="en-US" sz="20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(Pooling),</a:t>
            </a:r>
            <a:r>
              <a:rPr lang="en-US" sz="2000" dirty="0" err="1">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lớp</a:t>
            </a:r>
            <a:r>
              <a:rPr lang="en-US" sz="20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kết</a:t>
            </a:r>
            <a:r>
              <a:rPr lang="en-US" sz="20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nối</a:t>
            </a:r>
            <a:r>
              <a:rPr lang="en-US" sz="20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đầy</a:t>
            </a:r>
            <a:r>
              <a:rPr lang="en-US" sz="20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đủ</a:t>
            </a:r>
            <a:r>
              <a:rPr lang="en-US" sz="20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(Fully-Connected)</a:t>
            </a:r>
          </a:p>
        </p:txBody>
      </p:sp>
      <p:sp>
        <p:nvSpPr>
          <p:cNvPr id="3" name="Slide Number Placeholder 4">
            <a:extLst>
              <a:ext uri="{FF2B5EF4-FFF2-40B4-BE49-F238E27FC236}">
                <a16:creationId xmlns:a16="http://schemas.microsoft.com/office/drawing/2014/main" id="{02C065DC-8A98-2CDC-4F99-BAF98F1D6598}"/>
              </a:ext>
            </a:extLst>
          </p:cNvPr>
          <p:cNvSpPr>
            <a:spLocks noGrp="1"/>
          </p:cNvSpPr>
          <p:nvPr>
            <p:ph type="sldNum" sz="quarter" idx="12"/>
          </p:nvPr>
        </p:nvSpPr>
        <p:spPr>
          <a:xfrm>
            <a:off x="10945368" y="457200"/>
            <a:ext cx="987552" cy="274320"/>
          </a:xfrm>
        </p:spPr>
        <p:txBody>
          <a:bodyPr/>
          <a:lstStyle/>
          <a:p>
            <a:fld id="{48F63A3B-78C7-47BE-AE5E-E10140E04643}" type="slidenum">
              <a:rPr lang="en-US" smtClean="0">
                <a:solidFill>
                  <a:schemeClr val="accent3">
                    <a:lumMod val="75000"/>
                  </a:schemeClr>
                </a:solidFill>
              </a:rPr>
              <a:t>8</a:t>
            </a:fld>
            <a:endParaRPr lang="en-US" dirty="0">
              <a:solidFill>
                <a:schemeClr val="accent3">
                  <a:lumMod val="75000"/>
                </a:schemeClr>
              </a:solidFill>
            </a:endParaRPr>
          </a:p>
        </p:txBody>
      </p:sp>
    </p:spTree>
    <p:extLst>
      <p:ext uri="{BB962C8B-B14F-4D97-AF65-F5344CB8AC3E}">
        <p14:creationId xmlns:p14="http://schemas.microsoft.com/office/powerpoint/2010/main" val="290384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additive="base">
                                        <p:cTn id="19"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D7F4-14E6-4855-BBE8-BACC7C896632}"/>
              </a:ext>
            </a:extLst>
          </p:cNvPr>
          <p:cNvSpPr>
            <a:spLocks noGrp="1"/>
          </p:cNvSpPr>
          <p:nvPr>
            <p:ph type="title"/>
          </p:nvPr>
        </p:nvSpPr>
        <p:spPr/>
        <p:txBody>
          <a:bodyPr/>
          <a:lstStyle/>
          <a:p>
            <a:r>
              <a:rPr lang="en-US" sz="24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US" sz="2400" dirty="0" err="1">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Lớp</a:t>
            </a:r>
            <a:r>
              <a:rPr lang="en-US" sz="24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Tích</a:t>
            </a:r>
            <a:r>
              <a:rPr lang="en-US" sz="24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chập</a:t>
            </a:r>
            <a:r>
              <a:rPr lang="en-US" sz="24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r>
              <a:rPr lang="en-US" sz="2400" i="0" dirty="0" err="1">
                <a:solidFill>
                  <a:schemeClr val="accent3">
                    <a:lumMod val="75000"/>
                  </a:schemeClr>
                </a:solidFill>
                <a:effectLst/>
                <a:latin typeface="Times New Roman" panose="02020603050405020304" pitchFamily="18" charset="0"/>
                <a:cs typeface="Times New Roman" panose="02020603050405020304" pitchFamily="18" charset="0"/>
              </a:rPr>
              <a:t>convolutioN</a:t>
            </a:r>
            <a:r>
              <a:rPr lang="en-US" sz="2400" dirty="0">
                <a:solidFill>
                  <a:schemeClr val="accent3">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9A4C9D-B1E3-FBAF-0136-FBC6B5DBD55D}"/>
              </a:ext>
            </a:extLst>
          </p:cNvPr>
          <p:cNvSpPr>
            <a:spLocks noGrp="1"/>
          </p:cNvSpPr>
          <p:nvPr>
            <p:ph sz="half" idx="1"/>
          </p:nvPr>
        </p:nvSpPr>
        <p:spPr/>
        <p:txBody>
          <a:bodyPr/>
          <a:lstStyle/>
          <a:p>
            <a:r>
              <a:rPr lang="vi-VN" sz="2000" b="1" dirty="0">
                <a:solidFill>
                  <a:schemeClr val="accent3">
                    <a:lumMod val="75000"/>
                  </a:schemeClr>
                </a:solidFill>
                <a:latin typeface="Times New Roman" panose="02020603050405020304" pitchFamily="18" charset="0"/>
                <a:cs typeface="Times New Roman" panose="02020603050405020304" pitchFamily="18" charset="0"/>
              </a:rPr>
              <a:t>Convolutional</a:t>
            </a:r>
            <a:r>
              <a:rPr lang="vi-VN" sz="2000" dirty="0">
                <a:solidFill>
                  <a:schemeClr val="accent3">
                    <a:lumMod val="75000"/>
                  </a:schemeClr>
                </a:solidFill>
                <a:latin typeface="Times New Roman" panose="02020603050405020304" pitchFamily="18" charset="0"/>
                <a:cs typeface="Times New Roman" panose="02020603050405020304" pitchFamily="18" charset="0"/>
              </a:rPr>
              <a:t> là một loại cửa sổ dạng trượt nằm trên một ma trận. Các convolutional layer sẽ chứa các parameter có khả năng tự học, qua đó sẽ điều chỉnh và tìm ra cách lấy những thông tin chính xác nhất trong khi không cần chọn feature.</a:t>
            </a:r>
            <a:endParaRPr lang="en-US" sz="2000"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1CF4F02-D2EE-3560-1534-AA562EE08921}"/>
              </a:ext>
            </a:extLst>
          </p:cNvPr>
          <p:cNvSpPr>
            <a:spLocks noGrp="1"/>
          </p:cNvSpPr>
          <p:nvPr>
            <p:ph type="ftr" sz="quarter" idx="11"/>
          </p:nvPr>
        </p:nvSpPr>
        <p:spPr>
          <a:xfrm>
            <a:off x="641247" y="457199"/>
            <a:ext cx="5660700" cy="370703"/>
          </a:xfrm>
        </p:spPr>
        <p:txBody>
          <a:bodyPr/>
          <a:lstStyle/>
          <a:p>
            <a:pPr algn="ctr"/>
            <a:r>
              <a:rPr lang="en-US" sz="2400" dirty="0" err="1">
                <a:solidFill>
                  <a:schemeClr val="accent3">
                    <a:lumMod val="75000"/>
                  </a:schemeClr>
                </a:solidFill>
                <a:latin typeface="Times New Roman" panose="02020603050405020304" pitchFamily="18" charset="0"/>
                <a:cs typeface="Times New Roman" panose="02020603050405020304" pitchFamily="18" charset="0"/>
              </a:rPr>
              <a:t>Phần</a:t>
            </a:r>
            <a:r>
              <a:rPr lang="en-US" sz="2400" dirty="0">
                <a:solidFill>
                  <a:schemeClr val="accent3">
                    <a:lumMod val="75000"/>
                  </a:schemeClr>
                </a:solidFill>
                <a:latin typeface="Times New Roman" panose="02020603050405020304" pitchFamily="18" charset="0"/>
                <a:cs typeface="Times New Roman" panose="02020603050405020304" pitchFamily="18" charset="0"/>
              </a:rPr>
              <a:t> 2: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Cơ</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sở</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lý</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thuyết</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và</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bước</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thực</a:t>
            </a:r>
            <a:r>
              <a:rPr lang="en-US" sz="2400" dirty="0">
                <a:solidFill>
                  <a:schemeClr val="accent3">
                    <a:lumMod val="75000"/>
                  </a:schemeClr>
                </a:solidFill>
                <a:latin typeface="Times New Roman" panose="02020603050405020304" pitchFamily="18" charset="0"/>
                <a:cs typeface="Times New Roman" panose="02020603050405020304" pitchFamily="18" charset="0"/>
              </a:rPr>
              <a:t> </a:t>
            </a:r>
            <a:r>
              <a:rPr lang="en-US" sz="2400" dirty="0" err="1">
                <a:solidFill>
                  <a:schemeClr val="accent3">
                    <a:lumMod val="75000"/>
                  </a:schemeClr>
                </a:solidFill>
                <a:latin typeface="Times New Roman" panose="02020603050405020304" pitchFamily="18" charset="0"/>
                <a:cs typeface="Times New Roman" panose="02020603050405020304" pitchFamily="18" charset="0"/>
              </a:rPr>
              <a:t>hiện</a:t>
            </a:r>
            <a:endParaRPr lang="en-US" sz="2400"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FAF163C6-D442-B67D-D113-B471FCB14B98}"/>
              </a:ext>
            </a:extLst>
          </p:cNvPr>
          <p:cNvPicPr>
            <a:picLocks noChangeAspect="1"/>
          </p:cNvPicPr>
          <p:nvPr/>
        </p:nvPicPr>
        <p:blipFill>
          <a:blip r:embed="rId2"/>
          <a:stretch>
            <a:fillRect/>
          </a:stretch>
        </p:blipFill>
        <p:spPr>
          <a:xfrm>
            <a:off x="3328858" y="3079196"/>
            <a:ext cx="5534283" cy="3577636"/>
          </a:xfrm>
          <a:prstGeom prst="rect">
            <a:avLst/>
          </a:prstGeom>
        </p:spPr>
      </p:pic>
      <p:sp>
        <p:nvSpPr>
          <p:cNvPr id="6" name="Slide Number Placeholder 4">
            <a:extLst>
              <a:ext uri="{FF2B5EF4-FFF2-40B4-BE49-F238E27FC236}">
                <a16:creationId xmlns:a16="http://schemas.microsoft.com/office/drawing/2014/main" id="{21EE88E3-D614-0D03-9565-47D87061BC17}"/>
              </a:ext>
            </a:extLst>
          </p:cNvPr>
          <p:cNvSpPr>
            <a:spLocks noGrp="1"/>
          </p:cNvSpPr>
          <p:nvPr>
            <p:ph type="sldNum" sz="quarter" idx="12"/>
          </p:nvPr>
        </p:nvSpPr>
        <p:spPr>
          <a:xfrm>
            <a:off x="10945368" y="457200"/>
            <a:ext cx="987552" cy="274320"/>
          </a:xfrm>
        </p:spPr>
        <p:txBody>
          <a:bodyPr/>
          <a:lstStyle/>
          <a:p>
            <a:fld id="{48F63A3B-78C7-47BE-AE5E-E10140E04643}" type="slidenum">
              <a:rPr lang="en-US" smtClean="0">
                <a:solidFill>
                  <a:schemeClr val="accent3">
                    <a:lumMod val="75000"/>
                  </a:schemeClr>
                </a:solidFill>
              </a:rPr>
              <a:t>9</a:t>
            </a:fld>
            <a:endParaRPr lang="en-US" dirty="0">
              <a:solidFill>
                <a:schemeClr val="accent3">
                  <a:lumMod val="75000"/>
                </a:schemeClr>
              </a:solidFill>
            </a:endParaRPr>
          </a:p>
        </p:txBody>
      </p:sp>
    </p:spTree>
    <p:extLst>
      <p:ext uri="{BB962C8B-B14F-4D97-AF65-F5344CB8AC3E}">
        <p14:creationId xmlns:p14="http://schemas.microsoft.com/office/powerpoint/2010/main" val="117634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{98F91733-E9D1-45B0-AF4E-A8DCE72A3085}tf78438558_win32</Template>
  <TotalTime>427</TotalTime>
  <Words>1067</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Black</vt:lpstr>
      <vt:lpstr>Calibri</vt:lpstr>
      <vt:lpstr>MV Boli</vt:lpstr>
      <vt:lpstr>Sabon Next LT</vt:lpstr>
      <vt:lpstr>Times New Roman</vt:lpstr>
      <vt:lpstr>Office Theme</vt:lpstr>
      <vt:lpstr>ứng dụng mạng CNN nhận dạng khuôn mặt đeo khẩu trang </vt:lpstr>
      <vt:lpstr>PowerPoint Presentation</vt:lpstr>
      <vt:lpstr>PowerPoint Presentation</vt:lpstr>
      <vt:lpstr>1. Vai TRò của đề tài</vt:lpstr>
      <vt:lpstr>2. MỤC TIÊU</vt:lpstr>
      <vt:lpstr>3. Đối tựơng, phạm vi và phương pháp nghiên cứu</vt:lpstr>
      <vt:lpstr>PowerPoint Presentation</vt:lpstr>
      <vt:lpstr>1. CNN là gì? </vt:lpstr>
      <vt:lpstr>2. Lớp Tích chập(convolutioN)</vt:lpstr>
      <vt:lpstr>3. Convolutional layer </vt:lpstr>
      <vt:lpstr>4. Relu layer</vt:lpstr>
      <vt:lpstr>5. lớp tổng hợp (Pooling Layer)</vt:lpstr>
      <vt:lpstr>6. lớp kết nối đầy đủ (Fully-connected layer) </vt:lpstr>
      <vt:lpstr>Mô Hình CNN</vt:lpstr>
      <vt:lpstr>7. Thư viện dùng để huấn luyện  mạng CNN</vt:lpstr>
      <vt:lpstr>Mô hình nhận dạng đeo khẩu trang</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ứng dụng mạng CNN nhận dạng khuôn mặt đeo khẩu trang </dc:title>
  <dc:subject/>
  <dc:creator>kin z</dc:creator>
  <cp:lastModifiedBy>Bùi Thọ Kiên</cp:lastModifiedBy>
  <cp:revision>17</cp:revision>
  <dcterms:created xsi:type="dcterms:W3CDTF">2023-02-12T13:49:04Z</dcterms:created>
  <dcterms:modified xsi:type="dcterms:W3CDTF">2023-06-08T04:36:28Z</dcterms:modified>
</cp:coreProperties>
</file>