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7" r:id="rId2"/>
    <p:sldId id="405" r:id="rId3"/>
    <p:sldId id="406" r:id="rId4"/>
    <p:sldId id="407" r:id="rId5"/>
    <p:sldId id="408" r:id="rId6"/>
    <p:sldId id="404" r:id="rId7"/>
    <p:sldId id="409" r:id="rId8"/>
    <p:sldId id="412" r:id="rId9"/>
    <p:sldId id="411" r:id="rId10"/>
    <p:sldId id="413" r:id="rId11"/>
    <p:sldId id="352" r:id="rId12"/>
  </p:sldIdLst>
  <p:sldSz cx="12192000" cy="6858000"/>
  <p:notesSz cx="9926638" cy="67976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표지/아젠다" id="{6BEA8AA1-57F8-4DDB-B3E0-EE30AA194C90}">
          <p14:sldIdLst>
            <p14:sldId id="257"/>
          </p14:sldIdLst>
        </p14:section>
        <p14:section name="1. 개요" id="{5D239062-2666-4008-9EA6-85D308E48FF3}">
          <p14:sldIdLst>
            <p14:sldId id="405"/>
            <p14:sldId id="406"/>
            <p14:sldId id="407"/>
            <p14:sldId id="408"/>
            <p14:sldId id="404"/>
            <p14:sldId id="409"/>
            <p14:sldId id="412"/>
            <p14:sldId id="411"/>
            <p14:sldId id="413"/>
          </p14:sldIdLst>
        </p14:section>
        <p14:section name="엔딩페이지" id="{0371F9F2-114A-401E-A33B-C6E64D15EDE8}">
          <p14:sldIdLst>
            <p14:sldId id="35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  <a:srgbClr val="FF6699"/>
    <a:srgbClr val="FFCCFF"/>
    <a:srgbClr val="6EBFDE"/>
    <a:srgbClr val="CCECFF"/>
    <a:srgbClr val="0066CC"/>
    <a:srgbClr val="00A8E1"/>
    <a:srgbClr val="0099FF"/>
    <a:srgbClr val="F8F8F8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1" autoAdjust="0"/>
    <p:restoredTop sz="85905" autoAdjust="0"/>
  </p:normalViewPr>
  <p:slideViewPr>
    <p:cSldViewPr snapToGrid="0">
      <p:cViewPr varScale="1">
        <p:scale>
          <a:sx n="95" d="100"/>
          <a:sy n="95" d="100"/>
        </p:scale>
        <p:origin x="1188" y="72"/>
      </p:cViewPr>
      <p:guideLst/>
    </p:cSldViewPr>
  </p:slideViewPr>
  <p:notesTextViewPr>
    <p:cViewPr>
      <p:scale>
        <a:sx n="300" d="100"/>
        <a:sy n="300" d="100"/>
      </p:scale>
      <p:origin x="0" y="0"/>
    </p:cViewPr>
  </p:notesTextViewPr>
  <p:notesViewPr>
    <p:cSldViewPr snapToGrid="0">
      <p:cViewPr varScale="1">
        <p:scale>
          <a:sx n="111" d="100"/>
          <a:sy n="111" d="100"/>
        </p:scale>
        <p:origin x="1440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2799" y="0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C4095A-6515-4AAF-B23C-FE64701E50BB}" type="datetimeFigureOut">
              <a:rPr lang="ko-KR" altLang="en-US" smtClean="0"/>
              <a:t>2020-10-15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6456612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2799" y="6456612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43D69C-DB6B-4EB6-9B76-F24FB40C4CA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12034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2799" y="0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EBF75-F945-4F6A-86F4-81239A8F3642}" type="datetimeFigureOut">
              <a:rPr lang="ko-KR" altLang="en-US" smtClean="0"/>
              <a:t>2020-10-15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925763" y="850900"/>
            <a:ext cx="4075112" cy="2292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665" y="3271381"/>
            <a:ext cx="794131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6456612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2799" y="6456612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FEEED6-F776-4B89-B368-C8B8C6AA446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171606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FEEED6-F776-4B89-B368-C8B8C6AA446D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2220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sz="1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FEEED6-F776-4B89-B368-C8B8C6AA446D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03261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sz="1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FEEED6-F776-4B89-B368-C8B8C6AA446D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73897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sz="1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FEEED6-F776-4B89-B368-C8B8C6AA446D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55737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sz="1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FEEED6-F776-4B89-B368-C8B8C6AA446D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22731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FEEED6-F776-4B89-B368-C8B8C6AA446D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56999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FEEED6-F776-4B89-B368-C8B8C6AA446D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5699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 userDrawn="1"/>
        </p:nvSpPr>
        <p:spPr>
          <a:xfrm>
            <a:off x="0" y="5617029"/>
            <a:ext cx="12192000" cy="1247463"/>
          </a:xfrm>
          <a:prstGeom prst="rect">
            <a:avLst/>
          </a:prstGeom>
          <a:solidFill>
            <a:srgbClr val="6EBF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376" y="681791"/>
            <a:ext cx="9748862" cy="5483735"/>
          </a:xfrm>
          <a:prstGeom prst="rect">
            <a:avLst/>
          </a:prstGeom>
        </p:spPr>
      </p:pic>
      <p:sp>
        <p:nvSpPr>
          <p:cNvPr id="37" name="TextBox 36"/>
          <p:cNvSpPr txBox="1"/>
          <p:nvPr userDrawn="1"/>
        </p:nvSpPr>
        <p:spPr>
          <a:xfrm>
            <a:off x="4485624" y="6433511"/>
            <a:ext cx="32207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Copyright© 2018. MOUSoft Inc. All rights Reserved.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7231" y="269749"/>
            <a:ext cx="1756015" cy="26365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6632" y="5468638"/>
            <a:ext cx="2419239" cy="122493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264" y="5922761"/>
            <a:ext cx="1773443" cy="31668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23" y="5994054"/>
            <a:ext cx="2234371" cy="27929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297" y="5976469"/>
            <a:ext cx="2489658" cy="323656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7375" y="2600255"/>
            <a:ext cx="1846864" cy="2054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739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264504" y="121919"/>
            <a:ext cx="40462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rgbClr val="6EBFDE"/>
                </a:solidFill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897191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DFDDDA7-EB55-45CC-BD52-3F4682AA1DE9}"/>
              </a:ext>
            </a:extLst>
          </p:cNvPr>
          <p:cNvSpPr/>
          <p:nvPr userDrawn="1"/>
        </p:nvSpPr>
        <p:spPr>
          <a:xfrm>
            <a:off x="0" y="-3"/>
            <a:ext cx="12192000" cy="8880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89739FD5-3FD3-40CC-9F9C-748422491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191" y="185358"/>
            <a:ext cx="9707586" cy="526098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텍스트 개체 틀 3">
            <a:extLst>
              <a:ext uri="{FF2B5EF4-FFF2-40B4-BE49-F238E27FC236}">
                <a16:creationId xmlns:a16="http://schemas.microsoft.com/office/drawing/2014/main" id="{70487EF2-D421-443F-BF6D-690DDDE26C0E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377191" y="1169377"/>
            <a:ext cx="11481434" cy="5109365"/>
          </a:xfrm>
        </p:spPr>
        <p:txBody>
          <a:bodyPr>
            <a:normAutofit/>
          </a:bodyPr>
          <a:lstStyle>
            <a:lvl1pPr marL="285750" indent="-285750">
              <a:buClrTx/>
              <a:buFont typeface="Wingdings" panose="05000000000000000000" pitchFamily="2" charset="2"/>
              <a:buChar char="§"/>
              <a:defRPr sz="1800"/>
            </a:lvl1pPr>
            <a:lvl2pPr marL="742950" indent="-285750">
              <a:buFont typeface="Arial" panose="020B0604020202020204" pitchFamily="34" charset="0"/>
              <a:buChar char="•"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7" name="슬라이드 번호 개체 틀 10">
            <a:extLst>
              <a:ext uri="{FF2B5EF4-FFF2-40B4-BE49-F238E27FC236}">
                <a16:creationId xmlns:a16="http://schemas.microsoft.com/office/drawing/2014/main" id="{4E258BE7-DB47-415F-98A6-3D26023251A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5811671" y="6398478"/>
            <a:ext cx="612474" cy="365125"/>
          </a:xfrm>
          <a:prstGeom prst="rect">
            <a:avLst/>
          </a:prstGeom>
        </p:spPr>
        <p:txBody>
          <a:bodyPr anchor="ctr"/>
          <a:lstStyle>
            <a:lvl1pPr algn="ctr">
              <a:defRPr sz="1000"/>
            </a:lvl1pPr>
          </a:lstStyle>
          <a:p>
            <a:fld id="{3E6ADC7C-9309-475D-9ED7-519B95A65F4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0407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0"/>
            <a:ext cx="12192000" cy="888023"/>
          </a:xfrm>
          <a:prstGeom prst="rect">
            <a:avLst/>
          </a:prstGeom>
          <a:solidFill>
            <a:srgbClr val="6EBF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4294967295"/>
          </p:nvPr>
        </p:nvSpPr>
        <p:spPr>
          <a:xfrm>
            <a:off x="5811671" y="6398478"/>
            <a:ext cx="612474" cy="365125"/>
          </a:xfrm>
          <a:prstGeom prst="rect">
            <a:avLst/>
          </a:prstGeom>
        </p:spPr>
        <p:txBody>
          <a:bodyPr anchor="ctr"/>
          <a:lstStyle>
            <a:lvl1pPr algn="ctr">
              <a:defRPr sz="1000"/>
            </a:lvl1pPr>
          </a:lstStyle>
          <a:p>
            <a:fld id="{3E6ADC7C-9309-475D-9ED7-519B95A65F4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8" name="제목 1"/>
          <p:cNvSpPr>
            <a:spLocks noGrp="1"/>
          </p:cNvSpPr>
          <p:nvPr>
            <p:ph type="title"/>
          </p:nvPr>
        </p:nvSpPr>
        <p:spPr>
          <a:xfrm>
            <a:off x="377191" y="185358"/>
            <a:ext cx="9707586" cy="526098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9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77191" y="1169377"/>
            <a:ext cx="11481434" cy="5109365"/>
          </a:xfrm>
        </p:spPr>
        <p:txBody>
          <a:bodyPr>
            <a:normAutofit/>
          </a:bodyPr>
          <a:lstStyle>
            <a:lvl1pPr marL="285750" indent="-285750">
              <a:buClrTx/>
              <a:buFont typeface="Wingdings" panose="05000000000000000000" pitchFamily="2" charset="2"/>
              <a:buChar char="§"/>
              <a:defRPr sz="1800"/>
            </a:lvl1pPr>
            <a:lvl2pPr marL="742950" indent="-285750">
              <a:buFont typeface="Arial" panose="020B0604020202020204" pitchFamily="34" charset="0"/>
              <a:buChar char="•"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AECEDA3-F717-4195-9147-7E1AFA83CEC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08899" y="6333242"/>
            <a:ext cx="1517942" cy="45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905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839716" y="1952992"/>
            <a:ext cx="4512581" cy="1389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b="1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감사합니다</a:t>
            </a:r>
            <a:r>
              <a:rPr lang="en-US" altLang="ko-KR" sz="5400" b="1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.</a:t>
            </a:r>
            <a:endParaRPr lang="en-US" altLang="ko-KR" sz="2000" b="1" dirty="0">
              <a:solidFill>
                <a:schemeClr val="accent5">
                  <a:lumMod val="75000"/>
                </a:schemeClr>
              </a:solidFill>
              <a:latin typeface="+mn-ea"/>
            </a:endParaRPr>
          </a:p>
          <a:p>
            <a:pPr algn="ctr">
              <a:lnSpc>
                <a:spcPct val="200000"/>
              </a:lnSpc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daeung@plateer.com 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+mn-ea"/>
              </a:rPr>
              <a:t>∙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+82-2-508-2734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7" name="TextBox 36"/>
          <p:cNvSpPr txBox="1"/>
          <p:nvPr userDrawn="1"/>
        </p:nvSpPr>
        <p:spPr>
          <a:xfrm>
            <a:off x="4485624" y="6433511"/>
            <a:ext cx="32207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Copyright© 2018. MOUSoft Inc. All rights Reserved.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4720643-1305-498E-AE69-0FB0712021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00324" y="6100302"/>
            <a:ext cx="1517942" cy="45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290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2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2" y="1709741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2" y="4589466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79014-25F7-482B-AF68-A91684BE56AB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20949-9D15-4CB1-9554-0BA031C0B0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557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0029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9" r:id="rId5"/>
    <p:sldLayoutId id="2147483661" r:id="rId6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31.png"/><Relationship Id="rId7" Type="http://schemas.openxmlformats.org/officeDocument/2006/relationships/image" Target="../media/image22.pn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33.png"/><Relationship Id="rId11" Type="http://schemas.openxmlformats.org/officeDocument/2006/relationships/image" Target="../media/image19.png"/><Relationship Id="rId5" Type="http://schemas.openxmlformats.org/officeDocument/2006/relationships/image" Target="../media/image32.png"/><Relationship Id="rId10" Type="http://schemas.openxmlformats.org/officeDocument/2006/relationships/image" Target="../media/image34.png"/><Relationship Id="rId4" Type="http://schemas.openxmlformats.org/officeDocument/2006/relationships/image" Target="../media/image21.png"/><Relationship Id="rId9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>
            <a:extLst>
              <a:ext uri="{FF2B5EF4-FFF2-40B4-BE49-F238E27FC236}">
                <a16:creationId xmlns:a16="http://schemas.microsoft.com/office/drawing/2014/main" id="{B2EA46B3-7B70-4708-BBDB-674335366D3E}"/>
              </a:ext>
            </a:extLst>
          </p:cNvPr>
          <p:cNvGrpSpPr/>
          <p:nvPr/>
        </p:nvGrpSpPr>
        <p:grpSpPr>
          <a:xfrm>
            <a:off x="1972022" y="0"/>
            <a:ext cx="8193080" cy="6858000"/>
            <a:chOff x="1414242" y="0"/>
            <a:chExt cx="8193080" cy="6858000"/>
          </a:xfrm>
          <a:effectLst/>
        </p:grpSpPr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73F7F722-DB27-4573-86CF-46C6013AB733}"/>
                </a:ext>
              </a:extLst>
            </p:cNvPr>
            <p:cNvCxnSpPr/>
            <p:nvPr/>
          </p:nvCxnSpPr>
          <p:spPr>
            <a:xfrm flipV="1">
              <a:off x="1414242" y="0"/>
              <a:ext cx="0" cy="6858000"/>
            </a:xfrm>
            <a:prstGeom prst="line">
              <a:avLst/>
            </a:prstGeom>
            <a:ln>
              <a:solidFill>
                <a:srgbClr val="E8EF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D988DBAC-8466-4D09-823A-385D56080456}"/>
                </a:ext>
              </a:extLst>
            </p:cNvPr>
            <p:cNvCxnSpPr/>
            <p:nvPr/>
          </p:nvCxnSpPr>
          <p:spPr>
            <a:xfrm flipV="1">
              <a:off x="2584682" y="0"/>
              <a:ext cx="0" cy="6858000"/>
            </a:xfrm>
            <a:prstGeom prst="line">
              <a:avLst/>
            </a:prstGeom>
            <a:ln>
              <a:solidFill>
                <a:srgbClr val="E8EF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33BAB2BD-7F2D-474C-AD7F-7C173D38B72A}"/>
                </a:ext>
              </a:extLst>
            </p:cNvPr>
            <p:cNvCxnSpPr/>
            <p:nvPr/>
          </p:nvCxnSpPr>
          <p:spPr>
            <a:xfrm flipV="1">
              <a:off x="3755122" y="0"/>
              <a:ext cx="0" cy="6858000"/>
            </a:xfrm>
            <a:prstGeom prst="line">
              <a:avLst/>
            </a:prstGeom>
            <a:ln>
              <a:solidFill>
                <a:srgbClr val="E8EF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EE0B6397-FAA1-4EF9-AB63-6E2AC032215C}"/>
                </a:ext>
              </a:extLst>
            </p:cNvPr>
            <p:cNvCxnSpPr/>
            <p:nvPr/>
          </p:nvCxnSpPr>
          <p:spPr>
            <a:xfrm flipV="1">
              <a:off x="4925562" y="0"/>
              <a:ext cx="0" cy="6858000"/>
            </a:xfrm>
            <a:prstGeom prst="line">
              <a:avLst/>
            </a:prstGeom>
            <a:ln>
              <a:solidFill>
                <a:srgbClr val="E8EF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20E2873C-B415-4A86-904C-A592D9FF53BA}"/>
                </a:ext>
              </a:extLst>
            </p:cNvPr>
            <p:cNvCxnSpPr/>
            <p:nvPr/>
          </p:nvCxnSpPr>
          <p:spPr>
            <a:xfrm flipV="1">
              <a:off x="6096002" y="0"/>
              <a:ext cx="0" cy="6858000"/>
            </a:xfrm>
            <a:prstGeom prst="line">
              <a:avLst/>
            </a:prstGeom>
            <a:ln>
              <a:solidFill>
                <a:srgbClr val="E8EF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2FF170A5-EC73-4D77-9694-A5BE500E8615}"/>
                </a:ext>
              </a:extLst>
            </p:cNvPr>
            <p:cNvCxnSpPr/>
            <p:nvPr/>
          </p:nvCxnSpPr>
          <p:spPr>
            <a:xfrm flipV="1">
              <a:off x="7266442" y="0"/>
              <a:ext cx="0" cy="6858000"/>
            </a:xfrm>
            <a:prstGeom prst="line">
              <a:avLst/>
            </a:prstGeom>
            <a:ln>
              <a:solidFill>
                <a:srgbClr val="E8EF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25CC9438-EE95-4CDD-BF25-EA7D1A0EC903}"/>
                </a:ext>
              </a:extLst>
            </p:cNvPr>
            <p:cNvCxnSpPr/>
            <p:nvPr/>
          </p:nvCxnSpPr>
          <p:spPr>
            <a:xfrm flipV="1">
              <a:off x="8436882" y="0"/>
              <a:ext cx="0" cy="6858000"/>
            </a:xfrm>
            <a:prstGeom prst="line">
              <a:avLst/>
            </a:prstGeom>
            <a:ln>
              <a:solidFill>
                <a:srgbClr val="E8EF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7CCAC2A3-DC94-4DB3-B587-894D16EAA303}"/>
                </a:ext>
              </a:extLst>
            </p:cNvPr>
            <p:cNvCxnSpPr/>
            <p:nvPr/>
          </p:nvCxnSpPr>
          <p:spPr>
            <a:xfrm flipV="1">
              <a:off x="9607322" y="0"/>
              <a:ext cx="0" cy="6858000"/>
            </a:xfrm>
            <a:prstGeom prst="line">
              <a:avLst/>
            </a:prstGeom>
            <a:ln>
              <a:solidFill>
                <a:srgbClr val="E8EF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7" name="그림 56">
            <a:extLst>
              <a:ext uri="{FF2B5EF4-FFF2-40B4-BE49-F238E27FC236}">
                <a16:creationId xmlns:a16="http://schemas.microsoft.com/office/drawing/2014/main" id="{3697A0DA-A3D7-41A5-99DA-DCE1D670489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970947" y="-2"/>
            <a:ext cx="4940334" cy="685800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59" name="그룹 58">
            <a:extLst>
              <a:ext uri="{FF2B5EF4-FFF2-40B4-BE49-F238E27FC236}">
                <a16:creationId xmlns:a16="http://schemas.microsoft.com/office/drawing/2014/main" id="{AEDCCC0F-E1C6-4941-9AEB-C9610DEB3A6C}"/>
              </a:ext>
            </a:extLst>
          </p:cNvPr>
          <p:cNvGrpSpPr/>
          <p:nvPr/>
        </p:nvGrpSpPr>
        <p:grpSpPr>
          <a:xfrm>
            <a:off x="1359585" y="6246061"/>
            <a:ext cx="176428" cy="229089"/>
            <a:chOff x="2712546" y="-920268"/>
            <a:chExt cx="704850" cy="612515"/>
          </a:xfrm>
          <a:solidFill>
            <a:srgbClr val="91A9C2"/>
          </a:solidFill>
        </p:grpSpPr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EA951B8E-EC51-4B5C-99CF-21E7636FCE01}"/>
                </a:ext>
              </a:extLst>
            </p:cNvPr>
            <p:cNvSpPr/>
            <p:nvPr/>
          </p:nvSpPr>
          <p:spPr>
            <a:xfrm>
              <a:off x="2712546" y="-920268"/>
              <a:ext cx="704850" cy="7730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2A6E1465-CD72-4D95-AB48-20F65AC603C2}"/>
                </a:ext>
              </a:extLst>
            </p:cNvPr>
            <p:cNvSpPr/>
            <p:nvPr/>
          </p:nvSpPr>
          <p:spPr>
            <a:xfrm>
              <a:off x="2712546" y="-385058"/>
              <a:ext cx="704850" cy="7730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id="{72F5B3EE-C3DA-4771-A713-DCAC553BC0DB}"/>
                </a:ext>
              </a:extLst>
            </p:cNvPr>
            <p:cNvSpPr/>
            <p:nvPr/>
          </p:nvSpPr>
          <p:spPr>
            <a:xfrm>
              <a:off x="2712546" y="-652663"/>
              <a:ext cx="704850" cy="7730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41B3E3CC-51AC-417F-A36F-38AE1ED80710}"/>
              </a:ext>
            </a:extLst>
          </p:cNvPr>
          <p:cNvSpPr txBox="1"/>
          <p:nvPr/>
        </p:nvSpPr>
        <p:spPr>
          <a:xfrm>
            <a:off x="9607176" y="6484596"/>
            <a:ext cx="23385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900" dirty="0">
                <a:solidFill>
                  <a:srgbClr val="394256"/>
                </a:solidFill>
                <a:latin typeface="+mj-ea"/>
                <a:ea typeface="+mj-ea"/>
              </a:rPr>
              <a:t> ©2020 PLATEER All Rights Reserved</a:t>
            </a:r>
            <a:endParaRPr lang="ko-KR" altLang="en-US" sz="900" dirty="0">
              <a:solidFill>
                <a:srgbClr val="394256"/>
              </a:solidFill>
              <a:latin typeface="+mj-ea"/>
              <a:ea typeface="+mj-ea"/>
            </a:endParaRPr>
          </a:p>
        </p:txBody>
      </p:sp>
      <p:pic>
        <p:nvPicPr>
          <p:cNvPr id="28" name="그래픽 27">
            <a:extLst>
              <a:ext uri="{FF2B5EF4-FFF2-40B4-BE49-F238E27FC236}">
                <a16:creationId xmlns:a16="http://schemas.microsoft.com/office/drawing/2014/main" id="{404CF979-5885-4A42-B342-C51618BACB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5148" y="254773"/>
            <a:ext cx="1647854" cy="456329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2372D001-CE17-47D3-B6CA-D2B89A30B6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27752" y="142572"/>
            <a:ext cx="1517942" cy="456319"/>
          </a:xfrm>
          <a:prstGeom prst="rect">
            <a:avLst/>
          </a:prstGeom>
        </p:spPr>
      </p:pic>
      <p:sp>
        <p:nvSpPr>
          <p:cNvPr id="22" name="제목 2">
            <a:extLst>
              <a:ext uri="{FF2B5EF4-FFF2-40B4-BE49-F238E27FC236}">
                <a16:creationId xmlns:a16="http://schemas.microsoft.com/office/drawing/2014/main" id="{2E06BC74-82D1-4DE8-A2CF-B2E84DD4B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5234" y="2176976"/>
            <a:ext cx="5238855" cy="2504043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br>
              <a:rPr lang="en-US" altLang="ko-KR" sz="2400" b="1" dirty="0">
                <a:latin typeface="+mj-ea"/>
              </a:rPr>
            </a:br>
            <a:r>
              <a:rPr lang="en-US" altLang="ko-KR" sz="3600" b="1" dirty="0" err="1">
                <a:solidFill>
                  <a:srgbClr val="0070C0"/>
                </a:solidFill>
                <a:latin typeface="+mn-lt"/>
                <a:ea typeface="+mn-ea"/>
                <a:cs typeface="+mn-cs"/>
              </a:rPr>
              <a:t>Cloudbees</a:t>
            </a:r>
            <a:r>
              <a:rPr lang="en-US" altLang="ko-KR" sz="3600" b="1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 CD</a:t>
            </a:r>
            <a:br>
              <a:rPr lang="en-US" altLang="ko-KR" sz="3600" b="1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</a:br>
            <a:br>
              <a:rPr lang="en-US" altLang="ko-KR" sz="2400" b="1" dirty="0">
                <a:solidFill>
                  <a:schemeClr val="accent1">
                    <a:lumMod val="50000"/>
                  </a:schemeClr>
                </a:solidFill>
                <a:latin typeface="+mj-ea"/>
              </a:rPr>
            </a:br>
            <a:r>
              <a:rPr lang="en-US" altLang="ko-KR" sz="2400" b="1" dirty="0">
                <a:solidFill>
                  <a:srgbClr val="00A8E1"/>
                </a:solidFill>
                <a:latin typeface="+mj-ea"/>
              </a:rPr>
              <a:t>End-to-End DevOps </a:t>
            </a:r>
            <a:r>
              <a:rPr lang="ko-KR" altLang="en-US" sz="2400" b="1" dirty="0">
                <a:solidFill>
                  <a:srgbClr val="00A8E1"/>
                </a:solidFill>
                <a:latin typeface="+mj-ea"/>
              </a:rPr>
              <a:t>자동화 솔루션</a:t>
            </a:r>
            <a:br>
              <a:rPr lang="en-US" altLang="ko-KR" sz="2400" b="1" dirty="0">
                <a:solidFill>
                  <a:schemeClr val="accent1">
                    <a:lumMod val="50000"/>
                  </a:schemeClr>
                </a:solidFill>
                <a:latin typeface="+mj-ea"/>
              </a:rPr>
            </a:br>
            <a:r>
              <a:rPr lang="en-US" altLang="ko-KR" sz="2400" b="1" dirty="0">
                <a:solidFill>
                  <a:srgbClr val="0066CC"/>
                </a:solidFill>
                <a:latin typeface="+mj-ea"/>
              </a:rPr>
              <a:t>CI/CD </a:t>
            </a:r>
            <a:r>
              <a:rPr lang="ko-KR" altLang="en-US" sz="2400" b="1" dirty="0">
                <a:solidFill>
                  <a:srgbClr val="0066CC"/>
                </a:solidFill>
                <a:latin typeface="+mj-ea"/>
              </a:rPr>
              <a:t>파이프라인 표준 </a:t>
            </a:r>
            <a:r>
              <a:rPr lang="en-US" altLang="ko-KR" sz="2400" b="1" dirty="0">
                <a:solidFill>
                  <a:srgbClr val="0066CC"/>
                </a:solidFill>
                <a:latin typeface="+mj-ea"/>
              </a:rPr>
              <a:t>(DDP)</a:t>
            </a:r>
            <a:endParaRPr lang="ko-KR" altLang="en-US" sz="2400" b="1" dirty="0">
              <a:solidFill>
                <a:srgbClr val="0066CC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96579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lt"/>
              </a:rPr>
              <a:t>4. </a:t>
            </a:r>
            <a:r>
              <a:rPr lang="en-US" altLang="ko-KR" dirty="0" err="1">
                <a:latin typeface="+mn-lt"/>
              </a:rPr>
              <a:t>Cloudbees</a:t>
            </a:r>
            <a:r>
              <a:rPr lang="en-US" altLang="ko-KR" dirty="0">
                <a:latin typeface="+mn-lt"/>
              </a:rPr>
              <a:t> CD </a:t>
            </a:r>
            <a:r>
              <a:rPr lang="ko-KR" altLang="en-US" dirty="0">
                <a:latin typeface="+mn-lt"/>
              </a:rPr>
              <a:t>표준 </a:t>
            </a:r>
            <a:r>
              <a:rPr lang="ko-KR" altLang="en-US" dirty="0"/>
              <a:t>파이프라인 전체구성</a:t>
            </a:r>
          </a:p>
        </p:txBody>
      </p:sp>
      <p:sp>
        <p:nvSpPr>
          <p:cNvPr id="247" name="직사각형 246">
            <a:extLst>
              <a:ext uri="{FF2B5EF4-FFF2-40B4-BE49-F238E27FC236}">
                <a16:creationId xmlns:a16="http://schemas.microsoft.com/office/drawing/2014/main" id="{05D0E20B-2CF5-4570-A98B-9ED0047E2326}"/>
              </a:ext>
            </a:extLst>
          </p:cNvPr>
          <p:cNvSpPr/>
          <p:nvPr/>
        </p:nvSpPr>
        <p:spPr>
          <a:xfrm>
            <a:off x="3718736" y="1544710"/>
            <a:ext cx="780032" cy="3660376"/>
          </a:xfrm>
          <a:prstGeom prst="rect">
            <a:avLst/>
          </a:prstGeom>
          <a:noFill/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ea typeface="+mj-ea"/>
              </a:rPr>
              <a:t> 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  <a:ea typeface="+mj-ea"/>
              </a:rPr>
              <a:t>  </a:t>
            </a:r>
            <a:r>
              <a:rPr lang="ko-KR" altLang="en-US" sz="900" b="1" dirty="0">
                <a:solidFill>
                  <a:schemeClr val="tx1"/>
                </a:solidFill>
                <a:ea typeface="+mj-ea"/>
              </a:rPr>
              <a:t>승인 </a:t>
            </a:r>
            <a:r>
              <a:rPr lang="en-US" altLang="ko-KR" sz="900" b="1" dirty="0">
                <a:solidFill>
                  <a:schemeClr val="tx1"/>
                </a:solidFill>
                <a:ea typeface="+mj-ea"/>
              </a:rPr>
              <a:t>Gate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8E8660D-7022-4088-8914-4842F2B59F51}"/>
              </a:ext>
            </a:extLst>
          </p:cNvPr>
          <p:cNvSpPr/>
          <p:nvPr/>
        </p:nvSpPr>
        <p:spPr>
          <a:xfrm>
            <a:off x="1514475" y="1206752"/>
            <a:ext cx="9172980" cy="4888040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59D8188-7B87-4A05-9DDA-2E2E7B4EE04C}"/>
              </a:ext>
            </a:extLst>
          </p:cNvPr>
          <p:cNvSpPr txBox="1"/>
          <p:nvPr/>
        </p:nvSpPr>
        <p:spPr>
          <a:xfrm>
            <a:off x="1995845" y="1288737"/>
            <a:ext cx="101412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 b="1" dirty="0"/>
              <a:t>Dev</a:t>
            </a:r>
            <a:r>
              <a:rPr lang="ko-KR" altLang="en-US" sz="1050" b="1" dirty="0"/>
              <a:t> </a:t>
            </a:r>
            <a:r>
              <a:rPr lang="en-US" altLang="ko-KR" sz="1050" b="1" dirty="0"/>
              <a:t>Stage</a:t>
            </a: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C947AAB4-4865-4950-82CE-136BF8D2864F}"/>
              </a:ext>
            </a:extLst>
          </p:cNvPr>
          <p:cNvCxnSpPr>
            <a:cxnSpLocks/>
            <a:endCxn id="247" idx="1"/>
          </p:cNvCxnSpPr>
          <p:nvPr/>
        </p:nvCxnSpPr>
        <p:spPr>
          <a:xfrm>
            <a:off x="3364190" y="3374394"/>
            <a:ext cx="354546" cy="504"/>
          </a:xfrm>
          <a:prstGeom prst="line">
            <a:avLst/>
          </a:prstGeom>
          <a:ln w="127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2F30D9D5-40FD-43A0-83F6-0ED335CE1975}"/>
              </a:ext>
            </a:extLst>
          </p:cNvPr>
          <p:cNvSpPr txBox="1"/>
          <p:nvPr/>
        </p:nvSpPr>
        <p:spPr>
          <a:xfrm>
            <a:off x="4701304" y="1290350"/>
            <a:ext cx="1315331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 b="1" dirty="0"/>
              <a:t>QA</a:t>
            </a:r>
            <a:r>
              <a:rPr lang="ko-KR" altLang="en-US" sz="1050" b="1" dirty="0"/>
              <a:t> </a:t>
            </a:r>
            <a:r>
              <a:rPr lang="en-US" altLang="ko-KR" sz="1050" b="1" dirty="0"/>
              <a:t>Stage</a:t>
            </a: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A50B0159-6784-47D1-A42E-0DBDA76234FB}"/>
              </a:ext>
            </a:extLst>
          </p:cNvPr>
          <p:cNvSpPr/>
          <p:nvPr/>
        </p:nvSpPr>
        <p:spPr>
          <a:xfrm>
            <a:off x="4497488" y="1546624"/>
            <a:ext cx="1454652" cy="366037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>
              <a:ea typeface="+mj-ea"/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A8E9382F-59A0-4C87-9294-56BAA8A1AB8C}"/>
              </a:ext>
            </a:extLst>
          </p:cNvPr>
          <p:cNvSpPr/>
          <p:nvPr/>
        </p:nvSpPr>
        <p:spPr>
          <a:xfrm>
            <a:off x="4616409" y="1930130"/>
            <a:ext cx="1213693" cy="367481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rgbClr val="FF0000"/>
                </a:solidFill>
                <a:ea typeface="+mj-ea"/>
              </a:rPr>
              <a:t>Deployer</a:t>
            </a:r>
            <a:endParaRPr lang="ko-KR" altLang="en-US" sz="900" b="1" dirty="0">
              <a:solidFill>
                <a:srgbClr val="FF0000"/>
              </a:solidFill>
              <a:ea typeface="+mj-ea"/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F1EB7C9F-0D64-4ACB-B7D5-3B2BFE27D674}"/>
              </a:ext>
            </a:extLst>
          </p:cNvPr>
          <p:cNvSpPr/>
          <p:nvPr/>
        </p:nvSpPr>
        <p:spPr>
          <a:xfrm>
            <a:off x="4616409" y="2655202"/>
            <a:ext cx="1213693" cy="28955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  <a:ea typeface="+mj-ea"/>
              </a:rPr>
              <a:t> </a:t>
            </a:r>
            <a:r>
              <a:rPr lang="ko-KR" altLang="en-US" sz="900" b="1" dirty="0">
                <a:solidFill>
                  <a:schemeClr val="bg1">
                    <a:lumMod val="50000"/>
                  </a:schemeClr>
                </a:solidFill>
                <a:ea typeface="+mj-ea"/>
              </a:rPr>
              <a:t>통합 테스트</a:t>
            </a:r>
          </a:p>
        </p:txBody>
      </p: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104535A1-D05B-4F6C-BEB8-334765C1BF34}"/>
              </a:ext>
            </a:extLst>
          </p:cNvPr>
          <p:cNvCxnSpPr>
            <a:cxnSpLocks/>
            <a:stCxn id="145" idx="2"/>
            <a:endCxn id="147" idx="0"/>
          </p:cNvCxnSpPr>
          <p:nvPr/>
        </p:nvCxnSpPr>
        <p:spPr>
          <a:xfrm>
            <a:off x="5223256" y="2297611"/>
            <a:ext cx="0" cy="3575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298E6486-BD33-4F4F-AF42-E8B3CD156D4E}"/>
              </a:ext>
            </a:extLst>
          </p:cNvPr>
          <p:cNvCxnSpPr>
            <a:cxnSpLocks/>
            <a:stCxn id="143" idx="3"/>
            <a:endCxn id="255" idx="1"/>
          </p:cNvCxnSpPr>
          <p:nvPr/>
        </p:nvCxnSpPr>
        <p:spPr>
          <a:xfrm flipV="1">
            <a:off x="5952140" y="3374394"/>
            <a:ext cx="478840" cy="2418"/>
          </a:xfrm>
          <a:prstGeom prst="line">
            <a:avLst/>
          </a:prstGeom>
          <a:ln w="127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203E65A2-2214-477E-BF4E-5AFBE82307A8}"/>
              </a:ext>
            </a:extLst>
          </p:cNvPr>
          <p:cNvSpPr/>
          <p:nvPr/>
        </p:nvSpPr>
        <p:spPr>
          <a:xfrm>
            <a:off x="4613995" y="3420883"/>
            <a:ext cx="1213693" cy="28955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  <a:ea typeface="+mj-ea"/>
              </a:rPr>
              <a:t>성능 테스트</a:t>
            </a:r>
            <a:endParaRPr lang="ko-KR" altLang="en-US" sz="900" b="1" dirty="0">
              <a:solidFill>
                <a:schemeClr val="lt1"/>
              </a:solidFill>
              <a:ea typeface="+mj-ea"/>
            </a:endParaRPr>
          </a:p>
        </p:txBody>
      </p:sp>
      <p:cxnSp>
        <p:nvCxnSpPr>
          <p:cNvPr id="188" name="직선 화살표 연결선 187">
            <a:extLst>
              <a:ext uri="{FF2B5EF4-FFF2-40B4-BE49-F238E27FC236}">
                <a16:creationId xmlns:a16="http://schemas.microsoft.com/office/drawing/2014/main" id="{08DED8E5-64DC-4ACF-9366-1A7A81D73FD3}"/>
              </a:ext>
            </a:extLst>
          </p:cNvPr>
          <p:cNvCxnSpPr>
            <a:cxnSpLocks/>
            <a:stCxn id="147" idx="2"/>
            <a:endCxn id="186" idx="0"/>
          </p:cNvCxnSpPr>
          <p:nvPr/>
        </p:nvCxnSpPr>
        <p:spPr>
          <a:xfrm flipH="1">
            <a:off x="5220842" y="2944761"/>
            <a:ext cx="2414" cy="4761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TextBox 220">
            <a:extLst>
              <a:ext uri="{FF2B5EF4-FFF2-40B4-BE49-F238E27FC236}">
                <a16:creationId xmlns:a16="http://schemas.microsoft.com/office/drawing/2014/main" id="{33B43BBA-F1E9-4D01-A571-0277AACC08E2}"/>
              </a:ext>
            </a:extLst>
          </p:cNvPr>
          <p:cNvSpPr txBox="1"/>
          <p:nvPr/>
        </p:nvSpPr>
        <p:spPr>
          <a:xfrm>
            <a:off x="7021562" y="1290289"/>
            <a:ext cx="1454652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 b="1" dirty="0"/>
              <a:t>Production Stage</a:t>
            </a:r>
          </a:p>
        </p:txBody>
      </p:sp>
      <p:sp>
        <p:nvSpPr>
          <p:cNvPr id="222" name="직사각형 221">
            <a:extLst>
              <a:ext uri="{FF2B5EF4-FFF2-40B4-BE49-F238E27FC236}">
                <a16:creationId xmlns:a16="http://schemas.microsoft.com/office/drawing/2014/main" id="{AB2E5A04-5956-4DC8-B57C-30AF5060CEFA}"/>
              </a:ext>
            </a:extLst>
          </p:cNvPr>
          <p:cNvSpPr/>
          <p:nvPr/>
        </p:nvSpPr>
        <p:spPr>
          <a:xfrm>
            <a:off x="7217963" y="1544205"/>
            <a:ext cx="1454652" cy="36603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>
              <a:ea typeface="+mj-ea"/>
            </a:endParaRPr>
          </a:p>
        </p:txBody>
      </p:sp>
      <p:cxnSp>
        <p:nvCxnSpPr>
          <p:cNvPr id="227" name="직선 연결선 226">
            <a:extLst>
              <a:ext uri="{FF2B5EF4-FFF2-40B4-BE49-F238E27FC236}">
                <a16:creationId xmlns:a16="http://schemas.microsoft.com/office/drawing/2014/main" id="{6A7190A2-0F00-418B-A07A-C08F35349D08}"/>
              </a:ext>
            </a:extLst>
          </p:cNvPr>
          <p:cNvCxnSpPr>
            <a:cxnSpLocks/>
            <a:stCxn id="222" idx="3"/>
            <a:endCxn id="268" idx="1"/>
          </p:cNvCxnSpPr>
          <p:nvPr/>
        </p:nvCxnSpPr>
        <p:spPr>
          <a:xfrm>
            <a:off x="8672615" y="3374394"/>
            <a:ext cx="405145" cy="5261"/>
          </a:xfrm>
          <a:prstGeom prst="line">
            <a:avLst/>
          </a:prstGeom>
          <a:ln w="127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직선 화살표 연결선 230">
            <a:extLst>
              <a:ext uri="{FF2B5EF4-FFF2-40B4-BE49-F238E27FC236}">
                <a16:creationId xmlns:a16="http://schemas.microsoft.com/office/drawing/2014/main" id="{47F5AA4D-6A29-4769-ACEC-C2CC0EB38BE5}"/>
              </a:ext>
            </a:extLst>
          </p:cNvPr>
          <p:cNvCxnSpPr>
            <a:cxnSpLocks/>
            <a:endCxn id="236" idx="0"/>
          </p:cNvCxnSpPr>
          <p:nvPr/>
        </p:nvCxnSpPr>
        <p:spPr>
          <a:xfrm>
            <a:off x="7941317" y="2308933"/>
            <a:ext cx="0" cy="3245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직사각형 235">
            <a:extLst>
              <a:ext uri="{FF2B5EF4-FFF2-40B4-BE49-F238E27FC236}">
                <a16:creationId xmlns:a16="http://schemas.microsoft.com/office/drawing/2014/main" id="{586FF6F4-DDE3-4CDA-9A79-5CD560A14C60}"/>
              </a:ext>
            </a:extLst>
          </p:cNvPr>
          <p:cNvSpPr/>
          <p:nvPr/>
        </p:nvSpPr>
        <p:spPr>
          <a:xfrm>
            <a:off x="7334470" y="2633483"/>
            <a:ext cx="1213693" cy="28955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ea typeface="+mj-ea"/>
              </a:rPr>
              <a:t>Jira </a:t>
            </a:r>
            <a:r>
              <a:rPr lang="ko-KR" altLang="en-US" sz="900" b="1" dirty="0">
                <a:solidFill>
                  <a:schemeClr val="tx1"/>
                </a:solidFill>
                <a:ea typeface="+mj-ea"/>
              </a:rPr>
              <a:t>이슈 업데이트</a:t>
            </a:r>
          </a:p>
        </p:txBody>
      </p:sp>
      <p:sp>
        <p:nvSpPr>
          <p:cNvPr id="255" name="직사각형 254">
            <a:extLst>
              <a:ext uri="{FF2B5EF4-FFF2-40B4-BE49-F238E27FC236}">
                <a16:creationId xmlns:a16="http://schemas.microsoft.com/office/drawing/2014/main" id="{B1AD702D-B3DF-4676-B29D-5B1E2EA80358}"/>
              </a:ext>
            </a:extLst>
          </p:cNvPr>
          <p:cNvSpPr/>
          <p:nvPr/>
        </p:nvSpPr>
        <p:spPr>
          <a:xfrm>
            <a:off x="6430980" y="1544205"/>
            <a:ext cx="785621" cy="3660377"/>
          </a:xfrm>
          <a:prstGeom prst="rect">
            <a:avLst/>
          </a:prstGeom>
          <a:noFill/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  <a:ea typeface="+mj-ea"/>
              </a:rPr>
              <a:t>승인 </a:t>
            </a:r>
            <a:r>
              <a:rPr lang="en-US" altLang="ko-KR" sz="900" b="1" dirty="0">
                <a:solidFill>
                  <a:schemeClr val="tx1"/>
                </a:solidFill>
                <a:ea typeface="+mj-ea"/>
              </a:rPr>
              <a:t>Gate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C0B5E6E1-7AA5-4EF8-A15A-3BF6CBD78A71}"/>
              </a:ext>
            </a:extLst>
          </p:cNvPr>
          <p:cNvSpPr txBox="1"/>
          <p:nvPr/>
        </p:nvSpPr>
        <p:spPr>
          <a:xfrm>
            <a:off x="9254966" y="1299781"/>
            <a:ext cx="101412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 b="1" dirty="0"/>
              <a:t>Audit</a:t>
            </a:r>
            <a:r>
              <a:rPr lang="ko-KR" altLang="en-US" sz="1050" b="1" dirty="0"/>
              <a:t> </a:t>
            </a:r>
            <a:r>
              <a:rPr lang="en-US" altLang="ko-KR" sz="1050" b="1" dirty="0"/>
              <a:t>Stage</a:t>
            </a:r>
          </a:p>
        </p:txBody>
      </p:sp>
      <p:sp>
        <p:nvSpPr>
          <p:cNvPr id="268" name="직사각형 267">
            <a:extLst>
              <a:ext uri="{FF2B5EF4-FFF2-40B4-BE49-F238E27FC236}">
                <a16:creationId xmlns:a16="http://schemas.microsoft.com/office/drawing/2014/main" id="{278A5B7A-2862-4646-94C0-6C3CC07F7F02}"/>
              </a:ext>
            </a:extLst>
          </p:cNvPr>
          <p:cNvSpPr/>
          <p:nvPr/>
        </p:nvSpPr>
        <p:spPr>
          <a:xfrm>
            <a:off x="9077760" y="1549467"/>
            <a:ext cx="1454652" cy="366037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>
              <a:ea typeface="+mj-ea"/>
            </a:endParaRPr>
          </a:p>
        </p:txBody>
      </p:sp>
      <p:sp>
        <p:nvSpPr>
          <p:cNvPr id="270" name="직사각형 269">
            <a:extLst>
              <a:ext uri="{FF2B5EF4-FFF2-40B4-BE49-F238E27FC236}">
                <a16:creationId xmlns:a16="http://schemas.microsoft.com/office/drawing/2014/main" id="{8C3FF2B6-8DCB-4691-B672-05FBE0906C15}"/>
              </a:ext>
            </a:extLst>
          </p:cNvPr>
          <p:cNvSpPr/>
          <p:nvPr/>
        </p:nvSpPr>
        <p:spPr>
          <a:xfrm>
            <a:off x="9196681" y="1940593"/>
            <a:ext cx="1213693" cy="367481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ea typeface="+mj-ea"/>
              </a:rPr>
              <a:t>Approval Audit </a:t>
            </a:r>
            <a:r>
              <a:rPr lang="ko-KR" altLang="en-US" sz="900" b="1" dirty="0">
                <a:solidFill>
                  <a:schemeClr val="tx1"/>
                </a:solidFill>
                <a:ea typeface="+mj-ea"/>
              </a:rPr>
              <a:t>리포트</a:t>
            </a:r>
            <a:endParaRPr lang="ko-KR" altLang="en-US" sz="900" b="1" dirty="0">
              <a:solidFill>
                <a:schemeClr val="lt1"/>
              </a:solidFill>
              <a:ea typeface="+mj-ea"/>
            </a:endParaRPr>
          </a:p>
        </p:txBody>
      </p:sp>
      <p:sp>
        <p:nvSpPr>
          <p:cNvPr id="272" name="직사각형 271">
            <a:extLst>
              <a:ext uri="{FF2B5EF4-FFF2-40B4-BE49-F238E27FC236}">
                <a16:creationId xmlns:a16="http://schemas.microsoft.com/office/drawing/2014/main" id="{9E8CADAD-755D-4E1E-BE8E-C87C2AEAB20E}"/>
              </a:ext>
            </a:extLst>
          </p:cNvPr>
          <p:cNvSpPr/>
          <p:nvPr/>
        </p:nvSpPr>
        <p:spPr>
          <a:xfrm>
            <a:off x="9191965" y="2600558"/>
            <a:ext cx="1213693" cy="367481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ea typeface="+mj-ea"/>
              </a:rPr>
              <a:t>Evidence</a:t>
            </a:r>
            <a:r>
              <a:rPr lang="ko-KR" altLang="en-US" sz="900" b="1" dirty="0">
                <a:solidFill>
                  <a:schemeClr val="tx1"/>
                </a:solidFill>
                <a:ea typeface="+mj-ea"/>
              </a:rPr>
              <a:t> </a:t>
            </a:r>
            <a:r>
              <a:rPr lang="en-US" altLang="ko-KR" sz="900" b="1" dirty="0">
                <a:solidFill>
                  <a:schemeClr val="tx1"/>
                </a:solidFill>
                <a:ea typeface="+mj-ea"/>
              </a:rPr>
              <a:t>Links Audit </a:t>
            </a:r>
            <a:r>
              <a:rPr lang="ko-KR" altLang="en-US" sz="900" b="1" dirty="0">
                <a:solidFill>
                  <a:schemeClr val="tx1"/>
                </a:solidFill>
                <a:ea typeface="+mj-ea"/>
              </a:rPr>
              <a:t>리포트</a:t>
            </a:r>
          </a:p>
        </p:txBody>
      </p:sp>
      <p:cxnSp>
        <p:nvCxnSpPr>
          <p:cNvPr id="274" name="직선 화살표 연결선 273">
            <a:extLst>
              <a:ext uri="{FF2B5EF4-FFF2-40B4-BE49-F238E27FC236}">
                <a16:creationId xmlns:a16="http://schemas.microsoft.com/office/drawing/2014/main" id="{9CF9B200-3944-4E2D-88C6-BC0CC5E51E95}"/>
              </a:ext>
            </a:extLst>
          </p:cNvPr>
          <p:cNvCxnSpPr>
            <a:cxnSpLocks/>
            <a:stCxn id="270" idx="2"/>
            <a:endCxn id="272" idx="0"/>
          </p:cNvCxnSpPr>
          <p:nvPr/>
        </p:nvCxnSpPr>
        <p:spPr>
          <a:xfrm flipH="1">
            <a:off x="9798812" y="2308074"/>
            <a:ext cx="4716" cy="2924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직사각형 281">
            <a:extLst>
              <a:ext uri="{FF2B5EF4-FFF2-40B4-BE49-F238E27FC236}">
                <a16:creationId xmlns:a16="http://schemas.microsoft.com/office/drawing/2014/main" id="{B2BAD743-6C11-4F6F-8418-17DD472625D5}"/>
              </a:ext>
            </a:extLst>
          </p:cNvPr>
          <p:cNvSpPr/>
          <p:nvPr/>
        </p:nvSpPr>
        <p:spPr>
          <a:xfrm>
            <a:off x="9194609" y="3318654"/>
            <a:ext cx="1213693" cy="367481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ea typeface="+mj-ea"/>
              </a:rPr>
              <a:t>Task Duration Audit </a:t>
            </a:r>
            <a:r>
              <a:rPr lang="ko-KR" altLang="en-US" sz="900" b="1" dirty="0">
                <a:solidFill>
                  <a:schemeClr val="tx1"/>
                </a:solidFill>
                <a:ea typeface="+mj-ea"/>
              </a:rPr>
              <a:t>리포트</a:t>
            </a:r>
            <a:endParaRPr lang="ko-KR" altLang="en-US" sz="900" b="1" dirty="0">
              <a:solidFill>
                <a:schemeClr val="lt1"/>
              </a:solidFill>
              <a:ea typeface="+mj-ea"/>
            </a:endParaRPr>
          </a:p>
        </p:txBody>
      </p:sp>
      <p:cxnSp>
        <p:nvCxnSpPr>
          <p:cNvPr id="284" name="직선 화살표 연결선 283">
            <a:extLst>
              <a:ext uri="{FF2B5EF4-FFF2-40B4-BE49-F238E27FC236}">
                <a16:creationId xmlns:a16="http://schemas.microsoft.com/office/drawing/2014/main" id="{4E37FB4F-B896-47DB-B29A-B1F87A8A232E}"/>
              </a:ext>
            </a:extLst>
          </p:cNvPr>
          <p:cNvCxnSpPr>
            <a:cxnSpLocks/>
            <a:stCxn id="272" idx="2"/>
            <a:endCxn id="282" idx="0"/>
          </p:cNvCxnSpPr>
          <p:nvPr/>
        </p:nvCxnSpPr>
        <p:spPr>
          <a:xfrm>
            <a:off x="9798812" y="2968039"/>
            <a:ext cx="2644" cy="3506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1" name="그림 300">
            <a:extLst>
              <a:ext uri="{FF2B5EF4-FFF2-40B4-BE49-F238E27FC236}">
                <a16:creationId xmlns:a16="http://schemas.microsoft.com/office/drawing/2014/main" id="{E4EA50A8-93E7-4EF9-83D5-71AE81D48B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1367" y="2364283"/>
            <a:ext cx="213064" cy="221586"/>
          </a:xfrm>
          <a:prstGeom prst="rect">
            <a:avLst/>
          </a:prstGeom>
        </p:spPr>
      </p:pic>
      <p:pic>
        <p:nvPicPr>
          <p:cNvPr id="306" name="그림 305">
            <a:extLst>
              <a:ext uri="{FF2B5EF4-FFF2-40B4-BE49-F238E27FC236}">
                <a16:creationId xmlns:a16="http://schemas.microsoft.com/office/drawing/2014/main" id="{DCEE4001-DA62-41FF-9F13-0F51FCD458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8372" y="2379588"/>
            <a:ext cx="228600" cy="2286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0E7CAA7-F80D-4CB3-9C2C-2F21B168FA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5587" y="3550774"/>
            <a:ext cx="292293" cy="321522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539FD1A9-44CE-4B28-915C-B9E1843A58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0751" y="3476246"/>
            <a:ext cx="292293" cy="321522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57A9FAE7-361A-4820-84E9-34BDD05742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00181" y="1622629"/>
            <a:ext cx="218661" cy="249076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20AF7439-AAE1-4317-966B-065258C316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42701" y="1637956"/>
            <a:ext cx="218661" cy="249076"/>
          </a:xfrm>
          <a:prstGeom prst="rect">
            <a:avLst/>
          </a:prstGeom>
        </p:spPr>
      </p:pic>
      <p:sp>
        <p:nvSpPr>
          <p:cNvPr id="72" name="직사각형 71">
            <a:extLst>
              <a:ext uri="{FF2B5EF4-FFF2-40B4-BE49-F238E27FC236}">
                <a16:creationId xmlns:a16="http://schemas.microsoft.com/office/drawing/2014/main" id="{901A06FE-AD4C-437E-AF23-FBE82CC8CD45}"/>
              </a:ext>
            </a:extLst>
          </p:cNvPr>
          <p:cNvSpPr/>
          <p:nvPr/>
        </p:nvSpPr>
        <p:spPr>
          <a:xfrm>
            <a:off x="7334470" y="1929795"/>
            <a:ext cx="1213693" cy="367481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rgbClr val="FF0000"/>
                </a:solidFill>
                <a:ea typeface="+mj-ea"/>
              </a:rPr>
              <a:t>Deployer</a:t>
            </a:r>
            <a:endParaRPr lang="ko-KR" altLang="en-US" sz="900" b="1" dirty="0">
              <a:solidFill>
                <a:srgbClr val="FF0000"/>
              </a:solidFill>
              <a:ea typeface="+mj-ea"/>
            </a:endParaRPr>
          </a:p>
        </p:txBody>
      </p:sp>
      <p:pic>
        <p:nvPicPr>
          <p:cNvPr id="82" name="그림 81">
            <a:extLst>
              <a:ext uri="{FF2B5EF4-FFF2-40B4-BE49-F238E27FC236}">
                <a16:creationId xmlns:a16="http://schemas.microsoft.com/office/drawing/2014/main" id="{4A0D88C3-58A9-48ED-BDAF-A9B3F32FB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1647" y="3075565"/>
            <a:ext cx="213064" cy="221586"/>
          </a:xfrm>
          <a:prstGeom prst="rect">
            <a:avLst/>
          </a:prstGeom>
        </p:spPr>
      </p:pic>
      <p:pic>
        <p:nvPicPr>
          <p:cNvPr id="83" name="그림 82">
            <a:extLst>
              <a:ext uri="{FF2B5EF4-FFF2-40B4-BE49-F238E27FC236}">
                <a16:creationId xmlns:a16="http://schemas.microsoft.com/office/drawing/2014/main" id="{20F1ECCD-9481-4F55-B81D-046CB66622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1536" y="1702884"/>
            <a:ext cx="213064" cy="22158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22DF9EFF-B829-4194-A835-3E67F1DE0408}"/>
              </a:ext>
            </a:extLst>
          </p:cNvPr>
          <p:cNvSpPr/>
          <p:nvPr/>
        </p:nvSpPr>
        <p:spPr>
          <a:xfrm>
            <a:off x="1677055" y="1592191"/>
            <a:ext cx="1687135" cy="43660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>
              <a:ea typeface="+mj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CCB96D4-7D73-43AB-B87E-1113044DA952}"/>
              </a:ext>
            </a:extLst>
          </p:cNvPr>
          <p:cNvSpPr/>
          <p:nvPr/>
        </p:nvSpPr>
        <p:spPr>
          <a:xfrm>
            <a:off x="1795976" y="2520368"/>
            <a:ext cx="1270542" cy="28955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  <a:ea typeface="+mj-ea"/>
              </a:rPr>
              <a:t>소스 다운로드</a:t>
            </a:r>
            <a:endParaRPr lang="ko-KR" altLang="en-US" sz="900" b="1" dirty="0">
              <a:solidFill>
                <a:schemeClr val="lt1"/>
              </a:solidFill>
              <a:ea typeface="+mj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AEE6BE9-20DE-41D9-AE3E-EEEACC0D8748}"/>
              </a:ext>
            </a:extLst>
          </p:cNvPr>
          <p:cNvSpPr/>
          <p:nvPr/>
        </p:nvSpPr>
        <p:spPr>
          <a:xfrm>
            <a:off x="1802579" y="4884482"/>
            <a:ext cx="1270542" cy="28955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  <a:ea typeface="+mj-ea"/>
              </a:rPr>
              <a:t>정적 테스트</a:t>
            </a:r>
            <a:endParaRPr lang="ko-KR" altLang="en-US" sz="900" b="1" dirty="0">
              <a:solidFill>
                <a:schemeClr val="lt1"/>
              </a:solidFill>
              <a:ea typeface="+mj-ea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696B7CD-D335-4406-AAC1-47933FDDDB40}"/>
              </a:ext>
            </a:extLst>
          </p:cNvPr>
          <p:cNvCxnSpPr>
            <a:cxnSpLocks/>
            <a:stCxn id="9" idx="2"/>
            <a:endCxn id="18" idx="0"/>
          </p:cNvCxnSpPr>
          <p:nvPr/>
        </p:nvCxnSpPr>
        <p:spPr>
          <a:xfrm>
            <a:off x="2431247" y="2809927"/>
            <a:ext cx="0" cy="3059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63D515E-6857-4F24-8FDF-7506F2F1EB38}"/>
              </a:ext>
            </a:extLst>
          </p:cNvPr>
          <p:cNvSpPr/>
          <p:nvPr/>
        </p:nvSpPr>
        <p:spPr>
          <a:xfrm>
            <a:off x="1802579" y="5468809"/>
            <a:ext cx="1270542" cy="28955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ea typeface="+mj-ea"/>
              </a:rPr>
              <a:t>App </a:t>
            </a:r>
            <a:r>
              <a:rPr lang="ko-KR" altLang="en-US" sz="900" b="1" dirty="0">
                <a:solidFill>
                  <a:schemeClr val="tx1"/>
                </a:solidFill>
                <a:ea typeface="+mj-ea"/>
              </a:rPr>
              <a:t>이미지 업로드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24828C2-0397-4C00-901A-C11150A5262D}"/>
              </a:ext>
            </a:extLst>
          </p:cNvPr>
          <p:cNvCxnSpPr>
            <a:cxnSpLocks/>
            <a:stCxn id="10" idx="2"/>
            <a:endCxn id="13" idx="0"/>
          </p:cNvCxnSpPr>
          <p:nvPr/>
        </p:nvCxnSpPr>
        <p:spPr>
          <a:xfrm>
            <a:off x="2437850" y="5174041"/>
            <a:ext cx="0" cy="2947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5FA48CB-6DEE-458E-A23C-39F26030FDEC}"/>
              </a:ext>
            </a:extLst>
          </p:cNvPr>
          <p:cNvSpPr/>
          <p:nvPr/>
        </p:nvSpPr>
        <p:spPr>
          <a:xfrm>
            <a:off x="1802579" y="4333471"/>
            <a:ext cx="1270542" cy="28955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  <a:ea typeface="+mj-ea"/>
              </a:rPr>
              <a:t>유닛 테스트</a:t>
            </a:r>
            <a:endParaRPr lang="ko-KR" altLang="en-US" sz="900" b="1" dirty="0">
              <a:solidFill>
                <a:schemeClr val="lt1"/>
              </a:solidFill>
              <a:ea typeface="+mj-ea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E2A743C-31FC-4D71-9DC2-F8E97460CE56}"/>
              </a:ext>
            </a:extLst>
          </p:cNvPr>
          <p:cNvCxnSpPr>
            <a:cxnSpLocks/>
            <a:stCxn id="16" idx="2"/>
            <a:endCxn id="10" idx="0"/>
          </p:cNvCxnSpPr>
          <p:nvPr/>
        </p:nvCxnSpPr>
        <p:spPr>
          <a:xfrm>
            <a:off x="2437850" y="4623030"/>
            <a:ext cx="0" cy="2614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4723296-991E-4378-B71B-9C8B1CFD9030}"/>
              </a:ext>
            </a:extLst>
          </p:cNvPr>
          <p:cNvSpPr/>
          <p:nvPr/>
        </p:nvSpPr>
        <p:spPr>
          <a:xfrm>
            <a:off x="1795976" y="3115865"/>
            <a:ext cx="1270542" cy="28955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ea typeface="+mj-ea"/>
              </a:rPr>
              <a:t> </a:t>
            </a:r>
            <a:r>
              <a:rPr lang="ko-KR" altLang="en-US" sz="900" b="1" dirty="0">
                <a:solidFill>
                  <a:schemeClr val="bg1">
                    <a:lumMod val="50000"/>
                  </a:schemeClr>
                </a:solidFill>
                <a:ea typeface="+mj-ea"/>
              </a:rPr>
              <a:t>빌드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AC03D77-BD4A-49B8-9C47-DF2F70B22616}"/>
              </a:ext>
            </a:extLst>
          </p:cNvPr>
          <p:cNvCxnSpPr>
            <a:cxnSpLocks/>
            <a:stCxn id="18" idx="2"/>
            <a:endCxn id="25" idx="0"/>
          </p:cNvCxnSpPr>
          <p:nvPr/>
        </p:nvCxnSpPr>
        <p:spPr>
          <a:xfrm>
            <a:off x="2431247" y="3405424"/>
            <a:ext cx="7787" cy="2964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CC8A396-CBA7-4879-AB98-823D14B89826}"/>
              </a:ext>
            </a:extLst>
          </p:cNvPr>
          <p:cNvSpPr/>
          <p:nvPr/>
        </p:nvSpPr>
        <p:spPr>
          <a:xfrm>
            <a:off x="1801600" y="1904840"/>
            <a:ext cx="1270542" cy="28955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ea typeface="+mj-ea"/>
              </a:rPr>
              <a:t>Jira </a:t>
            </a:r>
            <a:r>
              <a:rPr lang="ko-KR" altLang="en-US" sz="900" b="1" dirty="0">
                <a:solidFill>
                  <a:schemeClr val="tx1"/>
                </a:solidFill>
                <a:ea typeface="+mj-ea"/>
              </a:rPr>
              <a:t>이슈 생성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A4FAB99C-EE02-41F8-9A70-114E1DA32F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9393" y="1655683"/>
            <a:ext cx="239308" cy="228600"/>
          </a:xfrm>
          <a:prstGeom prst="rect">
            <a:avLst/>
          </a:prstGeom>
        </p:spPr>
      </p:pic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4854C41-C8CC-44CE-AD17-9BA804ACB0C1}"/>
              </a:ext>
            </a:extLst>
          </p:cNvPr>
          <p:cNvCxnSpPr>
            <a:cxnSpLocks/>
            <a:stCxn id="20" idx="2"/>
            <a:endCxn id="9" idx="0"/>
          </p:cNvCxnSpPr>
          <p:nvPr/>
        </p:nvCxnSpPr>
        <p:spPr>
          <a:xfrm flipH="1">
            <a:off x="2431247" y="2194399"/>
            <a:ext cx="5624" cy="3259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>
            <a:extLst>
              <a:ext uri="{FF2B5EF4-FFF2-40B4-BE49-F238E27FC236}">
                <a16:creationId xmlns:a16="http://schemas.microsoft.com/office/drawing/2014/main" id="{4504D08A-449F-4F8E-A222-E30F297AE84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18186" y="4118874"/>
            <a:ext cx="181493" cy="203272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2C849CE2-0D8D-4608-A86C-543ADB13610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215" y="2304636"/>
            <a:ext cx="194792" cy="194792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BA812D35-BF5D-410D-97F3-1B263F8EC757}"/>
              </a:ext>
            </a:extLst>
          </p:cNvPr>
          <p:cNvSpPr/>
          <p:nvPr/>
        </p:nvSpPr>
        <p:spPr>
          <a:xfrm>
            <a:off x="1803763" y="3701851"/>
            <a:ext cx="1270542" cy="28955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ea typeface="+mj-ea"/>
              </a:rPr>
              <a:t>Jira </a:t>
            </a:r>
            <a:r>
              <a:rPr lang="ko-KR" altLang="en-US" sz="900" b="1" dirty="0">
                <a:solidFill>
                  <a:schemeClr val="tx1"/>
                </a:solidFill>
                <a:ea typeface="+mj-ea"/>
              </a:rPr>
              <a:t>이슈 업데이트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1900C36F-AD9C-4BBC-9248-2D6D1E74C1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8730" y="3450063"/>
            <a:ext cx="239308" cy="228600"/>
          </a:xfrm>
          <a:prstGeom prst="rect">
            <a:avLst/>
          </a:prstGeom>
        </p:spPr>
      </p:pic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977C6AB4-105F-4322-A61B-0BA52C214827}"/>
              </a:ext>
            </a:extLst>
          </p:cNvPr>
          <p:cNvCxnSpPr>
            <a:cxnSpLocks/>
            <a:stCxn id="25" idx="2"/>
            <a:endCxn id="16" idx="0"/>
          </p:cNvCxnSpPr>
          <p:nvPr/>
        </p:nvCxnSpPr>
        <p:spPr>
          <a:xfrm flipH="1">
            <a:off x="2437850" y="3991410"/>
            <a:ext cx="1184" cy="3420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그림 30">
            <a:extLst>
              <a:ext uri="{FF2B5EF4-FFF2-40B4-BE49-F238E27FC236}">
                <a16:creationId xmlns:a16="http://schemas.microsoft.com/office/drawing/2014/main" id="{F258CD19-8D93-46FA-802F-3DB7C4C4E3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79814" y="2891519"/>
            <a:ext cx="181493" cy="203272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D1C9346F-E213-4015-9208-2285A3740A4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H="1">
            <a:off x="1818186" y="4705969"/>
            <a:ext cx="163264" cy="145839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E454D9F6-02FE-4A81-998B-C6EEB66734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02579" y="5257714"/>
            <a:ext cx="181493" cy="203272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DAE60939-8F8B-423A-9A0C-0C27D41ED79E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616" y="3107397"/>
            <a:ext cx="423053" cy="282513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0C6489D6-6759-498A-9750-387AF8F553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9887" y="2426295"/>
            <a:ext cx="185139" cy="203653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687E0BF-C68C-4B8C-94EE-40C1675B21D3}"/>
              </a:ext>
            </a:extLst>
          </p:cNvPr>
          <p:cNvSpPr/>
          <p:nvPr/>
        </p:nvSpPr>
        <p:spPr>
          <a:xfrm>
            <a:off x="4585598" y="4046963"/>
            <a:ext cx="1270542" cy="28955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ea typeface="+mj-ea"/>
              </a:rPr>
              <a:t>App </a:t>
            </a:r>
            <a:r>
              <a:rPr lang="ko-KR" altLang="en-US" sz="900" b="1" dirty="0">
                <a:solidFill>
                  <a:schemeClr val="tx1"/>
                </a:solidFill>
                <a:ea typeface="+mj-ea"/>
              </a:rPr>
              <a:t>이미지 업로드</a:t>
            </a:r>
            <a:endParaRPr lang="en-US" altLang="ko-KR" sz="900" b="1" dirty="0">
              <a:solidFill>
                <a:schemeClr val="tx1"/>
              </a:solidFill>
              <a:ea typeface="+mj-ea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4E52A244-02C8-47E9-8470-F4D71142986D}"/>
              </a:ext>
            </a:extLst>
          </p:cNvPr>
          <p:cNvCxnSpPr>
            <a:cxnSpLocks/>
            <a:stCxn id="186" idx="2"/>
            <a:endCxn id="2" idx="0"/>
          </p:cNvCxnSpPr>
          <p:nvPr/>
        </p:nvCxnSpPr>
        <p:spPr>
          <a:xfrm>
            <a:off x="5220842" y="3710442"/>
            <a:ext cx="27" cy="3365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8DC47293-EF34-49D3-82D9-0249F44580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99887" y="3835868"/>
            <a:ext cx="181493" cy="20327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1455943-5A65-4BBA-937C-B836904FAE3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64866" y="4056926"/>
            <a:ext cx="828675" cy="10572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33B4381-B73C-4D98-8622-A017AD02464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918292" y="4337177"/>
            <a:ext cx="828675" cy="105727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D8A37B4-754E-41A3-92FA-F6D967F3440C}"/>
              </a:ext>
            </a:extLst>
          </p:cNvPr>
          <p:cNvSpPr txBox="1"/>
          <p:nvPr/>
        </p:nvSpPr>
        <p:spPr>
          <a:xfrm>
            <a:off x="64797" y="3476246"/>
            <a:ext cx="16016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ea typeface="+mj-ea"/>
              </a:rPr>
              <a:t>Registry</a:t>
            </a:r>
          </a:p>
          <a:p>
            <a:pPr algn="ctr"/>
            <a:r>
              <a:rPr lang="en-US" altLang="ko-KR" sz="1400" b="1" dirty="0">
                <a:ea typeface="+mj-ea"/>
              </a:rPr>
              <a:t>For QA</a:t>
            </a:r>
            <a:r>
              <a:rPr lang="en-US" altLang="ko-KR" sz="1800" b="1" dirty="0">
                <a:ea typeface="+mj-ea"/>
              </a:rPr>
              <a:t> </a:t>
            </a:r>
            <a:endParaRPr lang="ko-KR" altLang="en-US" sz="1800" b="1" dirty="0">
              <a:ea typeface="+mj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A3453CD-BB98-4BC9-BAA9-CFB98B733088}"/>
              </a:ext>
            </a:extLst>
          </p:cNvPr>
          <p:cNvSpPr txBox="1"/>
          <p:nvPr/>
        </p:nvSpPr>
        <p:spPr>
          <a:xfrm>
            <a:off x="10590346" y="5394452"/>
            <a:ext cx="16016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ea typeface="+mj-ea"/>
              </a:rPr>
              <a:t>Registry</a:t>
            </a:r>
          </a:p>
          <a:p>
            <a:pPr algn="ctr"/>
            <a:r>
              <a:rPr lang="en-US" altLang="ko-KR" sz="1400" b="1" dirty="0">
                <a:ea typeface="+mj-ea"/>
              </a:rPr>
              <a:t>For Prod</a:t>
            </a:r>
            <a:r>
              <a:rPr lang="en-US" altLang="ko-KR" sz="1800" b="1" dirty="0">
                <a:ea typeface="+mj-ea"/>
              </a:rPr>
              <a:t> </a:t>
            </a:r>
            <a:endParaRPr lang="ko-KR" altLang="en-US" sz="1800" b="1" dirty="0">
              <a:ea typeface="+mj-ea"/>
            </a:endParaRP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7B08AA5D-6DBE-40CE-BB35-A41C7DA2C639}"/>
              </a:ext>
            </a:extLst>
          </p:cNvPr>
          <p:cNvCxnSpPr>
            <a:cxnSpLocks/>
            <a:stCxn id="2" idx="3"/>
            <a:endCxn id="8" idx="1"/>
          </p:cNvCxnSpPr>
          <p:nvPr/>
        </p:nvCxnSpPr>
        <p:spPr>
          <a:xfrm>
            <a:off x="5856140" y="4191743"/>
            <a:ext cx="5062152" cy="674072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ED7B91ED-42D0-4269-B9C1-3D38632E9495}"/>
              </a:ext>
            </a:extLst>
          </p:cNvPr>
          <p:cNvCxnSpPr>
            <a:cxnSpLocks/>
            <a:stCxn id="13" idx="1"/>
            <a:endCxn id="6" idx="2"/>
          </p:cNvCxnSpPr>
          <p:nvPr/>
        </p:nvCxnSpPr>
        <p:spPr>
          <a:xfrm rot="10800000">
            <a:off x="879205" y="5114201"/>
            <a:ext cx="923375" cy="499388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45" name="그림 44">
            <a:extLst>
              <a:ext uri="{FF2B5EF4-FFF2-40B4-BE49-F238E27FC236}">
                <a16:creationId xmlns:a16="http://schemas.microsoft.com/office/drawing/2014/main" id="{5A293EBB-8723-46FC-A5FE-CD17A66A72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4378" y="4461745"/>
            <a:ext cx="228600" cy="228600"/>
          </a:xfrm>
          <a:prstGeom prst="rect">
            <a:avLst/>
          </a:prstGeom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F92E304F-4B9C-4520-AD4C-72AF71C28B05}"/>
              </a:ext>
            </a:extLst>
          </p:cNvPr>
          <p:cNvSpPr/>
          <p:nvPr/>
        </p:nvSpPr>
        <p:spPr>
          <a:xfrm>
            <a:off x="4612389" y="4718528"/>
            <a:ext cx="1213693" cy="28955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ea typeface="+mj-ea"/>
              </a:rPr>
              <a:t>Jira </a:t>
            </a:r>
            <a:r>
              <a:rPr lang="ko-KR" altLang="en-US" sz="900" b="1" dirty="0">
                <a:solidFill>
                  <a:schemeClr val="tx1"/>
                </a:solidFill>
                <a:ea typeface="+mj-ea"/>
              </a:rPr>
              <a:t>이슈 업데이트</a:t>
            </a: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E3DFA6BA-E4EE-4782-9CA4-F747C0885B77}"/>
              </a:ext>
            </a:extLst>
          </p:cNvPr>
          <p:cNvCxnSpPr>
            <a:cxnSpLocks/>
            <a:stCxn id="2" idx="2"/>
            <a:endCxn id="47" idx="0"/>
          </p:cNvCxnSpPr>
          <p:nvPr/>
        </p:nvCxnSpPr>
        <p:spPr>
          <a:xfrm flipH="1">
            <a:off x="5219236" y="4336522"/>
            <a:ext cx="1633" cy="3820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40526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6572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CE03D514-10C5-4137-B19A-9939EE7B1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Openshift</a:t>
            </a:r>
            <a:r>
              <a:rPr lang="en-US" altLang="ko-KR" dirty="0"/>
              <a:t> Components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972FCC2-AA49-4464-B657-62362D9A53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7223" y="1268642"/>
            <a:ext cx="8016629" cy="4984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657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733739BD-A52B-4357-9E3E-E04BAB67E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Build -&gt; </a:t>
            </a:r>
            <a:r>
              <a:rPr lang="en-US" altLang="ko-KR" dirty="0" err="1"/>
              <a:t>Openshit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0E09789-6143-4E49-9204-4CB82FCEB0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4062" y="2875463"/>
            <a:ext cx="838200" cy="6286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D28435B-0553-4D70-9E4E-639FA2FF6B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9890" y="2823336"/>
            <a:ext cx="742950" cy="7239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C763025-2D4A-456A-A5CE-3C218512AA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7808" y="2792790"/>
            <a:ext cx="752475" cy="79057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0FD0DEE-79E4-4E7D-9186-D57C3E7B1A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51749" y="2789998"/>
            <a:ext cx="733425" cy="790575"/>
          </a:xfrm>
          <a:prstGeom prst="rect">
            <a:avLst/>
          </a:prstGeom>
        </p:spPr>
      </p:pic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412D97D-6948-4C5D-9619-915E8FDFD429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 flipV="1">
            <a:off x="2782262" y="3185286"/>
            <a:ext cx="357628" cy="45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DBB090E-4656-4A64-81BF-196B7C656E8E}"/>
              </a:ext>
            </a:extLst>
          </p:cNvPr>
          <p:cNvSpPr txBox="1"/>
          <p:nvPr/>
        </p:nvSpPr>
        <p:spPr>
          <a:xfrm>
            <a:off x="1178675" y="1231704"/>
            <a:ext cx="12654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ea typeface="+mj-ea"/>
              </a:rPr>
              <a:t>Git</a:t>
            </a:r>
            <a:endParaRPr lang="ko-KR" altLang="en-US" sz="1800" b="1" dirty="0">
              <a:ea typeface="+mj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EBC36FE-CC08-4E25-866B-4D4C853AC0AC}"/>
              </a:ext>
            </a:extLst>
          </p:cNvPr>
          <p:cNvSpPr txBox="1"/>
          <p:nvPr/>
        </p:nvSpPr>
        <p:spPr>
          <a:xfrm>
            <a:off x="1840305" y="4573963"/>
            <a:ext cx="181562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 err="1">
                <a:solidFill>
                  <a:srgbClr val="FF0000"/>
                </a:solidFill>
                <a:ea typeface="+mj-ea"/>
              </a:rPr>
              <a:t>BuildConfig</a:t>
            </a:r>
            <a:endParaRPr lang="ko-KR" altLang="en-US" sz="1600" b="1" dirty="0">
              <a:solidFill>
                <a:srgbClr val="FF0000"/>
              </a:solidFill>
              <a:ea typeface="+mj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598E45C-0B9B-4579-AFC3-39B97A3CBAA9}"/>
              </a:ext>
            </a:extLst>
          </p:cNvPr>
          <p:cNvSpPr txBox="1"/>
          <p:nvPr/>
        </p:nvSpPr>
        <p:spPr>
          <a:xfrm>
            <a:off x="2895198" y="3612220"/>
            <a:ext cx="12654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ea typeface="+mj-ea"/>
              </a:rPr>
              <a:t>Compile</a:t>
            </a:r>
            <a:endParaRPr lang="ko-KR" altLang="en-US" sz="1800" b="1" dirty="0">
              <a:ea typeface="+mj-ea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9188443A-DCFB-47E6-8554-F8092067785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12" y="1117830"/>
            <a:ext cx="609600" cy="609600"/>
          </a:xfrm>
          <a:prstGeom prst="rect">
            <a:avLst/>
          </a:prstGeom>
        </p:spPr>
      </p:pic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9C69E86C-A24D-4BA7-BEA2-6B25A96AE4FD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3882840" y="3185286"/>
            <a:ext cx="434968" cy="27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42E9B898-84D7-4308-96A8-DAE6C421292A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 flipV="1">
            <a:off x="5070283" y="3185286"/>
            <a:ext cx="481466" cy="27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그림 48">
            <a:extLst>
              <a:ext uri="{FF2B5EF4-FFF2-40B4-BE49-F238E27FC236}">
                <a16:creationId xmlns:a16="http://schemas.microsoft.com/office/drawing/2014/main" id="{177C4E85-BCD2-4F19-8B18-25B63583FA9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47702" y="2736022"/>
            <a:ext cx="742950" cy="904875"/>
          </a:xfrm>
          <a:prstGeom prst="rect">
            <a:avLst/>
          </a:prstGeom>
        </p:spPr>
      </p:pic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16C9D3A2-52DC-4218-90F1-DDB5D545A88E}"/>
              </a:ext>
            </a:extLst>
          </p:cNvPr>
          <p:cNvCxnSpPr>
            <a:cxnSpLocks/>
            <a:stCxn id="14" idx="3"/>
            <a:endCxn id="49" idx="1"/>
          </p:cNvCxnSpPr>
          <p:nvPr/>
        </p:nvCxnSpPr>
        <p:spPr>
          <a:xfrm>
            <a:off x="6285174" y="3185286"/>
            <a:ext cx="662528" cy="31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그림 61">
            <a:extLst>
              <a:ext uri="{FF2B5EF4-FFF2-40B4-BE49-F238E27FC236}">
                <a16:creationId xmlns:a16="http://schemas.microsoft.com/office/drawing/2014/main" id="{F9365175-D4A7-4EB7-8747-8CA82B57B3C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69320" y="2659822"/>
            <a:ext cx="828675" cy="1057275"/>
          </a:xfrm>
          <a:prstGeom prst="rect">
            <a:avLst/>
          </a:prstGeom>
        </p:spPr>
      </p:pic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6B98DFB7-511B-42E1-845D-500CAF85F2C7}"/>
              </a:ext>
            </a:extLst>
          </p:cNvPr>
          <p:cNvCxnSpPr>
            <a:cxnSpLocks/>
            <a:stCxn id="49" idx="3"/>
            <a:endCxn id="62" idx="1"/>
          </p:cNvCxnSpPr>
          <p:nvPr/>
        </p:nvCxnSpPr>
        <p:spPr>
          <a:xfrm>
            <a:off x="7690652" y="3188460"/>
            <a:ext cx="14786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01BEDAE9-A47A-4933-AF90-C9ADB09033C9}"/>
              </a:ext>
            </a:extLst>
          </p:cNvPr>
          <p:cNvSpPr txBox="1"/>
          <p:nvPr/>
        </p:nvSpPr>
        <p:spPr>
          <a:xfrm>
            <a:off x="4061298" y="3597598"/>
            <a:ext cx="12654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ea typeface="+mj-ea"/>
              </a:rPr>
              <a:t>Artifact</a:t>
            </a:r>
            <a:endParaRPr lang="ko-KR" altLang="en-US" sz="1800" b="1" dirty="0">
              <a:ea typeface="+mj-ea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D89E413-BF0F-41B3-832F-8CFE9DA181D6}"/>
              </a:ext>
            </a:extLst>
          </p:cNvPr>
          <p:cNvSpPr txBox="1"/>
          <p:nvPr/>
        </p:nvSpPr>
        <p:spPr>
          <a:xfrm>
            <a:off x="5175745" y="3556475"/>
            <a:ext cx="16016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ea typeface="+mj-ea"/>
              </a:rPr>
              <a:t>Base Image</a:t>
            </a:r>
            <a:endParaRPr lang="ko-KR" altLang="en-US" sz="1400" b="1" dirty="0">
              <a:ea typeface="+mj-ea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1F70434-E985-4E6C-BB67-D082DA9964B8}"/>
              </a:ext>
            </a:extLst>
          </p:cNvPr>
          <p:cNvSpPr txBox="1"/>
          <p:nvPr/>
        </p:nvSpPr>
        <p:spPr>
          <a:xfrm>
            <a:off x="5227369" y="4300055"/>
            <a:ext cx="149840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 err="1">
                <a:ea typeface="+mj-ea"/>
              </a:rPr>
              <a:t>Dockerfile</a:t>
            </a:r>
            <a:r>
              <a:rPr lang="en-US" altLang="ko-KR" sz="1400" b="1" dirty="0">
                <a:ea typeface="+mj-ea"/>
              </a:rPr>
              <a:t> </a:t>
            </a:r>
            <a:endParaRPr lang="ko-KR" altLang="en-US" sz="1400" b="1" dirty="0">
              <a:ea typeface="+mj-ea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F019D08-54BC-42C0-9F1B-2F8D6560D4B9}"/>
              </a:ext>
            </a:extLst>
          </p:cNvPr>
          <p:cNvSpPr txBox="1"/>
          <p:nvPr/>
        </p:nvSpPr>
        <p:spPr>
          <a:xfrm>
            <a:off x="6635341" y="3499902"/>
            <a:ext cx="1498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ea typeface="+mj-ea"/>
              </a:rPr>
              <a:t>App</a:t>
            </a:r>
            <a:r>
              <a:rPr lang="en-US" altLang="ko-KR" b="1" dirty="0">
                <a:ea typeface="+mj-ea"/>
              </a:rPr>
              <a:t> </a:t>
            </a:r>
            <a:r>
              <a:rPr lang="en-US" altLang="ko-KR" sz="1400" b="1" dirty="0">
                <a:ea typeface="+mj-ea"/>
              </a:rPr>
              <a:t>Image</a:t>
            </a:r>
            <a:endParaRPr lang="ko-KR" altLang="en-US" sz="1800" b="1" dirty="0">
              <a:ea typeface="+mj-ea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61E69320-EA0C-4705-A57F-175F60F75FA7}"/>
              </a:ext>
            </a:extLst>
          </p:cNvPr>
          <p:cNvSpPr/>
          <p:nvPr/>
        </p:nvSpPr>
        <p:spPr>
          <a:xfrm>
            <a:off x="1944061" y="2262977"/>
            <a:ext cx="6058060" cy="2848702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3A21409-CE17-44CF-A871-3EFF25A2B938}"/>
              </a:ext>
            </a:extLst>
          </p:cNvPr>
          <p:cNvSpPr txBox="1"/>
          <p:nvPr/>
        </p:nvSpPr>
        <p:spPr>
          <a:xfrm>
            <a:off x="8802946" y="3679182"/>
            <a:ext cx="16016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ea typeface="+mj-ea"/>
              </a:rPr>
              <a:t>Registry</a:t>
            </a:r>
            <a:r>
              <a:rPr lang="en-US" altLang="ko-KR" sz="1800" b="1" dirty="0">
                <a:ea typeface="+mj-ea"/>
              </a:rPr>
              <a:t> </a:t>
            </a:r>
            <a:endParaRPr lang="ko-KR" altLang="en-US" sz="1800" b="1" dirty="0">
              <a:ea typeface="+mj-ea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F3D2DC7-1BD2-40CE-BA97-F18D0FD3B9D1}"/>
              </a:ext>
            </a:extLst>
          </p:cNvPr>
          <p:cNvSpPr txBox="1"/>
          <p:nvPr/>
        </p:nvSpPr>
        <p:spPr>
          <a:xfrm>
            <a:off x="1536355" y="3485383"/>
            <a:ext cx="18156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ea typeface="+mj-ea"/>
              </a:rPr>
              <a:t>Source</a:t>
            </a:r>
            <a:endParaRPr lang="ko-KR" altLang="en-US" sz="1400" b="1" dirty="0">
              <a:ea typeface="+mj-ea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D1221990-77DB-4CE1-8209-19B0AA2C3214}"/>
              </a:ext>
            </a:extLst>
          </p:cNvPr>
          <p:cNvSpPr txBox="1"/>
          <p:nvPr/>
        </p:nvSpPr>
        <p:spPr>
          <a:xfrm>
            <a:off x="783193" y="1737469"/>
            <a:ext cx="690745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 err="1">
                <a:ea typeface="+mj-ea"/>
              </a:rPr>
              <a:t>BuildConfig</a:t>
            </a:r>
            <a:r>
              <a:rPr lang="en-US" altLang="ko-KR" sz="1200" b="1" dirty="0">
                <a:ea typeface="+mj-ea"/>
              </a:rPr>
              <a:t> </a:t>
            </a:r>
            <a:r>
              <a:rPr lang="ko-KR" altLang="en-US" sz="1200" b="1" dirty="0">
                <a:ea typeface="+mj-ea"/>
              </a:rPr>
              <a:t>에 설정된 </a:t>
            </a:r>
            <a:r>
              <a:rPr lang="en-US" altLang="ko-KR" sz="1200" b="1" dirty="0">
                <a:ea typeface="+mj-ea"/>
              </a:rPr>
              <a:t>Trigger </a:t>
            </a:r>
            <a:r>
              <a:rPr lang="ko-KR" altLang="en-US" sz="1200" b="1" dirty="0">
                <a:ea typeface="+mj-ea"/>
              </a:rPr>
              <a:t>에 의해 </a:t>
            </a:r>
            <a:r>
              <a:rPr lang="en-US" altLang="ko-KR" sz="1200" b="1" dirty="0">
                <a:ea typeface="+mj-ea"/>
              </a:rPr>
              <a:t>Artifact </a:t>
            </a:r>
            <a:r>
              <a:rPr lang="ko-KR" altLang="en-US" sz="1200" b="1" dirty="0">
                <a:ea typeface="+mj-ea"/>
              </a:rPr>
              <a:t>를 </a:t>
            </a:r>
            <a:r>
              <a:rPr lang="en-US" altLang="ko-KR" sz="1200" b="1" dirty="0">
                <a:ea typeface="+mj-ea"/>
              </a:rPr>
              <a:t>Base</a:t>
            </a:r>
            <a:r>
              <a:rPr lang="ko-KR" altLang="en-US" sz="1200" b="1" dirty="0">
                <a:ea typeface="+mj-ea"/>
              </a:rPr>
              <a:t> </a:t>
            </a:r>
            <a:r>
              <a:rPr lang="en-US" altLang="ko-KR" sz="1200" b="1" dirty="0">
                <a:ea typeface="+mj-ea"/>
              </a:rPr>
              <a:t>Image</a:t>
            </a:r>
            <a:r>
              <a:rPr lang="ko-KR" altLang="en-US" sz="1200" b="1" dirty="0">
                <a:ea typeface="+mj-ea"/>
              </a:rPr>
              <a:t> 에 </a:t>
            </a:r>
            <a:r>
              <a:rPr lang="en-US" altLang="ko-KR" sz="1200" b="1" dirty="0">
                <a:ea typeface="+mj-ea"/>
              </a:rPr>
              <a:t>Add </a:t>
            </a:r>
            <a:r>
              <a:rPr lang="ko-KR" altLang="en-US" sz="1200" b="1" dirty="0">
                <a:ea typeface="+mj-ea"/>
              </a:rPr>
              <a:t>및 </a:t>
            </a:r>
            <a:r>
              <a:rPr lang="en-US" altLang="ko-KR" sz="1200" b="1" dirty="0">
                <a:ea typeface="+mj-ea"/>
              </a:rPr>
              <a:t>App Image</a:t>
            </a:r>
            <a:r>
              <a:rPr lang="ko-KR" altLang="en-US" sz="1200" b="1" dirty="0">
                <a:ea typeface="+mj-ea"/>
              </a:rPr>
              <a:t> 생성 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E987EB51-A3FB-400F-9741-A6BD365DF7EC}"/>
              </a:ext>
            </a:extLst>
          </p:cNvPr>
          <p:cNvSpPr txBox="1"/>
          <p:nvPr/>
        </p:nvSpPr>
        <p:spPr>
          <a:xfrm>
            <a:off x="6947702" y="5423119"/>
            <a:ext cx="476708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1200" b="1">
                <a:ea typeface="+mj-ea"/>
              </a:defRPr>
            </a:lvl1pPr>
          </a:lstStyle>
          <a:p>
            <a:r>
              <a:rPr lang="en-US" altLang="ko-KR" dirty="0" err="1"/>
              <a:t>ImageStream</a:t>
            </a:r>
            <a:r>
              <a:rPr lang="ko-KR" altLang="en-US" dirty="0"/>
              <a:t> 으로 </a:t>
            </a:r>
            <a:r>
              <a:rPr lang="en-US" altLang="ko-KR" dirty="0"/>
              <a:t>Repository</a:t>
            </a:r>
            <a:r>
              <a:rPr lang="ko-KR" altLang="en-US" dirty="0"/>
              <a:t> 별 </a:t>
            </a:r>
            <a:r>
              <a:rPr lang="en-US" altLang="ko-KR" dirty="0"/>
              <a:t>Image </a:t>
            </a:r>
            <a:r>
              <a:rPr lang="ko-KR" altLang="en-US" dirty="0"/>
              <a:t>의 </a:t>
            </a:r>
            <a:r>
              <a:rPr lang="en-US" altLang="ko-KR" dirty="0"/>
              <a:t>Tag </a:t>
            </a:r>
            <a:r>
              <a:rPr lang="ko-KR" altLang="en-US" dirty="0"/>
              <a:t>를 관리</a:t>
            </a:r>
          </a:p>
        </p:txBody>
      </p:sp>
      <p:cxnSp>
        <p:nvCxnSpPr>
          <p:cNvPr id="121" name="연결선: 꺾임 120">
            <a:extLst>
              <a:ext uri="{FF2B5EF4-FFF2-40B4-BE49-F238E27FC236}">
                <a16:creationId xmlns:a16="http://schemas.microsoft.com/office/drawing/2014/main" id="{09531F86-D7DD-43CA-844D-C60C1BBF96AE}"/>
              </a:ext>
            </a:extLst>
          </p:cNvPr>
          <p:cNvCxnSpPr>
            <a:cxnSpLocks/>
            <a:stCxn id="15" idx="1"/>
            <a:endCxn id="8" idx="0"/>
          </p:cNvCxnSpPr>
          <p:nvPr/>
        </p:nvCxnSpPr>
        <p:spPr>
          <a:xfrm rot="10800000" flipH="1" flipV="1">
            <a:off x="941512" y="1422629"/>
            <a:ext cx="1421650" cy="1452833"/>
          </a:xfrm>
          <a:prstGeom prst="bentConnector4">
            <a:avLst>
              <a:gd name="adj1" fmla="val -16080"/>
              <a:gd name="adj2" fmla="val 4804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연결선: 꺾임 128">
            <a:extLst>
              <a:ext uri="{FF2B5EF4-FFF2-40B4-BE49-F238E27FC236}">
                <a16:creationId xmlns:a16="http://schemas.microsoft.com/office/drawing/2014/main" id="{45D0634E-03A6-4BF0-B0C8-66469CF1A9FB}"/>
              </a:ext>
            </a:extLst>
          </p:cNvPr>
          <p:cNvCxnSpPr>
            <a:cxnSpLocks/>
            <a:stCxn id="100" idx="2"/>
            <a:endCxn id="73" idx="2"/>
          </p:cNvCxnSpPr>
          <p:nvPr/>
        </p:nvCxnSpPr>
        <p:spPr>
          <a:xfrm rot="5400000">
            <a:off x="7510514" y="2514573"/>
            <a:ext cx="559318" cy="3627201"/>
          </a:xfrm>
          <a:prstGeom prst="bentConnector3">
            <a:avLst>
              <a:gd name="adj1" fmla="val 14087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F0D4ED78-C4D1-49C9-A8DD-5626E458144F}"/>
              </a:ext>
            </a:extLst>
          </p:cNvPr>
          <p:cNvCxnSpPr>
            <a:cxnSpLocks/>
            <a:stCxn id="73" idx="0"/>
            <a:endCxn id="71" idx="2"/>
          </p:cNvCxnSpPr>
          <p:nvPr/>
        </p:nvCxnSpPr>
        <p:spPr>
          <a:xfrm flipV="1">
            <a:off x="5976572" y="3864252"/>
            <a:ext cx="0" cy="4358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그림 26">
            <a:extLst>
              <a:ext uri="{FF2B5EF4-FFF2-40B4-BE49-F238E27FC236}">
                <a16:creationId xmlns:a16="http://schemas.microsoft.com/office/drawing/2014/main" id="{8B0BE07B-E6D2-4F30-8734-A064561FD70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68772" y="4841272"/>
            <a:ext cx="571500" cy="55245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D70D4C1A-D9BD-4E4F-83C9-393AEF6D401C}"/>
              </a:ext>
            </a:extLst>
          </p:cNvPr>
          <p:cNvSpPr txBox="1"/>
          <p:nvPr/>
        </p:nvSpPr>
        <p:spPr>
          <a:xfrm>
            <a:off x="8761556" y="5009095"/>
            <a:ext cx="218109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 err="1">
                <a:solidFill>
                  <a:srgbClr val="FF0000"/>
                </a:solidFill>
                <a:ea typeface="+mj-ea"/>
              </a:rPr>
              <a:t>ImageStreams</a:t>
            </a:r>
            <a:endParaRPr lang="ko-KR" altLang="en-US" sz="1600" b="1" dirty="0">
              <a:solidFill>
                <a:srgbClr val="FF0000"/>
              </a:solidFill>
              <a:ea typeface="+mj-ea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A3ED90A1-3F1F-4A2A-A7FA-0D9DA7D03CE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44847" y="4330532"/>
            <a:ext cx="571500" cy="55245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BCBC1A2A-5512-40B5-A827-5BBDB1AD37A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716347" y="4374475"/>
            <a:ext cx="571500" cy="552450"/>
          </a:xfrm>
          <a:prstGeom prst="rect">
            <a:avLst/>
          </a:prstGeom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64EC9198-CD5F-4704-AD84-61356EC487EE}"/>
              </a:ext>
            </a:extLst>
          </p:cNvPr>
          <p:cNvSpPr/>
          <p:nvPr/>
        </p:nvSpPr>
        <p:spPr>
          <a:xfrm>
            <a:off x="8106056" y="4258145"/>
            <a:ext cx="2572667" cy="1135578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</a:endParaRPr>
          </a:p>
        </p:txBody>
      </p:sp>
      <p:cxnSp>
        <p:nvCxnSpPr>
          <p:cNvPr id="2" name="연결선: 꺾임 1">
            <a:extLst>
              <a:ext uri="{FF2B5EF4-FFF2-40B4-BE49-F238E27FC236}">
                <a16:creationId xmlns:a16="http://schemas.microsoft.com/office/drawing/2014/main" id="{A34790D5-C12B-41CB-A00E-8293FD95CF66}"/>
              </a:ext>
            </a:extLst>
          </p:cNvPr>
          <p:cNvCxnSpPr>
            <a:cxnSpLocks/>
            <a:stCxn id="8" idx="3"/>
            <a:endCxn id="14" idx="0"/>
          </p:cNvCxnSpPr>
          <p:nvPr/>
        </p:nvCxnSpPr>
        <p:spPr>
          <a:xfrm flipV="1">
            <a:off x="2782262" y="2789998"/>
            <a:ext cx="3136200" cy="399790"/>
          </a:xfrm>
          <a:prstGeom prst="bentConnector4">
            <a:avLst>
              <a:gd name="adj1" fmla="val 3784"/>
              <a:gd name="adj2" fmla="val 14712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22AD011-E056-4DAC-81D0-48F20F41745B}"/>
              </a:ext>
            </a:extLst>
          </p:cNvPr>
          <p:cNvSpPr txBox="1"/>
          <p:nvPr/>
        </p:nvSpPr>
        <p:spPr>
          <a:xfrm>
            <a:off x="3882840" y="2353408"/>
            <a:ext cx="14216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/>
              <a:t>S2I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 Assemble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763340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733739BD-A52B-4357-9E3E-E04BAB67E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Build -&gt; </a:t>
            </a:r>
            <a:r>
              <a:rPr lang="en-US" altLang="ko-KR" dirty="0" err="1"/>
              <a:t>Cloudbees</a:t>
            </a:r>
            <a:r>
              <a:rPr lang="en-US" altLang="ko-KR" dirty="0"/>
              <a:t> CD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0E09789-6143-4E49-9204-4CB82FCEB0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0653" y="3166447"/>
            <a:ext cx="838200" cy="6286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D28435B-0553-4D70-9E4E-639FA2FF6B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6481" y="3114320"/>
            <a:ext cx="742950" cy="7239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C763025-2D4A-456A-A5CE-3C218512AA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4399" y="3083774"/>
            <a:ext cx="752475" cy="79057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0FD0DEE-79E4-4E7D-9186-D57C3E7B1A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28340" y="3080982"/>
            <a:ext cx="733425" cy="790575"/>
          </a:xfrm>
          <a:prstGeom prst="rect">
            <a:avLst/>
          </a:prstGeom>
        </p:spPr>
      </p:pic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412D97D-6948-4C5D-9619-915E8FDFD429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 flipV="1">
            <a:off x="3958853" y="3476270"/>
            <a:ext cx="357628" cy="45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DBB090E-4656-4A64-81BF-196B7C656E8E}"/>
              </a:ext>
            </a:extLst>
          </p:cNvPr>
          <p:cNvSpPr txBox="1"/>
          <p:nvPr/>
        </p:nvSpPr>
        <p:spPr>
          <a:xfrm>
            <a:off x="3182073" y="1548598"/>
            <a:ext cx="12654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ea typeface="+mj-ea"/>
              </a:rPr>
              <a:t>Git</a:t>
            </a:r>
            <a:endParaRPr lang="ko-KR" altLang="en-US" sz="1800" b="1" dirty="0">
              <a:ea typeface="+mj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EBC36FE-CC08-4E25-866B-4D4C853AC0AC}"/>
              </a:ext>
            </a:extLst>
          </p:cNvPr>
          <p:cNvSpPr txBox="1"/>
          <p:nvPr/>
        </p:nvSpPr>
        <p:spPr>
          <a:xfrm>
            <a:off x="2990441" y="4928871"/>
            <a:ext cx="181562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 err="1">
                <a:solidFill>
                  <a:srgbClr val="FF0000"/>
                </a:solidFill>
                <a:ea typeface="+mj-ea"/>
              </a:rPr>
              <a:t>Cloudbees</a:t>
            </a:r>
            <a:r>
              <a:rPr lang="en-US" altLang="ko-KR" sz="1600" b="1" dirty="0">
                <a:solidFill>
                  <a:srgbClr val="FF0000"/>
                </a:solidFill>
                <a:ea typeface="+mj-ea"/>
              </a:rPr>
              <a:t> CD</a:t>
            </a:r>
            <a:endParaRPr lang="ko-KR" altLang="en-US" sz="1600" b="1" dirty="0">
              <a:solidFill>
                <a:srgbClr val="FF0000"/>
              </a:solidFill>
              <a:ea typeface="+mj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598E45C-0B9B-4579-AFC3-39B97A3CBAA9}"/>
              </a:ext>
            </a:extLst>
          </p:cNvPr>
          <p:cNvSpPr txBox="1"/>
          <p:nvPr/>
        </p:nvSpPr>
        <p:spPr>
          <a:xfrm>
            <a:off x="4071789" y="3903204"/>
            <a:ext cx="12654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ea typeface="+mj-ea"/>
              </a:rPr>
              <a:t>Compile</a:t>
            </a:r>
            <a:endParaRPr lang="ko-KR" altLang="en-US" sz="1800" b="1" dirty="0">
              <a:solidFill>
                <a:schemeClr val="bg1">
                  <a:lumMod val="50000"/>
                </a:schemeClr>
              </a:solidFill>
              <a:ea typeface="+mj-ea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9188443A-DCFB-47E6-8554-F8092067785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599" y="1428465"/>
            <a:ext cx="609600" cy="609600"/>
          </a:xfrm>
          <a:prstGeom prst="rect">
            <a:avLst/>
          </a:prstGeom>
        </p:spPr>
      </p:pic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9C69E86C-A24D-4BA7-BEA2-6B25A96AE4FD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5059431" y="3476270"/>
            <a:ext cx="434968" cy="27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42E9B898-84D7-4308-96A8-DAE6C421292A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 flipV="1">
            <a:off x="6246874" y="3476270"/>
            <a:ext cx="481466" cy="27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그림 48">
            <a:extLst>
              <a:ext uri="{FF2B5EF4-FFF2-40B4-BE49-F238E27FC236}">
                <a16:creationId xmlns:a16="http://schemas.microsoft.com/office/drawing/2014/main" id="{177C4E85-BCD2-4F19-8B18-25B63583FA9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24293" y="3027006"/>
            <a:ext cx="742950" cy="904875"/>
          </a:xfrm>
          <a:prstGeom prst="rect">
            <a:avLst/>
          </a:prstGeom>
        </p:spPr>
      </p:pic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16C9D3A2-52DC-4218-90F1-DDB5D545A88E}"/>
              </a:ext>
            </a:extLst>
          </p:cNvPr>
          <p:cNvCxnSpPr>
            <a:cxnSpLocks/>
            <a:stCxn id="14" idx="3"/>
            <a:endCxn id="49" idx="1"/>
          </p:cNvCxnSpPr>
          <p:nvPr/>
        </p:nvCxnSpPr>
        <p:spPr>
          <a:xfrm>
            <a:off x="7461765" y="3476270"/>
            <a:ext cx="662528" cy="31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그림 61">
            <a:extLst>
              <a:ext uri="{FF2B5EF4-FFF2-40B4-BE49-F238E27FC236}">
                <a16:creationId xmlns:a16="http://schemas.microsoft.com/office/drawing/2014/main" id="{F9365175-D4A7-4EB7-8747-8CA82B57B3C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45911" y="2950806"/>
            <a:ext cx="828675" cy="1057275"/>
          </a:xfrm>
          <a:prstGeom prst="rect">
            <a:avLst/>
          </a:prstGeom>
        </p:spPr>
      </p:pic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6B98DFB7-511B-42E1-845D-500CAF85F2C7}"/>
              </a:ext>
            </a:extLst>
          </p:cNvPr>
          <p:cNvCxnSpPr>
            <a:cxnSpLocks/>
            <a:stCxn id="49" idx="3"/>
            <a:endCxn id="62" idx="1"/>
          </p:cNvCxnSpPr>
          <p:nvPr/>
        </p:nvCxnSpPr>
        <p:spPr>
          <a:xfrm>
            <a:off x="8867243" y="3479444"/>
            <a:ext cx="14786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01BEDAE9-A47A-4933-AF90-C9ADB09033C9}"/>
              </a:ext>
            </a:extLst>
          </p:cNvPr>
          <p:cNvSpPr txBox="1"/>
          <p:nvPr/>
        </p:nvSpPr>
        <p:spPr>
          <a:xfrm>
            <a:off x="5237889" y="3888582"/>
            <a:ext cx="12654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ea typeface="+mj-ea"/>
              </a:rPr>
              <a:t>Artifact</a:t>
            </a:r>
            <a:endParaRPr lang="ko-KR" altLang="en-US" sz="1800" b="1" dirty="0">
              <a:solidFill>
                <a:schemeClr val="bg1">
                  <a:lumMod val="50000"/>
                </a:schemeClr>
              </a:solidFill>
              <a:ea typeface="+mj-ea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D89E413-BF0F-41B3-832F-8CFE9DA181D6}"/>
              </a:ext>
            </a:extLst>
          </p:cNvPr>
          <p:cNvSpPr txBox="1"/>
          <p:nvPr/>
        </p:nvSpPr>
        <p:spPr>
          <a:xfrm>
            <a:off x="6352336" y="3847459"/>
            <a:ext cx="16016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ea typeface="+mj-ea"/>
              </a:rPr>
              <a:t>Base Image</a:t>
            </a:r>
            <a:endParaRPr lang="ko-KR" altLang="en-US" sz="1400" b="1" dirty="0">
              <a:ea typeface="+mj-ea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1F70434-E985-4E6C-BB67-D082DA9964B8}"/>
              </a:ext>
            </a:extLst>
          </p:cNvPr>
          <p:cNvSpPr txBox="1"/>
          <p:nvPr/>
        </p:nvSpPr>
        <p:spPr>
          <a:xfrm>
            <a:off x="6403960" y="4591039"/>
            <a:ext cx="149840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 err="1">
                <a:solidFill>
                  <a:schemeClr val="bg1">
                    <a:lumMod val="50000"/>
                  </a:schemeClr>
                </a:solidFill>
                <a:ea typeface="+mj-ea"/>
              </a:rPr>
              <a:t>Dockerfile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ea typeface="+mj-ea"/>
              </a:rPr>
              <a:t> 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  <a:ea typeface="+mj-ea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F019D08-54BC-42C0-9F1B-2F8D6560D4B9}"/>
              </a:ext>
            </a:extLst>
          </p:cNvPr>
          <p:cNvSpPr txBox="1"/>
          <p:nvPr/>
        </p:nvSpPr>
        <p:spPr>
          <a:xfrm>
            <a:off x="7811932" y="3790886"/>
            <a:ext cx="1498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ea typeface="+mj-ea"/>
              </a:rPr>
              <a:t>App</a:t>
            </a:r>
            <a:r>
              <a:rPr lang="en-US" altLang="ko-KR" b="1" dirty="0">
                <a:ea typeface="+mj-ea"/>
              </a:rPr>
              <a:t> </a:t>
            </a:r>
            <a:r>
              <a:rPr lang="en-US" altLang="ko-KR" sz="1400" b="1" dirty="0">
                <a:ea typeface="+mj-ea"/>
              </a:rPr>
              <a:t>Image</a:t>
            </a:r>
            <a:endParaRPr lang="ko-KR" altLang="en-US" sz="1800" b="1" dirty="0">
              <a:ea typeface="+mj-ea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61E69320-EA0C-4705-A57F-175F60F75FA7}"/>
              </a:ext>
            </a:extLst>
          </p:cNvPr>
          <p:cNvSpPr/>
          <p:nvPr/>
        </p:nvSpPr>
        <p:spPr>
          <a:xfrm>
            <a:off x="2887260" y="2584825"/>
            <a:ext cx="6250061" cy="2817837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3A21409-CE17-44CF-A871-3EFF25A2B938}"/>
              </a:ext>
            </a:extLst>
          </p:cNvPr>
          <p:cNvSpPr txBox="1"/>
          <p:nvPr/>
        </p:nvSpPr>
        <p:spPr>
          <a:xfrm>
            <a:off x="9979537" y="3970166"/>
            <a:ext cx="16016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ea typeface="+mj-ea"/>
              </a:rPr>
              <a:t>Registry</a:t>
            </a:r>
            <a:r>
              <a:rPr lang="en-US" altLang="ko-KR" sz="1800" b="1" dirty="0">
                <a:ea typeface="+mj-ea"/>
              </a:rPr>
              <a:t> </a:t>
            </a:r>
            <a:endParaRPr lang="ko-KR" altLang="en-US" sz="1800" b="1" dirty="0">
              <a:ea typeface="+mj-ea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F3D2DC7-1BD2-40CE-BA97-F18D0FD3B9D1}"/>
              </a:ext>
            </a:extLst>
          </p:cNvPr>
          <p:cNvSpPr txBox="1"/>
          <p:nvPr/>
        </p:nvSpPr>
        <p:spPr>
          <a:xfrm>
            <a:off x="2712946" y="3896945"/>
            <a:ext cx="18156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ea typeface="+mj-ea"/>
              </a:rPr>
              <a:t>Source</a:t>
            </a:r>
            <a:endParaRPr lang="ko-KR" altLang="en-US" sz="1400" b="1" dirty="0">
              <a:ea typeface="+mj-ea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E987EB51-A3FB-400F-9741-A6BD365DF7EC}"/>
              </a:ext>
            </a:extLst>
          </p:cNvPr>
          <p:cNvSpPr txBox="1"/>
          <p:nvPr/>
        </p:nvSpPr>
        <p:spPr>
          <a:xfrm>
            <a:off x="7461765" y="5795639"/>
            <a:ext cx="476708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1200" b="1">
                <a:ea typeface="+mj-ea"/>
              </a:defRPr>
            </a:lvl1pPr>
          </a:lstStyle>
          <a:p>
            <a:r>
              <a:rPr lang="en-US" altLang="ko-KR" dirty="0" err="1"/>
              <a:t>ImageStream</a:t>
            </a:r>
            <a:r>
              <a:rPr lang="ko-KR" altLang="en-US" dirty="0"/>
              <a:t> 으로 </a:t>
            </a:r>
            <a:r>
              <a:rPr lang="en-US" altLang="ko-KR" dirty="0"/>
              <a:t>Repository</a:t>
            </a:r>
            <a:r>
              <a:rPr lang="ko-KR" altLang="en-US" dirty="0"/>
              <a:t> 별 </a:t>
            </a:r>
            <a:r>
              <a:rPr lang="en-US" altLang="ko-KR" dirty="0"/>
              <a:t>Image </a:t>
            </a:r>
            <a:r>
              <a:rPr lang="ko-KR" altLang="en-US" dirty="0"/>
              <a:t>의 </a:t>
            </a:r>
            <a:r>
              <a:rPr lang="en-US" altLang="ko-KR" dirty="0"/>
              <a:t>Tag </a:t>
            </a:r>
            <a:r>
              <a:rPr lang="ko-KR" altLang="en-US" dirty="0"/>
              <a:t>를 관리</a:t>
            </a:r>
          </a:p>
        </p:txBody>
      </p:sp>
      <p:cxnSp>
        <p:nvCxnSpPr>
          <p:cNvPr id="121" name="연결선: 꺾임 120">
            <a:extLst>
              <a:ext uri="{FF2B5EF4-FFF2-40B4-BE49-F238E27FC236}">
                <a16:creationId xmlns:a16="http://schemas.microsoft.com/office/drawing/2014/main" id="{09531F86-D7DD-43CA-844D-C60C1BBF96AE}"/>
              </a:ext>
            </a:extLst>
          </p:cNvPr>
          <p:cNvCxnSpPr>
            <a:cxnSpLocks/>
            <a:stCxn id="15" idx="2"/>
            <a:endCxn id="8" idx="0"/>
          </p:cNvCxnSpPr>
          <p:nvPr/>
        </p:nvCxnSpPr>
        <p:spPr>
          <a:xfrm rot="16200000" flipH="1">
            <a:off x="2816885" y="2443579"/>
            <a:ext cx="1128382" cy="317354"/>
          </a:xfrm>
          <a:prstGeom prst="bentConnector3">
            <a:avLst>
              <a:gd name="adj1" fmla="val 2773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연결선: 꺾임 128">
            <a:extLst>
              <a:ext uri="{FF2B5EF4-FFF2-40B4-BE49-F238E27FC236}">
                <a16:creationId xmlns:a16="http://schemas.microsoft.com/office/drawing/2014/main" id="{45D0634E-03A6-4BF0-B0C8-66469CF1A9FB}"/>
              </a:ext>
            </a:extLst>
          </p:cNvPr>
          <p:cNvCxnSpPr>
            <a:cxnSpLocks/>
            <a:stCxn id="100" idx="2"/>
            <a:endCxn id="73" idx="2"/>
          </p:cNvCxnSpPr>
          <p:nvPr/>
        </p:nvCxnSpPr>
        <p:spPr>
          <a:xfrm rot="5400000">
            <a:off x="8687105" y="2805557"/>
            <a:ext cx="559318" cy="3627201"/>
          </a:xfrm>
          <a:prstGeom prst="bentConnector3">
            <a:avLst>
              <a:gd name="adj1" fmla="val 14087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F0D4ED78-C4D1-49C9-A8DD-5626E458144F}"/>
              </a:ext>
            </a:extLst>
          </p:cNvPr>
          <p:cNvCxnSpPr>
            <a:cxnSpLocks/>
            <a:stCxn id="73" idx="0"/>
            <a:endCxn id="71" idx="2"/>
          </p:cNvCxnSpPr>
          <p:nvPr/>
        </p:nvCxnSpPr>
        <p:spPr>
          <a:xfrm flipV="1">
            <a:off x="7153163" y="4155236"/>
            <a:ext cx="0" cy="4358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그림 26">
            <a:extLst>
              <a:ext uri="{FF2B5EF4-FFF2-40B4-BE49-F238E27FC236}">
                <a16:creationId xmlns:a16="http://schemas.microsoft.com/office/drawing/2014/main" id="{8B0BE07B-E6D2-4F30-8734-A064561FD70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545363" y="5132256"/>
            <a:ext cx="571500" cy="55245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D70D4C1A-D9BD-4E4F-83C9-393AEF6D401C}"/>
              </a:ext>
            </a:extLst>
          </p:cNvPr>
          <p:cNvSpPr txBox="1"/>
          <p:nvPr/>
        </p:nvSpPr>
        <p:spPr>
          <a:xfrm>
            <a:off x="9938147" y="5300079"/>
            <a:ext cx="218109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 err="1">
                <a:solidFill>
                  <a:srgbClr val="FF0000"/>
                </a:solidFill>
                <a:ea typeface="+mj-ea"/>
              </a:rPr>
              <a:t>ImageStreams</a:t>
            </a:r>
            <a:endParaRPr lang="ko-KR" altLang="en-US" sz="1600" b="1" dirty="0">
              <a:solidFill>
                <a:srgbClr val="FF0000"/>
              </a:solidFill>
              <a:ea typeface="+mj-ea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A3ED90A1-3F1F-4A2A-A7FA-0D9DA7D03CE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321438" y="4621516"/>
            <a:ext cx="571500" cy="55245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BCBC1A2A-5512-40B5-A827-5BBDB1AD37A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892938" y="4665459"/>
            <a:ext cx="571500" cy="552450"/>
          </a:xfrm>
          <a:prstGeom prst="rect">
            <a:avLst/>
          </a:prstGeom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64EC9198-CD5F-4704-AD84-61356EC487EE}"/>
              </a:ext>
            </a:extLst>
          </p:cNvPr>
          <p:cNvSpPr/>
          <p:nvPr/>
        </p:nvSpPr>
        <p:spPr>
          <a:xfrm>
            <a:off x="9282647" y="4549129"/>
            <a:ext cx="2572667" cy="1135578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8FF447-3F3E-443F-855B-FBE8A3F4E5EB}"/>
              </a:ext>
            </a:extLst>
          </p:cNvPr>
          <p:cNvSpPr txBox="1"/>
          <p:nvPr/>
        </p:nvSpPr>
        <p:spPr>
          <a:xfrm>
            <a:off x="3205061" y="1966154"/>
            <a:ext cx="533114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 err="1">
                <a:highlight>
                  <a:srgbClr val="FFFF00"/>
                </a:highlight>
                <a:ea typeface="+mj-ea"/>
              </a:rPr>
              <a:t>Cloudbees</a:t>
            </a:r>
            <a:r>
              <a:rPr lang="en-US" altLang="ko-KR" sz="1200" b="1" dirty="0">
                <a:highlight>
                  <a:srgbClr val="FFFF00"/>
                </a:highlight>
                <a:ea typeface="+mj-ea"/>
              </a:rPr>
              <a:t> CD </a:t>
            </a:r>
            <a:r>
              <a:rPr lang="ko-KR" altLang="en-US" sz="1200" b="1" dirty="0">
                <a:highlight>
                  <a:srgbClr val="FFFF00"/>
                </a:highlight>
                <a:ea typeface="+mj-ea"/>
              </a:rPr>
              <a:t>와 </a:t>
            </a:r>
            <a:r>
              <a:rPr lang="en-US" altLang="ko-KR" sz="1200" b="1" dirty="0">
                <a:highlight>
                  <a:srgbClr val="FFFF00"/>
                </a:highlight>
                <a:ea typeface="+mj-ea"/>
              </a:rPr>
              <a:t>Jenkins Docker Plugin </a:t>
            </a:r>
            <a:r>
              <a:rPr lang="ko-KR" altLang="en-US" sz="1200" b="1" dirty="0">
                <a:highlight>
                  <a:srgbClr val="FFFF00"/>
                </a:highlight>
                <a:ea typeface="+mj-ea"/>
              </a:rPr>
              <a:t>을 통해 </a:t>
            </a:r>
            <a:r>
              <a:rPr lang="en-US" altLang="ko-KR" sz="1200" b="1" dirty="0">
                <a:highlight>
                  <a:srgbClr val="FFFF00"/>
                </a:highlight>
                <a:ea typeface="+mj-ea"/>
              </a:rPr>
              <a:t>App Image</a:t>
            </a:r>
            <a:r>
              <a:rPr lang="ko-KR" altLang="en-US" sz="1200" b="1" dirty="0">
                <a:highlight>
                  <a:srgbClr val="FFFF00"/>
                </a:highlight>
                <a:ea typeface="+mj-ea"/>
              </a:rPr>
              <a:t> 를 생성</a:t>
            </a:r>
            <a:endParaRPr lang="en-US" altLang="ko-KR" sz="1200" b="1" dirty="0">
              <a:highlight>
                <a:srgbClr val="FFFF00"/>
              </a:highlight>
              <a:ea typeface="+mj-ea"/>
            </a:endParaRPr>
          </a:p>
          <a:p>
            <a:pPr algn="ctr"/>
            <a:r>
              <a:rPr lang="en-US" altLang="ko-KR" sz="1200" b="1" dirty="0">
                <a:highlight>
                  <a:srgbClr val="FFFF00"/>
                </a:highlight>
                <a:ea typeface="+mj-ea"/>
              </a:rPr>
              <a:t>+ Release </a:t>
            </a:r>
            <a:r>
              <a:rPr lang="ko-KR" altLang="en-US" sz="1200" b="1" dirty="0">
                <a:highlight>
                  <a:srgbClr val="FFFF00"/>
                </a:highlight>
                <a:ea typeface="+mj-ea"/>
              </a:rPr>
              <a:t>이슈관리 </a:t>
            </a:r>
            <a:r>
              <a:rPr lang="en-US" altLang="ko-KR" sz="1200" b="1" dirty="0">
                <a:highlight>
                  <a:srgbClr val="FFFF00"/>
                </a:highlight>
                <a:ea typeface="+mj-ea"/>
              </a:rPr>
              <a:t>+ Unit Test</a:t>
            </a:r>
            <a:r>
              <a:rPr lang="ko-KR" altLang="en-US" sz="1200" b="1" dirty="0">
                <a:highlight>
                  <a:srgbClr val="FFFF00"/>
                </a:highlight>
                <a:ea typeface="+mj-ea"/>
              </a:rPr>
              <a:t> </a:t>
            </a:r>
            <a:r>
              <a:rPr lang="en-US" altLang="ko-KR" sz="1200" b="1" dirty="0">
                <a:highlight>
                  <a:srgbClr val="FFFF00"/>
                </a:highlight>
                <a:ea typeface="+mj-ea"/>
              </a:rPr>
              <a:t>+ </a:t>
            </a:r>
            <a:r>
              <a:rPr lang="ko-KR" altLang="en-US" sz="1200" b="1" dirty="0">
                <a:highlight>
                  <a:srgbClr val="FFFF00"/>
                </a:highlight>
                <a:ea typeface="+mj-ea"/>
              </a:rPr>
              <a:t>정적분석 </a:t>
            </a:r>
            <a:r>
              <a:rPr lang="en-US" altLang="ko-KR" sz="1200" b="1" dirty="0">
                <a:highlight>
                  <a:srgbClr val="FFFF00"/>
                </a:highlight>
                <a:ea typeface="+mj-ea"/>
              </a:rPr>
              <a:t> </a:t>
            </a:r>
            <a:endParaRPr lang="ko-KR" altLang="en-US" sz="1200" b="1" dirty="0">
              <a:ea typeface="+mj-ea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931690A-5227-4354-87FF-81677D8D72CA}"/>
              </a:ext>
            </a:extLst>
          </p:cNvPr>
          <p:cNvSpPr/>
          <p:nvPr/>
        </p:nvSpPr>
        <p:spPr>
          <a:xfrm>
            <a:off x="620277" y="1630681"/>
            <a:ext cx="1583954" cy="43510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>
              <a:ea typeface="+mj-ea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A555D30-14A6-495D-A701-6BFCCAD5D39A}"/>
              </a:ext>
            </a:extLst>
          </p:cNvPr>
          <p:cNvSpPr/>
          <p:nvPr/>
        </p:nvSpPr>
        <p:spPr>
          <a:xfrm>
            <a:off x="739197" y="2558857"/>
            <a:ext cx="1270542" cy="28955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  <a:ea typeface="+mj-ea"/>
              </a:rPr>
              <a:t>소스 다운로드</a:t>
            </a:r>
            <a:endParaRPr lang="ko-KR" altLang="en-US" sz="900" b="1" dirty="0">
              <a:solidFill>
                <a:schemeClr val="lt1"/>
              </a:solidFill>
              <a:ea typeface="+mj-ea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640E0F1-D7D9-4275-8BE0-D28F47CE4113}"/>
              </a:ext>
            </a:extLst>
          </p:cNvPr>
          <p:cNvSpPr/>
          <p:nvPr/>
        </p:nvSpPr>
        <p:spPr>
          <a:xfrm>
            <a:off x="745800" y="4922971"/>
            <a:ext cx="1270542" cy="28955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  <a:ea typeface="+mj-ea"/>
              </a:rPr>
              <a:t>정적 테스트</a:t>
            </a:r>
            <a:endParaRPr lang="ko-KR" altLang="en-US" sz="900" b="1" dirty="0">
              <a:solidFill>
                <a:schemeClr val="lt1"/>
              </a:solidFill>
              <a:ea typeface="+mj-ea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C74ED2C-7BA8-4C93-BC13-45A0DA7BF479}"/>
              </a:ext>
            </a:extLst>
          </p:cNvPr>
          <p:cNvCxnSpPr>
            <a:cxnSpLocks/>
            <a:stCxn id="20" idx="2"/>
            <a:endCxn id="51" idx="0"/>
          </p:cNvCxnSpPr>
          <p:nvPr/>
        </p:nvCxnSpPr>
        <p:spPr>
          <a:xfrm>
            <a:off x="1374468" y="2848416"/>
            <a:ext cx="0" cy="3059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BF19F0F-94D5-4B94-91EA-EBE4EA368891}"/>
              </a:ext>
            </a:extLst>
          </p:cNvPr>
          <p:cNvSpPr/>
          <p:nvPr/>
        </p:nvSpPr>
        <p:spPr>
          <a:xfrm>
            <a:off x="745800" y="4371960"/>
            <a:ext cx="1270542" cy="28955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  <a:ea typeface="+mj-ea"/>
              </a:rPr>
              <a:t>유닛 테스트</a:t>
            </a:r>
            <a:endParaRPr lang="ko-KR" altLang="en-US" sz="900" b="1" dirty="0">
              <a:solidFill>
                <a:schemeClr val="lt1"/>
              </a:solidFill>
              <a:ea typeface="+mj-ea"/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325BDAB5-8626-4D62-A569-56AE046A8EA4}"/>
              </a:ext>
            </a:extLst>
          </p:cNvPr>
          <p:cNvCxnSpPr>
            <a:cxnSpLocks/>
            <a:stCxn id="40" idx="2"/>
            <a:endCxn id="21" idx="0"/>
          </p:cNvCxnSpPr>
          <p:nvPr/>
        </p:nvCxnSpPr>
        <p:spPr>
          <a:xfrm>
            <a:off x="1381071" y="4661519"/>
            <a:ext cx="0" cy="2614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DEEABF62-4B93-4E98-BB5F-DC4C4FC8A256}"/>
              </a:ext>
            </a:extLst>
          </p:cNvPr>
          <p:cNvSpPr/>
          <p:nvPr/>
        </p:nvSpPr>
        <p:spPr>
          <a:xfrm>
            <a:off x="739197" y="3154354"/>
            <a:ext cx="1270542" cy="28955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ea typeface="+mj-ea"/>
              </a:rPr>
              <a:t> </a:t>
            </a:r>
            <a:r>
              <a:rPr lang="ko-KR" altLang="en-US" sz="900" b="1" dirty="0">
                <a:solidFill>
                  <a:schemeClr val="bg1">
                    <a:lumMod val="50000"/>
                  </a:schemeClr>
                </a:solidFill>
                <a:ea typeface="+mj-ea"/>
              </a:rPr>
              <a:t>빌드</a:t>
            </a: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B6DAFC56-DA1F-437A-BE84-F298F404A953}"/>
              </a:ext>
            </a:extLst>
          </p:cNvPr>
          <p:cNvCxnSpPr>
            <a:cxnSpLocks/>
            <a:stCxn id="51" idx="2"/>
            <a:endCxn id="88" idx="0"/>
          </p:cNvCxnSpPr>
          <p:nvPr/>
        </p:nvCxnSpPr>
        <p:spPr>
          <a:xfrm>
            <a:off x="1374468" y="3443913"/>
            <a:ext cx="7787" cy="2964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2B8AEE42-6942-4879-B98D-98E6AA3B9960}"/>
              </a:ext>
            </a:extLst>
          </p:cNvPr>
          <p:cNvSpPr/>
          <p:nvPr/>
        </p:nvSpPr>
        <p:spPr>
          <a:xfrm>
            <a:off x="744821" y="1943329"/>
            <a:ext cx="1270542" cy="28955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ea typeface="+mj-ea"/>
              </a:rPr>
              <a:t>Jira </a:t>
            </a:r>
            <a:r>
              <a:rPr lang="ko-KR" altLang="en-US" sz="900" b="1" dirty="0">
                <a:solidFill>
                  <a:schemeClr val="tx1"/>
                </a:solidFill>
                <a:ea typeface="+mj-ea"/>
              </a:rPr>
              <a:t>이슈 생성</a:t>
            </a:r>
            <a:endParaRPr lang="ko-KR" altLang="en-US" sz="900" b="1" dirty="0">
              <a:solidFill>
                <a:schemeClr val="lt1"/>
              </a:solidFill>
              <a:ea typeface="+mj-ea"/>
            </a:endParaRPr>
          </a:p>
        </p:txBody>
      </p:sp>
      <p:pic>
        <p:nvPicPr>
          <p:cNvPr id="75" name="그림 74">
            <a:extLst>
              <a:ext uri="{FF2B5EF4-FFF2-40B4-BE49-F238E27FC236}">
                <a16:creationId xmlns:a16="http://schemas.microsoft.com/office/drawing/2014/main" id="{B5739017-CC7D-487F-8AF2-308A7B56E44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02614" y="1694172"/>
            <a:ext cx="239308" cy="228600"/>
          </a:xfrm>
          <a:prstGeom prst="rect">
            <a:avLst/>
          </a:prstGeom>
        </p:spPr>
      </p:pic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6C825338-3F26-447D-8637-BED9DE4DBC97}"/>
              </a:ext>
            </a:extLst>
          </p:cNvPr>
          <p:cNvCxnSpPr>
            <a:cxnSpLocks/>
            <a:stCxn id="67" idx="2"/>
            <a:endCxn id="20" idx="0"/>
          </p:cNvCxnSpPr>
          <p:nvPr/>
        </p:nvCxnSpPr>
        <p:spPr>
          <a:xfrm flipH="1">
            <a:off x="1374468" y="2232888"/>
            <a:ext cx="5624" cy="3259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그림 81">
            <a:extLst>
              <a:ext uri="{FF2B5EF4-FFF2-40B4-BE49-F238E27FC236}">
                <a16:creationId xmlns:a16="http://schemas.microsoft.com/office/drawing/2014/main" id="{E0366642-35A2-41CC-AEE4-345DC66B4B1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1407" y="4157363"/>
            <a:ext cx="181493" cy="203272"/>
          </a:xfrm>
          <a:prstGeom prst="rect">
            <a:avLst/>
          </a:prstGeom>
        </p:spPr>
      </p:pic>
      <p:pic>
        <p:nvPicPr>
          <p:cNvPr id="84" name="그림 83">
            <a:extLst>
              <a:ext uri="{FF2B5EF4-FFF2-40B4-BE49-F238E27FC236}">
                <a16:creationId xmlns:a16="http://schemas.microsoft.com/office/drawing/2014/main" id="{F1DA621B-8A99-4099-B6F9-4116C81AAA5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436" y="2343125"/>
            <a:ext cx="194792" cy="194792"/>
          </a:xfrm>
          <a:prstGeom prst="rect">
            <a:avLst/>
          </a:prstGeom>
        </p:spPr>
      </p:pic>
      <p:sp>
        <p:nvSpPr>
          <p:cNvPr id="88" name="직사각형 87">
            <a:extLst>
              <a:ext uri="{FF2B5EF4-FFF2-40B4-BE49-F238E27FC236}">
                <a16:creationId xmlns:a16="http://schemas.microsoft.com/office/drawing/2014/main" id="{D6166CD6-4BBC-4D92-9F9B-B12F31E60F9D}"/>
              </a:ext>
            </a:extLst>
          </p:cNvPr>
          <p:cNvSpPr/>
          <p:nvPr/>
        </p:nvSpPr>
        <p:spPr>
          <a:xfrm>
            <a:off x="746984" y="3740340"/>
            <a:ext cx="1270542" cy="28955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ea typeface="+mj-ea"/>
              </a:rPr>
              <a:t>Jira </a:t>
            </a:r>
            <a:r>
              <a:rPr lang="ko-KR" altLang="en-US" sz="900" b="1" dirty="0">
                <a:solidFill>
                  <a:schemeClr val="tx1"/>
                </a:solidFill>
                <a:ea typeface="+mj-ea"/>
              </a:rPr>
              <a:t>이슈 업데이트</a:t>
            </a:r>
            <a:endParaRPr lang="ko-KR" altLang="en-US" sz="900" b="1" dirty="0">
              <a:solidFill>
                <a:schemeClr val="lt1"/>
              </a:solidFill>
              <a:ea typeface="+mj-ea"/>
            </a:endParaRPr>
          </a:p>
        </p:txBody>
      </p:sp>
      <p:pic>
        <p:nvPicPr>
          <p:cNvPr id="90" name="그림 89">
            <a:extLst>
              <a:ext uri="{FF2B5EF4-FFF2-40B4-BE49-F238E27FC236}">
                <a16:creationId xmlns:a16="http://schemas.microsoft.com/office/drawing/2014/main" id="{16FBBABB-B9C6-4D9D-BED6-AA3B6C8840D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11951" y="3488552"/>
            <a:ext cx="239308" cy="228600"/>
          </a:xfrm>
          <a:prstGeom prst="rect">
            <a:avLst/>
          </a:prstGeom>
        </p:spPr>
      </p:pic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7274DB67-6985-4EC1-995D-F6BEC472A23A}"/>
              </a:ext>
            </a:extLst>
          </p:cNvPr>
          <p:cNvCxnSpPr>
            <a:cxnSpLocks/>
            <a:stCxn id="88" idx="2"/>
            <a:endCxn id="40" idx="0"/>
          </p:cNvCxnSpPr>
          <p:nvPr/>
        </p:nvCxnSpPr>
        <p:spPr>
          <a:xfrm flipH="1">
            <a:off x="1381071" y="4029899"/>
            <a:ext cx="1184" cy="3420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7" name="그림 96">
            <a:extLst>
              <a:ext uri="{FF2B5EF4-FFF2-40B4-BE49-F238E27FC236}">
                <a16:creationId xmlns:a16="http://schemas.microsoft.com/office/drawing/2014/main" id="{C3F88151-DB0A-4EFA-AB80-10A45A0AD5B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23035" y="2930008"/>
            <a:ext cx="181493" cy="203272"/>
          </a:xfrm>
          <a:prstGeom prst="rect">
            <a:avLst/>
          </a:prstGeom>
        </p:spPr>
      </p:pic>
      <p:pic>
        <p:nvPicPr>
          <p:cNvPr id="103" name="그림 102">
            <a:extLst>
              <a:ext uri="{FF2B5EF4-FFF2-40B4-BE49-F238E27FC236}">
                <a16:creationId xmlns:a16="http://schemas.microsoft.com/office/drawing/2014/main" id="{EA315949-7B19-475B-8C24-0FE2DE05A1C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flipH="1">
            <a:off x="761407" y="4744458"/>
            <a:ext cx="163264" cy="145839"/>
          </a:xfrm>
          <a:prstGeom prst="rect">
            <a:avLst/>
          </a:prstGeom>
        </p:spPr>
      </p:pic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7D11D1FF-493F-470E-914F-31FA034349A1}"/>
              </a:ext>
            </a:extLst>
          </p:cNvPr>
          <p:cNvSpPr/>
          <p:nvPr/>
        </p:nvSpPr>
        <p:spPr>
          <a:xfrm>
            <a:off x="745800" y="5544455"/>
            <a:ext cx="1270542" cy="28955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ea typeface="+mj-ea"/>
              </a:rPr>
              <a:t>App </a:t>
            </a:r>
            <a:r>
              <a:rPr lang="ko-KR" altLang="en-US" sz="900" b="1" dirty="0">
                <a:solidFill>
                  <a:schemeClr val="tx1"/>
                </a:solidFill>
                <a:ea typeface="+mj-ea"/>
              </a:rPr>
              <a:t>이미지 업로드</a:t>
            </a:r>
          </a:p>
        </p:txBody>
      </p:sp>
      <p:pic>
        <p:nvPicPr>
          <p:cNvPr id="106" name="그림 105">
            <a:extLst>
              <a:ext uri="{FF2B5EF4-FFF2-40B4-BE49-F238E27FC236}">
                <a16:creationId xmlns:a16="http://schemas.microsoft.com/office/drawing/2014/main" id="{A3537968-F692-4C48-83F2-B3605E44854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45800" y="5333360"/>
            <a:ext cx="181493" cy="203272"/>
          </a:xfrm>
          <a:prstGeom prst="rect">
            <a:avLst/>
          </a:prstGeom>
        </p:spPr>
      </p:pic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2C1655E9-C226-4DC2-9B6F-0B7DCA09DAF2}"/>
              </a:ext>
            </a:extLst>
          </p:cNvPr>
          <p:cNvCxnSpPr>
            <a:cxnSpLocks/>
            <a:stCxn id="21" idx="2"/>
            <a:endCxn id="105" idx="0"/>
          </p:cNvCxnSpPr>
          <p:nvPr/>
        </p:nvCxnSpPr>
        <p:spPr>
          <a:xfrm>
            <a:off x="1381071" y="5212530"/>
            <a:ext cx="0" cy="331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연결선: 꺾임 112">
            <a:extLst>
              <a:ext uri="{FF2B5EF4-FFF2-40B4-BE49-F238E27FC236}">
                <a16:creationId xmlns:a16="http://schemas.microsoft.com/office/drawing/2014/main" id="{96CA61D9-F7C0-45BD-A739-D4E326B70698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2204231" y="3806191"/>
            <a:ext cx="683028" cy="127983"/>
          </a:xfrm>
          <a:prstGeom prst="bentConnector3">
            <a:avLst>
              <a:gd name="adj1" fmla="val 50000"/>
            </a:avLst>
          </a:prstGeom>
          <a:ln w="38100" cmpd="sng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7D94E243-6C89-4D38-BC00-B6CA53C52014}"/>
              </a:ext>
            </a:extLst>
          </p:cNvPr>
          <p:cNvSpPr txBox="1"/>
          <p:nvPr/>
        </p:nvSpPr>
        <p:spPr>
          <a:xfrm>
            <a:off x="739197" y="1224288"/>
            <a:ext cx="125803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/>
              <a:t>Dev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Stage</a:t>
            </a:r>
          </a:p>
        </p:txBody>
      </p:sp>
      <p:cxnSp>
        <p:nvCxnSpPr>
          <p:cNvPr id="2" name="연결선: 꺾임 1">
            <a:extLst>
              <a:ext uri="{FF2B5EF4-FFF2-40B4-BE49-F238E27FC236}">
                <a16:creationId xmlns:a16="http://schemas.microsoft.com/office/drawing/2014/main" id="{B3D2ABE7-9423-46A4-B26A-B1FF438B271B}"/>
              </a:ext>
            </a:extLst>
          </p:cNvPr>
          <p:cNvCxnSpPr>
            <a:cxnSpLocks/>
            <a:stCxn id="8" idx="3"/>
            <a:endCxn id="14" idx="0"/>
          </p:cNvCxnSpPr>
          <p:nvPr/>
        </p:nvCxnSpPr>
        <p:spPr>
          <a:xfrm flipV="1">
            <a:off x="3958853" y="3080982"/>
            <a:ext cx="3136200" cy="399790"/>
          </a:xfrm>
          <a:prstGeom prst="bentConnector4">
            <a:avLst>
              <a:gd name="adj1" fmla="val 3784"/>
              <a:gd name="adj2" fmla="val 15466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A351CC8-22D0-4E19-817D-93B458383871}"/>
              </a:ext>
            </a:extLst>
          </p:cNvPr>
          <p:cNvSpPr txBox="1"/>
          <p:nvPr/>
        </p:nvSpPr>
        <p:spPr>
          <a:xfrm>
            <a:off x="5098690" y="2624713"/>
            <a:ext cx="14216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/>
              <a:t>S2I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 Assemble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63198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733739BD-A52B-4357-9E3E-E04BAB67E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Deploy -&gt; </a:t>
            </a:r>
            <a:r>
              <a:rPr lang="en-US" altLang="ko-KR" dirty="0" err="1"/>
              <a:t>Openshit</a:t>
            </a: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51EB5B47-44CC-4FF0-8A8E-4B4B60A49958}"/>
              </a:ext>
            </a:extLst>
          </p:cNvPr>
          <p:cNvGrpSpPr/>
          <p:nvPr/>
        </p:nvGrpSpPr>
        <p:grpSpPr>
          <a:xfrm>
            <a:off x="758040" y="1228476"/>
            <a:ext cx="10854458" cy="5025974"/>
            <a:chOff x="758040" y="1228476"/>
            <a:chExt cx="10854458" cy="5025974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EBC36FE-CC08-4E25-866B-4D4C853AC0AC}"/>
                </a:ext>
              </a:extLst>
            </p:cNvPr>
            <p:cNvSpPr txBox="1"/>
            <p:nvPr/>
          </p:nvSpPr>
          <p:spPr>
            <a:xfrm>
              <a:off x="5164670" y="1404617"/>
              <a:ext cx="2537189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b="1" dirty="0" err="1">
                  <a:solidFill>
                    <a:srgbClr val="FF0000"/>
                  </a:solidFill>
                  <a:ea typeface="+mj-ea"/>
                </a:rPr>
                <a:t>DeploymentConfig</a:t>
              </a:r>
              <a:r>
                <a:rPr lang="en-US" altLang="ko-KR" b="1" dirty="0">
                  <a:solidFill>
                    <a:srgbClr val="FF0000"/>
                  </a:solidFill>
                  <a:ea typeface="+mj-ea"/>
                </a:rPr>
                <a:t>,</a:t>
              </a:r>
            </a:p>
            <a:p>
              <a:pPr algn="ctr"/>
              <a:r>
                <a:rPr lang="en-US" altLang="ko-KR" b="1" dirty="0">
                  <a:solidFill>
                    <a:srgbClr val="FF0000"/>
                  </a:solidFill>
                  <a:ea typeface="+mj-ea"/>
                </a:rPr>
                <a:t>Service,</a:t>
              </a:r>
              <a:r>
                <a:rPr lang="ko-KR" altLang="en-US" b="1" dirty="0">
                  <a:solidFill>
                    <a:srgbClr val="FF0000"/>
                  </a:solidFill>
                  <a:ea typeface="+mj-ea"/>
                </a:rPr>
                <a:t> </a:t>
              </a:r>
              <a:endParaRPr lang="en-US" altLang="ko-KR" b="1" dirty="0">
                <a:solidFill>
                  <a:srgbClr val="FF0000"/>
                </a:solidFill>
                <a:ea typeface="+mj-ea"/>
              </a:endParaRPr>
            </a:p>
            <a:p>
              <a:pPr algn="ctr"/>
              <a:r>
                <a:rPr lang="en-US" altLang="ko-KR" b="1" dirty="0">
                  <a:solidFill>
                    <a:srgbClr val="FF0000"/>
                  </a:solidFill>
                  <a:ea typeface="+mj-ea"/>
                </a:rPr>
                <a:t>Route,..</a:t>
              </a:r>
              <a:endParaRPr lang="en-US" altLang="ko-KR" sz="1800" b="1" dirty="0">
                <a:solidFill>
                  <a:srgbClr val="FF0000"/>
                </a:solidFill>
                <a:ea typeface="+mj-ea"/>
              </a:endParaRPr>
            </a:p>
          </p:txBody>
        </p:sp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id="{F9365175-D4A7-4EB7-8747-8CA82B57B3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44530" y="1305932"/>
              <a:ext cx="828675" cy="1057275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D11DE3D-99F8-4A6B-AFCB-CFC63AE4F680}"/>
                </a:ext>
              </a:extLst>
            </p:cNvPr>
            <p:cNvSpPr txBox="1"/>
            <p:nvPr/>
          </p:nvSpPr>
          <p:spPr>
            <a:xfrm>
              <a:off x="758040" y="2337810"/>
              <a:ext cx="16016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b="1" dirty="0">
                  <a:ea typeface="+mj-ea"/>
                </a:rPr>
                <a:t>Registry</a:t>
              </a:r>
              <a:r>
                <a:rPr lang="en-US" altLang="ko-KR" sz="1800" b="1" dirty="0">
                  <a:ea typeface="+mj-ea"/>
                </a:rPr>
                <a:t> </a:t>
              </a:r>
              <a:endParaRPr lang="ko-KR" altLang="en-US" sz="1800" b="1" dirty="0">
                <a:ea typeface="+mj-ea"/>
              </a:endParaRPr>
            </a:p>
          </p:txBody>
        </p: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85F7529C-08B8-4B1E-8D1E-7E9AF8F781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4560" y="2796392"/>
              <a:ext cx="8545118" cy="3458058"/>
            </a:xfrm>
            <a:prstGeom prst="rect">
              <a:avLst/>
            </a:prstGeom>
          </p:spPr>
        </p:pic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7880B802-F09E-444A-AD4F-49131B529266}"/>
                </a:ext>
              </a:extLst>
            </p:cNvPr>
            <p:cNvCxnSpPr>
              <a:cxnSpLocks/>
              <a:stCxn id="62" idx="3"/>
              <a:endCxn id="83" idx="1"/>
            </p:cNvCxnSpPr>
            <p:nvPr/>
          </p:nvCxnSpPr>
          <p:spPr>
            <a:xfrm flipV="1">
              <a:off x="1973205" y="1824156"/>
              <a:ext cx="3180525" cy="1041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7B2A70D4-35B3-4AF2-BD9D-7BD4526123C7}"/>
                </a:ext>
              </a:extLst>
            </p:cNvPr>
            <p:cNvCxnSpPr>
              <a:cxnSpLocks/>
              <a:stCxn id="26" idx="3"/>
              <a:endCxn id="23" idx="0"/>
            </p:cNvCxnSpPr>
            <p:nvPr/>
          </p:nvCxnSpPr>
          <p:spPr>
            <a:xfrm>
              <a:off x="7701859" y="1866282"/>
              <a:ext cx="2111402" cy="1084581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9611D6F3-78A5-41D3-898E-7A7DED50188B}"/>
                </a:ext>
              </a:extLst>
            </p:cNvPr>
            <p:cNvSpPr/>
            <p:nvPr/>
          </p:nvSpPr>
          <p:spPr>
            <a:xfrm>
              <a:off x="8451186" y="2950863"/>
              <a:ext cx="2724150" cy="2324100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b="1" dirty="0">
                <a:solidFill>
                  <a:srgbClr val="FF0000"/>
                </a:solidFill>
                <a:ea typeface="+mj-ea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68AD815-2E7D-4376-A0C5-FB9143ECFD2B}"/>
                </a:ext>
              </a:extLst>
            </p:cNvPr>
            <p:cNvSpPr txBox="1"/>
            <p:nvPr/>
          </p:nvSpPr>
          <p:spPr>
            <a:xfrm>
              <a:off x="7896055" y="1228476"/>
              <a:ext cx="327928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b="1" dirty="0">
                  <a:ea typeface="+mj-ea"/>
                </a:rPr>
                <a:t>Image </a:t>
              </a:r>
              <a:r>
                <a:rPr lang="ko-KR" altLang="en-US" sz="1200" b="1" dirty="0">
                  <a:ea typeface="+mj-ea"/>
                </a:rPr>
                <a:t>변경 시 자동으로 해당 이미지를 배포</a:t>
              </a:r>
            </a:p>
          </p:txBody>
        </p:sp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AF27B0EA-3A02-43A6-B45F-F42A245E51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432345" y="1550100"/>
              <a:ext cx="591018" cy="602494"/>
            </a:xfrm>
            <a:prstGeom prst="rect">
              <a:avLst/>
            </a:prstGeom>
          </p:spPr>
        </p:pic>
        <p:pic>
          <p:nvPicPr>
            <p:cNvPr id="63" name="그림 62">
              <a:extLst>
                <a:ext uri="{FF2B5EF4-FFF2-40B4-BE49-F238E27FC236}">
                  <a16:creationId xmlns:a16="http://schemas.microsoft.com/office/drawing/2014/main" id="{18642C61-01C2-4E48-9C91-0915526BFE5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888333" y="1884102"/>
              <a:ext cx="623067" cy="658671"/>
            </a:xfrm>
            <a:prstGeom prst="rect">
              <a:avLst/>
            </a:prstGeom>
          </p:spPr>
        </p:pic>
        <p:pic>
          <p:nvPicPr>
            <p:cNvPr id="67" name="그림 66">
              <a:extLst>
                <a:ext uri="{FF2B5EF4-FFF2-40B4-BE49-F238E27FC236}">
                  <a16:creationId xmlns:a16="http://schemas.microsoft.com/office/drawing/2014/main" id="{E0E3E99A-1E4F-4C59-8F06-931BEE6CA5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579849" y="1775497"/>
              <a:ext cx="571500" cy="552450"/>
            </a:xfrm>
            <a:prstGeom prst="rect">
              <a:avLst/>
            </a:prstGeom>
          </p:spPr>
        </p:pic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18A62B1-267B-4256-A18D-EC8252D2C017}"/>
                </a:ext>
              </a:extLst>
            </p:cNvPr>
            <p:cNvSpPr txBox="1"/>
            <p:nvPr/>
          </p:nvSpPr>
          <p:spPr>
            <a:xfrm>
              <a:off x="2972633" y="1943320"/>
              <a:ext cx="218109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b="1" dirty="0" err="1">
                  <a:solidFill>
                    <a:srgbClr val="FF0000"/>
                  </a:solidFill>
                  <a:ea typeface="+mj-ea"/>
                </a:rPr>
                <a:t>ImageStreams</a:t>
              </a:r>
              <a:endParaRPr lang="ko-KR" altLang="en-US" sz="1600" b="1" dirty="0">
                <a:solidFill>
                  <a:srgbClr val="FF0000"/>
                </a:solidFill>
                <a:ea typeface="+mj-ea"/>
              </a:endParaRPr>
            </a:p>
          </p:txBody>
        </p:sp>
        <p:pic>
          <p:nvPicPr>
            <p:cNvPr id="70" name="그림 69">
              <a:extLst>
                <a:ext uri="{FF2B5EF4-FFF2-40B4-BE49-F238E27FC236}">
                  <a16:creationId xmlns:a16="http://schemas.microsoft.com/office/drawing/2014/main" id="{9ADFB657-B079-44B7-ADB5-45B15882A21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355924" y="1264757"/>
              <a:ext cx="571500" cy="552450"/>
            </a:xfrm>
            <a:prstGeom prst="rect">
              <a:avLst/>
            </a:prstGeom>
          </p:spPr>
        </p:pic>
        <p:pic>
          <p:nvPicPr>
            <p:cNvPr id="74" name="그림 73">
              <a:extLst>
                <a:ext uri="{FF2B5EF4-FFF2-40B4-BE49-F238E27FC236}">
                  <a16:creationId xmlns:a16="http://schemas.microsoft.com/office/drawing/2014/main" id="{A007DC19-A735-4605-82FD-520C99F696B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927424" y="1308700"/>
              <a:ext cx="571500" cy="552450"/>
            </a:xfrm>
            <a:prstGeom prst="rect">
              <a:avLst/>
            </a:prstGeom>
          </p:spPr>
        </p:pic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879AC2C0-C4F6-475D-9150-0F7987FB6925}"/>
                </a:ext>
              </a:extLst>
            </p:cNvPr>
            <p:cNvSpPr txBox="1"/>
            <p:nvPr/>
          </p:nvSpPr>
          <p:spPr>
            <a:xfrm>
              <a:off x="10372503" y="1935132"/>
              <a:ext cx="1239995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200" b="1" dirty="0">
                  <a:ea typeface="+mj-ea"/>
                </a:rPr>
                <a:t>배포관리 </a:t>
              </a:r>
              <a:r>
                <a:rPr lang="en-US" altLang="ko-KR" sz="1200" b="1" dirty="0" err="1">
                  <a:ea typeface="+mj-ea"/>
                </a:rPr>
                <a:t>WebGUI</a:t>
              </a:r>
              <a:endParaRPr lang="ko-KR" altLang="en-US" sz="1200" b="1" dirty="0">
                <a:ea typeface="+mj-ea"/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D9968153-AB2B-4839-A5CA-E49681464565}"/>
                </a:ext>
              </a:extLst>
            </p:cNvPr>
            <p:cNvSpPr/>
            <p:nvPr/>
          </p:nvSpPr>
          <p:spPr>
            <a:xfrm>
              <a:off x="2281719" y="1264757"/>
              <a:ext cx="2670646" cy="1098450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08E07546-955B-49C0-91C8-ED0480C0708D}"/>
                </a:ext>
              </a:extLst>
            </p:cNvPr>
            <p:cNvSpPr/>
            <p:nvPr/>
          </p:nvSpPr>
          <p:spPr>
            <a:xfrm>
              <a:off x="5153730" y="1274931"/>
              <a:ext cx="2548129" cy="1098450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1054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7BE4CC1-1E35-4783-B7C5-6B7C761E1A3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5011571" y="6398478"/>
            <a:ext cx="612474" cy="365125"/>
          </a:xfrm>
          <a:prstGeom prst="rect">
            <a:avLst/>
          </a:prstGeom>
        </p:spPr>
        <p:txBody>
          <a:bodyPr/>
          <a:lstStyle/>
          <a:p>
            <a:fld id="{3E6ADC7C-9309-475D-9ED7-519B95A65F43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33739BD-A52B-4357-9E3E-E04BAB67E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Deploy -&gt; </a:t>
            </a:r>
            <a:r>
              <a:rPr lang="en-US" altLang="ko-KR" dirty="0" err="1"/>
              <a:t>Cloudbees</a:t>
            </a:r>
            <a:r>
              <a:rPr lang="en-US" altLang="ko-KR" dirty="0"/>
              <a:t> CD</a:t>
            </a:r>
            <a:endParaRPr lang="ko-KR" altLang="en-US" dirty="0"/>
          </a:p>
        </p:txBody>
      </p: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BDAF66D2-BDBD-4285-BAA1-9E7E8791999F}"/>
              </a:ext>
            </a:extLst>
          </p:cNvPr>
          <p:cNvGrpSpPr/>
          <p:nvPr/>
        </p:nvGrpSpPr>
        <p:grpSpPr>
          <a:xfrm>
            <a:off x="444940" y="1073362"/>
            <a:ext cx="11037293" cy="5243251"/>
            <a:chOff x="758040" y="1011199"/>
            <a:chExt cx="11037293" cy="5243251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EBC36FE-CC08-4E25-866B-4D4C853AC0AC}"/>
                </a:ext>
              </a:extLst>
            </p:cNvPr>
            <p:cNvSpPr txBox="1"/>
            <p:nvPr/>
          </p:nvSpPr>
          <p:spPr>
            <a:xfrm>
              <a:off x="5176290" y="1362491"/>
              <a:ext cx="2592671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b="1" dirty="0" err="1">
                  <a:solidFill>
                    <a:srgbClr val="FF0000"/>
                  </a:solidFill>
                  <a:highlight>
                    <a:srgbClr val="FFFF00"/>
                  </a:highlight>
                  <a:ea typeface="+mj-ea"/>
                </a:rPr>
                <a:t>Cloudbees</a:t>
              </a:r>
              <a:r>
                <a:rPr lang="en-US" altLang="ko-KR" sz="1800" b="1" dirty="0">
                  <a:solidFill>
                    <a:srgbClr val="FF0000"/>
                  </a:solidFill>
                  <a:highlight>
                    <a:srgbClr val="FFFF00"/>
                  </a:highlight>
                  <a:ea typeface="+mj-ea"/>
                </a:rPr>
                <a:t> </a:t>
              </a:r>
              <a:r>
                <a:rPr lang="en-US" altLang="ko-KR" sz="1800" b="1" dirty="0" err="1">
                  <a:solidFill>
                    <a:srgbClr val="FF0000"/>
                  </a:solidFill>
                  <a:highlight>
                    <a:srgbClr val="FFFF00"/>
                  </a:highlight>
                  <a:ea typeface="+mj-ea"/>
                </a:rPr>
                <a:t>MicroServices</a:t>
              </a:r>
              <a:r>
                <a:rPr lang="en-US" altLang="ko-KR" sz="1800" b="1" dirty="0">
                  <a:solidFill>
                    <a:srgbClr val="FF0000"/>
                  </a:solidFill>
                  <a:highlight>
                    <a:srgbClr val="FFFF00"/>
                  </a:highlight>
                  <a:ea typeface="+mj-ea"/>
                </a:rPr>
                <a:t> + Deployer</a:t>
              </a:r>
              <a:endParaRPr lang="ko-KR" altLang="en-US" sz="1800" b="1" dirty="0">
                <a:solidFill>
                  <a:srgbClr val="FF0000"/>
                </a:solidFill>
                <a:highlight>
                  <a:srgbClr val="FFFF00"/>
                </a:highlight>
                <a:ea typeface="+mj-ea"/>
              </a:endParaRPr>
            </a:p>
          </p:txBody>
        </p:sp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id="{F9365175-D4A7-4EB7-8747-8CA82B57B3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44530" y="1305932"/>
              <a:ext cx="828675" cy="1057275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D11DE3D-99F8-4A6B-AFCB-CFC63AE4F680}"/>
                </a:ext>
              </a:extLst>
            </p:cNvPr>
            <p:cNvSpPr txBox="1"/>
            <p:nvPr/>
          </p:nvSpPr>
          <p:spPr>
            <a:xfrm>
              <a:off x="758040" y="2337810"/>
              <a:ext cx="16016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b="1" dirty="0">
                  <a:ea typeface="+mj-ea"/>
                </a:rPr>
                <a:t>Registry</a:t>
              </a:r>
              <a:r>
                <a:rPr lang="en-US" altLang="ko-KR" sz="1800" b="1" dirty="0">
                  <a:ea typeface="+mj-ea"/>
                </a:rPr>
                <a:t> </a:t>
              </a:r>
              <a:endParaRPr lang="ko-KR" altLang="en-US" sz="1800" b="1" dirty="0">
                <a:ea typeface="+mj-ea"/>
              </a:endParaRPr>
            </a:p>
          </p:txBody>
        </p: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85F7529C-08B8-4B1E-8D1E-7E9AF8F781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4560" y="2796392"/>
              <a:ext cx="8545118" cy="3458058"/>
            </a:xfrm>
            <a:prstGeom prst="rect">
              <a:avLst/>
            </a:prstGeom>
          </p:spPr>
        </p:pic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7880B802-F09E-444A-AD4F-49131B529266}"/>
                </a:ext>
              </a:extLst>
            </p:cNvPr>
            <p:cNvCxnSpPr>
              <a:cxnSpLocks/>
              <a:stCxn id="62" idx="3"/>
              <a:endCxn id="83" idx="1"/>
            </p:cNvCxnSpPr>
            <p:nvPr/>
          </p:nvCxnSpPr>
          <p:spPr>
            <a:xfrm flipV="1">
              <a:off x="1973205" y="1824156"/>
              <a:ext cx="3180525" cy="1041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7B2A70D4-35B3-4AF2-BD9D-7BD4526123C7}"/>
                </a:ext>
              </a:extLst>
            </p:cNvPr>
            <p:cNvCxnSpPr>
              <a:cxnSpLocks/>
              <a:stCxn id="26" idx="3"/>
              <a:endCxn id="23" idx="0"/>
            </p:cNvCxnSpPr>
            <p:nvPr/>
          </p:nvCxnSpPr>
          <p:spPr>
            <a:xfrm>
              <a:off x="7768961" y="1824156"/>
              <a:ext cx="2044300" cy="1126707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9611D6F3-78A5-41D3-898E-7A7DED50188B}"/>
                </a:ext>
              </a:extLst>
            </p:cNvPr>
            <p:cNvSpPr/>
            <p:nvPr/>
          </p:nvSpPr>
          <p:spPr>
            <a:xfrm>
              <a:off x="8451186" y="2950863"/>
              <a:ext cx="2724150" cy="2324100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b="1" dirty="0">
                <a:solidFill>
                  <a:srgbClr val="FF0000"/>
                </a:solidFill>
                <a:ea typeface="+mj-ea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68AD815-2E7D-4376-A0C5-FB9143ECFD2B}"/>
                </a:ext>
              </a:extLst>
            </p:cNvPr>
            <p:cNvSpPr txBox="1"/>
            <p:nvPr/>
          </p:nvSpPr>
          <p:spPr>
            <a:xfrm>
              <a:off x="7906326" y="1011199"/>
              <a:ext cx="2905398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b="1" dirty="0">
                  <a:highlight>
                    <a:srgbClr val="FFFF00"/>
                  </a:highlight>
                  <a:ea typeface="+mj-ea"/>
                </a:rPr>
                <a:t>CD</a:t>
              </a:r>
              <a:r>
                <a:rPr lang="ko-KR" altLang="en-US" sz="1200" b="1" dirty="0">
                  <a:highlight>
                    <a:srgbClr val="FFFF00"/>
                  </a:highlight>
                  <a:ea typeface="+mj-ea"/>
                </a:rPr>
                <a:t> 파이프라인을 통해 배포를 진행</a:t>
              </a:r>
              <a:endParaRPr lang="en-US" altLang="ko-KR" sz="1200" b="1" dirty="0">
                <a:highlight>
                  <a:srgbClr val="FFFF00"/>
                </a:highlight>
                <a:ea typeface="+mj-ea"/>
              </a:endParaRPr>
            </a:p>
            <a:p>
              <a:pPr algn="ctr"/>
              <a:r>
                <a:rPr lang="en-US" altLang="ko-KR" sz="1200" b="1" dirty="0">
                  <a:highlight>
                    <a:srgbClr val="FFFF00"/>
                  </a:highlight>
                  <a:ea typeface="+mj-ea"/>
                </a:rPr>
                <a:t>+ </a:t>
              </a:r>
              <a:r>
                <a:rPr lang="ko-KR" altLang="en-US" sz="1200" b="1" dirty="0">
                  <a:highlight>
                    <a:srgbClr val="FFFF00"/>
                  </a:highlight>
                  <a:ea typeface="+mj-ea"/>
                </a:rPr>
                <a:t>통합 </a:t>
              </a:r>
              <a:r>
                <a:rPr lang="en-US" altLang="ko-KR" sz="1200" b="1" dirty="0">
                  <a:highlight>
                    <a:srgbClr val="FFFF00"/>
                  </a:highlight>
                  <a:ea typeface="+mj-ea"/>
                </a:rPr>
                <a:t>+ </a:t>
              </a:r>
              <a:r>
                <a:rPr lang="ko-KR" altLang="en-US" sz="1200" b="1" dirty="0">
                  <a:highlight>
                    <a:srgbClr val="FFFF00"/>
                  </a:highlight>
                  <a:ea typeface="+mj-ea"/>
                </a:rPr>
                <a:t>성능 테스트</a:t>
              </a:r>
            </a:p>
          </p:txBody>
        </p:sp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AF27B0EA-3A02-43A6-B45F-F42A245E51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432345" y="1550100"/>
              <a:ext cx="591018" cy="602494"/>
            </a:xfrm>
            <a:prstGeom prst="rect">
              <a:avLst/>
            </a:prstGeom>
          </p:spPr>
        </p:pic>
        <p:pic>
          <p:nvPicPr>
            <p:cNvPr id="67" name="그림 66">
              <a:extLst>
                <a:ext uri="{FF2B5EF4-FFF2-40B4-BE49-F238E27FC236}">
                  <a16:creationId xmlns:a16="http://schemas.microsoft.com/office/drawing/2014/main" id="{E0E3E99A-1E4F-4C59-8F06-931BEE6CA5F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579849" y="1775497"/>
              <a:ext cx="571500" cy="552450"/>
            </a:xfrm>
            <a:prstGeom prst="rect">
              <a:avLst/>
            </a:prstGeom>
          </p:spPr>
        </p:pic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18A62B1-267B-4256-A18D-EC8252D2C017}"/>
                </a:ext>
              </a:extLst>
            </p:cNvPr>
            <p:cNvSpPr txBox="1"/>
            <p:nvPr/>
          </p:nvSpPr>
          <p:spPr>
            <a:xfrm>
              <a:off x="2972633" y="1943320"/>
              <a:ext cx="218109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b="1" dirty="0" err="1">
                  <a:solidFill>
                    <a:srgbClr val="FF0000"/>
                  </a:solidFill>
                  <a:ea typeface="+mj-ea"/>
                </a:rPr>
                <a:t>ImageStreams</a:t>
              </a:r>
              <a:endParaRPr lang="ko-KR" altLang="en-US" sz="1600" b="1" dirty="0">
                <a:solidFill>
                  <a:srgbClr val="FF0000"/>
                </a:solidFill>
                <a:ea typeface="+mj-ea"/>
              </a:endParaRPr>
            </a:p>
          </p:txBody>
        </p:sp>
        <p:pic>
          <p:nvPicPr>
            <p:cNvPr id="70" name="그림 69">
              <a:extLst>
                <a:ext uri="{FF2B5EF4-FFF2-40B4-BE49-F238E27FC236}">
                  <a16:creationId xmlns:a16="http://schemas.microsoft.com/office/drawing/2014/main" id="{9ADFB657-B079-44B7-ADB5-45B15882A21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355924" y="1264757"/>
              <a:ext cx="571500" cy="552450"/>
            </a:xfrm>
            <a:prstGeom prst="rect">
              <a:avLst/>
            </a:prstGeom>
          </p:spPr>
        </p:pic>
        <p:pic>
          <p:nvPicPr>
            <p:cNvPr id="74" name="그림 73">
              <a:extLst>
                <a:ext uri="{FF2B5EF4-FFF2-40B4-BE49-F238E27FC236}">
                  <a16:creationId xmlns:a16="http://schemas.microsoft.com/office/drawing/2014/main" id="{A007DC19-A735-4605-82FD-520C99F696B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927424" y="1308700"/>
              <a:ext cx="571500" cy="552450"/>
            </a:xfrm>
            <a:prstGeom prst="rect">
              <a:avLst/>
            </a:prstGeom>
          </p:spPr>
        </p:pic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879AC2C0-C4F6-475D-9150-0F7987FB6925}"/>
                </a:ext>
              </a:extLst>
            </p:cNvPr>
            <p:cNvSpPr txBox="1"/>
            <p:nvPr/>
          </p:nvSpPr>
          <p:spPr>
            <a:xfrm>
              <a:off x="10555338" y="1954529"/>
              <a:ext cx="1239995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200" b="1" dirty="0">
                  <a:ea typeface="+mj-ea"/>
                </a:rPr>
                <a:t>배포관리 </a:t>
              </a:r>
              <a:endParaRPr lang="en-US" altLang="ko-KR" sz="1200" b="1" dirty="0">
                <a:ea typeface="+mj-ea"/>
              </a:endParaRPr>
            </a:p>
            <a:p>
              <a:pPr algn="ctr"/>
              <a:r>
                <a:rPr lang="en-US" altLang="ko-KR" sz="1200" b="1" dirty="0" err="1">
                  <a:highlight>
                    <a:srgbClr val="FFFF00"/>
                  </a:highlight>
                  <a:ea typeface="+mj-ea"/>
                </a:rPr>
                <a:t>Okd</a:t>
              </a:r>
              <a:r>
                <a:rPr lang="en-US" altLang="ko-KR" sz="1200" b="1" dirty="0">
                  <a:highlight>
                    <a:srgbClr val="FFFF00"/>
                  </a:highlight>
                  <a:ea typeface="+mj-ea"/>
                </a:rPr>
                <a:t> Rest API</a:t>
              </a:r>
              <a:endParaRPr lang="ko-KR" altLang="en-US" sz="1200" b="1" dirty="0">
                <a:highlight>
                  <a:srgbClr val="FFFF00"/>
                </a:highlight>
                <a:ea typeface="+mj-ea"/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D9968153-AB2B-4839-A5CA-E49681464565}"/>
                </a:ext>
              </a:extLst>
            </p:cNvPr>
            <p:cNvSpPr/>
            <p:nvPr/>
          </p:nvSpPr>
          <p:spPr>
            <a:xfrm>
              <a:off x="2281719" y="1264757"/>
              <a:ext cx="2670646" cy="1098450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08E07546-955B-49C0-91C8-ED0480C0708D}"/>
                </a:ext>
              </a:extLst>
            </p:cNvPr>
            <p:cNvSpPr/>
            <p:nvPr/>
          </p:nvSpPr>
          <p:spPr>
            <a:xfrm>
              <a:off x="5153730" y="1274931"/>
              <a:ext cx="2670646" cy="1098450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pic>
          <p:nvPicPr>
            <p:cNvPr id="105" name="그림 104">
              <a:extLst>
                <a:ext uri="{FF2B5EF4-FFF2-40B4-BE49-F238E27FC236}">
                  <a16:creationId xmlns:a16="http://schemas.microsoft.com/office/drawing/2014/main" id="{F58ED5E9-D2F3-4938-8A5B-28B2A566291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884987" y="1834569"/>
              <a:ext cx="733425" cy="7715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1429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lt"/>
                <a:ea typeface="+mn-ea"/>
              </a:rPr>
              <a:t>* </a:t>
            </a:r>
            <a:r>
              <a:rPr lang="en-US" altLang="ko-KR" dirty="0" err="1">
                <a:latin typeface="+mn-lt"/>
                <a:ea typeface="+mn-ea"/>
              </a:rPr>
              <a:t>Openshift</a:t>
            </a:r>
            <a:r>
              <a:rPr lang="en-US" altLang="ko-KR" dirty="0">
                <a:latin typeface="+mn-lt"/>
                <a:ea typeface="+mn-ea"/>
              </a:rPr>
              <a:t> No Trigger Template </a:t>
            </a:r>
            <a:r>
              <a:rPr lang="ko-KR" altLang="en-US" dirty="0">
                <a:latin typeface="+mn-lt"/>
                <a:ea typeface="+mn-ea"/>
              </a:rPr>
              <a:t>생성 방법</a:t>
            </a:r>
          </a:p>
        </p:txBody>
      </p:sp>
      <p:sp>
        <p:nvSpPr>
          <p:cNvPr id="27" name="사각형: 모서리가 접힌 도형 26">
            <a:extLst>
              <a:ext uri="{FF2B5EF4-FFF2-40B4-BE49-F238E27FC236}">
                <a16:creationId xmlns:a16="http://schemas.microsoft.com/office/drawing/2014/main" id="{E09E3AF4-CBA6-4DA1-8715-5DE8FC45FF20}"/>
              </a:ext>
            </a:extLst>
          </p:cNvPr>
          <p:cNvSpPr/>
          <p:nvPr/>
        </p:nvSpPr>
        <p:spPr>
          <a:xfrm>
            <a:off x="10199900" y="3040950"/>
            <a:ext cx="1283793" cy="1326128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Openshift</a:t>
            </a:r>
            <a:r>
              <a:rPr lang="en-US" altLang="ko-KR" dirty="0"/>
              <a:t> No Trigger</a:t>
            </a:r>
          </a:p>
          <a:p>
            <a:pPr algn="ctr"/>
            <a:r>
              <a:rPr lang="en-US" altLang="ko-KR" dirty="0"/>
              <a:t>Template</a:t>
            </a:r>
            <a:endParaRPr lang="ko-KR" altLang="en-US" dirty="0"/>
          </a:p>
        </p:txBody>
      </p: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B1FEE5BD-5615-4EE7-83A6-E9E4EC77E993}"/>
              </a:ext>
            </a:extLst>
          </p:cNvPr>
          <p:cNvCxnSpPr>
            <a:cxnSpLocks/>
            <a:stCxn id="6" idx="3"/>
            <a:endCxn id="15" idx="1"/>
          </p:cNvCxnSpPr>
          <p:nvPr/>
        </p:nvCxnSpPr>
        <p:spPr>
          <a:xfrm flipV="1">
            <a:off x="5603240" y="3484469"/>
            <a:ext cx="492760" cy="43909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14239D46-F82F-4A00-8CCD-9C4AB4E630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827" y="2379569"/>
            <a:ext cx="4989413" cy="308798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77F81F1-ED67-482A-A214-BEA06484FE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379569"/>
            <a:ext cx="1590675" cy="2209800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DCA53A49-3C5E-4505-86E9-AACAE5939BDF}"/>
              </a:ext>
            </a:extLst>
          </p:cNvPr>
          <p:cNvSpPr txBox="1"/>
          <p:nvPr/>
        </p:nvSpPr>
        <p:spPr>
          <a:xfrm>
            <a:off x="5475775" y="4577040"/>
            <a:ext cx="28311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/>
              <a:t>YAML </a:t>
            </a:r>
            <a:r>
              <a:rPr lang="ko-KR" altLang="en-US" sz="1200" dirty="0"/>
              <a:t>컨텐츠 복사</a:t>
            </a:r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E734AC4E-02FB-4F81-BA97-256F7815A25D}"/>
              </a:ext>
            </a:extLst>
          </p:cNvPr>
          <p:cNvCxnSpPr>
            <a:cxnSpLocks/>
            <a:stCxn id="15" idx="3"/>
            <a:endCxn id="27" idx="1"/>
          </p:cNvCxnSpPr>
          <p:nvPr/>
        </p:nvCxnSpPr>
        <p:spPr>
          <a:xfrm>
            <a:off x="7686675" y="3484469"/>
            <a:ext cx="2513225" cy="2195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2E7AA667-608F-4E0F-AC76-72F65488190A}"/>
              </a:ext>
            </a:extLst>
          </p:cNvPr>
          <p:cNvSpPr txBox="1"/>
          <p:nvPr/>
        </p:nvSpPr>
        <p:spPr>
          <a:xfrm>
            <a:off x="5715002" y="1449992"/>
            <a:ext cx="601268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참조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-&gt;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https://github.com/kin3303/DDI_OPENSHIFT/blob/testEnv/template.yaml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88360AF-8A2F-4F4C-8071-64FB63A1DBD8}"/>
              </a:ext>
            </a:extLst>
          </p:cNvPr>
          <p:cNvSpPr txBox="1"/>
          <p:nvPr/>
        </p:nvSpPr>
        <p:spPr>
          <a:xfrm>
            <a:off x="7589017" y="3096532"/>
            <a:ext cx="28311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/>
              <a:t>OCP Template </a:t>
            </a:r>
            <a:r>
              <a:rPr lang="ko-KR" altLang="en-US" sz="1200" dirty="0"/>
              <a:t>형식으로 수정</a:t>
            </a:r>
          </a:p>
        </p:txBody>
      </p: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6FCD1C67-C7AD-48BA-8D78-4AB9040825D2}"/>
              </a:ext>
            </a:extLst>
          </p:cNvPr>
          <p:cNvCxnSpPr>
            <a:cxnSpLocks/>
            <a:stCxn id="35" idx="0"/>
            <a:endCxn id="63" idx="2"/>
          </p:cNvCxnSpPr>
          <p:nvPr/>
        </p:nvCxnSpPr>
        <p:spPr>
          <a:xfrm rot="16200000" flipV="1">
            <a:off x="8178191" y="2270144"/>
            <a:ext cx="1369541" cy="2832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1758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8EAFE756-74AA-4931-816A-2DF993BDAC32}"/>
              </a:ext>
            </a:extLst>
          </p:cNvPr>
          <p:cNvSpPr/>
          <p:nvPr/>
        </p:nvSpPr>
        <p:spPr>
          <a:xfrm>
            <a:off x="2923594" y="1897875"/>
            <a:ext cx="1745146" cy="16473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ea typeface="+mj-ea"/>
              </a:rPr>
              <a:t> </a:t>
            </a:r>
            <a:endParaRPr lang="ko-KR" altLang="en-US" sz="900" b="1" dirty="0">
              <a:solidFill>
                <a:schemeClr val="lt1"/>
              </a:solidFill>
              <a:ea typeface="+mj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lt"/>
                <a:ea typeface="+mn-ea"/>
              </a:rPr>
              <a:t>* Microservice </a:t>
            </a:r>
            <a:r>
              <a:rPr lang="ko-KR" altLang="en-US" dirty="0">
                <a:latin typeface="+mn-lt"/>
                <a:ea typeface="+mn-ea"/>
              </a:rPr>
              <a:t>모델링</a:t>
            </a:r>
            <a:r>
              <a:rPr lang="en-US" altLang="ko-KR" dirty="0">
                <a:latin typeface="+mn-lt"/>
                <a:ea typeface="+mn-ea"/>
              </a:rPr>
              <a:t> </a:t>
            </a:r>
            <a:r>
              <a:rPr lang="ko-KR" altLang="en-US" dirty="0">
                <a:latin typeface="+mn-lt"/>
                <a:ea typeface="+mn-ea"/>
              </a:rPr>
              <a:t>방법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CED4711-F5AF-4142-86C0-F330344F3220}"/>
              </a:ext>
            </a:extLst>
          </p:cNvPr>
          <p:cNvSpPr/>
          <p:nvPr/>
        </p:nvSpPr>
        <p:spPr>
          <a:xfrm>
            <a:off x="6433695" y="3109615"/>
            <a:ext cx="177553" cy="2666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5473C93C-AEDE-471A-9779-90C5E55563E3}"/>
              </a:ext>
            </a:extLst>
          </p:cNvPr>
          <p:cNvGrpSpPr/>
          <p:nvPr/>
        </p:nvGrpSpPr>
        <p:grpSpPr>
          <a:xfrm>
            <a:off x="3179707" y="1959580"/>
            <a:ext cx="1254027" cy="1410405"/>
            <a:chOff x="5573480" y="1421324"/>
            <a:chExt cx="1254027" cy="1410405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709813E-D2DD-429F-9E53-79282772B29E}"/>
                </a:ext>
              </a:extLst>
            </p:cNvPr>
            <p:cNvSpPr/>
            <p:nvPr/>
          </p:nvSpPr>
          <p:spPr>
            <a:xfrm>
              <a:off x="5573480" y="1697662"/>
              <a:ext cx="1154792" cy="1134067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  <a:ea typeface="+mj-ea"/>
                </a:rPr>
                <a:t> </a:t>
              </a:r>
              <a:endParaRPr lang="ko-KR" altLang="en-US" sz="900" b="1" dirty="0">
                <a:solidFill>
                  <a:schemeClr val="lt1"/>
                </a:solidFill>
                <a:ea typeface="+mj-ea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62B41C76-A191-425D-80A9-688140882B16}"/>
                </a:ext>
              </a:extLst>
            </p:cNvPr>
            <p:cNvSpPr/>
            <p:nvPr/>
          </p:nvSpPr>
          <p:spPr>
            <a:xfrm>
              <a:off x="5672716" y="1783034"/>
              <a:ext cx="951193" cy="4227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Container</a:t>
              </a:r>
            </a:p>
            <a:p>
              <a:pPr algn="ctr"/>
              <a:r>
                <a:rPr lang="en-US" altLang="ko-KR" sz="1200" dirty="0"/>
                <a:t>Definition</a:t>
              </a:r>
              <a:endParaRPr lang="ko-KR" altLang="en-US" sz="1200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C9B7BBA-B143-44EE-9C3D-435512CC5DF5}"/>
                </a:ext>
              </a:extLst>
            </p:cNvPr>
            <p:cNvSpPr/>
            <p:nvPr/>
          </p:nvSpPr>
          <p:spPr>
            <a:xfrm>
              <a:off x="5661531" y="2302172"/>
              <a:ext cx="962378" cy="42275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Deploy Process</a:t>
              </a:r>
              <a:endParaRPr lang="ko-KR" altLang="en-US" sz="12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04AD993-4E48-4AD8-A519-C08A483E0DDE}"/>
                </a:ext>
              </a:extLst>
            </p:cNvPr>
            <p:cNvSpPr txBox="1"/>
            <p:nvPr/>
          </p:nvSpPr>
          <p:spPr>
            <a:xfrm>
              <a:off x="5672716" y="1421324"/>
              <a:ext cx="11547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1"/>
                  </a:solidFill>
                </a:rPr>
                <a:t>Service 1…n</a:t>
              </a:r>
              <a:endParaRPr lang="ko-KR" altLang="en-US" sz="12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5F33C87E-D64A-4AD0-888E-439FED7FB242}"/>
              </a:ext>
            </a:extLst>
          </p:cNvPr>
          <p:cNvSpPr txBox="1"/>
          <p:nvPr/>
        </p:nvSpPr>
        <p:spPr>
          <a:xfrm>
            <a:off x="2941129" y="1554137"/>
            <a:ext cx="18587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/>
                </a:solidFill>
              </a:rPr>
              <a:t>Microservices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180145F6-A2FB-4A8D-8175-A5979BA6807E}"/>
              </a:ext>
            </a:extLst>
          </p:cNvPr>
          <p:cNvSpPr/>
          <p:nvPr/>
        </p:nvSpPr>
        <p:spPr>
          <a:xfrm>
            <a:off x="5577947" y="2275068"/>
            <a:ext cx="2328423" cy="974830"/>
          </a:xfrm>
          <a:prstGeom prst="rect">
            <a:avLst/>
          </a:prstGeom>
          <a:solidFill>
            <a:srgbClr val="FFCCFF"/>
          </a:solidFill>
          <a:ln w="38100">
            <a:solidFill>
              <a:srgbClr val="FF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ea typeface="+mj-ea"/>
              </a:rPr>
              <a:t>Service 1 =&gt; Env1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  <a:ea typeface="+mj-ea"/>
              </a:rPr>
              <a:t>Service 1 =&gt; Env2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  <a:ea typeface="+mj-ea"/>
              </a:rPr>
              <a:t>Service 1 =&gt; Env3</a:t>
            </a:r>
            <a:endParaRPr lang="ko-KR" altLang="en-US" sz="900" b="1" dirty="0">
              <a:solidFill>
                <a:schemeClr val="tx1"/>
              </a:solidFill>
              <a:ea typeface="+mj-ea"/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EED07A36-75A9-4C38-9C80-5FE348972740}"/>
              </a:ext>
            </a:extLst>
          </p:cNvPr>
          <p:cNvSpPr txBox="1"/>
          <p:nvPr/>
        </p:nvSpPr>
        <p:spPr>
          <a:xfrm>
            <a:off x="6870320" y="1574938"/>
            <a:ext cx="14461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FF6699"/>
                </a:solidFill>
              </a:rPr>
              <a:t>Env-Service</a:t>
            </a:r>
          </a:p>
          <a:p>
            <a:pPr algn="ctr"/>
            <a:r>
              <a:rPr lang="en-US" altLang="ko-KR" sz="1600" b="1" dirty="0">
                <a:solidFill>
                  <a:srgbClr val="FF6699"/>
                </a:solidFill>
              </a:rPr>
              <a:t>Mapping</a:t>
            </a:r>
            <a:endParaRPr lang="ko-KR" altLang="en-US" sz="1600" b="1" dirty="0">
              <a:solidFill>
                <a:srgbClr val="FF6699"/>
              </a:solidFill>
            </a:endParaRPr>
          </a:p>
        </p:txBody>
      </p:sp>
      <p:cxnSp>
        <p:nvCxnSpPr>
          <p:cNvPr id="653" name="연결선: 꺾임 652">
            <a:extLst>
              <a:ext uri="{FF2B5EF4-FFF2-40B4-BE49-F238E27FC236}">
                <a16:creationId xmlns:a16="http://schemas.microsoft.com/office/drawing/2014/main" id="{B02203DC-816C-4EDC-8784-74AAE480F875}"/>
              </a:ext>
            </a:extLst>
          </p:cNvPr>
          <p:cNvCxnSpPr>
            <a:cxnSpLocks/>
            <a:stCxn id="64" idx="2"/>
            <a:endCxn id="41" idx="0"/>
          </p:cNvCxnSpPr>
          <p:nvPr/>
        </p:nvCxnSpPr>
        <p:spPr>
          <a:xfrm rot="5400000">
            <a:off x="4828337" y="2235264"/>
            <a:ext cx="899189" cy="2928457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57" name="연결선: 꺾임 656">
            <a:extLst>
              <a:ext uri="{FF2B5EF4-FFF2-40B4-BE49-F238E27FC236}">
                <a16:creationId xmlns:a16="http://schemas.microsoft.com/office/drawing/2014/main" id="{E07D239A-9DDE-4162-85D8-087639DBEC9C}"/>
              </a:ext>
            </a:extLst>
          </p:cNvPr>
          <p:cNvCxnSpPr>
            <a:cxnSpLocks/>
            <a:stCxn id="37" idx="3"/>
            <a:endCxn id="64" idx="0"/>
          </p:cNvCxnSpPr>
          <p:nvPr/>
        </p:nvCxnSpPr>
        <p:spPr>
          <a:xfrm flipV="1">
            <a:off x="4668740" y="2275068"/>
            <a:ext cx="2073419" cy="446489"/>
          </a:xfrm>
          <a:prstGeom prst="bentConnector4">
            <a:avLst>
              <a:gd name="adj1" fmla="val 21925"/>
              <a:gd name="adj2" fmla="val 235679"/>
            </a:avLst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39" name="TextBox 438">
            <a:extLst>
              <a:ext uri="{FF2B5EF4-FFF2-40B4-BE49-F238E27FC236}">
                <a16:creationId xmlns:a16="http://schemas.microsoft.com/office/drawing/2014/main" id="{65A68347-6487-4E50-8408-09A86840EA2C}"/>
              </a:ext>
            </a:extLst>
          </p:cNvPr>
          <p:cNvSpPr txBox="1"/>
          <p:nvPr/>
        </p:nvSpPr>
        <p:spPr>
          <a:xfrm>
            <a:off x="4882375" y="5592006"/>
            <a:ext cx="19564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600" b="1">
                <a:solidFill>
                  <a:schemeClr val="accent1"/>
                </a:solidFill>
              </a:defRPr>
            </a:lvl1pPr>
          </a:lstStyle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Environments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4946ACC-04FB-426E-9EF0-965659A79549}"/>
              </a:ext>
            </a:extLst>
          </p:cNvPr>
          <p:cNvSpPr/>
          <p:nvPr/>
        </p:nvSpPr>
        <p:spPr>
          <a:xfrm>
            <a:off x="2941129" y="4149087"/>
            <a:ext cx="1745146" cy="143185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ea typeface="+mj-ea"/>
              </a:rPr>
              <a:t> </a:t>
            </a:r>
            <a:endParaRPr lang="ko-KR" altLang="en-US" sz="900" b="1" dirty="0">
              <a:solidFill>
                <a:schemeClr val="lt1"/>
              </a:solidFill>
              <a:ea typeface="+mj-ea"/>
            </a:endParaRPr>
          </a:p>
        </p:txBody>
      </p:sp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9EF67906-54C3-4690-8D48-5BB41DB9E1BC}"/>
              </a:ext>
            </a:extLst>
          </p:cNvPr>
          <p:cNvGrpSpPr/>
          <p:nvPr/>
        </p:nvGrpSpPr>
        <p:grpSpPr>
          <a:xfrm>
            <a:off x="3197353" y="4447688"/>
            <a:ext cx="1226985" cy="1068582"/>
            <a:chOff x="5622898" y="4803813"/>
            <a:chExt cx="1226985" cy="1068582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77A835D-1877-4098-9311-85DC502844D2}"/>
                </a:ext>
              </a:extLst>
            </p:cNvPr>
            <p:cNvSpPr/>
            <p:nvPr/>
          </p:nvSpPr>
          <p:spPr>
            <a:xfrm>
              <a:off x="5622898" y="4803813"/>
              <a:ext cx="1154792" cy="620240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  <a:ea typeface="+mj-ea"/>
                </a:rPr>
                <a:t> </a:t>
              </a:r>
              <a:endParaRPr lang="ko-KR" altLang="en-US" sz="900" b="1" dirty="0">
                <a:solidFill>
                  <a:schemeClr val="lt1"/>
                </a:solidFill>
                <a:ea typeface="+mj-ea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76449B89-B9A0-4AA4-9A6B-C88363FDBEEE}"/>
                </a:ext>
              </a:extLst>
            </p:cNvPr>
            <p:cNvSpPr/>
            <p:nvPr/>
          </p:nvSpPr>
          <p:spPr>
            <a:xfrm>
              <a:off x="5722134" y="4889184"/>
              <a:ext cx="951193" cy="422756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/>
                <a:t>Okd</a:t>
              </a:r>
              <a:r>
                <a:rPr lang="en-US" altLang="ko-KR" sz="1200" dirty="0"/>
                <a:t> </a:t>
              </a:r>
              <a:r>
                <a:rPr lang="en-US" altLang="ko-KR" sz="1200" dirty="0" err="1"/>
                <a:t>ProjectA</a:t>
              </a:r>
              <a:endParaRPr lang="ko-KR" altLang="en-US" sz="1200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3E6F2FF-20A3-4B42-8CF4-80F3C7CD7E6F}"/>
                </a:ext>
              </a:extLst>
            </p:cNvPr>
            <p:cNvSpPr txBox="1"/>
            <p:nvPr/>
          </p:nvSpPr>
          <p:spPr>
            <a:xfrm>
              <a:off x="5956884" y="5595396"/>
              <a:ext cx="8929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2">
                      <a:lumMod val="75000"/>
                    </a:schemeClr>
                  </a:solidFill>
                </a:rPr>
                <a:t>Env1</a:t>
              </a:r>
              <a:endParaRPr lang="ko-KR" altLang="en-US" sz="12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0E6F5F8E-6F4D-4409-9441-25CFA73AC2E2}"/>
              </a:ext>
            </a:extLst>
          </p:cNvPr>
          <p:cNvSpPr/>
          <p:nvPr/>
        </p:nvSpPr>
        <p:spPr>
          <a:xfrm>
            <a:off x="4882785" y="4149087"/>
            <a:ext cx="1745146" cy="143185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ea typeface="+mj-ea"/>
              </a:rPr>
              <a:t> </a:t>
            </a:r>
            <a:endParaRPr lang="ko-KR" altLang="en-US" sz="900" b="1" dirty="0">
              <a:solidFill>
                <a:schemeClr val="lt1"/>
              </a:solidFill>
              <a:ea typeface="+mj-ea"/>
            </a:endParaRPr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BEC2D93A-5B35-4414-8D0C-25338833FD71}"/>
              </a:ext>
            </a:extLst>
          </p:cNvPr>
          <p:cNvGrpSpPr/>
          <p:nvPr/>
        </p:nvGrpSpPr>
        <p:grpSpPr>
          <a:xfrm>
            <a:off x="5139009" y="4447688"/>
            <a:ext cx="1226985" cy="1068582"/>
            <a:chOff x="5622898" y="4803813"/>
            <a:chExt cx="1226985" cy="1068582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0F47E51B-7DF4-4F72-A8C6-2897CC3975E3}"/>
                </a:ext>
              </a:extLst>
            </p:cNvPr>
            <p:cNvSpPr/>
            <p:nvPr/>
          </p:nvSpPr>
          <p:spPr>
            <a:xfrm>
              <a:off x="5622898" y="4803813"/>
              <a:ext cx="1154792" cy="620240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  <a:ea typeface="+mj-ea"/>
                </a:rPr>
                <a:t> </a:t>
              </a:r>
              <a:endParaRPr lang="ko-KR" altLang="en-US" sz="900" b="1" dirty="0">
                <a:solidFill>
                  <a:schemeClr val="lt1"/>
                </a:solidFill>
                <a:ea typeface="+mj-ea"/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39C390BC-669E-467D-94F1-696E94CF84C7}"/>
                </a:ext>
              </a:extLst>
            </p:cNvPr>
            <p:cNvSpPr/>
            <p:nvPr/>
          </p:nvSpPr>
          <p:spPr>
            <a:xfrm>
              <a:off x="5722134" y="4889184"/>
              <a:ext cx="951193" cy="422756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/>
                <a:t>Okd</a:t>
              </a:r>
              <a:r>
                <a:rPr lang="en-US" altLang="ko-KR" sz="1200" dirty="0"/>
                <a:t> </a:t>
              </a:r>
              <a:r>
                <a:rPr lang="en-US" altLang="ko-KR" sz="1200" dirty="0" err="1"/>
                <a:t>ProjectB</a:t>
              </a:r>
              <a:endParaRPr lang="ko-KR" altLang="en-US" sz="1200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D19769E8-F3B9-403E-BD84-0E6DB1F285D1}"/>
                </a:ext>
              </a:extLst>
            </p:cNvPr>
            <p:cNvSpPr txBox="1"/>
            <p:nvPr/>
          </p:nvSpPr>
          <p:spPr>
            <a:xfrm>
              <a:off x="5956884" y="5595396"/>
              <a:ext cx="8929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2">
                      <a:lumMod val="75000"/>
                    </a:schemeClr>
                  </a:solidFill>
                </a:rPr>
                <a:t>Env2</a:t>
              </a:r>
              <a:endParaRPr lang="ko-KR" altLang="en-US" sz="12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B9DD86A0-C72E-4AA0-983F-62CEB96D28FA}"/>
              </a:ext>
            </a:extLst>
          </p:cNvPr>
          <p:cNvSpPr/>
          <p:nvPr/>
        </p:nvSpPr>
        <p:spPr>
          <a:xfrm>
            <a:off x="6813670" y="4149087"/>
            <a:ext cx="1745146" cy="143185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ea typeface="+mj-ea"/>
              </a:rPr>
              <a:t> </a:t>
            </a:r>
            <a:endParaRPr lang="ko-KR" altLang="en-US" sz="900" b="1" dirty="0">
              <a:solidFill>
                <a:schemeClr val="lt1"/>
              </a:solidFill>
              <a:ea typeface="+mj-ea"/>
            </a:endParaRPr>
          </a:p>
        </p:txBody>
      </p: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E60103E0-3D89-4867-AEF7-9FB773329A02}"/>
              </a:ext>
            </a:extLst>
          </p:cNvPr>
          <p:cNvGrpSpPr/>
          <p:nvPr/>
        </p:nvGrpSpPr>
        <p:grpSpPr>
          <a:xfrm>
            <a:off x="7069894" y="4447688"/>
            <a:ext cx="1226985" cy="1068582"/>
            <a:chOff x="5622898" y="4803813"/>
            <a:chExt cx="1226985" cy="1068582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24DA2C9F-5434-4722-8A90-CB4D385D60B5}"/>
                </a:ext>
              </a:extLst>
            </p:cNvPr>
            <p:cNvSpPr/>
            <p:nvPr/>
          </p:nvSpPr>
          <p:spPr>
            <a:xfrm>
              <a:off x="5622898" y="4803813"/>
              <a:ext cx="1154792" cy="620240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  <a:ea typeface="+mj-ea"/>
                </a:rPr>
                <a:t> </a:t>
              </a:r>
              <a:endParaRPr lang="ko-KR" altLang="en-US" sz="900" b="1" dirty="0">
                <a:solidFill>
                  <a:schemeClr val="lt1"/>
                </a:solidFill>
                <a:ea typeface="+mj-ea"/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ED33B7F8-DCDC-4AB3-B01F-A8C80921B9BC}"/>
                </a:ext>
              </a:extLst>
            </p:cNvPr>
            <p:cNvSpPr/>
            <p:nvPr/>
          </p:nvSpPr>
          <p:spPr>
            <a:xfrm>
              <a:off x="5722134" y="4889184"/>
              <a:ext cx="951193" cy="422756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/>
                <a:t>Okd</a:t>
              </a:r>
              <a:r>
                <a:rPr lang="en-US" altLang="ko-KR" sz="1200" dirty="0"/>
                <a:t> </a:t>
              </a:r>
              <a:r>
                <a:rPr lang="en-US" altLang="ko-KR" sz="1200" dirty="0" err="1"/>
                <a:t>ProjectC</a:t>
              </a:r>
              <a:endParaRPr lang="ko-KR" altLang="en-US" sz="1200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B5453067-9702-4FB4-BC32-59CB5ADB9CB9}"/>
                </a:ext>
              </a:extLst>
            </p:cNvPr>
            <p:cNvSpPr txBox="1"/>
            <p:nvPr/>
          </p:nvSpPr>
          <p:spPr>
            <a:xfrm>
              <a:off x="5956884" y="5595396"/>
              <a:ext cx="8929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2">
                      <a:lumMod val="75000"/>
                    </a:schemeClr>
                  </a:solidFill>
                </a:rPr>
                <a:t>Env3</a:t>
              </a:r>
              <a:endParaRPr lang="ko-KR" altLang="en-US" sz="12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CCEB2D21-C4A5-4AF3-916F-FB0C51045409}"/>
              </a:ext>
            </a:extLst>
          </p:cNvPr>
          <p:cNvCxnSpPr>
            <a:cxnSpLocks/>
            <a:stCxn id="64" idx="2"/>
            <a:endCxn id="65" idx="0"/>
          </p:cNvCxnSpPr>
          <p:nvPr/>
        </p:nvCxnSpPr>
        <p:spPr>
          <a:xfrm rot="5400000">
            <a:off x="5799165" y="3206092"/>
            <a:ext cx="899189" cy="98680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0947235A-42DC-42D0-8E6B-9911FF058743}"/>
              </a:ext>
            </a:extLst>
          </p:cNvPr>
          <p:cNvCxnSpPr>
            <a:cxnSpLocks/>
            <a:stCxn id="64" idx="2"/>
            <a:endCxn id="72" idx="0"/>
          </p:cNvCxnSpPr>
          <p:nvPr/>
        </p:nvCxnSpPr>
        <p:spPr>
          <a:xfrm rot="16200000" flipH="1">
            <a:off x="6764607" y="3227450"/>
            <a:ext cx="899189" cy="944084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F3A22E6-7A5D-48A3-8372-78729A1733C3}"/>
              </a:ext>
            </a:extLst>
          </p:cNvPr>
          <p:cNvSpPr/>
          <p:nvPr/>
        </p:nvSpPr>
        <p:spPr>
          <a:xfrm>
            <a:off x="2625675" y="1362438"/>
            <a:ext cx="6127800" cy="4540480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D9B58AD8-31B9-42C5-9B71-3040A94CC9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1811" y="2987335"/>
            <a:ext cx="2247900" cy="2943225"/>
          </a:xfrm>
          <a:prstGeom prst="rect">
            <a:avLst/>
          </a:prstGeom>
        </p:spPr>
      </p:pic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523704B6-E8D6-4F97-8F91-EA2DAD697A20}"/>
              </a:ext>
            </a:extLst>
          </p:cNvPr>
          <p:cNvCxnSpPr>
            <a:cxnSpLocks/>
            <a:stCxn id="72" idx="3"/>
            <a:endCxn id="22" idx="1"/>
          </p:cNvCxnSpPr>
          <p:nvPr/>
        </p:nvCxnSpPr>
        <p:spPr>
          <a:xfrm flipV="1">
            <a:off x="8558816" y="4458948"/>
            <a:ext cx="872995" cy="406068"/>
          </a:xfrm>
          <a:prstGeom prst="bentConnector3">
            <a:avLst>
              <a:gd name="adj1" fmla="val 50000"/>
            </a:avLst>
          </a:prstGeom>
          <a:ln>
            <a:solidFill>
              <a:srgbClr val="FF7C80"/>
            </a:solidFill>
            <a:prstDash val="lgDash"/>
            <a:headEnd type="none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사각형: 모서리가 접힌 도형 26">
            <a:extLst>
              <a:ext uri="{FF2B5EF4-FFF2-40B4-BE49-F238E27FC236}">
                <a16:creationId xmlns:a16="http://schemas.microsoft.com/office/drawing/2014/main" id="{E09E3AF4-CBA6-4DA1-8715-5DE8FC45FF20}"/>
              </a:ext>
            </a:extLst>
          </p:cNvPr>
          <p:cNvSpPr/>
          <p:nvPr/>
        </p:nvSpPr>
        <p:spPr>
          <a:xfrm>
            <a:off x="722013" y="3339862"/>
            <a:ext cx="1283793" cy="1326128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Openshift</a:t>
            </a:r>
            <a:r>
              <a:rPr lang="en-US" altLang="ko-KR" dirty="0"/>
              <a:t> No Trigger</a:t>
            </a:r>
          </a:p>
          <a:p>
            <a:pPr algn="ctr"/>
            <a:r>
              <a:rPr lang="en-US" altLang="ko-KR" dirty="0"/>
              <a:t>Template</a:t>
            </a:r>
            <a:endParaRPr lang="ko-KR" altLang="en-US" dirty="0"/>
          </a:p>
        </p:txBody>
      </p: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B1FEE5BD-5615-4EE7-83A6-E9E4EC77E993}"/>
              </a:ext>
            </a:extLst>
          </p:cNvPr>
          <p:cNvCxnSpPr>
            <a:cxnSpLocks/>
            <a:stCxn id="27" idx="0"/>
            <a:endCxn id="37" idx="1"/>
          </p:cNvCxnSpPr>
          <p:nvPr/>
        </p:nvCxnSpPr>
        <p:spPr>
          <a:xfrm rot="5400000" flipH="1" flipV="1">
            <a:off x="1834600" y="2250868"/>
            <a:ext cx="618305" cy="15596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F2A1320-B331-44A1-B925-2A661A4EC5FC}"/>
              </a:ext>
            </a:extLst>
          </p:cNvPr>
          <p:cNvSpPr txBox="1"/>
          <p:nvPr/>
        </p:nvSpPr>
        <p:spPr>
          <a:xfrm>
            <a:off x="824558" y="2393803"/>
            <a:ext cx="21637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Microservices </a:t>
            </a:r>
            <a:r>
              <a:rPr lang="ko-KR" altLang="en-US" sz="1600" b="1" dirty="0"/>
              <a:t>생성</a:t>
            </a: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0749D0-AC02-4682-A227-5FABFFBF7EAC}"/>
              </a:ext>
            </a:extLst>
          </p:cNvPr>
          <p:cNvSpPr/>
          <p:nvPr/>
        </p:nvSpPr>
        <p:spPr>
          <a:xfrm>
            <a:off x="455588" y="2405493"/>
            <a:ext cx="361950" cy="33855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2C2C4AB-85C6-48C7-88AE-EA2D018ABF5E}"/>
              </a:ext>
            </a:extLst>
          </p:cNvPr>
          <p:cNvSpPr txBox="1"/>
          <p:nvPr/>
        </p:nvSpPr>
        <p:spPr>
          <a:xfrm>
            <a:off x="5951409" y="5962530"/>
            <a:ext cx="21637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Environments </a:t>
            </a:r>
            <a:r>
              <a:rPr lang="ko-KR" altLang="en-US" sz="1600" b="1" dirty="0"/>
              <a:t>생성</a:t>
            </a: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F22DF1F7-E6EF-4EA0-A626-FEB43EE4B91F}"/>
              </a:ext>
            </a:extLst>
          </p:cNvPr>
          <p:cNvSpPr/>
          <p:nvPr/>
        </p:nvSpPr>
        <p:spPr>
          <a:xfrm>
            <a:off x="5562221" y="5962530"/>
            <a:ext cx="361950" cy="33855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E9CFB8E-EFE5-4BD7-9F97-8EE71229F9BE}"/>
              </a:ext>
            </a:extLst>
          </p:cNvPr>
          <p:cNvSpPr txBox="1"/>
          <p:nvPr/>
        </p:nvSpPr>
        <p:spPr>
          <a:xfrm>
            <a:off x="8309573" y="2302154"/>
            <a:ext cx="32374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Service-Env Mapping </a:t>
            </a:r>
            <a:r>
              <a:rPr lang="ko-KR" altLang="en-US" sz="1600" b="1" dirty="0"/>
              <a:t>생성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4B4B7451-5B69-4096-A8FF-B8C6D32057E9}"/>
              </a:ext>
            </a:extLst>
          </p:cNvPr>
          <p:cNvSpPr/>
          <p:nvPr/>
        </p:nvSpPr>
        <p:spPr>
          <a:xfrm>
            <a:off x="7939348" y="2299166"/>
            <a:ext cx="361950" cy="33855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8061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D9E1CD86-10A2-49BB-B550-91307BA5D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* Deployer </a:t>
            </a:r>
            <a:r>
              <a:rPr lang="ko-KR" altLang="en-US" dirty="0"/>
              <a:t>설정방법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439FB13-5CCB-4FB1-8923-C225538D68F8}"/>
              </a:ext>
            </a:extLst>
          </p:cNvPr>
          <p:cNvSpPr/>
          <p:nvPr/>
        </p:nvSpPr>
        <p:spPr>
          <a:xfrm>
            <a:off x="1334007" y="2758966"/>
            <a:ext cx="4032291" cy="129884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rgbClr val="FF0000"/>
                </a:solidFill>
                <a:ea typeface="+mj-ea"/>
              </a:rPr>
              <a:t>Deployer</a:t>
            </a:r>
            <a:endParaRPr lang="ko-KR" altLang="en-US" sz="3600" b="1" dirty="0">
              <a:solidFill>
                <a:srgbClr val="FF0000"/>
              </a:solidFill>
              <a:ea typeface="+mj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64AD094-7652-426C-A802-EBAE9CDE40C5}"/>
              </a:ext>
            </a:extLst>
          </p:cNvPr>
          <p:cNvSpPr/>
          <p:nvPr/>
        </p:nvSpPr>
        <p:spPr>
          <a:xfrm>
            <a:off x="6415932" y="1288275"/>
            <a:ext cx="1745146" cy="16473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ea typeface="+mj-ea"/>
              </a:rPr>
              <a:t> </a:t>
            </a:r>
            <a:endParaRPr lang="ko-KR" altLang="en-US" sz="900" b="1" dirty="0">
              <a:solidFill>
                <a:schemeClr val="lt1"/>
              </a:solidFill>
              <a:ea typeface="+mj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8445A0B-6E84-4355-A908-9FECF0FF1599}"/>
              </a:ext>
            </a:extLst>
          </p:cNvPr>
          <p:cNvSpPr/>
          <p:nvPr/>
        </p:nvSpPr>
        <p:spPr>
          <a:xfrm>
            <a:off x="6568332" y="1440675"/>
            <a:ext cx="1745146" cy="16473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ea typeface="+mj-ea"/>
              </a:rPr>
              <a:t> </a:t>
            </a:r>
            <a:endParaRPr lang="ko-KR" altLang="en-US" sz="900" b="1" dirty="0">
              <a:solidFill>
                <a:schemeClr val="lt1"/>
              </a:solidFill>
              <a:ea typeface="+mj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1ABD6EC-1120-48F7-BF57-3A9B63B8950E}"/>
              </a:ext>
            </a:extLst>
          </p:cNvPr>
          <p:cNvSpPr/>
          <p:nvPr/>
        </p:nvSpPr>
        <p:spPr>
          <a:xfrm>
            <a:off x="6720732" y="1593075"/>
            <a:ext cx="1745146" cy="16473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ea typeface="+mj-ea"/>
              </a:rPr>
              <a:t> </a:t>
            </a:r>
            <a:endParaRPr lang="ko-KR" altLang="en-US" sz="900" b="1" dirty="0">
              <a:solidFill>
                <a:schemeClr val="lt1"/>
              </a:solidFill>
              <a:ea typeface="+mj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68F6BFC-6D61-4292-868D-A4B87C11F616}"/>
              </a:ext>
            </a:extLst>
          </p:cNvPr>
          <p:cNvSpPr/>
          <p:nvPr/>
        </p:nvSpPr>
        <p:spPr>
          <a:xfrm>
            <a:off x="6873132" y="1745475"/>
            <a:ext cx="1745146" cy="16473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ea typeface="+mj-ea"/>
              </a:rPr>
              <a:t> </a:t>
            </a:r>
            <a:endParaRPr lang="ko-KR" altLang="en-US" sz="900" b="1" dirty="0">
              <a:solidFill>
                <a:schemeClr val="lt1"/>
              </a:solidFill>
              <a:ea typeface="+mj-ea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210EEBD-8D04-4C29-AFE1-D414562EA379}"/>
              </a:ext>
            </a:extLst>
          </p:cNvPr>
          <p:cNvSpPr/>
          <p:nvPr/>
        </p:nvSpPr>
        <p:spPr>
          <a:xfrm>
            <a:off x="7025532" y="1897875"/>
            <a:ext cx="1745146" cy="16473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ea typeface="+mj-ea"/>
              </a:rPr>
              <a:t> </a:t>
            </a:r>
            <a:endParaRPr lang="ko-KR" altLang="en-US" sz="900" b="1" dirty="0">
              <a:solidFill>
                <a:schemeClr val="lt1"/>
              </a:solidFill>
              <a:ea typeface="+mj-ea"/>
            </a:endParaRPr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FCC36746-F442-4DDB-BB4E-5FBD0362274F}"/>
              </a:ext>
            </a:extLst>
          </p:cNvPr>
          <p:cNvCxnSpPr>
            <a:cxnSpLocks/>
            <a:stCxn id="8" idx="1"/>
            <a:endCxn id="6" idx="0"/>
          </p:cNvCxnSpPr>
          <p:nvPr/>
        </p:nvCxnSpPr>
        <p:spPr>
          <a:xfrm rot="10800000" flipV="1">
            <a:off x="3350154" y="2111956"/>
            <a:ext cx="3065779" cy="6470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B0AEF49-8CD6-4826-9B4D-3008FC0198C6}"/>
              </a:ext>
            </a:extLst>
          </p:cNvPr>
          <p:cNvSpPr/>
          <p:nvPr/>
        </p:nvSpPr>
        <p:spPr>
          <a:xfrm>
            <a:off x="6415932" y="3799248"/>
            <a:ext cx="1745146" cy="143185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ea typeface="+mj-ea"/>
              </a:rPr>
              <a:t> </a:t>
            </a:r>
            <a:endParaRPr lang="ko-KR" altLang="en-US" sz="900" b="1" dirty="0">
              <a:solidFill>
                <a:schemeClr val="lt1"/>
              </a:solidFill>
              <a:ea typeface="+mj-ea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5330799-00A1-49FE-A695-CAADE7F25080}"/>
              </a:ext>
            </a:extLst>
          </p:cNvPr>
          <p:cNvSpPr/>
          <p:nvPr/>
        </p:nvSpPr>
        <p:spPr>
          <a:xfrm>
            <a:off x="6568332" y="3951648"/>
            <a:ext cx="1745146" cy="143185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ea typeface="+mj-ea"/>
              </a:rPr>
              <a:t> </a:t>
            </a:r>
            <a:endParaRPr lang="ko-KR" altLang="en-US" sz="900" b="1" dirty="0">
              <a:solidFill>
                <a:schemeClr val="lt1"/>
              </a:solidFill>
              <a:ea typeface="+mj-ea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DB0DBA6-67D5-4A01-A850-F959E493BB77}"/>
              </a:ext>
            </a:extLst>
          </p:cNvPr>
          <p:cNvSpPr/>
          <p:nvPr/>
        </p:nvSpPr>
        <p:spPr>
          <a:xfrm>
            <a:off x="6720732" y="4104048"/>
            <a:ext cx="1745146" cy="143185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ea typeface="+mj-ea"/>
              </a:rPr>
              <a:t> </a:t>
            </a:r>
            <a:endParaRPr lang="ko-KR" altLang="en-US" sz="900" b="1" dirty="0">
              <a:solidFill>
                <a:schemeClr val="lt1"/>
              </a:solidFill>
              <a:ea typeface="+mj-ea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890F001-26D4-4DA3-AAF9-CB2C54C74C84}"/>
              </a:ext>
            </a:extLst>
          </p:cNvPr>
          <p:cNvSpPr/>
          <p:nvPr/>
        </p:nvSpPr>
        <p:spPr>
          <a:xfrm>
            <a:off x="6873132" y="4256448"/>
            <a:ext cx="1745146" cy="143185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ea typeface="+mj-ea"/>
              </a:rPr>
              <a:t> </a:t>
            </a:r>
            <a:endParaRPr lang="ko-KR" altLang="en-US" sz="900" b="1" dirty="0">
              <a:solidFill>
                <a:schemeClr val="lt1"/>
              </a:solidFill>
              <a:ea typeface="+mj-ea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FA229B4-B893-4B1A-8E7B-62FC05061231}"/>
              </a:ext>
            </a:extLst>
          </p:cNvPr>
          <p:cNvSpPr/>
          <p:nvPr/>
        </p:nvSpPr>
        <p:spPr>
          <a:xfrm>
            <a:off x="7025532" y="4408848"/>
            <a:ext cx="1745146" cy="143185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ea typeface="+mj-ea"/>
              </a:rPr>
              <a:t> </a:t>
            </a:r>
            <a:endParaRPr lang="ko-KR" altLang="en-US" sz="900" b="1" dirty="0">
              <a:solidFill>
                <a:schemeClr val="lt1"/>
              </a:solidFill>
              <a:ea typeface="+mj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CF767AA-30D8-420E-9017-D61EF088A071}"/>
              </a:ext>
            </a:extLst>
          </p:cNvPr>
          <p:cNvSpPr txBox="1"/>
          <p:nvPr/>
        </p:nvSpPr>
        <p:spPr>
          <a:xfrm>
            <a:off x="7044096" y="4892551"/>
            <a:ext cx="1745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600" b="1">
                <a:solidFill>
                  <a:schemeClr val="accent1"/>
                </a:solidFill>
              </a:defRPr>
            </a:lvl1pPr>
          </a:lstStyle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Environments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9F50687-1469-4A04-B0DD-21DAD48B8439}"/>
              </a:ext>
            </a:extLst>
          </p:cNvPr>
          <p:cNvSpPr txBox="1"/>
          <p:nvPr/>
        </p:nvSpPr>
        <p:spPr>
          <a:xfrm>
            <a:off x="7092983" y="2475624"/>
            <a:ext cx="16776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/>
                </a:solidFill>
              </a:rPr>
              <a:t>Microservices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881B2930-C5A7-49AC-86B5-30128DDF4752}"/>
              </a:ext>
            </a:extLst>
          </p:cNvPr>
          <p:cNvCxnSpPr>
            <a:cxnSpLocks/>
            <a:stCxn id="30" idx="3"/>
            <a:endCxn id="32" idx="3"/>
          </p:cNvCxnSpPr>
          <p:nvPr/>
        </p:nvCxnSpPr>
        <p:spPr>
          <a:xfrm flipH="1" flipV="1">
            <a:off x="8770678" y="2644901"/>
            <a:ext cx="18564" cy="2416927"/>
          </a:xfrm>
          <a:prstGeom prst="bentConnector3">
            <a:avLst>
              <a:gd name="adj1" fmla="val -1231416"/>
            </a:avLst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A7C3743-A0F4-497F-B4D1-16508EA1B53B}"/>
              </a:ext>
            </a:extLst>
          </p:cNvPr>
          <p:cNvSpPr txBox="1"/>
          <p:nvPr/>
        </p:nvSpPr>
        <p:spPr>
          <a:xfrm>
            <a:off x="1778997" y="4238343"/>
            <a:ext cx="3089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배포할 </a:t>
            </a:r>
            <a:r>
              <a:rPr lang="en-US" altLang="ko-KR" sz="1600" b="1" dirty="0"/>
              <a:t>Microservices</a:t>
            </a:r>
            <a:r>
              <a:rPr lang="ko-KR" altLang="en-US" sz="1600" b="1" dirty="0"/>
              <a:t> 선택</a:t>
            </a: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6E5DA402-CACD-411E-A576-AAFF310599FE}"/>
              </a:ext>
            </a:extLst>
          </p:cNvPr>
          <p:cNvSpPr/>
          <p:nvPr/>
        </p:nvSpPr>
        <p:spPr>
          <a:xfrm>
            <a:off x="1356536" y="4239571"/>
            <a:ext cx="361950" cy="33855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5DA76A6-87D9-41EB-AE53-1564CA9ACB44}"/>
              </a:ext>
            </a:extLst>
          </p:cNvPr>
          <p:cNvSpPr txBox="1"/>
          <p:nvPr/>
        </p:nvSpPr>
        <p:spPr>
          <a:xfrm>
            <a:off x="1778997" y="4738036"/>
            <a:ext cx="35516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Microservice</a:t>
            </a:r>
            <a:r>
              <a:rPr lang="ko-KR" altLang="en-US" sz="1600" b="1" dirty="0"/>
              <a:t> 배포 프로세스 선택</a:t>
            </a: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7B0947C9-129D-4840-A076-D0A32817188E}"/>
              </a:ext>
            </a:extLst>
          </p:cNvPr>
          <p:cNvSpPr/>
          <p:nvPr/>
        </p:nvSpPr>
        <p:spPr>
          <a:xfrm>
            <a:off x="1356536" y="4739264"/>
            <a:ext cx="361950" cy="33855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035A873-1D05-498E-B9F0-A6E7C9F4C857}"/>
              </a:ext>
            </a:extLst>
          </p:cNvPr>
          <p:cNvSpPr txBox="1"/>
          <p:nvPr/>
        </p:nvSpPr>
        <p:spPr>
          <a:xfrm>
            <a:off x="1780859" y="5271985"/>
            <a:ext cx="44159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Microservice </a:t>
            </a:r>
            <a:r>
              <a:rPr lang="ko-KR" altLang="en-US" sz="1600" b="1" dirty="0"/>
              <a:t>가 배포될 </a:t>
            </a:r>
            <a:r>
              <a:rPr lang="en-US" altLang="ko-KR" sz="1600" b="1" dirty="0"/>
              <a:t>Environment </a:t>
            </a:r>
            <a:r>
              <a:rPr lang="ko-KR" altLang="en-US" sz="1600" b="1" dirty="0"/>
              <a:t>선택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EFE3C6A8-1E1D-4621-9A20-0529982D45EC}"/>
              </a:ext>
            </a:extLst>
          </p:cNvPr>
          <p:cNvSpPr/>
          <p:nvPr/>
        </p:nvSpPr>
        <p:spPr>
          <a:xfrm>
            <a:off x="1358399" y="5273213"/>
            <a:ext cx="361950" cy="33855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AE7928B-9FFF-4551-B110-0CC30B8BB0ED}"/>
              </a:ext>
            </a:extLst>
          </p:cNvPr>
          <p:cNvSpPr/>
          <p:nvPr/>
        </p:nvSpPr>
        <p:spPr>
          <a:xfrm>
            <a:off x="8923078" y="3692641"/>
            <a:ext cx="2328423" cy="411407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ea typeface="+mj-ea"/>
              </a:rPr>
              <a:t>Process</a:t>
            </a:r>
            <a:r>
              <a:rPr lang="ko-KR" altLang="en-US" sz="900" b="1" dirty="0">
                <a:solidFill>
                  <a:schemeClr val="tx1"/>
                </a:solidFill>
                <a:ea typeface="+mj-ea"/>
              </a:rPr>
              <a:t> </a:t>
            </a:r>
            <a:r>
              <a:rPr lang="en-US" altLang="ko-KR" sz="900" b="1" dirty="0">
                <a:solidFill>
                  <a:schemeClr val="tx1"/>
                </a:solidFill>
                <a:ea typeface="+mj-ea"/>
              </a:rPr>
              <a:t>for</a:t>
            </a:r>
            <a:r>
              <a:rPr lang="ko-KR" altLang="en-US" sz="900" b="1" dirty="0">
                <a:solidFill>
                  <a:schemeClr val="tx1"/>
                </a:solidFill>
                <a:ea typeface="+mj-ea"/>
              </a:rPr>
              <a:t> </a:t>
            </a:r>
            <a:r>
              <a:rPr lang="en-US" altLang="ko-KR" sz="900" b="1" dirty="0">
                <a:solidFill>
                  <a:schemeClr val="tx1"/>
                </a:solidFill>
                <a:ea typeface="+mj-ea"/>
              </a:rPr>
              <a:t>QA</a:t>
            </a:r>
            <a:endParaRPr lang="ko-KR" altLang="en-US" sz="900" b="1" dirty="0">
              <a:solidFill>
                <a:schemeClr val="tx1"/>
              </a:solidFill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808237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Georgia"/>
        <a:ea typeface="맑은 고딕"/>
        <a:cs typeface=""/>
      </a:majorFont>
      <a:minorFont>
        <a:latin typeface="Georgia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27430</TotalTime>
  <Words>401</Words>
  <Application>Microsoft Office PowerPoint</Application>
  <PresentationFormat>와이드스크린</PresentationFormat>
  <Paragraphs>154</Paragraphs>
  <Slides>11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맑은 고딕</vt:lpstr>
      <vt:lpstr>Arial</vt:lpstr>
      <vt:lpstr>Georgia</vt:lpstr>
      <vt:lpstr>Wingdings</vt:lpstr>
      <vt:lpstr>Office 테마</vt:lpstr>
      <vt:lpstr> Cloudbees CD  End-to-End DevOps 자동화 솔루션 CI/CD 파이프라인 표준 (DDP)</vt:lpstr>
      <vt:lpstr>1. Openshift Components</vt:lpstr>
      <vt:lpstr>2. Build -&gt; Openshit</vt:lpstr>
      <vt:lpstr>2. Build -&gt; Cloudbees CD</vt:lpstr>
      <vt:lpstr>3. Deploy -&gt; Openshit</vt:lpstr>
      <vt:lpstr>3. Deploy -&gt; Cloudbees CD</vt:lpstr>
      <vt:lpstr>* Openshift No Trigger Template 생성 방법</vt:lpstr>
      <vt:lpstr>* Microservice 모델링 방법</vt:lpstr>
      <vt:lpstr>* Deployer 설정방법</vt:lpstr>
      <vt:lpstr>4. Cloudbees CD 표준 파이프라인 전체구성</vt:lpstr>
      <vt:lpstr>PowerPoint 프레젠테이션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모우소프트마케팅</dc:creator>
  <cp:lastModifiedBy>김대웅(Daewoong Kim) 책임 플래티어</cp:lastModifiedBy>
  <cp:revision>785</cp:revision>
  <cp:lastPrinted>2018-03-29T05:34:39Z</cp:lastPrinted>
  <dcterms:created xsi:type="dcterms:W3CDTF">2017-07-14T06:42:00Z</dcterms:created>
  <dcterms:modified xsi:type="dcterms:W3CDTF">2020-10-15T04:45:07Z</dcterms:modified>
</cp:coreProperties>
</file>