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58"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D1C8"/>
    <a:srgbClr val="CDCF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18815" y="2783840"/>
            <a:ext cx="5817870" cy="645160"/>
          </a:xfrm>
          <a:noFill/>
          <a:effectLst>
            <a:outerShdw blurRad="50800" dist="38100" dir="2700000" algn="tl" rotWithShape="0">
              <a:schemeClr val="tx2">
                <a:alpha val="98000"/>
              </a:schemeClr>
            </a:outerShdw>
            <a:reflection blurRad="6350" stA="52000" endA="300" endPos="35000" dir="5400000" sy="-100000" algn="bl" rotWithShape="0"/>
          </a:effectLst>
        </p:spPr>
        <p:txBody>
          <a:bodyPr tIns="0" bIns="0">
            <a:normAutofit fontScale="90000"/>
          </a:bodyPr>
          <a:lstStyle/>
          <a:p>
            <a:r>
              <a:rPr lang="en-US" dirty="0">
                <a:ln w="12700" cmpd="sng">
                  <a:solidFill>
                    <a:schemeClr val="accent1">
                      <a:shade val="50000"/>
                    </a:schemeClr>
                  </a:solidFill>
                  <a:prstDash val="solid"/>
                </a:ln>
                <a:solidFill>
                  <a:schemeClr val="bg1"/>
                </a:solidFill>
                <a:latin typeface="Arial Black" panose="020B0A04020102020204" charset="0"/>
                <a:cs typeface="Arial Black" panose="020B0A04020102020204" charset="0"/>
              </a:rPr>
              <a:t>GENETIC ENGENEERING</a:t>
            </a:r>
            <a:endParaRPr lang="en-US" dirty="0">
              <a:ln w="12700" cmpd="sng">
                <a:solidFill>
                  <a:schemeClr val="accent1">
                    <a:shade val="50000"/>
                  </a:schemeClr>
                </a:solidFill>
                <a:prstDash val="solid"/>
              </a:ln>
              <a:solidFill>
                <a:schemeClr val="bg1"/>
              </a:solidFill>
              <a:latin typeface="Arial Black" panose="020B0A04020102020204" charset="0"/>
              <a:cs typeface="Arial Black" panose="020B0A04020102020204" charset="0"/>
            </a:endParaRPr>
          </a:p>
        </p:txBody>
      </p:sp>
      <p:sp>
        <p:nvSpPr>
          <p:cNvPr id="3" name="Subtitle 2"/>
          <p:cNvSpPr>
            <a:spLocks noGrp="1"/>
          </p:cNvSpPr>
          <p:nvPr>
            <p:ph type="subTitle" idx="1"/>
          </p:nvPr>
        </p:nvSpPr>
        <p:spPr>
          <a:xfrm>
            <a:off x="0" y="5716905"/>
            <a:ext cx="3218815" cy="1141095"/>
          </a:xfrm>
          <a:effectLst>
            <a:outerShdw blurRad="50800" dist="38100" dir="5400000" algn="t" rotWithShape="0">
              <a:prstClr val="black">
                <a:alpha val="40000"/>
              </a:prstClr>
            </a:outerShdw>
          </a:effectLst>
        </p:spPr>
        <p:txBody>
          <a:bodyPr lIns="0" tIns="0" rIns="0" bIns="0" anchor="ctr" anchorCtr="0"/>
          <a:lstStyle/>
          <a:p>
            <a:r>
              <a:rPr lang="en-US" sz="2000">
                <a:solidFill>
                  <a:srgbClr val="CDCFE0"/>
                </a:solidFill>
                <a:latin typeface="Bahnschrift SemiBold" panose="020B0502040204020203" charset="0"/>
                <a:cs typeface="Bahnschrift SemiBold" panose="020B0502040204020203" charset="0"/>
              </a:rPr>
              <a:t>Grade 10</a:t>
            </a:r>
            <a:r>
              <a:rPr lang="en-US" sz="2400">
                <a:solidFill>
                  <a:srgbClr val="CDCFE0"/>
                </a:solidFill>
                <a:latin typeface="Bahnschrift SemiBold" panose="020B0502040204020203" charset="0"/>
                <a:cs typeface="Bahnschrift SemiBold" panose="020B0502040204020203" charset="0"/>
              </a:rPr>
              <a:t> - </a:t>
            </a:r>
            <a:r>
              <a:rPr lang="en-US" sz="2000">
                <a:solidFill>
                  <a:srgbClr val="CDCFE0"/>
                </a:solidFill>
                <a:latin typeface="Bahnschrift SemiBold" panose="020B0502040204020203" charset="0"/>
                <a:cs typeface="Bahnschrift SemiBold" panose="020B0502040204020203" charset="0"/>
              </a:rPr>
              <a:t>Generosity</a:t>
            </a:r>
            <a:endParaRPr lang="en-US" sz="2000">
              <a:solidFill>
                <a:srgbClr val="CDCFE0"/>
              </a:solidFill>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2305" y="3106420"/>
            <a:ext cx="5817870" cy="645160"/>
          </a:xfrm>
          <a:noFill/>
          <a:effectLst/>
          <a:scene3d>
            <a:camera prst="orthographicFront"/>
            <a:lightRig rig="threePt" dir="t"/>
          </a:scene3d>
          <a:sp3d/>
        </p:spPr>
        <p:txBody>
          <a:bodyPr tIns="0" bIns="0">
            <a:normAutofit fontScale="90000"/>
          </a:bodyPr>
          <a:lstStyle/>
          <a:p>
            <a:pPr algn="ctr"/>
            <a:r>
              <a:rPr lang="en-US" sz="2000" dirty="0">
                <a:ln w="12700" cmpd="sng">
                  <a:noFill/>
                  <a:prstDash val="solid"/>
                </a:ln>
                <a:solidFill>
                  <a:schemeClr val="bg1"/>
                </a:solidFill>
                <a:cs typeface="+mj-lt"/>
              </a:rPr>
              <a:t>Ang genetic engineering ay ang proseso ng pagbabago o manipulasyon ng genetic material ng isang organism, kadalasang gamit ang teknolohiya ng bioteknolohiya. Layunin ng genetic engineering ang baguhin ang mga katangian o pag-uugali ng isang organismo sa pamamagitan ng pag-alis, pagdagdag, o pagsusuri ng mga gene. </a:t>
            </a:r>
            <a:endParaRPr lang="en-US" sz="2000" dirty="0">
              <a:ln w="12700" cmpd="sng">
                <a:noFill/>
                <a:prstDash val="solid"/>
              </a:ln>
              <a:solidFill>
                <a:schemeClr val="bg1"/>
              </a:solidFill>
              <a:cs typeface="+mj-lt"/>
            </a:endParaRPr>
          </a:p>
        </p:txBody>
      </p:sp>
      <p:sp>
        <p:nvSpPr>
          <p:cNvPr id="3" name="Subtitle 2"/>
          <p:cNvSpPr>
            <a:spLocks noGrp="1"/>
          </p:cNvSpPr>
          <p:nvPr>
            <p:ph type="subTitle" idx="1"/>
          </p:nvPr>
        </p:nvSpPr>
        <p:spPr>
          <a:xfrm>
            <a:off x="0" y="5716905"/>
            <a:ext cx="3218815" cy="1141095"/>
          </a:xfrm>
          <a:effectLst>
            <a:outerShdw blurRad="50800" dist="38100" dir="5400000" algn="t" rotWithShape="0">
              <a:prstClr val="black">
                <a:alpha val="40000"/>
              </a:prstClr>
            </a:outerShdw>
          </a:effectLst>
        </p:spPr>
        <p:txBody>
          <a:bodyPr lIns="0" tIns="0" rIns="0" bIns="0" anchor="ctr" anchorCtr="0"/>
          <a:lstStyle/>
          <a:p>
            <a:r>
              <a:rPr lang="en-US" sz="2000">
                <a:solidFill>
                  <a:srgbClr val="CDCFE0"/>
                </a:solidFill>
                <a:latin typeface="Bahnschrift SemiBold" panose="020B0502040204020203" charset="0"/>
                <a:cs typeface="Bahnschrift SemiBold" panose="020B0502040204020203" charset="0"/>
              </a:rPr>
              <a:t>Grade 10</a:t>
            </a:r>
            <a:r>
              <a:rPr lang="en-US" sz="2400">
                <a:solidFill>
                  <a:srgbClr val="CDCFE0"/>
                </a:solidFill>
                <a:latin typeface="Bahnschrift SemiBold" panose="020B0502040204020203" charset="0"/>
                <a:cs typeface="Bahnschrift SemiBold" panose="020B0502040204020203" charset="0"/>
              </a:rPr>
              <a:t> - </a:t>
            </a:r>
            <a:r>
              <a:rPr lang="en-US" sz="2000">
                <a:solidFill>
                  <a:srgbClr val="CDCFE0"/>
                </a:solidFill>
                <a:latin typeface="Bahnschrift SemiBold" panose="020B0502040204020203" charset="0"/>
                <a:cs typeface="Bahnschrift SemiBold" panose="020B0502040204020203" charset="0"/>
              </a:rPr>
              <a:t>Generosity</a:t>
            </a:r>
            <a:endParaRPr lang="en-US" sz="2000">
              <a:solidFill>
                <a:srgbClr val="CDCFE0"/>
              </a:solidFill>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childTnLst>
                                    <p:set>
                                      <p:cBhvr override="childStyle">
                                        <p:cTn id="6" dur="indefinite"/>
                                        <p:tgtEl>
                                          <p:spTgt spid="2"/>
                                        </p:tgtEl>
                                        <p:attrNameLst>
                                          <p:attrName>style.fontFamily</p:attrName>
                                        </p:attrNameLst>
                                      </p:cBhvr>
                                      <p:to>
                                        <p:strVal val="Times New Roma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2305" y="3708400"/>
            <a:ext cx="5817870" cy="645160"/>
          </a:xfrm>
          <a:noFill/>
          <a:effectLst>
            <a:outerShdw blurRad="50800" dist="38100" dir="2700000" algn="tl" rotWithShape="0">
              <a:prstClr val="black">
                <a:alpha val="40000"/>
              </a:prstClr>
            </a:outerShdw>
          </a:effectLst>
          <a:scene3d>
            <a:camera prst="orthographicFront"/>
            <a:lightRig rig="threePt" dir="t"/>
          </a:scene3d>
          <a:sp3d/>
        </p:spPr>
        <p:txBody>
          <a:bodyPr tIns="0" bIns="0">
            <a:normAutofit fontScale="90000"/>
          </a:bodyPr>
          <a:lstStyle/>
          <a:p>
            <a:pPr algn="l"/>
            <a:r>
              <a:rPr lang="en-US" sz="2000" dirty="0">
                <a:ln w="12700" cmpd="sng">
                  <a:noFill/>
                  <a:prstDash val="solid"/>
                </a:ln>
                <a:solidFill>
                  <a:schemeClr val="bg1"/>
                </a:solidFill>
                <a:cs typeface="+mj-lt"/>
              </a:rPr>
              <a:t>Maaaring gamitin ang genetic engineering sa pagsasagawa ng personalized medicine, kung saan ang mga therapy ay idinisenyo ng ayon sa genetic makeup ng bawat indibidwal. Ito ay maaaring magresulta sa mas epektibong paggamot at mas mababang panganib ng side effects.</a:t>
            </a:r>
            <a:endParaRPr lang="en-US" sz="2000" dirty="0">
              <a:ln w="12700" cmpd="sng">
                <a:noFill/>
                <a:prstDash val="solid"/>
              </a:ln>
              <a:solidFill>
                <a:schemeClr val="bg1"/>
              </a:solidFill>
              <a:cs typeface="+mj-lt"/>
            </a:endParaRPr>
          </a:p>
        </p:txBody>
      </p:sp>
      <p:sp>
        <p:nvSpPr>
          <p:cNvPr id="3" name="Subtitle 2"/>
          <p:cNvSpPr>
            <a:spLocks noGrp="1"/>
          </p:cNvSpPr>
          <p:nvPr>
            <p:ph type="subTitle" idx="1"/>
          </p:nvPr>
        </p:nvSpPr>
        <p:spPr>
          <a:xfrm>
            <a:off x="0" y="5716905"/>
            <a:ext cx="3218815" cy="1141095"/>
          </a:xfrm>
          <a:effectLst>
            <a:outerShdw blurRad="50800" dist="38100" dir="5400000" algn="t" rotWithShape="0">
              <a:prstClr val="black">
                <a:alpha val="40000"/>
              </a:prstClr>
            </a:outerShdw>
          </a:effectLst>
        </p:spPr>
        <p:txBody>
          <a:bodyPr lIns="0" tIns="0" rIns="0" bIns="0" anchor="ctr" anchorCtr="0"/>
          <a:lstStyle/>
          <a:p>
            <a:r>
              <a:rPr lang="en-US" sz="2000">
                <a:solidFill>
                  <a:srgbClr val="CDCFE0"/>
                </a:solidFill>
                <a:latin typeface="Bahnschrift SemiBold" panose="020B0502040204020203" charset="0"/>
                <a:cs typeface="Bahnschrift SemiBold" panose="020B0502040204020203" charset="0"/>
              </a:rPr>
              <a:t>Grade 10</a:t>
            </a:r>
            <a:r>
              <a:rPr lang="en-US" sz="2400">
                <a:solidFill>
                  <a:srgbClr val="CDCFE0"/>
                </a:solidFill>
                <a:latin typeface="Bahnschrift SemiBold" panose="020B0502040204020203" charset="0"/>
                <a:cs typeface="Bahnschrift SemiBold" panose="020B0502040204020203" charset="0"/>
              </a:rPr>
              <a:t> - </a:t>
            </a:r>
            <a:r>
              <a:rPr lang="en-US" sz="2000">
                <a:solidFill>
                  <a:srgbClr val="CDCFE0"/>
                </a:solidFill>
                <a:latin typeface="Bahnschrift SemiBold" panose="020B0502040204020203" charset="0"/>
                <a:cs typeface="Bahnschrift SemiBold" panose="020B0502040204020203" charset="0"/>
              </a:rPr>
              <a:t>Generosity</a:t>
            </a:r>
            <a:endParaRPr lang="en-US" sz="2000">
              <a:solidFill>
                <a:srgbClr val="CDCFE0"/>
              </a:solidFill>
              <a:latin typeface="Bahnschrift SemiBold" panose="020B0502040204020203" charset="0"/>
              <a:cs typeface="Bahnschrift SemiBold" panose="020B0502040204020203" charset="0"/>
            </a:endParaRPr>
          </a:p>
        </p:txBody>
      </p:sp>
      <p:sp>
        <p:nvSpPr>
          <p:cNvPr id="4" name="Text Box 3"/>
          <p:cNvSpPr txBox="1"/>
          <p:nvPr/>
        </p:nvSpPr>
        <p:spPr>
          <a:xfrm>
            <a:off x="1614805" y="1772285"/>
            <a:ext cx="4064000" cy="368300"/>
          </a:xfrm>
          <a:prstGeom prst="rect">
            <a:avLst/>
          </a:prstGeom>
          <a:noFill/>
        </p:spPr>
        <p:txBody>
          <a:bodyPr wrap="square" rtlCol="0">
            <a:spAutoFit/>
          </a:bodyPr>
          <a:p>
            <a:r>
              <a:rPr lang="en-US">
                <a:solidFill>
                  <a:schemeClr val="bg1"/>
                </a:solidFill>
                <a:latin typeface="Arial Black" panose="020B0A04020102020204" charset="0"/>
                <a:cs typeface="Arial Black" panose="020B0A04020102020204" charset="0"/>
              </a:rPr>
              <a:t>POSITIVE ASPECT</a:t>
            </a:r>
            <a:endParaRPr lang="en-US">
              <a:solidFill>
                <a:schemeClr val="bg1"/>
              </a:solidFill>
              <a:latin typeface="Arial Black" panose="020B0A04020102020204" charset="0"/>
              <a:cs typeface="Arial Black" panose="020B0A04020102020204" charset="0"/>
            </a:endParaRPr>
          </a:p>
        </p:txBody>
      </p:sp>
      <p:sp>
        <p:nvSpPr>
          <p:cNvPr id="5" name="Text Box 4"/>
          <p:cNvSpPr txBox="1"/>
          <p:nvPr/>
        </p:nvSpPr>
        <p:spPr>
          <a:xfrm>
            <a:off x="1440180" y="2806065"/>
            <a:ext cx="4064000" cy="368300"/>
          </a:xfrm>
          <a:prstGeom prst="rect">
            <a:avLst/>
          </a:prstGeom>
          <a:noFill/>
          <a:effectLst>
            <a:outerShdw blurRad="50800" dist="50800" dir="3000000" algn="ctr" rotWithShape="0">
              <a:srgbClr val="000000">
                <a:alpha val="43000"/>
              </a:srgbClr>
            </a:outerShdw>
          </a:effectLst>
        </p:spPr>
        <p:txBody>
          <a:bodyPr wrap="square" rtlCol="0">
            <a:spAutoFit/>
          </a:bodyPr>
          <a:p>
            <a:r>
              <a:rPr lang="en-US" u="sng">
                <a:solidFill>
                  <a:srgbClr val="B7D1C8"/>
                </a:solidFill>
                <a:latin typeface="Impact" panose="020B0806030902050204" charset="0"/>
                <a:cs typeface="Impact" panose="020B0806030902050204" charset="0"/>
              </a:rPr>
              <a:t>PAGPAPABUTI NG KALUSUGAN</a:t>
            </a:r>
            <a:endParaRPr lang="en-US" u="sng">
              <a:solidFill>
                <a:srgbClr val="B7D1C8"/>
              </a:solidFill>
              <a:latin typeface="Impact" panose="020B0806030902050204" charset="0"/>
              <a:cs typeface="Impact" panose="020B080603090205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childTnLst>
                                    <p:set>
                                      <p:cBhvr override="childStyle">
                                        <p:cTn id="6" dur="indefinite"/>
                                        <p:tgtEl>
                                          <p:spTgt spid="2"/>
                                        </p:tgtEl>
                                        <p:attrNameLst>
                                          <p:attrName>style.fontFamily</p:attrName>
                                        </p:attrNameLst>
                                      </p:cBhvr>
                                      <p:to>
                                        <p:strVal val="Times New Roma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2305" y="3606165"/>
            <a:ext cx="5817870" cy="645160"/>
          </a:xfrm>
          <a:noFill/>
          <a:effectLst>
            <a:outerShdw blurRad="50800" dist="38100" dir="2700000" algn="tl" rotWithShape="0">
              <a:prstClr val="black">
                <a:alpha val="40000"/>
              </a:prstClr>
            </a:outerShdw>
          </a:effectLst>
          <a:scene3d>
            <a:camera prst="orthographicFront"/>
            <a:lightRig rig="threePt" dir="t"/>
          </a:scene3d>
          <a:sp3d/>
        </p:spPr>
        <p:txBody>
          <a:bodyPr tIns="0" bIns="0">
            <a:normAutofit fontScale="90000"/>
          </a:bodyPr>
          <a:lstStyle/>
          <a:p>
            <a:pPr algn="l"/>
            <a:r>
              <a:rPr lang="en-US" sz="2000" dirty="0">
                <a:ln w="12700" cmpd="sng">
                  <a:noFill/>
                  <a:prstDash val="solid"/>
                </a:ln>
                <a:solidFill>
                  <a:schemeClr val="bg1"/>
                </a:solidFill>
                <a:cs typeface="+mj-lt"/>
              </a:rPr>
              <a:t>Ang kakayahan na baguhin ang genetic makeup ng isang indibidwal ay maaaring magdulot ng posibleng maling paggamit. Halimbawa, maaaring gamitin ito para sa diskriminasyon ayon sa genetic traits, tulad ng kulay ng balat, intelihensiya, o kalusugan.</a:t>
            </a:r>
            <a:endParaRPr lang="en-US" sz="2000" dirty="0">
              <a:ln w="12700" cmpd="sng">
                <a:noFill/>
                <a:prstDash val="solid"/>
              </a:ln>
              <a:solidFill>
                <a:schemeClr val="bg1"/>
              </a:solidFill>
              <a:cs typeface="+mj-lt"/>
            </a:endParaRPr>
          </a:p>
        </p:txBody>
      </p:sp>
      <p:sp>
        <p:nvSpPr>
          <p:cNvPr id="3" name="Subtitle 2"/>
          <p:cNvSpPr>
            <a:spLocks noGrp="1"/>
          </p:cNvSpPr>
          <p:nvPr>
            <p:ph type="subTitle" idx="1"/>
          </p:nvPr>
        </p:nvSpPr>
        <p:spPr>
          <a:xfrm>
            <a:off x="0" y="5716905"/>
            <a:ext cx="3218815" cy="1141095"/>
          </a:xfrm>
          <a:effectLst>
            <a:outerShdw blurRad="50800" dist="38100" dir="5400000" algn="t" rotWithShape="0">
              <a:prstClr val="black">
                <a:alpha val="40000"/>
              </a:prstClr>
            </a:outerShdw>
          </a:effectLst>
        </p:spPr>
        <p:txBody>
          <a:bodyPr lIns="0" tIns="0" rIns="0" bIns="0" anchor="ctr" anchorCtr="0"/>
          <a:lstStyle/>
          <a:p>
            <a:r>
              <a:rPr lang="en-US" sz="2000">
                <a:solidFill>
                  <a:srgbClr val="CDCFE0"/>
                </a:solidFill>
                <a:latin typeface="Bahnschrift SemiBold" panose="020B0502040204020203" charset="0"/>
                <a:cs typeface="Bahnschrift SemiBold" panose="020B0502040204020203" charset="0"/>
              </a:rPr>
              <a:t>Grade 10</a:t>
            </a:r>
            <a:r>
              <a:rPr lang="en-US" sz="2400">
                <a:solidFill>
                  <a:srgbClr val="CDCFE0"/>
                </a:solidFill>
                <a:latin typeface="Bahnschrift SemiBold" panose="020B0502040204020203" charset="0"/>
                <a:cs typeface="Bahnschrift SemiBold" panose="020B0502040204020203" charset="0"/>
              </a:rPr>
              <a:t> - </a:t>
            </a:r>
            <a:r>
              <a:rPr lang="en-US" sz="2000">
                <a:solidFill>
                  <a:srgbClr val="CDCFE0"/>
                </a:solidFill>
                <a:latin typeface="Bahnschrift SemiBold" panose="020B0502040204020203" charset="0"/>
                <a:cs typeface="Bahnschrift SemiBold" panose="020B0502040204020203" charset="0"/>
              </a:rPr>
              <a:t>Generosity</a:t>
            </a:r>
            <a:endParaRPr lang="en-US" sz="2000">
              <a:solidFill>
                <a:srgbClr val="CDCFE0"/>
              </a:solidFill>
              <a:latin typeface="Bahnschrift SemiBold" panose="020B0502040204020203" charset="0"/>
              <a:cs typeface="Bahnschrift SemiBold" panose="020B0502040204020203" charset="0"/>
            </a:endParaRPr>
          </a:p>
        </p:txBody>
      </p:sp>
      <p:sp>
        <p:nvSpPr>
          <p:cNvPr id="4" name="Text Box 3"/>
          <p:cNvSpPr txBox="1"/>
          <p:nvPr/>
        </p:nvSpPr>
        <p:spPr>
          <a:xfrm>
            <a:off x="1614805" y="1772285"/>
            <a:ext cx="4064000" cy="368300"/>
          </a:xfrm>
          <a:prstGeom prst="rect">
            <a:avLst/>
          </a:prstGeom>
          <a:noFill/>
        </p:spPr>
        <p:txBody>
          <a:bodyPr wrap="square" rtlCol="0">
            <a:spAutoFit/>
          </a:bodyPr>
          <a:p>
            <a:r>
              <a:rPr lang="en-US">
                <a:solidFill>
                  <a:schemeClr val="bg1"/>
                </a:solidFill>
                <a:latin typeface="Arial Black" panose="020B0A04020102020204" charset="0"/>
                <a:cs typeface="Arial Black" panose="020B0A04020102020204" charset="0"/>
              </a:rPr>
              <a:t>NEGATIVE ASPECT</a:t>
            </a:r>
            <a:endParaRPr lang="en-US">
              <a:solidFill>
                <a:schemeClr val="bg1"/>
              </a:solidFill>
              <a:latin typeface="Arial Black" panose="020B0A04020102020204" charset="0"/>
              <a:cs typeface="Arial Black" panose="020B0A04020102020204" charset="0"/>
            </a:endParaRPr>
          </a:p>
        </p:txBody>
      </p:sp>
      <p:sp>
        <p:nvSpPr>
          <p:cNvPr id="5" name="Text Box 4"/>
          <p:cNvSpPr txBox="1"/>
          <p:nvPr/>
        </p:nvSpPr>
        <p:spPr>
          <a:xfrm>
            <a:off x="1440180" y="2806065"/>
            <a:ext cx="4064000" cy="368300"/>
          </a:xfrm>
          <a:prstGeom prst="rect">
            <a:avLst/>
          </a:prstGeom>
          <a:noFill/>
          <a:effectLst>
            <a:outerShdw blurRad="50800" dist="50800" dir="3000000" algn="ctr" rotWithShape="0">
              <a:srgbClr val="000000">
                <a:alpha val="43000"/>
              </a:srgbClr>
            </a:outerShdw>
          </a:effectLst>
        </p:spPr>
        <p:txBody>
          <a:bodyPr wrap="square" rtlCol="0">
            <a:spAutoFit/>
          </a:bodyPr>
          <a:p>
            <a:r>
              <a:rPr lang="en-US" u="sng">
                <a:solidFill>
                  <a:srgbClr val="B7D1C8"/>
                </a:solidFill>
                <a:latin typeface="Impact" panose="020B0806030902050204" charset="0"/>
                <a:cs typeface="Impact" panose="020B0806030902050204" charset="0"/>
              </a:rPr>
              <a:t>POSIBLENG MALING PAGAMIT</a:t>
            </a:r>
            <a:endParaRPr lang="en-US" u="sng">
              <a:solidFill>
                <a:srgbClr val="B7D1C8"/>
              </a:solidFill>
              <a:latin typeface="Impact" panose="020B0806030902050204" charset="0"/>
              <a:cs typeface="Impact" panose="020B080603090205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childTnLst>
                                    <p:set>
                                      <p:cBhvr override="childStyle">
                                        <p:cTn id="6" dur="indefinite"/>
                                        <p:tgtEl>
                                          <p:spTgt spid="2"/>
                                        </p:tgtEl>
                                        <p:attrNameLst>
                                          <p:attrName>style.fontFamily</p:attrName>
                                        </p:attrNameLst>
                                      </p:cBhvr>
                                      <p:to>
                                        <p:strVal val="Times New Roma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2550795"/>
            <a:ext cx="10972800" cy="582613"/>
          </a:xfrm>
        </p:spPr>
        <p:txBody>
          <a:bodyPr/>
          <a:p>
            <a:r>
              <a:rPr lang="en-US" sz="1800">
                <a:latin typeface="Arial" panose="020B0604020202020204" pitchFamily="34" charset="0"/>
                <a:cs typeface="Arial" panose="020B0604020202020204" pitchFamily="34" charset="0"/>
              </a:rPr>
              <a:t>According to the official website of the Department of Health in the Philippines, genetic engineering is not only a subject of interest but also an evolving field with potential implications for health. The department acknowledges the significance of genetic engineering in addressing genetic diseases, preventing illnesses, and improving healthcare outcomes. They emphasize the importance of ethical considerations and regulations to ensure the responsible and safe application of genetic engineering technologies.</a:t>
            </a:r>
            <a:endParaRPr lang="en-US" sz="18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7230" y="190500"/>
            <a:ext cx="10972800" cy="582613"/>
          </a:xfrm>
        </p:spPr>
        <p:txBody>
          <a:bodyPr/>
          <a:p>
            <a:r>
              <a:rPr lang="en-US">
                <a:latin typeface="Arial Black" panose="020B0A04020102020204" charset="0"/>
                <a:cs typeface="Arial Black" panose="020B0A04020102020204" charset="0"/>
              </a:rPr>
              <a:t>IBA PANG BASEHAN:</a:t>
            </a:r>
            <a:endParaRPr lang="en-US">
              <a:latin typeface="Arial Black" panose="020B0A04020102020204" charset="0"/>
              <a:cs typeface="Arial Black" panose="020B0A04020102020204" charset="0"/>
            </a:endParaRPr>
          </a:p>
        </p:txBody>
      </p:sp>
      <p:sp>
        <p:nvSpPr>
          <p:cNvPr id="3" name="Text Box 2"/>
          <p:cNvSpPr txBox="1"/>
          <p:nvPr/>
        </p:nvSpPr>
        <p:spPr>
          <a:xfrm>
            <a:off x="1454785" y="1687830"/>
            <a:ext cx="6699250" cy="1753235"/>
          </a:xfrm>
          <a:prstGeom prst="rect">
            <a:avLst/>
          </a:prstGeom>
          <a:noFill/>
        </p:spPr>
        <p:txBody>
          <a:bodyPr wrap="square" rtlCol="0">
            <a:spAutoFit/>
          </a:bodyPr>
          <a:p>
            <a:r>
              <a:rPr lang="en-US"/>
              <a:t>Sa pamamagitan ng pag-aaral at pag-unlad sa genetic engineering, maaaring mabuo ang mga pamamaraan para maiwasan o mabawasan ang panganib ng pagbuo ng iba't ibang uri ng karamdaman. Maaaring mapabuti ang kalusugan ng isang tao sa pamamagitan ng pagtuklas at pagtutok sa mga genetic na bahagi na may kaugnayan sa mga ito.</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1858</Words>
  <Application>WPS Presentation</Application>
  <PresentationFormat>Widescreen</PresentationFormat>
  <Paragraphs>30</Paragraphs>
  <Slides>7</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7</vt:i4>
      </vt:variant>
    </vt:vector>
  </HeadingPairs>
  <TitlesOfParts>
    <vt:vector size="28" baseType="lpstr">
      <vt:lpstr>Arial</vt:lpstr>
      <vt:lpstr>SimSun</vt:lpstr>
      <vt:lpstr>Wingdings</vt:lpstr>
      <vt:lpstr>Calibri Light</vt:lpstr>
      <vt:lpstr>Calibri</vt:lpstr>
      <vt:lpstr>Microsoft YaHei</vt:lpstr>
      <vt:lpstr>Arial Unicode MS</vt:lpstr>
      <vt:lpstr>Arial Black</vt:lpstr>
      <vt:lpstr>Bahnschrift SemiBold</vt:lpstr>
      <vt:lpstr>Times New Roman</vt:lpstr>
      <vt:lpstr>Bahnschrift Light Condensed</vt:lpstr>
      <vt:lpstr>Bahnschrift SemiCondensed</vt:lpstr>
      <vt:lpstr>Bahnschrift SemiLight SemiConde</vt:lpstr>
      <vt:lpstr>Bahnschrift</vt:lpstr>
      <vt:lpstr>Cascadia Code SemiBold</vt:lpstr>
      <vt:lpstr>Cascadia Mono SemiBold</vt:lpstr>
      <vt:lpstr>Comic Sans MS</vt:lpstr>
      <vt:lpstr>Georgia</vt:lpstr>
      <vt:lpstr>HoloLens MDL2 Assets</vt:lpstr>
      <vt:lpstr>Impact</vt:lpstr>
      <vt:lpstr>Gear Drives</vt:lpstr>
      <vt:lpstr>PowerPoint 演示文稿</vt:lpstr>
      <vt:lpstr>GENETIC ENGENEERING</vt:lpstr>
      <vt:lpstr>Ang genetic engineering ay ang proseso ng pagbabago o manipulasyon ng genetic material ng isang organism, kadalasang gamit ang teknolohiya ng bioteknolohiya. Layunin ng genetic engineering ang baguhin ang mga katangian o pag-uugali ng isang organismo sa pamamagitan ng pag-alis, pagdagdag, o pagsusuri ng mga gene. </vt:lpstr>
      <vt:lpstr>Genetic engineering can lead to breakthroughs in treating and preventing genetic diseases.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ENGENEERING</dc:title>
  <dc:creator/>
  <cp:lastModifiedBy>Administrator</cp:lastModifiedBy>
  <cp:revision>1</cp:revision>
  <dcterms:created xsi:type="dcterms:W3CDTF">2024-03-05T12:23:14Z</dcterms:created>
  <dcterms:modified xsi:type="dcterms:W3CDTF">2024-03-05T12:23:14Z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F0DADD70B4054245891397979569C1C5_11</vt:lpwstr>
  </property>
  <property fmtid="{D5CDD505-2E9C-101B-9397-08002B2CF9AE}" pid="3" name="KSOProductBuildVer">
    <vt:lpwstr>1033-12.2.0.13489</vt:lpwstr>
  </property>
</Properties>
</file>