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69"/>
  </p:notesMasterIdLst>
  <p:handoutMasterIdLst>
    <p:handoutMasterId r:id="rId70"/>
  </p:handoutMasterIdLst>
  <p:sldIdLst>
    <p:sldId id="259" r:id="rId2"/>
    <p:sldId id="257" r:id="rId3"/>
    <p:sldId id="264" r:id="rId4"/>
    <p:sldId id="268" r:id="rId5"/>
    <p:sldId id="272" r:id="rId6"/>
    <p:sldId id="265" r:id="rId7"/>
    <p:sldId id="329" r:id="rId8"/>
    <p:sldId id="330" r:id="rId9"/>
    <p:sldId id="331" r:id="rId10"/>
    <p:sldId id="281" r:id="rId11"/>
    <p:sldId id="280" r:id="rId12"/>
    <p:sldId id="282" r:id="rId13"/>
    <p:sldId id="333" r:id="rId14"/>
    <p:sldId id="283" r:id="rId15"/>
    <p:sldId id="285" r:id="rId16"/>
    <p:sldId id="332" r:id="rId17"/>
    <p:sldId id="287" r:id="rId18"/>
    <p:sldId id="288" r:id="rId19"/>
    <p:sldId id="290" r:id="rId20"/>
    <p:sldId id="289" r:id="rId21"/>
    <p:sldId id="291" r:id="rId22"/>
    <p:sldId id="334" r:id="rId23"/>
    <p:sldId id="293" r:id="rId24"/>
    <p:sldId id="294" r:id="rId25"/>
    <p:sldId id="295" r:id="rId26"/>
    <p:sldId id="296" r:id="rId27"/>
    <p:sldId id="297" r:id="rId28"/>
    <p:sldId id="298" r:id="rId29"/>
    <p:sldId id="299" r:id="rId30"/>
    <p:sldId id="300" r:id="rId31"/>
    <p:sldId id="335" r:id="rId32"/>
    <p:sldId id="269" r:id="rId33"/>
    <p:sldId id="273" r:id="rId34"/>
    <p:sldId id="301" r:id="rId35"/>
    <p:sldId id="303" r:id="rId36"/>
    <p:sldId id="304" r:id="rId37"/>
    <p:sldId id="305" r:id="rId38"/>
    <p:sldId id="306" r:id="rId39"/>
    <p:sldId id="307" r:id="rId40"/>
    <p:sldId id="270" r:id="rId41"/>
    <p:sldId id="274" r:id="rId42"/>
    <p:sldId id="275" r:id="rId43"/>
    <p:sldId id="276" r:id="rId44"/>
    <p:sldId id="277" r:id="rId45"/>
    <p:sldId id="278" r:id="rId46"/>
    <p:sldId id="309" r:id="rId47"/>
    <p:sldId id="310" r:id="rId48"/>
    <p:sldId id="318" r:id="rId49"/>
    <p:sldId id="317" r:id="rId50"/>
    <p:sldId id="311" r:id="rId51"/>
    <p:sldId id="312" r:id="rId52"/>
    <p:sldId id="319" r:id="rId53"/>
    <p:sldId id="320" r:id="rId54"/>
    <p:sldId id="313" r:id="rId55"/>
    <p:sldId id="321" r:id="rId56"/>
    <p:sldId id="322" r:id="rId57"/>
    <p:sldId id="261" r:id="rId58"/>
    <p:sldId id="262" r:id="rId59"/>
    <p:sldId id="316" r:id="rId60"/>
    <p:sldId id="336" r:id="rId61"/>
    <p:sldId id="323" r:id="rId62"/>
    <p:sldId id="314" r:id="rId63"/>
    <p:sldId id="325" r:id="rId64"/>
    <p:sldId id="324" r:id="rId65"/>
    <p:sldId id="326" r:id="rId66"/>
    <p:sldId id="327" r:id="rId67"/>
    <p:sldId id="328" r:id="rId68"/>
  </p:sldIdLst>
  <p:sldSz cx="9144000" cy="6858000" type="screen4x3"/>
  <p:notesSz cx="7099300" cy="10234613"/>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030"/>
    <a:srgbClr val="006600"/>
    <a:srgbClr val="E4FFC9"/>
    <a:srgbClr val="FF0000"/>
    <a:srgbClr val="DFFFBF"/>
    <a:srgbClr val="DFEFFF"/>
    <a:srgbClr val="FFDFCF"/>
    <a:srgbClr val="FFFFFF"/>
    <a:srgbClr val="EFFFFF"/>
    <a:srgbClr val="66B6BE"/>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07" autoAdjust="0"/>
  </p:normalViewPr>
  <p:slideViewPr>
    <p:cSldViewPr>
      <p:cViewPr varScale="1">
        <p:scale>
          <a:sx n="65" d="100"/>
          <a:sy n="65" d="100"/>
        </p:scale>
        <p:origin x="-90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596C7B29-C8F9-41D9-AE2D-BBF686F78D0E}" type="datetimeFigureOut">
              <a:rPr kumimoji="1" lang="ja-JP" altLang="en-US" smtClean="0"/>
              <a:pPr/>
              <a:t>2009/12/12</a:t>
            </a:fld>
            <a:endParaRPr kumimoji="1" lang="ja-JP" altLang="en-US"/>
          </a:p>
        </p:txBody>
      </p:sp>
      <p:sp>
        <p:nvSpPr>
          <p:cNvPr id="4" name="フッター プレースホルダ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B817D9E-C4C3-4005-94F6-82CA4EB65B6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E43E40B-A726-4A61-BD3E-9A6DEE9719A1}" type="datetimeFigureOut">
              <a:rPr kumimoji="1" lang="ja-JP" altLang="en-US" smtClean="0"/>
              <a:pPr/>
              <a:t>2009/12/12</a:t>
            </a:fld>
            <a:endParaRPr kumimoji="1" lang="ja-JP" altLang="en-US"/>
          </a:p>
        </p:txBody>
      </p:sp>
      <p:sp>
        <p:nvSpPr>
          <p:cNvPr id="4" name="スライド イメージ プレースホル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A764FDF-DEE7-4E13-B315-B789162A63D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 (</a:t>
            </a:r>
            <a:r>
              <a:rPr kumimoji="1" lang="en-US" altLang="ja-JP" dirty="0" err="1" smtClean="0"/>
              <a:t>red_black_tree</a:t>
            </a:r>
            <a:r>
              <a:rPr kumimoji="1" lang="en-US" altLang="ja-JP" dirty="0" smtClean="0"/>
              <a:t>)</a:t>
            </a:r>
          </a:p>
          <a:p>
            <a:r>
              <a:rPr kumimoji="1" lang="ja-JP" altLang="en-US" dirty="0" smtClean="0"/>
              <a:t>　スタンダードな二分探索木の実装その１。ほとんどの</a:t>
            </a:r>
            <a:r>
              <a:rPr kumimoji="1" lang="en-US" altLang="ja-JP" dirty="0" smtClean="0"/>
              <a:t>STL</a:t>
            </a:r>
            <a:r>
              <a:rPr kumimoji="1" lang="ja-JP" altLang="en-US" dirty="0" smtClean="0"/>
              <a:t>の実装はこれ</a:t>
            </a:r>
            <a:r>
              <a:rPr kumimoji="1" lang="ja-JP" altLang="en-US" dirty="0" err="1" smtClean="0"/>
              <a:t>な</a:t>
            </a:r>
            <a:r>
              <a:rPr kumimoji="1" lang="ja-JP" altLang="en-US" dirty="0" smtClean="0"/>
              <a:t>はず。</a:t>
            </a:r>
            <a:endParaRPr kumimoji="1" lang="en-US" altLang="ja-JP" dirty="0" smtClean="0"/>
          </a:p>
          <a:p>
            <a:r>
              <a:rPr kumimoji="1" lang="ja-JP" altLang="en-US" dirty="0" smtClean="0"/>
              <a:t>　</a:t>
            </a:r>
            <a:r>
              <a:rPr kumimoji="1" lang="en-US" altLang="ja-JP" dirty="0" smtClean="0"/>
              <a:t>AVL</a:t>
            </a:r>
            <a:r>
              <a:rPr kumimoji="1" lang="ja-JP" altLang="en-US" dirty="0" smtClean="0"/>
              <a:t>木と比べると、二分木の高さのバランスをそんなにマジメにとらない。</a:t>
            </a:r>
            <a:endParaRPr kumimoji="1" lang="en-US" altLang="ja-JP" dirty="0" smtClean="0"/>
          </a:p>
          <a:p>
            <a:r>
              <a:rPr kumimoji="1" lang="ja-JP" altLang="en-US" dirty="0" smtClean="0"/>
              <a:t>　</a:t>
            </a:r>
            <a:r>
              <a:rPr kumimoji="1" lang="ja-JP" altLang="en-US" dirty="0" err="1" smtClean="0"/>
              <a:t>なので</a:t>
            </a:r>
            <a:r>
              <a:rPr kumimoji="1" lang="ja-JP" altLang="en-US" dirty="0" smtClean="0"/>
              <a:t>不真面目な分、挿入や削除は速いけど、木の高さはちょっと高くなるので検索はやや遅い。</a:t>
            </a:r>
            <a:endParaRPr kumimoji="1" lang="en-US" altLang="ja-JP" dirty="0" smtClean="0"/>
          </a:p>
          <a:p>
            <a:r>
              <a:rPr kumimoji="1" lang="en-US" altLang="ja-JP" dirty="0" err="1" smtClean="0"/>
              <a:t>avl_set</a:t>
            </a:r>
            <a:r>
              <a:rPr kumimoji="1" lang="en-US" altLang="ja-JP" dirty="0" smtClean="0"/>
              <a:t> (</a:t>
            </a:r>
            <a:r>
              <a:rPr kumimoji="1" lang="en-US" altLang="ja-JP" dirty="0" err="1" smtClean="0"/>
              <a:t>avl_tree</a:t>
            </a:r>
            <a:r>
              <a:rPr kumimoji="1" lang="en-US" altLang="ja-JP" dirty="0" smtClean="0"/>
              <a:t>)</a:t>
            </a:r>
          </a:p>
          <a:p>
            <a:r>
              <a:rPr kumimoji="1" lang="ja-JP" altLang="en-US" dirty="0" smtClean="0"/>
              <a:t>　スタンダードな二分探索木の実装その２。</a:t>
            </a:r>
            <a:endParaRPr kumimoji="1" lang="en-US" altLang="ja-JP" dirty="0" smtClean="0"/>
          </a:p>
          <a:p>
            <a:r>
              <a:rPr kumimoji="1" lang="ja-JP" altLang="en-US" dirty="0" smtClean="0"/>
              <a:t>　赤黒木よりも高さのバランスをマジメにとる。</a:t>
            </a:r>
            <a:r>
              <a:rPr kumimoji="1" lang="en-US" altLang="ja-JP" dirty="0" smtClean="0"/>
              <a:t>AVL</a:t>
            </a:r>
            <a:r>
              <a:rPr kumimoji="1" lang="ja-JP" altLang="en-US" dirty="0" smtClean="0"/>
              <a:t>木とは逆に、挿入削除は遅く、その分検索が速い。</a:t>
            </a:r>
            <a:endParaRPr kumimoji="1" lang="en-US" altLang="ja-JP" dirty="0" smtClean="0"/>
          </a:p>
          <a:p>
            <a:r>
              <a:rPr kumimoji="1" lang="en-US" altLang="ja-JP" dirty="0" err="1" smtClean="0"/>
              <a:t>sg_set</a:t>
            </a:r>
            <a:r>
              <a:rPr kumimoji="1" lang="en-US" altLang="ja-JP" dirty="0" smtClean="0"/>
              <a:t> (</a:t>
            </a:r>
            <a:r>
              <a:rPr kumimoji="1" lang="en-US" altLang="ja-JP" dirty="0" err="1" smtClean="0"/>
              <a:t>scapegoat_tree</a:t>
            </a:r>
            <a:r>
              <a:rPr kumimoji="1" lang="en-US" altLang="ja-JP" dirty="0" smtClean="0"/>
              <a:t>)</a:t>
            </a:r>
          </a:p>
          <a:p>
            <a:r>
              <a:rPr kumimoji="1" lang="ja-JP" altLang="en-US" dirty="0" smtClean="0"/>
              <a:t>　どのくらいマジメにバランスとるかをパラメタで可変にしてある木。状況に応じてパラメタを変えたりできる。</a:t>
            </a:r>
            <a:endParaRPr kumimoji="1" lang="en-US" altLang="ja-JP" dirty="0" smtClean="0"/>
          </a:p>
          <a:p>
            <a:r>
              <a:rPr kumimoji="1" lang="en-US" altLang="ja-JP" dirty="0" err="1" smtClean="0"/>
              <a:t>splay_set</a:t>
            </a:r>
            <a:r>
              <a:rPr kumimoji="1" lang="en-US" altLang="ja-JP" dirty="0" smtClean="0"/>
              <a:t> (</a:t>
            </a:r>
            <a:r>
              <a:rPr kumimoji="1" lang="en-US" altLang="ja-JP" dirty="0" err="1" smtClean="0"/>
              <a:t>splay_tree</a:t>
            </a:r>
            <a:r>
              <a:rPr kumimoji="1" lang="en-US" altLang="ja-JP" dirty="0" smtClean="0"/>
              <a:t>)</a:t>
            </a:r>
          </a:p>
          <a:p>
            <a:r>
              <a:rPr kumimoji="1" lang="ja-JP" altLang="en-US" dirty="0" smtClean="0"/>
              <a:t>　よくアクセスする要素は木の上の方に持ってくる。キャッシュっぽい効果のある木。</a:t>
            </a:r>
            <a:endParaRPr kumimoji="1" lang="en-US" altLang="ja-JP" dirty="0" smtClean="0"/>
          </a:p>
          <a:p>
            <a:r>
              <a:rPr kumimoji="1" lang="ja-JP" altLang="en-US" dirty="0" smtClean="0"/>
              <a:t>　よく使う要素とそうでもないのが偏ってる場合は面白いかも。</a:t>
            </a:r>
            <a:endParaRPr kumimoji="1" lang="en-US" altLang="ja-JP" dirty="0" smtClean="0"/>
          </a:p>
          <a:p>
            <a:r>
              <a:rPr kumimoji="1" lang="en-US" altLang="ja-JP" dirty="0" err="1" smtClean="0"/>
              <a:t>treap_set</a:t>
            </a:r>
            <a:r>
              <a:rPr kumimoji="1" lang="en-US" altLang="ja-JP" dirty="0" smtClean="0"/>
              <a:t> (</a:t>
            </a:r>
            <a:r>
              <a:rPr kumimoji="1" lang="en-US" altLang="ja-JP" dirty="0" err="1" smtClean="0"/>
              <a:t>tree+heap</a:t>
            </a:r>
            <a:r>
              <a:rPr kumimoji="1" lang="en-US" altLang="ja-JP" dirty="0" smtClean="0"/>
              <a:t>)</a:t>
            </a:r>
          </a:p>
          <a:p>
            <a:r>
              <a:rPr kumimoji="1" lang="ja-JP" altLang="en-US" dirty="0" smtClean="0"/>
              <a:t>　優先度の高い要素は上の方に、低い方は下の方にいくよう構成する二分探索木。</a:t>
            </a:r>
            <a:endParaRPr kumimoji="1" lang="en-US" altLang="ja-JP" dirty="0" smtClean="0"/>
          </a:p>
          <a:p>
            <a:r>
              <a:rPr kumimoji="1" lang="ja-JP" altLang="en-US" dirty="0" smtClean="0"/>
              <a:t>　</a:t>
            </a:r>
            <a:r>
              <a:rPr kumimoji="1" lang="en-US" altLang="ja-JP" dirty="0" err="1" smtClean="0"/>
              <a:t>splay_tree</a:t>
            </a:r>
            <a:r>
              <a:rPr kumimoji="1" lang="ja-JP" altLang="en-US" dirty="0" err="1" smtClean="0"/>
              <a:t>のような</a:t>
            </a:r>
            <a:r>
              <a:rPr kumimoji="1" lang="ja-JP" altLang="en-US" dirty="0" smtClean="0"/>
              <a:t>自動キャッシングと違って、ユーザーが自分で優先度を与えられる。</a:t>
            </a:r>
            <a:endParaRPr kumimoji="1" lang="en-US" altLang="ja-JP" dirty="0" smtClean="0"/>
          </a:p>
          <a:p>
            <a:r>
              <a:rPr kumimoji="1" lang="ja-JP" altLang="en-US" dirty="0" smtClean="0"/>
              <a:t>　どうでもいい要素にはランダムな優先度をあげておいて、必要なのだけ小さくするなどの使い方がある。</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39</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ソースのある場所</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index_node_base</a:t>
            </a:r>
            <a:r>
              <a:rPr kumimoji="1" lang="en-US" altLang="ja-JP" dirty="0" smtClean="0"/>
              <a:t>  @  &lt;boost/</a:t>
            </a:r>
            <a:r>
              <a:rPr kumimoji="1" lang="en-US" altLang="ja-JP" dirty="0" err="1" smtClean="0"/>
              <a:t>multi_index</a:t>
            </a:r>
            <a:r>
              <a:rPr kumimoji="1" lang="en-US" altLang="ja-JP" dirty="0" smtClean="0"/>
              <a:t>/detail/index_node_base.hpp&gt;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/detail/seq_index_node.hpp&gt;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node_type</a:t>
            </a:r>
            <a:r>
              <a:rPr kumimoji="1" lang="en-US" altLang="ja-JP" dirty="0" smtClean="0"/>
              <a:t> = </a:t>
            </a:r>
            <a:r>
              <a:rPr kumimoji="1" lang="en-US" altLang="ja-JP" dirty="0" err="1" smtClean="0"/>
              <a:t>ord_index_node</a:t>
            </a:r>
            <a:r>
              <a:rPr kumimoji="1" lang="en-US" altLang="ja-JP" dirty="0" smtClean="0"/>
              <a:t>&lt;</a:t>
            </a: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&lt;boost/</a:t>
            </a:r>
            <a:r>
              <a:rPr kumimoji="1" lang="en-US" altLang="ja-JP" dirty="0" err="1" smtClean="0"/>
              <a:t>multi_index</a:t>
            </a:r>
            <a:r>
              <a:rPr kumimoji="1" lang="en-US" altLang="ja-JP" dirty="0" smtClean="0"/>
              <a:t>/detail/node_type.hpp&gt; </a:t>
            </a:r>
            <a:r>
              <a:rPr kumimoji="1" lang="ja-JP" altLang="en-US" dirty="0" smtClean="0"/>
              <a:t>がこの継承構造を生成するためのメタプログラム</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47</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ただし、ﾉｰﾄﾞに対してはコンストラクタ</a:t>
            </a:r>
            <a:r>
              <a:rPr kumimoji="1" lang="en-US" altLang="ja-JP" dirty="0" smtClean="0"/>
              <a:t>/</a:t>
            </a:r>
            <a:r>
              <a:rPr kumimoji="1" lang="ja-JP" altLang="en-US" dirty="0" smtClean="0"/>
              <a:t>デストラクタが呼ばれないので</a:t>
            </a:r>
            <a:endParaRPr kumimoji="1" lang="en-US" altLang="ja-JP" dirty="0" smtClean="0"/>
          </a:p>
          <a:p>
            <a:r>
              <a:rPr kumimoji="1" lang="ja-JP" altLang="en-US" dirty="0" smtClean="0"/>
              <a:t>自前で初期化処理してやる必要がある。</a:t>
            </a:r>
            <a:r>
              <a:rPr kumimoji="1" lang="en-US" altLang="ja-JP" dirty="0" smtClean="0"/>
              <a:t>Intrusive</a:t>
            </a:r>
            <a:r>
              <a:rPr kumimoji="1" lang="ja-JP" altLang="en-US" dirty="0" smtClean="0"/>
              <a:t>のフックのようなクラスオブジェクトの場合、</a:t>
            </a:r>
            <a:endParaRPr kumimoji="1" lang="en-US" altLang="ja-JP" dirty="0" smtClean="0"/>
          </a:p>
          <a:p>
            <a:r>
              <a:rPr kumimoji="1" lang="ja-JP" altLang="en-US" dirty="0" smtClean="0"/>
              <a:t>たぶん</a:t>
            </a:r>
            <a:r>
              <a:rPr kumimoji="1" lang="en-US" altLang="ja-JP" dirty="0" smtClean="0"/>
              <a:t>placement new </a:t>
            </a:r>
            <a:r>
              <a:rPr kumimoji="1" lang="ja-JP" altLang="en-US" dirty="0" smtClean="0"/>
              <a:t>とか使って無理矢理コンストラクタ呼んであげないとダメ</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49</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51</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56</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smtClean="0"/>
              <a:t>void copy_(const self&amp; x, const </a:t>
            </a:r>
            <a:r>
              <a:rPr kumimoji="1" lang="en-US" altLang="ja-JP" dirty="0" err="1" smtClean="0"/>
              <a:t>copy_map_type</a:t>
            </a:r>
            <a:r>
              <a:rPr kumimoji="1" lang="en-US" altLang="ja-JP" dirty="0" smtClean="0"/>
              <a:t>&amp; mp)</a:t>
            </a:r>
          </a:p>
          <a:p>
            <a:r>
              <a:rPr kumimoji="1" lang="ja-JP" altLang="en-US" dirty="0" smtClean="0"/>
              <a:t>　（たぶん全クリアされた後に呼ばれるんだと思う）</a:t>
            </a:r>
            <a:r>
              <a:rPr kumimoji="1" lang="en-US" altLang="ja-JP" dirty="0" smtClean="0"/>
              <a:t/>
            </a:r>
            <a:br>
              <a:rPr kumimoji="1" lang="en-US" altLang="ja-JP" dirty="0" smtClean="0"/>
            </a:br>
            <a:r>
              <a:rPr kumimoji="1" lang="ja-JP" altLang="en-US" dirty="0" smtClean="0"/>
              <a:t>　</a:t>
            </a:r>
            <a:r>
              <a:rPr kumimoji="1" lang="en-US" altLang="ja-JP" dirty="0" smtClean="0"/>
              <a:t>x </a:t>
            </a:r>
            <a:r>
              <a:rPr kumimoji="1" lang="ja-JP" altLang="en-US" dirty="0" smtClean="0"/>
              <a:t>の内容を自分自身にコピーする。</a:t>
            </a:r>
            <a:r>
              <a:rPr kumimoji="1" lang="en-US" altLang="ja-JP" dirty="0" err="1" smtClean="0"/>
              <a:t>mp.find</a:t>
            </a:r>
            <a:r>
              <a:rPr kumimoji="1" lang="en-US" altLang="ja-JP" baseline="0" dirty="0" smtClean="0"/>
              <a:t> </a:t>
            </a:r>
            <a:r>
              <a:rPr kumimoji="1" lang="ja-JP" altLang="en-US" baseline="0" dirty="0" smtClean="0"/>
              <a:t>でノードをコピーしてくれるのでそれを使う</a:t>
            </a:r>
            <a:endParaRPr kumimoji="1" lang="en-US" altLang="ja-JP" dirty="0" smtClean="0"/>
          </a:p>
          <a:p>
            <a:r>
              <a:rPr kumimoji="1" lang="ja-JP" altLang="en-US" dirty="0" smtClean="0"/>
              <a:t>　</a:t>
            </a:r>
            <a:r>
              <a:rPr kumimoji="1" lang="en-US" altLang="ja-JP" dirty="0" smtClean="0"/>
              <a:t>  </a:t>
            </a:r>
            <a:r>
              <a:rPr kumimoji="1" lang="en-US" altLang="ja-JP" dirty="0" err="1" smtClean="0"/>
              <a:t>foreach</a:t>
            </a:r>
            <a:r>
              <a:rPr kumimoji="1" lang="en-US" altLang="ja-JP" dirty="0" smtClean="0"/>
              <a:t>( node* n in x )</a:t>
            </a:r>
          </a:p>
          <a:p>
            <a:r>
              <a:rPr kumimoji="1" lang="ja-JP" altLang="en-US" dirty="0" smtClean="0"/>
              <a:t>　</a:t>
            </a:r>
            <a:r>
              <a:rPr kumimoji="1" lang="en-US" altLang="ja-JP" dirty="0" smtClean="0"/>
              <a:t>     node* </a:t>
            </a:r>
            <a:r>
              <a:rPr kumimoji="1" lang="en-US" altLang="ja-JP" dirty="0" err="1" smtClean="0"/>
              <a:t>nn</a:t>
            </a:r>
            <a:r>
              <a:rPr kumimoji="1" lang="en-US" altLang="ja-JP" dirty="0" smtClean="0"/>
              <a:t> = </a:t>
            </a:r>
            <a:r>
              <a:rPr kumimoji="1" lang="en-US" altLang="ja-JP" dirty="0" err="1" smtClean="0"/>
              <a:t>mp.find</a:t>
            </a:r>
            <a:r>
              <a:rPr kumimoji="1" lang="en-US" altLang="ja-JP" dirty="0" smtClean="0"/>
              <a:t>(n)</a:t>
            </a:r>
          </a:p>
          <a:p>
            <a:r>
              <a:rPr kumimoji="1" lang="ja-JP" altLang="en-US" dirty="0" smtClean="0"/>
              <a:t>　　　 </a:t>
            </a:r>
            <a:r>
              <a:rPr kumimoji="1" lang="en-US" altLang="ja-JP" dirty="0" err="1" smtClean="0"/>
              <a:t>nn</a:t>
            </a:r>
            <a:r>
              <a:rPr kumimoji="1" lang="en-US" altLang="ja-JP" dirty="0" smtClean="0"/>
              <a:t> </a:t>
            </a:r>
            <a:r>
              <a:rPr kumimoji="1" lang="ja-JP" altLang="en-US" dirty="0" smtClean="0"/>
              <a:t>をうまいこと自分につなぐ</a:t>
            </a:r>
            <a:endParaRPr kumimoji="1" lang="en-US" altLang="ja-JP" dirty="0" smtClean="0"/>
          </a:p>
          <a:p>
            <a:r>
              <a:rPr kumimoji="1" lang="ja-JP" altLang="en-US" dirty="0" smtClean="0"/>
              <a:t>　　</a:t>
            </a:r>
            <a:r>
              <a:rPr kumimoji="1" lang="en-US" altLang="ja-JP" dirty="0" smtClean="0"/>
              <a:t>super::copy_(x, mp);</a:t>
            </a:r>
          </a:p>
          <a:p>
            <a:r>
              <a:rPr kumimoji="1" lang="ja-JP" altLang="en-US" dirty="0" smtClean="0"/>
              <a:t>　みたいなコードになる。</a:t>
            </a:r>
            <a:endParaRPr kumimoji="1" lang="en-US" altLang="ja-JP" dirty="0" smtClean="0"/>
          </a:p>
          <a:p>
            <a:endParaRPr kumimoji="1" lang="en-US" altLang="ja-JP" dirty="0" smtClean="0"/>
          </a:p>
          <a:p>
            <a:r>
              <a:rPr kumimoji="1" lang="en-US" altLang="ja-JP" dirty="0" smtClean="0"/>
              <a:t>node* insert_(value v, node* p)</a:t>
            </a:r>
          </a:p>
          <a:p>
            <a:r>
              <a:rPr kumimoji="1" lang="en-US" altLang="ja-JP" dirty="0" smtClean="0"/>
              <a:t>node* insert_(value v, node* hint,</a:t>
            </a:r>
            <a:r>
              <a:rPr kumimoji="1" lang="en-US" altLang="ja-JP" baseline="0" dirty="0" smtClean="0"/>
              <a:t> node* p</a:t>
            </a:r>
            <a:r>
              <a:rPr kumimoji="1" lang="en-US" altLang="ja-JP" dirty="0" smtClean="0"/>
              <a:t>)</a:t>
            </a:r>
          </a:p>
          <a:p>
            <a:r>
              <a:rPr kumimoji="1" lang="ja-JP" altLang="en-US" dirty="0" smtClean="0"/>
              <a:t>　</a:t>
            </a:r>
            <a:r>
              <a:rPr kumimoji="1" lang="en-US" altLang="ja-JP" dirty="0" smtClean="0"/>
              <a:t>p</a:t>
            </a:r>
            <a:r>
              <a:rPr kumimoji="1" lang="ja-JP" altLang="en-US" dirty="0" smtClean="0"/>
              <a:t>にアロケート済みのノードが入ってるので、適切なところにリンクを繋ぐ</a:t>
            </a:r>
            <a:endParaRPr kumimoji="1" lang="en-US" altLang="ja-JP" dirty="0" smtClean="0"/>
          </a:p>
          <a:p>
            <a:r>
              <a:rPr kumimoji="1" lang="ja-JP" altLang="en-US" dirty="0" smtClean="0"/>
              <a:t>　</a:t>
            </a:r>
            <a:r>
              <a:rPr kumimoji="1" lang="en-US" altLang="ja-JP" dirty="0" smtClean="0"/>
              <a:t>hint </a:t>
            </a:r>
            <a:r>
              <a:rPr kumimoji="1" lang="ja-JP" altLang="en-US" dirty="0" smtClean="0"/>
              <a:t>は </a:t>
            </a:r>
            <a:r>
              <a:rPr kumimoji="1" lang="en-US" altLang="ja-JP" dirty="0" smtClean="0"/>
              <a:t>std::set </a:t>
            </a:r>
            <a:r>
              <a:rPr kumimoji="1" lang="ja-JP" altLang="en-US" dirty="0" smtClean="0"/>
              <a:t>とかにもあるヒント付き挿入。「ここの近くに</a:t>
            </a:r>
            <a:r>
              <a:rPr kumimoji="1" lang="en-US" altLang="ja-JP" dirty="0" smtClean="0"/>
              <a:t>p</a:t>
            </a:r>
            <a:r>
              <a:rPr kumimoji="1" lang="ja-JP" altLang="en-US" dirty="0" smtClean="0"/>
              <a:t>が入るべきところがあるはずだからそこに入れて」という指定</a:t>
            </a:r>
            <a:endParaRPr kumimoji="1" lang="en-US" altLang="ja-JP" dirty="0" smtClean="0"/>
          </a:p>
          <a:p>
            <a:endParaRPr kumimoji="1" lang="en-US" altLang="ja-JP" dirty="0" smtClean="0"/>
          </a:p>
          <a:p>
            <a:r>
              <a:rPr kumimoji="1" lang="en-US" altLang="ja-JP" dirty="0" smtClean="0"/>
              <a:t>void erase_(node* p)</a:t>
            </a:r>
          </a:p>
          <a:p>
            <a:r>
              <a:rPr kumimoji="1" lang="ja-JP" altLang="en-US" dirty="0" smtClean="0"/>
              <a:t>　まもなく</a:t>
            </a:r>
            <a:r>
              <a:rPr kumimoji="1" lang="en-US" altLang="ja-JP" dirty="0" smtClean="0"/>
              <a:t>p</a:t>
            </a:r>
            <a:r>
              <a:rPr kumimoji="1" lang="ja-JP" altLang="en-US" dirty="0" err="1" smtClean="0"/>
              <a:t>が削</a:t>
            </a:r>
            <a:r>
              <a:rPr kumimoji="1" lang="ja-JP" altLang="en-US" dirty="0" smtClean="0"/>
              <a:t>除されるので、リンクを外す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void </a:t>
            </a:r>
            <a:r>
              <a:rPr kumimoji="1" lang="en-US" altLang="ja-JP" baseline="0" dirty="0" err="1" smtClean="0"/>
              <a:t>delete_all_nodes</a:t>
            </a:r>
            <a:r>
              <a:rPr kumimoji="1" lang="en-US" altLang="ja-JP" baseline="0" dirty="0" smtClean="0"/>
              <a:t>_()</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clear() </a:t>
            </a:r>
            <a:r>
              <a:rPr kumimoji="1" lang="ja-JP" altLang="en-US" baseline="0" dirty="0" smtClean="0"/>
              <a:t>と</a:t>
            </a:r>
            <a:r>
              <a:rPr kumimoji="1" lang="en-US" altLang="ja-JP" baseline="0" dirty="0" err="1" smtClean="0"/>
              <a:t>multi_index</a:t>
            </a:r>
            <a:r>
              <a:rPr kumimoji="1" lang="ja-JP" altLang="en-US" baseline="0" dirty="0" smtClean="0"/>
              <a:t>のデストラクタがこれを呼ぶ</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全部のノードに対して </a:t>
            </a:r>
            <a:r>
              <a:rPr kumimoji="1" lang="en-US" altLang="ja-JP" baseline="0" dirty="0" err="1" smtClean="0"/>
              <a:t>delete_node</a:t>
            </a:r>
            <a:r>
              <a:rPr kumimoji="1" lang="en-US" altLang="ja-JP" baseline="0" dirty="0" smtClean="0"/>
              <a:t>_ </a:t>
            </a:r>
            <a:r>
              <a:rPr kumimoji="1" lang="ja-JP" altLang="en-US" baseline="0" dirty="0" smtClean="0"/>
              <a:t>を呼び出す処理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err="1" smtClean="0"/>
              <a:t>index_base</a:t>
            </a:r>
            <a:r>
              <a:rPr kumimoji="1" lang="en-US" altLang="ja-JP" baseline="0" dirty="0" smtClean="0"/>
              <a:t> </a:t>
            </a:r>
            <a:r>
              <a:rPr kumimoji="1" lang="ja-JP" altLang="en-US" baseline="0" dirty="0" smtClean="0"/>
              <a:t>だと「全部のノードをたどる」ができないので、どれかの具体的なインデックスがこれをやってあげる必要がある。</a:t>
            </a:r>
            <a:endParaRPr kumimoji="1" lang="en-US" altLang="ja-JP" baseline="0" dirty="0" smtClean="0"/>
          </a:p>
          <a:p>
            <a:r>
              <a:rPr kumimoji="1" lang="en-US" altLang="ja-JP" dirty="0" smtClean="0"/>
              <a:t>void</a:t>
            </a:r>
            <a:r>
              <a:rPr kumimoji="1" lang="en-US" altLang="ja-JP" baseline="0" dirty="0" smtClean="0"/>
              <a:t> </a:t>
            </a:r>
            <a:r>
              <a:rPr kumimoji="1" lang="en-US" altLang="ja-JP" baseline="0" dirty="0" err="1" smtClean="0"/>
              <a:t>delete_node</a:t>
            </a:r>
            <a:r>
              <a:rPr kumimoji="1" lang="en-US" altLang="ja-JP" baseline="0" dirty="0" smtClean="0"/>
              <a:t>_(node* p)</a:t>
            </a:r>
          </a:p>
          <a:p>
            <a:r>
              <a:rPr kumimoji="1" lang="ja-JP" altLang="en-US" baseline="0" dirty="0" smtClean="0"/>
              <a:t>　</a:t>
            </a:r>
            <a:r>
              <a:rPr kumimoji="1" lang="en-US" altLang="ja-JP" baseline="0" dirty="0" smtClean="0"/>
              <a:t>erase_</a:t>
            </a:r>
            <a:r>
              <a:rPr kumimoji="1" lang="ja-JP" altLang="en-US" baseline="0" dirty="0" smtClean="0"/>
              <a:t>と同じことをやれば安全？</a:t>
            </a:r>
            <a:endParaRPr kumimoji="1" lang="en-US" altLang="ja-JP" baseline="0" dirty="0" smtClean="0"/>
          </a:p>
          <a:p>
            <a:r>
              <a:rPr kumimoji="1" lang="ja-JP" altLang="en-US" baseline="0" dirty="0" smtClean="0"/>
              <a:t>　全削除される場合にしか呼ばれないので、それなら何もしないでも大丈夫なケースは何もしない方が効率がよい</a:t>
            </a:r>
            <a:endParaRPr kumimoji="1" lang="en-US" altLang="ja-JP" baseline="0" dirty="0" smtClean="0"/>
          </a:p>
          <a:p>
            <a:endParaRPr kumimoji="1" lang="en-US" altLang="ja-JP" baseline="0" dirty="0" smtClean="0"/>
          </a:p>
          <a:p>
            <a:r>
              <a:rPr kumimoji="1" lang="en-US" altLang="ja-JP" baseline="0" dirty="0" smtClean="0"/>
              <a:t>void clear_()</a:t>
            </a:r>
          </a:p>
          <a:p>
            <a:r>
              <a:rPr kumimoji="1" lang="en-US" altLang="ja-JP" baseline="0" dirty="0" smtClean="0"/>
              <a:t>   </a:t>
            </a:r>
            <a:r>
              <a:rPr kumimoji="1" lang="en-US" altLang="ja-JP" baseline="0" dirty="0" err="1" smtClean="0"/>
              <a:t>final_clear</a:t>
            </a:r>
            <a:r>
              <a:rPr kumimoji="1" lang="en-US" altLang="ja-JP" baseline="0" dirty="0" smtClean="0"/>
              <a:t>_()  =  { </a:t>
            </a:r>
            <a:r>
              <a:rPr kumimoji="1" lang="en-US" altLang="ja-JP" baseline="0" dirty="0" err="1" smtClean="0"/>
              <a:t>delete_all_nodes</a:t>
            </a:r>
            <a:r>
              <a:rPr kumimoji="1" lang="en-US" altLang="ja-JP" baseline="0" dirty="0" smtClean="0"/>
              <a:t>_(); super::clear_(); }</a:t>
            </a:r>
          </a:p>
          <a:p>
            <a:r>
              <a:rPr kumimoji="1" lang="ja-JP" altLang="en-US" baseline="0" dirty="0" smtClean="0"/>
              <a:t>　 ノードが全部消えたあとに再初期化のために呼ばれる？</a:t>
            </a:r>
            <a:endParaRPr kumimoji="1" lang="en-US" altLang="ja-JP" baseline="0" dirty="0" smtClean="0"/>
          </a:p>
          <a:p>
            <a:endParaRPr kumimoji="1" lang="en-US" altLang="ja-JP" baseline="0" dirty="0" smtClean="0"/>
          </a:p>
          <a:p>
            <a:r>
              <a:rPr kumimoji="1" lang="en-US" altLang="ja-JP" baseline="0" dirty="0" smtClean="0"/>
              <a:t>void swap_(self&amp; 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名前の通り</a:t>
            </a:r>
            <a:endParaRPr kumimoji="1" lang="en-US" altLang="ja-JP" baseline="0" dirty="0" smtClean="0"/>
          </a:p>
          <a:p>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modify_(node*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かえってきたらノードを消すので、</a:t>
            </a:r>
            <a:r>
              <a:rPr kumimoji="1" lang="en-US" altLang="ja-JP" baseline="0" dirty="0" smtClean="0"/>
              <a:t>erase_</a:t>
            </a:r>
            <a:r>
              <a:rPr kumimoji="1" lang="ja-JP" altLang="en-US" baseline="0" dirty="0" smtClean="0"/>
              <a:t>と同じ処理をしておくこと。</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典型的な実装は </a:t>
            </a:r>
            <a:r>
              <a:rPr kumimoji="1" lang="en-US" altLang="ja-JP" baseline="0" dirty="0" smtClean="0"/>
              <a:t>if( </a:t>
            </a:r>
            <a:r>
              <a:rPr kumimoji="1" lang="ja-JP" altLang="en-US" baseline="0" dirty="0" smtClean="0"/>
              <a:t>動かせない </a:t>
            </a:r>
            <a:r>
              <a:rPr kumimoji="1" lang="en-US" altLang="ja-JP" baseline="0" dirty="0" smtClean="0"/>
              <a:t>|| !super::modify_(p) ) erase_(p); else { </a:t>
            </a:r>
            <a:r>
              <a:rPr kumimoji="1" lang="ja-JP" altLang="en-US" baseline="0" dirty="0" smtClean="0"/>
              <a:t>動かす </a:t>
            </a:r>
            <a:r>
              <a:rPr kumimoji="1" lang="en-US" altLang="ja-JP" baseline="0" dirty="0" smtClean="0"/>
              <a:t>} </a:t>
            </a:r>
            <a:r>
              <a:rPr kumimoji="1" lang="ja-JP" altLang="en-US" baseline="0" dirty="0" smtClean="0"/>
              <a:t>だと思う。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a:t>
            </a:r>
            <a:r>
              <a:rPr kumimoji="1" lang="en-US" altLang="ja-JP" baseline="0" dirty="0" err="1" smtClean="0"/>
              <a:t>modify_rollback</a:t>
            </a:r>
            <a:r>
              <a:rPr kumimoji="1" lang="en-US" altLang="ja-JP" baseline="0" dirty="0" smtClean="0"/>
              <a:t>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かえってきたらちゃんとロールバックするので、そのまま残しといて</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if( </a:t>
            </a:r>
            <a:r>
              <a:rPr kumimoji="1" lang="ja-JP" altLang="en-US" baseline="0" dirty="0" smtClean="0"/>
              <a:t>動かせる </a:t>
            </a:r>
            <a:r>
              <a:rPr kumimoji="1" lang="en-US" altLang="ja-JP" baseline="0" dirty="0" smtClean="0"/>
              <a:t>&amp;&amp; super::modify_(p) ) { </a:t>
            </a:r>
            <a:r>
              <a:rPr kumimoji="1" lang="ja-JP" altLang="en-US" baseline="0" dirty="0" smtClean="0"/>
              <a:t>動かす </a:t>
            </a:r>
            <a:r>
              <a:rPr kumimoji="1" lang="en-US" altLang="ja-JP" baseline="0" dirty="0" smtClean="0"/>
              <a:t>}</a:t>
            </a:r>
          </a:p>
          <a:p>
            <a:r>
              <a:rPr kumimoji="1" lang="en-US" altLang="ja-JP" baseline="0" dirty="0" err="1" smtClean="0"/>
              <a:t>bool</a:t>
            </a:r>
            <a:r>
              <a:rPr kumimoji="1" lang="en-US" altLang="ja-JP" baseline="0" dirty="0" smtClean="0"/>
              <a:t> replace_(value v, node* p)</a:t>
            </a:r>
          </a:p>
          <a:p>
            <a:r>
              <a:rPr kumimoji="1" lang="ja-JP" altLang="en-US" baseline="0" dirty="0" smtClean="0"/>
              <a:t>　</a:t>
            </a:r>
            <a:r>
              <a:rPr kumimoji="1" lang="en-US" altLang="ja-JP" baseline="0" dirty="0" smtClean="0"/>
              <a:t>p</a:t>
            </a:r>
            <a:r>
              <a:rPr kumimoji="1" lang="ja-JP" altLang="en-US" baseline="0" dirty="0" smtClean="0"/>
              <a:t>の値を</a:t>
            </a:r>
            <a:r>
              <a:rPr kumimoji="1" lang="en-US" altLang="ja-JP" baseline="0" dirty="0" smtClean="0"/>
              <a:t>v</a:t>
            </a:r>
            <a:r>
              <a:rPr kumimoji="1" lang="ja-JP" altLang="en-US" baseline="0" dirty="0" smtClean="0"/>
              <a:t>に置き換えたいからちゃんと動かしてね、というときに呼ばれる</a:t>
            </a:r>
            <a:endParaRPr kumimoji="1" lang="en-US" altLang="ja-JP" baseline="0" dirty="0" smtClean="0"/>
          </a:p>
          <a:p>
            <a:r>
              <a:rPr kumimoji="1" lang="ja-JP" altLang="en-US" dirty="0" smtClean="0"/>
              <a:t>　</a:t>
            </a:r>
            <a:r>
              <a:rPr kumimoji="1" lang="en-US" altLang="ja-JP" dirty="0" err="1" smtClean="0"/>
              <a:t>modify_rollback</a:t>
            </a:r>
            <a:r>
              <a:rPr kumimoji="1" lang="en-US" altLang="ja-JP" dirty="0" smtClean="0"/>
              <a:t>_</a:t>
            </a:r>
            <a:r>
              <a:rPr kumimoji="1" lang="ja-JP" altLang="en-US" dirty="0" smtClean="0"/>
              <a:t>と同じように考えて実装すればよい</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58</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node_class</a:t>
            </a:r>
            <a:r>
              <a:rPr kumimoji="1" lang="en-US" altLang="ja-JP" dirty="0" smtClean="0"/>
              <a:t> </a:t>
            </a:r>
            <a:r>
              <a:rPr kumimoji="1" lang="ja-JP" altLang="en-US" dirty="0" smtClean="0"/>
              <a:t>というメタ関数で俺々ノード型を返して、</a:t>
            </a:r>
            <a:endParaRPr kumimoji="1" lang="en-US" altLang="ja-JP" dirty="0" smtClean="0"/>
          </a:p>
          <a:p>
            <a:r>
              <a:rPr kumimoji="1" lang="en-US" altLang="ja-JP" dirty="0" err="1" smtClean="0"/>
              <a:t>index_class</a:t>
            </a:r>
            <a:r>
              <a:rPr kumimoji="1" lang="en-US" altLang="ja-JP" dirty="0" smtClean="0"/>
              <a:t> </a:t>
            </a:r>
            <a:r>
              <a:rPr kumimoji="1" lang="ja-JP" altLang="en-US" dirty="0" smtClean="0"/>
              <a:t>というメタ関数で俺々インデックス型を返すようなものを渡せばいいです。</a:t>
            </a:r>
            <a:endParaRPr kumimoji="1" lang="en-US" altLang="ja-JP" dirty="0" smtClean="0"/>
          </a:p>
          <a:p>
            <a:endParaRPr kumimoji="1" lang="en-US" altLang="ja-JP" dirty="0" smtClean="0"/>
          </a:p>
          <a:p>
            <a:r>
              <a:rPr kumimoji="1" lang="ja-JP" altLang="en-US" dirty="0" smtClean="0"/>
              <a:t>ちなみに </a:t>
            </a:r>
            <a:r>
              <a:rPr kumimoji="1" lang="en-US" altLang="ja-JP" dirty="0" err="1" smtClean="0"/>
              <a:t>indexed_by</a:t>
            </a:r>
            <a:r>
              <a:rPr kumimoji="1" lang="en-US" altLang="ja-JP" baseline="0" dirty="0" smtClean="0"/>
              <a:t> </a:t>
            </a:r>
            <a:r>
              <a:rPr kumimoji="1" lang="ja-JP" altLang="en-US" baseline="0" dirty="0" smtClean="0"/>
              <a:t>は </a:t>
            </a:r>
            <a:r>
              <a:rPr kumimoji="1" lang="en-US" altLang="ja-JP" baseline="0" dirty="0" err="1" smtClean="0"/>
              <a:t>mpl</a:t>
            </a:r>
            <a:r>
              <a:rPr kumimoji="1" lang="en-US" altLang="ja-JP" baseline="0" dirty="0" smtClean="0"/>
              <a:t> </a:t>
            </a:r>
            <a:r>
              <a:rPr kumimoji="1" lang="ja-JP" altLang="en-US" baseline="0" dirty="0" smtClean="0"/>
              <a:t>のシーケンスならなんでもいいので、</a:t>
            </a:r>
            <a:r>
              <a:rPr kumimoji="1" lang="en-US" altLang="ja-JP" baseline="0" dirty="0" err="1" smtClean="0"/>
              <a:t>mpl</a:t>
            </a:r>
            <a:r>
              <a:rPr kumimoji="1" lang="en-US" altLang="ja-JP" baseline="0" dirty="0" smtClean="0"/>
              <a:t>::list&lt;sequenced&lt;&gt;, </a:t>
            </a:r>
            <a:r>
              <a:rPr kumimoji="1" lang="en-US" altLang="ja-JP" baseline="0" dirty="0" err="1" smtClean="0"/>
              <a:t>ordered_unique</a:t>
            </a:r>
            <a:r>
              <a:rPr kumimoji="1" lang="en-US" altLang="ja-JP" baseline="0" dirty="0" smtClean="0"/>
              <a:t>&lt;…&gt;&gt; </a:t>
            </a:r>
            <a:r>
              <a:rPr kumimoji="1" lang="ja-JP" altLang="en-US" baseline="0" dirty="0" smtClean="0"/>
              <a:t>とか書いてもいいです。</a:t>
            </a:r>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60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Boost</a:t>
            </a:r>
            <a:r>
              <a:rPr kumimoji="1" lang="ja-JP" altLang="en-US" dirty="0" smtClean="0"/>
              <a:t>勉強会は人気殺到のため年々発表者数が増え、</a:t>
            </a:r>
            <a:r>
              <a:rPr kumimoji="1" lang="en-US" altLang="ja-JP" dirty="0" smtClean="0"/>
              <a:t/>
            </a:r>
            <a:br>
              <a:rPr kumimoji="1" lang="en-US" altLang="ja-JP" dirty="0" smtClean="0"/>
            </a:br>
            <a:r>
              <a:rPr kumimoji="1" lang="ja-JP" altLang="en-US" dirty="0" smtClean="0"/>
              <a:t>このままのペースで増加すると</a:t>
            </a:r>
            <a:r>
              <a:rPr kumimoji="1" lang="en-US" altLang="ja-JP" dirty="0" smtClean="0"/>
              <a:t>2040</a:t>
            </a:r>
            <a:r>
              <a:rPr kumimoji="1" lang="ja-JP" altLang="en-US" dirty="0" smtClean="0"/>
              <a:t>年には</a:t>
            </a:r>
            <a:r>
              <a:rPr kumimoji="1" lang="en-US" altLang="ja-JP" dirty="0" smtClean="0"/>
              <a:t>300</a:t>
            </a:r>
            <a:r>
              <a:rPr kumimoji="1" lang="ja-JP" altLang="en-US" dirty="0" smtClean="0"/>
              <a:t>億人を越える見込みです。</a:t>
            </a:r>
            <a:endParaRPr kumimoji="1" lang="en-US" altLang="ja-JP" dirty="0" smtClean="0"/>
          </a:p>
          <a:p>
            <a:endParaRPr kumimoji="1" lang="en-US" altLang="ja-JP" dirty="0" smtClean="0"/>
          </a:p>
          <a:p>
            <a:r>
              <a:rPr kumimoji="1" lang="en-US" altLang="ja-JP" dirty="0" smtClean="0"/>
              <a:t>※ </a:t>
            </a:r>
            <a:r>
              <a:rPr kumimoji="1" lang="ja-JP" altLang="en-US" dirty="0" smtClean="0"/>
              <a:t>セルフ</a:t>
            </a:r>
            <a:r>
              <a:rPr kumimoji="1" lang="en-US" altLang="ja-JP" dirty="0" smtClean="0"/>
              <a:t>”</a:t>
            </a:r>
            <a:r>
              <a:rPr kumimoji="1" lang="ja-JP" altLang="en-US" dirty="0" smtClean="0"/>
              <a:t>ネタにマジレス</a:t>
            </a:r>
            <a:r>
              <a:rPr kumimoji="1" lang="en-US" altLang="ja-JP" dirty="0" smtClean="0"/>
              <a:t>”</a:t>
            </a:r>
            <a:r>
              <a:rPr kumimoji="1" lang="ja-JP" altLang="en-US" dirty="0" smtClean="0"/>
              <a:t>しますと、</a:t>
            </a:r>
            <a:endParaRPr kumimoji="1" lang="en-US" altLang="ja-JP" dirty="0" smtClean="0"/>
          </a:p>
          <a:p>
            <a:r>
              <a:rPr kumimoji="1" lang="ja-JP" altLang="en-US" dirty="0" smtClean="0"/>
              <a:t>　今回の具体例（勉強会の発表者リスト）くらいのエントリ数なら</a:t>
            </a:r>
            <a:r>
              <a:rPr kumimoji="1" lang="en-US" altLang="ja-JP" dirty="0" smtClean="0"/>
              <a:t/>
            </a:r>
            <a:br>
              <a:rPr kumimoji="1" lang="en-US" altLang="ja-JP" dirty="0" smtClean="0"/>
            </a:br>
            <a:r>
              <a:rPr kumimoji="1" lang="ja-JP" altLang="en-US" dirty="0" smtClean="0"/>
              <a:t>　前のページの実装で十分です。むしろそっちの方が速いくらい。速度的には全然不合格じゃありません。</a:t>
            </a:r>
            <a:endParaRPr kumimoji="1" lang="en-US" altLang="ja-JP" dirty="0" smtClean="0"/>
          </a:p>
          <a:p>
            <a:endParaRPr kumimoji="1" lang="en-US" altLang="ja-JP" dirty="0" smtClean="0"/>
          </a:p>
          <a:p>
            <a:r>
              <a:rPr kumimoji="1" lang="ja-JP" altLang="en-US" dirty="0" smtClean="0"/>
              <a:t>　速度面では、あくまで、何千、何万エントリ以上に大きいサイズのデータに対して複数回検索を実行するような</a:t>
            </a:r>
            <a:r>
              <a:rPr kumimoji="1" lang="en-US" altLang="ja-JP" dirty="0" smtClean="0"/>
              <a:t/>
            </a:r>
            <a:br>
              <a:rPr kumimoji="1" lang="en-US" altLang="ja-JP" dirty="0" smtClean="0"/>
            </a:br>
            <a:r>
              <a:rPr kumimoji="1" lang="ja-JP" altLang="en-US" dirty="0" smtClean="0"/>
              <a:t>　シチュエーションになって初めて、別のデータ構造の使用を検討すべきなんじゃないかなーと思います。</a:t>
            </a:r>
            <a:endParaRPr kumimoji="1" lang="en-US" altLang="ja-JP" dirty="0" smtClean="0"/>
          </a:p>
          <a:p>
            <a:endParaRPr kumimoji="1" lang="en-US" altLang="ja-JP" dirty="0" smtClean="0"/>
          </a:p>
          <a:p>
            <a:r>
              <a:rPr kumimoji="1" lang="ja-JP" altLang="en-US" dirty="0" smtClean="0"/>
              <a:t>　どちらかというと、サイズ小さいときは「</a:t>
            </a:r>
            <a:r>
              <a:rPr kumimoji="1" lang="en-US" altLang="ja-JP" dirty="0" smtClean="0"/>
              <a:t>find </a:t>
            </a:r>
            <a:r>
              <a:rPr kumimoji="1" lang="ja-JP" altLang="en-US" dirty="0" smtClean="0"/>
              <a:t>というそれ専用メソッドがついててコードが読みやすくなるから」</a:t>
            </a:r>
            <a:r>
              <a:rPr kumimoji="1" lang="en-US" altLang="ja-JP" dirty="0" smtClean="0"/>
              <a:t/>
            </a:r>
            <a:br>
              <a:rPr kumimoji="1" lang="en-US" altLang="ja-JP" dirty="0" smtClean="0"/>
            </a:br>
            <a:r>
              <a:rPr kumimoji="1" lang="ja-JP" altLang="en-US" dirty="0" smtClean="0"/>
              <a:t>　という理由でもって</a:t>
            </a:r>
            <a:r>
              <a:rPr kumimoji="1" lang="en-US" altLang="ja-JP" dirty="0" smtClean="0"/>
              <a:t>set</a:t>
            </a:r>
            <a:r>
              <a:rPr kumimoji="1" lang="ja-JP" altLang="en-US" dirty="0" smtClean="0"/>
              <a:t>を採用すべきか</a:t>
            </a:r>
            <a:r>
              <a:rPr kumimoji="1" lang="ja-JP" altLang="en-US" dirty="0" err="1" smtClean="0"/>
              <a:t>も。</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set&lt;</a:t>
            </a:r>
            <a:r>
              <a:rPr kumimoji="1" lang="en-US" altLang="ja-JP" dirty="0" err="1" smtClean="0"/>
              <a:t>Presen</a:t>
            </a:r>
            <a:r>
              <a:rPr kumimoji="1" lang="en-US" altLang="ja-JP" dirty="0" smtClean="0"/>
              <a:t>, </a:t>
            </a:r>
            <a:r>
              <a:rPr kumimoji="1" lang="en-US" altLang="ja-JP" dirty="0" err="1" smtClean="0"/>
              <a:t>ByTwID</a:t>
            </a:r>
            <a:r>
              <a:rPr kumimoji="1" lang="en-US" altLang="ja-JP" dirty="0" smtClean="0"/>
              <a:t>&gt; </a:t>
            </a:r>
            <a:r>
              <a:rPr kumimoji="1" lang="ja-JP" altLang="en-US" dirty="0" smtClean="0"/>
              <a:t>から はてな</a:t>
            </a:r>
            <a:r>
              <a:rPr kumimoji="1" lang="en-US" altLang="ja-JP" dirty="0" smtClean="0"/>
              <a:t>ID </a:t>
            </a:r>
            <a:r>
              <a:rPr kumimoji="1" lang="ja-JP" altLang="en-US" dirty="0" smtClean="0"/>
              <a:t>で検索しようとすると、</a:t>
            </a:r>
            <a:endParaRPr kumimoji="1" lang="en-US" altLang="ja-JP" dirty="0" smtClean="0"/>
          </a:p>
          <a:p>
            <a:r>
              <a:rPr kumimoji="1" lang="ja-JP" altLang="en-US" dirty="0" smtClean="0"/>
              <a:t>結局</a:t>
            </a:r>
            <a:endParaRPr kumimoji="1" lang="en-US" altLang="ja-JP" dirty="0" smtClean="0"/>
          </a:p>
          <a:p>
            <a:r>
              <a:rPr kumimoji="1" lang="en-US" altLang="ja-JP" dirty="0" smtClean="0"/>
              <a:t> BOOST_FOREACH(const</a:t>
            </a:r>
            <a:r>
              <a:rPr kumimoji="1" lang="en-US" altLang="ja-JP" baseline="0" dirty="0" smtClean="0"/>
              <a:t> </a:t>
            </a:r>
            <a:r>
              <a:rPr kumimoji="1" lang="en-US" altLang="ja-JP" baseline="0" dirty="0" err="1" smtClean="0"/>
              <a:t>Presen&amp;p</a:t>
            </a:r>
            <a:r>
              <a:rPr kumimoji="1" lang="en-US" altLang="ja-JP" baseline="0" dirty="0" smtClean="0"/>
              <a:t>, </a:t>
            </a:r>
            <a:r>
              <a:rPr kumimoji="1" lang="en-US" altLang="ja-JP" baseline="0" dirty="0" err="1" smtClean="0"/>
              <a:t>timeTable</a:t>
            </a:r>
            <a:r>
              <a:rPr kumimoji="1" lang="en-US" altLang="ja-JP" baseline="0" dirty="0" smtClean="0"/>
              <a:t>)</a:t>
            </a:r>
            <a:br>
              <a:rPr kumimoji="1" lang="en-US" altLang="ja-JP" baseline="0" dirty="0" smtClean="0"/>
            </a:br>
            <a:r>
              <a:rPr kumimoji="1" lang="en-US" altLang="ja-JP" baseline="0" dirty="0" smtClean="0"/>
              <a:t>    if( </a:t>
            </a:r>
            <a:r>
              <a:rPr kumimoji="1" lang="en-US" altLang="ja-JP" baseline="0" dirty="0" err="1" smtClean="0"/>
              <a:t>p.hatenaID</a:t>
            </a:r>
            <a:r>
              <a:rPr kumimoji="1" lang="en-US" altLang="ja-JP" baseline="0" dirty="0" smtClean="0"/>
              <a:t> == </a:t>
            </a:r>
            <a:r>
              <a:rPr kumimoji="1" lang="en-US" altLang="ja-JP" baseline="0" dirty="0" err="1" smtClean="0"/>
              <a:t>htid</a:t>
            </a:r>
            <a:r>
              <a:rPr kumimoji="1" lang="en-US" altLang="ja-JP" baseline="0" dirty="0" smtClean="0"/>
              <a:t> )</a:t>
            </a:r>
          </a:p>
          <a:p>
            <a:r>
              <a:rPr kumimoji="1" lang="en-US" altLang="ja-JP" baseline="0" dirty="0" smtClean="0"/>
              <a:t>        return </a:t>
            </a:r>
            <a:r>
              <a:rPr kumimoji="1" lang="en-US" altLang="ja-JP" baseline="0" dirty="0" err="1" smtClean="0"/>
              <a:t>p.title</a:t>
            </a:r>
            <a:r>
              <a:rPr kumimoji="1" lang="en-US" altLang="ja-JP" baseline="0" dirty="0" smtClean="0"/>
              <a:t>;</a:t>
            </a:r>
          </a:p>
          <a:p>
            <a:r>
              <a:rPr kumimoji="1" lang="ja-JP" altLang="en-US" dirty="0" smtClean="0"/>
              <a:t>全部ループしなければいけない、等々</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16</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18</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21</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22</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 </a:t>
            </a:r>
            <a:r>
              <a:rPr kumimoji="1" lang="ja-JP" altLang="en-US" dirty="0" smtClean="0"/>
              <a:t>他によくある質問</a:t>
            </a:r>
            <a:endParaRPr kumimoji="1" lang="en-US" altLang="ja-JP" dirty="0" smtClean="0"/>
          </a:p>
          <a:p>
            <a:r>
              <a:rPr kumimoji="1" lang="ja-JP" altLang="en-US" dirty="0" smtClean="0"/>
              <a:t>　「</a:t>
            </a:r>
            <a:r>
              <a:rPr kumimoji="1" lang="en-US" altLang="ja-JP" dirty="0" smtClean="0"/>
              <a:t>Q: RDB </a:t>
            </a:r>
            <a:r>
              <a:rPr kumimoji="1" lang="ja-JP" altLang="en-US" dirty="0" smtClean="0"/>
              <a:t>に格納してインデックス張れば？」</a:t>
            </a:r>
            <a:endParaRPr kumimoji="1" lang="en-US" altLang="ja-JP" dirty="0" smtClean="0"/>
          </a:p>
          <a:p>
            <a:r>
              <a:rPr kumimoji="1" lang="ja-JP" altLang="en-US" dirty="0" smtClean="0"/>
              <a:t>　</a:t>
            </a:r>
            <a:r>
              <a:rPr kumimoji="1" lang="en-US" altLang="ja-JP" dirty="0" smtClean="0"/>
              <a:t>A: </a:t>
            </a:r>
            <a:r>
              <a:rPr kumimoji="1" lang="ja-JP" altLang="en-US" dirty="0" smtClean="0"/>
              <a:t>そんな大がかりな仕組みにわざわざ頼らなくても</a:t>
            </a:r>
            <a:r>
              <a:rPr kumimoji="1" lang="en-US" altLang="ja-JP" dirty="0" smtClean="0"/>
              <a:t>…</a:t>
            </a:r>
          </a:p>
          <a:p>
            <a:endParaRPr kumimoji="1" lang="en-US" altLang="ja-JP" dirty="0" smtClean="0"/>
          </a:p>
          <a:p>
            <a:r>
              <a:rPr kumimoji="1" lang="ja-JP" altLang="en-US" dirty="0" smtClean="0"/>
              <a:t>　機能面では、まさに、</a:t>
            </a:r>
            <a:r>
              <a:rPr kumimoji="1" lang="en-US" altLang="ja-JP" dirty="0" smtClean="0"/>
              <a:t>RDB </a:t>
            </a:r>
            <a:r>
              <a:rPr kumimoji="1" lang="ja-JP" altLang="en-US" dirty="0" err="1" smtClean="0"/>
              <a:t>のイン</a:t>
            </a:r>
            <a:r>
              <a:rPr kumimoji="1" lang="ja-JP" altLang="en-US" dirty="0" smtClean="0"/>
              <a:t>デックスとして理解するとよいと思う。</a:t>
            </a:r>
            <a:endParaRPr kumimoji="1" lang="en-US" altLang="ja-JP" dirty="0" smtClean="0"/>
          </a:p>
          <a:p>
            <a:r>
              <a:rPr kumimoji="1" lang="ja-JP" altLang="en-US" dirty="0" smtClean="0"/>
              <a:t>　</a:t>
            </a:r>
            <a:r>
              <a:rPr kumimoji="1" lang="en-US" altLang="ja-JP" dirty="0" smtClean="0"/>
              <a:t>-</a:t>
            </a:r>
            <a:r>
              <a:rPr kumimoji="1" lang="en-US" altLang="ja-JP" baseline="0" dirty="0" smtClean="0"/>
              <a:t> RDB</a:t>
            </a:r>
            <a:r>
              <a:rPr kumimoji="1" lang="ja-JP" altLang="en-US" baseline="0" dirty="0" smtClean="0"/>
              <a:t>に格納するシリアライズ的コストがいらない</a:t>
            </a:r>
            <a:endParaRPr kumimoji="1" lang="en-US" altLang="ja-JP" baseline="0" dirty="0" smtClean="0"/>
          </a:p>
          <a:p>
            <a:r>
              <a:rPr kumimoji="1" lang="ja-JP" altLang="en-US" baseline="0" dirty="0" smtClean="0"/>
              <a:t>　</a:t>
            </a:r>
            <a:r>
              <a:rPr kumimoji="1" lang="en-US" altLang="ja-JP" baseline="0" dirty="0" smtClean="0"/>
              <a:t>- SQL</a:t>
            </a:r>
            <a:r>
              <a:rPr kumimoji="1" lang="ja-JP" altLang="en-US" baseline="0" dirty="0" smtClean="0"/>
              <a:t>等々クエリの生成コストも要らない</a:t>
            </a:r>
            <a:endParaRPr kumimoji="1" lang="en-US" altLang="ja-JP" baseline="0" dirty="0" smtClean="0"/>
          </a:p>
          <a:p>
            <a:r>
              <a:rPr kumimoji="1" lang="ja-JP" altLang="en-US" baseline="0" dirty="0" smtClean="0"/>
              <a:t>　</a:t>
            </a:r>
            <a:r>
              <a:rPr kumimoji="1" lang="en-US" altLang="ja-JP" baseline="0" dirty="0" smtClean="0"/>
              <a:t>- </a:t>
            </a:r>
            <a:r>
              <a:rPr kumimoji="1" lang="ja-JP" altLang="en-US" baseline="0" dirty="0" smtClean="0"/>
              <a:t>文字列</a:t>
            </a:r>
            <a:r>
              <a:rPr kumimoji="1" lang="en-US" altLang="ja-JP" baseline="0" dirty="0" smtClean="0"/>
              <a:t>/</a:t>
            </a:r>
            <a:r>
              <a:rPr kumimoji="1" lang="ja-JP" altLang="en-US" baseline="0" dirty="0" smtClean="0"/>
              <a:t>整数 以外の</a:t>
            </a:r>
            <a:r>
              <a:rPr kumimoji="1" lang="en-US" altLang="ja-JP" baseline="0" dirty="0" smtClean="0"/>
              <a:t>DB</a:t>
            </a:r>
            <a:r>
              <a:rPr kumimoji="1" lang="ja-JP" altLang="en-US" baseline="0" dirty="0" smtClean="0"/>
              <a:t>に入れにくいデータを持ったものでも扱える（</a:t>
            </a:r>
            <a:r>
              <a:rPr kumimoji="1" lang="en-US" altLang="ja-JP" baseline="0" dirty="0" smtClean="0"/>
              <a:t>OS</a:t>
            </a:r>
            <a:r>
              <a:rPr kumimoji="1" lang="ja-JP" altLang="en-US" baseline="0" dirty="0" smtClean="0"/>
              <a:t>のリソースハンドルとか）</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25</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挿入 </a:t>
            </a:r>
            <a:r>
              <a:rPr kumimoji="1" lang="en-US" altLang="ja-JP" dirty="0" smtClean="0"/>
              <a:t>= </a:t>
            </a:r>
            <a:r>
              <a:rPr kumimoji="1" lang="ja-JP" altLang="en-US" dirty="0" smtClean="0"/>
              <a:t>一番挿入しやすい場所への挿入</a:t>
            </a:r>
            <a:endParaRPr kumimoji="1" lang="en-US" altLang="ja-JP" dirty="0" smtClean="0"/>
          </a:p>
          <a:p>
            <a:r>
              <a:rPr kumimoji="1" lang="ja-JP" altLang="en-US" dirty="0" smtClean="0"/>
              <a:t>　</a:t>
            </a:r>
            <a:r>
              <a:rPr kumimoji="1" lang="en-US" altLang="ja-JP" dirty="0" smtClean="0"/>
              <a:t>sequenced</a:t>
            </a:r>
            <a:r>
              <a:rPr kumimoji="1" lang="ja-JP" altLang="en-US" baseline="0" dirty="0" smtClean="0"/>
              <a:t> や </a:t>
            </a:r>
            <a:r>
              <a:rPr kumimoji="1" lang="en-US" altLang="ja-JP" baseline="0" dirty="0" err="1" smtClean="0"/>
              <a:t>random_access</a:t>
            </a:r>
            <a:r>
              <a:rPr kumimoji="1" lang="en-US" altLang="ja-JP" baseline="0" dirty="0" smtClean="0"/>
              <a:t> </a:t>
            </a:r>
            <a:r>
              <a:rPr kumimoji="1" lang="ja-JP" altLang="en-US" baseline="0" dirty="0" smtClean="0"/>
              <a:t>では末尾への挿入</a:t>
            </a:r>
            <a:endParaRPr kumimoji="1" lang="en-US" altLang="ja-JP" baseline="0" dirty="0" smtClean="0"/>
          </a:p>
          <a:p>
            <a:r>
              <a:rPr kumimoji="1" lang="ja-JP" altLang="en-US" baseline="0" dirty="0" smtClean="0"/>
              <a:t>　「イテレータで指定した場所への挿入」 だと「削除」と同じ計算量になる</a:t>
            </a:r>
            <a:endParaRPr kumimoji="1" lang="en-US" altLang="ja-JP" baseline="0" dirty="0" smtClean="0"/>
          </a:p>
          <a:p>
            <a:endParaRPr kumimoji="1" lang="en-US" altLang="ja-JP" dirty="0" smtClean="0"/>
          </a:p>
          <a:p>
            <a:r>
              <a:rPr kumimoji="1" lang="ja-JP" altLang="en-US" dirty="0" smtClean="0"/>
              <a:t>削除</a:t>
            </a:r>
            <a:r>
              <a:rPr kumimoji="1" lang="ja-JP" altLang="en-US" baseline="0" dirty="0" smtClean="0"/>
              <a:t> </a:t>
            </a:r>
            <a:r>
              <a:rPr kumimoji="1" lang="en-US" altLang="ja-JP" baseline="0" dirty="0" smtClean="0"/>
              <a:t>= </a:t>
            </a:r>
            <a:r>
              <a:rPr kumimoji="1" lang="ja-JP" altLang="en-US" baseline="0" dirty="0" smtClean="0"/>
              <a:t>イテレータで指定した場所の削除</a:t>
            </a:r>
            <a:endParaRPr kumimoji="1" lang="en-US" altLang="ja-JP" baseline="0" dirty="0" smtClean="0"/>
          </a:p>
          <a:p>
            <a:r>
              <a:rPr kumimoji="1" lang="ja-JP" altLang="en-US" dirty="0" smtClean="0"/>
              <a:t>　</a:t>
            </a:r>
            <a:r>
              <a:rPr kumimoji="1" lang="en-US" altLang="ja-JP" dirty="0" smtClean="0"/>
              <a:t>erase(“</a:t>
            </a:r>
            <a:r>
              <a:rPr kumimoji="1" lang="en-US" altLang="ja-JP" dirty="0" err="1" smtClean="0"/>
              <a:t>kinaba</a:t>
            </a:r>
            <a:r>
              <a:rPr kumimoji="1" lang="en-US" altLang="ja-JP" dirty="0" smtClean="0"/>
              <a:t>”) </a:t>
            </a:r>
            <a:r>
              <a:rPr kumimoji="1" lang="ja-JP" altLang="en-US" dirty="0" err="1" smtClean="0"/>
              <a:t>のような</a:t>
            </a:r>
            <a:r>
              <a:rPr kumimoji="1" lang="ja-JP" altLang="en-US" dirty="0" smtClean="0"/>
              <a:t>コードは、検索 </a:t>
            </a:r>
            <a:r>
              <a:rPr kumimoji="1" lang="en-US" altLang="ja-JP" dirty="0" smtClean="0"/>
              <a:t>+ </a:t>
            </a:r>
            <a:r>
              <a:rPr kumimoji="1" lang="ja-JP" altLang="en-US" dirty="0" smtClean="0"/>
              <a:t>削除、になるので、</a:t>
            </a:r>
            <a:endParaRPr kumimoji="1" lang="en-US" altLang="ja-JP" dirty="0" smtClean="0"/>
          </a:p>
          <a:p>
            <a:r>
              <a:rPr kumimoji="1" lang="ja-JP" altLang="en-US" dirty="0" smtClean="0"/>
              <a:t>　検索時間（このばあい </a:t>
            </a:r>
            <a:r>
              <a:rPr kumimoji="1" lang="en-US" altLang="ja-JP" dirty="0" smtClean="0"/>
              <a:t>O(log n) </a:t>
            </a:r>
            <a:r>
              <a:rPr kumimoji="1" lang="ja-JP" altLang="en-US" dirty="0" smtClean="0"/>
              <a:t>に加えて </a:t>
            </a:r>
            <a:r>
              <a:rPr kumimoji="1" lang="en-US" altLang="ja-JP" dirty="0" smtClean="0"/>
              <a:t>O(1)</a:t>
            </a:r>
            <a:r>
              <a:rPr kumimoji="1" lang="en-US" altLang="ja-JP" baseline="0" dirty="0" smtClean="0"/>
              <a:t> </a:t>
            </a:r>
            <a:r>
              <a:rPr kumimoji="1" lang="ja-JP" altLang="en-US" baseline="0" dirty="0" smtClean="0"/>
              <a:t>の削除時間がかかる</a:t>
            </a:r>
            <a:r>
              <a:rPr kumimoji="1" lang="ja-JP" altLang="en-US" dirty="0" smtClean="0"/>
              <a:t>）</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5298" name="Line 2"/>
          <p:cNvSpPr>
            <a:spLocks noChangeShapeType="1"/>
          </p:cNvSpPr>
          <p:nvPr/>
        </p:nvSpPr>
        <p:spPr bwMode="auto">
          <a:xfrm>
            <a:off x="304800" y="2971800"/>
            <a:ext cx="8534400" cy="0"/>
          </a:xfrm>
          <a:prstGeom prst="line">
            <a:avLst/>
          </a:prstGeom>
          <a:noFill/>
          <a:ln w="63500">
            <a:solidFill>
              <a:srgbClr val="DFEFFF"/>
            </a:solidFill>
            <a:round/>
            <a:headEnd/>
            <a:tailEnd/>
          </a:ln>
          <a:effectLst/>
        </p:spPr>
        <p:txBody>
          <a:bodyPr/>
          <a:lstStyle/>
          <a:p>
            <a:endParaRPr lang="ja-JP" altLang="en-US"/>
          </a:p>
        </p:txBody>
      </p:sp>
      <p:sp>
        <p:nvSpPr>
          <p:cNvPr id="55299" name="Line 3"/>
          <p:cNvSpPr>
            <a:spLocks noChangeShapeType="1"/>
          </p:cNvSpPr>
          <p:nvPr/>
        </p:nvSpPr>
        <p:spPr bwMode="auto">
          <a:xfrm>
            <a:off x="304800" y="2819400"/>
            <a:ext cx="8534400" cy="0"/>
          </a:xfrm>
          <a:prstGeom prst="line">
            <a:avLst/>
          </a:prstGeom>
          <a:noFill/>
          <a:ln w="63500">
            <a:solidFill>
              <a:srgbClr val="FFDFCF"/>
            </a:solidFill>
            <a:round/>
            <a:headEnd/>
            <a:tailEnd/>
          </a:ln>
          <a:effectLst/>
        </p:spPr>
        <p:txBody>
          <a:bodyPr/>
          <a:lstStyle/>
          <a:p>
            <a:endParaRPr lang="ja-JP" altLang="en-US"/>
          </a:p>
        </p:txBody>
      </p:sp>
      <p:sp>
        <p:nvSpPr>
          <p:cNvPr id="55300" name="Rectangle 4"/>
          <p:cNvSpPr>
            <a:spLocks noGrp="1" noChangeArrowheads="1"/>
          </p:cNvSpPr>
          <p:nvPr>
            <p:ph type="ctrTitle"/>
          </p:nvPr>
        </p:nvSpPr>
        <p:spPr>
          <a:xfrm>
            <a:off x="990600" y="2130425"/>
            <a:ext cx="7772400" cy="1470025"/>
          </a:xfrm>
        </p:spPr>
        <p:txBody>
          <a:bodyPr/>
          <a:lstStyle>
            <a:lvl1pPr>
              <a:defRPr>
                <a:latin typeface="HG創英角ﾎﾟｯﾌﾟ体" pitchFamily="49" charset="-128"/>
              </a:defRPr>
            </a:lvl1pPr>
          </a:lstStyle>
          <a:p>
            <a:r>
              <a:rPr lang="ja-JP" altLang="en-US" smtClean="0"/>
              <a:t>マスタ タイトルの書式設定</a:t>
            </a:r>
            <a:endParaRPr lang="ja-JP" altLang="en-US"/>
          </a:p>
        </p:txBody>
      </p:sp>
      <p:sp>
        <p:nvSpPr>
          <p:cNvPr id="55301" name="Rectangle 5"/>
          <p:cNvSpPr>
            <a:spLocks noGrp="1" noChangeArrowheads="1"/>
          </p:cNvSpPr>
          <p:nvPr>
            <p:ph type="subTitle" idx="1"/>
          </p:nvPr>
        </p:nvSpPr>
        <p:spPr>
          <a:xfrm>
            <a:off x="1371600" y="3886200"/>
            <a:ext cx="6400800" cy="1752600"/>
          </a:xfrm>
          <a:noFill/>
        </p:spPr>
        <p:txBody>
          <a:bodyPr/>
          <a:lstStyle>
            <a:lvl1pPr marL="0" indent="0" algn="ctr">
              <a:buFontTx/>
              <a:buNone/>
              <a:defRPr/>
            </a:lvl1pPr>
          </a:lstStyle>
          <a:p>
            <a:r>
              <a:rPr lang="ja-JP" altLang="en-US" smtClean="0"/>
              <a:t>マスタ サブタイトルの書式設定</a:t>
            </a:r>
            <a:endParaRPr lang="ja-JP" altLang="en-US" dirty="0"/>
          </a:p>
        </p:txBody>
      </p:sp>
      <p:sp>
        <p:nvSpPr>
          <p:cNvPr id="55302" name="Rectangle 6"/>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ja-JP" dirty="0"/>
          </a:p>
        </p:txBody>
      </p:sp>
      <p:sp>
        <p:nvSpPr>
          <p:cNvPr id="55303" name="Rectangle 7"/>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ja-JP" dirty="0"/>
          </a:p>
        </p:txBody>
      </p:sp>
      <p:sp>
        <p:nvSpPr>
          <p:cNvPr id="55304" name="Rectangle 8"/>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2DCBEAD9-191C-4D1A-B27D-94FCF868F7D8}" type="slidenum">
              <a:rPr lang="en-US" altLang="ja-JP"/>
              <a:pPr/>
              <a:t>&lt;#&gt;</a:t>
            </a:fld>
            <a:endParaRPr lang="en-US" altLang="ja-JP"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lvl1pPr>
              <a:defRPr sz="4400" b="0"/>
            </a:lvl1pPr>
            <a:lvl2pPr>
              <a:defRPr sz="4000" b="0"/>
            </a:lvl2pPr>
            <a:lvl3pPr>
              <a:defRPr sz="3600" b="0"/>
            </a:lvl3pPr>
            <a:lvl4pPr>
              <a:defRPr sz="3200" b="0"/>
            </a:lvl4pPr>
            <a:lvl5pPr>
              <a:defRPr sz="3200" b="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2"/>
          <p:cNvSpPr>
            <a:spLocks noChangeArrowheads="1"/>
          </p:cNvSpPr>
          <p:nvPr/>
        </p:nvSpPr>
        <p:spPr bwMode="auto">
          <a:xfrm>
            <a:off x="609600" y="1828800"/>
            <a:ext cx="8229600" cy="4800600"/>
          </a:xfrm>
          <a:prstGeom prst="rect">
            <a:avLst/>
          </a:prstGeom>
          <a:solidFill>
            <a:srgbClr val="DFFFBF"/>
          </a:solidFill>
          <a:ln w="9525">
            <a:noFill/>
            <a:miter lim="800000"/>
            <a:headEnd/>
            <a:tailEnd/>
          </a:ln>
          <a:effectLst/>
        </p:spPr>
        <p:txBody>
          <a:bodyPr wrap="none" anchor="ctr"/>
          <a:lstStyle/>
          <a:p>
            <a:endParaRPr lang="ja-JP" altLang="en-US"/>
          </a:p>
        </p:txBody>
      </p:sp>
      <p:sp>
        <p:nvSpPr>
          <p:cNvPr id="40968" name="Line 8"/>
          <p:cNvSpPr>
            <a:spLocks noChangeShapeType="1"/>
          </p:cNvSpPr>
          <p:nvPr/>
        </p:nvSpPr>
        <p:spPr bwMode="auto">
          <a:xfrm>
            <a:off x="304800" y="914400"/>
            <a:ext cx="8534400" cy="0"/>
          </a:xfrm>
          <a:prstGeom prst="line">
            <a:avLst/>
          </a:prstGeom>
          <a:noFill/>
          <a:ln w="63500">
            <a:solidFill>
              <a:srgbClr val="DFEFFF"/>
            </a:solidFill>
            <a:round/>
            <a:headEnd/>
            <a:tailEnd/>
          </a:ln>
          <a:effectLst/>
        </p:spPr>
        <p:txBody>
          <a:bodyPr/>
          <a:lstStyle/>
          <a:p>
            <a:endParaRPr lang="ja-JP" altLang="en-US"/>
          </a:p>
        </p:txBody>
      </p:sp>
      <p:sp>
        <p:nvSpPr>
          <p:cNvPr id="40967" name="Line 7"/>
          <p:cNvSpPr>
            <a:spLocks noChangeShapeType="1"/>
          </p:cNvSpPr>
          <p:nvPr/>
        </p:nvSpPr>
        <p:spPr bwMode="auto">
          <a:xfrm>
            <a:off x="304800" y="762000"/>
            <a:ext cx="8534400" cy="0"/>
          </a:xfrm>
          <a:prstGeom prst="line">
            <a:avLst/>
          </a:prstGeom>
          <a:noFill/>
          <a:ln w="63500">
            <a:solidFill>
              <a:srgbClr val="FFDFCF"/>
            </a:solidFill>
            <a:round/>
            <a:headEnd/>
            <a:tailEnd/>
          </a:ln>
          <a:effectLst/>
        </p:spPr>
        <p:txBody>
          <a:bodyPr/>
          <a:lstStyle/>
          <a:p>
            <a:endParaRPr lang="ja-JP" altLang="en-US"/>
          </a:p>
        </p:txBody>
      </p:sp>
      <p:sp>
        <p:nvSpPr>
          <p:cNvPr id="409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40963" name="Rectangle 3"/>
          <p:cNvSpPr>
            <a:spLocks noGrp="1" noChangeArrowheads="1"/>
          </p:cNvSpPr>
          <p:nvPr>
            <p:ph type="body" idx="1"/>
          </p:nvPr>
        </p:nvSpPr>
        <p:spPr bwMode="auto">
          <a:xfrm>
            <a:off x="457200" y="1600200"/>
            <a:ext cx="8229600" cy="4876800"/>
          </a:xfrm>
          <a:prstGeom prst="rect">
            <a:avLst/>
          </a:prstGeom>
          <a:solidFill>
            <a:srgbClr val="E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 name="テキスト ボックス 9"/>
          <p:cNvSpPr txBox="1"/>
          <p:nvPr/>
        </p:nvSpPr>
        <p:spPr>
          <a:xfrm>
            <a:off x="7072330" y="71414"/>
            <a:ext cx="1857388" cy="461665"/>
          </a:xfrm>
          <a:prstGeom prst="rect">
            <a:avLst/>
          </a:prstGeom>
          <a:noFill/>
        </p:spPr>
        <p:txBody>
          <a:bodyPr wrap="square" rtlCol="0">
            <a:spAutoFit/>
          </a:bodyPr>
          <a:lstStyle/>
          <a:p>
            <a:pPr algn="r"/>
            <a:fld id="{C5A44B59-8153-4DAC-A3EB-49FA5693BE40}" type="slidenum">
              <a:rPr kumimoji="1" lang="ja-JP" altLang="en-US" sz="2400" b="0" smtClean="0">
                <a:solidFill>
                  <a:srgbClr val="309030"/>
                </a:solidFill>
              </a:rPr>
              <a:pPr algn="r"/>
              <a:t>&lt;#&gt;</a:t>
            </a:fld>
            <a:r>
              <a:rPr kumimoji="1" lang="en-US" altLang="ja-JP" sz="1600" b="0" dirty="0" smtClean="0">
                <a:solidFill>
                  <a:srgbClr val="309030"/>
                </a:solidFill>
              </a:rPr>
              <a:t>/62</a:t>
            </a:r>
            <a:endParaRPr kumimoji="1" lang="ja-JP" altLang="en-US" sz="2000" b="0" dirty="0">
              <a:solidFill>
                <a:srgbClr val="309030"/>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6" r:id="rId4"/>
  </p:sldLayoutIdLst>
  <p:hf hdr="0" ftr="0" dt="0"/>
  <p:txStyles>
    <p:titleStyle>
      <a:lvl1pPr algn="r" rtl="0" eaLnBrk="1" fontAlgn="base" hangingPunct="1">
        <a:spcBef>
          <a:spcPct val="0"/>
        </a:spcBef>
        <a:spcAft>
          <a:spcPct val="0"/>
        </a:spcAft>
        <a:defRPr kumimoji="1" sz="4400">
          <a:solidFill>
            <a:srgbClr val="309030"/>
          </a:solidFill>
          <a:latin typeface="+mj-lt"/>
          <a:ea typeface="+mj-ea"/>
          <a:cs typeface="+mj-cs"/>
        </a:defRPr>
      </a:lvl1pPr>
      <a:lvl2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2pPr>
      <a:lvl3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3pPr>
      <a:lvl4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4pPr>
      <a:lvl5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5pPr>
      <a:lvl6pPr marL="4572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6pPr>
      <a:lvl7pPr marL="9144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7pPr>
      <a:lvl8pPr marL="13716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8pPr>
      <a:lvl9pPr marL="18288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9pPr>
    </p:titleStyle>
    <p:bodyStyle>
      <a:lvl1pPr marL="342900" indent="-342900" algn="l" rtl="0" eaLnBrk="1" fontAlgn="base" hangingPunct="1">
        <a:spcBef>
          <a:spcPct val="20000"/>
        </a:spcBef>
        <a:spcAft>
          <a:spcPct val="0"/>
        </a:spcAft>
        <a:buChar char="•"/>
        <a:defRPr kumimoji="1" sz="44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4000">
          <a:solidFill>
            <a:schemeClr val="tx1"/>
          </a:solidFill>
          <a:latin typeface="+mn-lt"/>
          <a:ea typeface="+mn-ea"/>
        </a:defRPr>
      </a:lvl2pPr>
      <a:lvl3pPr marL="1143000" indent="-228600" algn="l" rtl="0" eaLnBrk="1" fontAlgn="base" hangingPunct="1">
        <a:spcBef>
          <a:spcPct val="20000"/>
        </a:spcBef>
        <a:spcAft>
          <a:spcPct val="0"/>
        </a:spcAft>
        <a:buChar char="•"/>
        <a:defRPr kumimoji="1" sz="3600">
          <a:solidFill>
            <a:schemeClr val="tx1"/>
          </a:solidFill>
          <a:latin typeface="+mn-lt"/>
          <a:ea typeface="+mn-ea"/>
        </a:defRPr>
      </a:lvl3pPr>
      <a:lvl4pPr marL="1600200" indent="-228600" algn="l" rtl="0" eaLnBrk="1" fontAlgn="base" hangingPunct="1">
        <a:spcBef>
          <a:spcPct val="20000"/>
        </a:spcBef>
        <a:spcAft>
          <a:spcPct val="0"/>
        </a:spcAft>
        <a:buChar char="–"/>
        <a:defRPr kumimoji="1" sz="3200">
          <a:solidFill>
            <a:schemeClr val="tx1"/>
          </a:solidFill>
          <a:latin typeface="+mn-lt"/>
          <a:ea typeface="+mn-ea"/>
        </a:defRPr>
      </a:lvl4pPr>
      <a:lvl5pPr marL="2057400" indent="-228600" algn="l" rtl="0" eaLnBrk="1" fontAlgn="base" hangingPunct="1">
        <a:spcBef>
          <a:spcPct val="20000"/>
        </a:spcBef>
        <a:spcAft>
          <a:spcPct val="0"/>
        </a:spcAft>
        <a:buChar char="»"/>
        <a:defRPr kumimoji="1" sz="32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monos.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gif"/><Relationship Id="rId7" Type="http://schemas.openxmlformats.org/officeDocument/2006/relationships/image" Target="../media/image1.jpeg"/><Relationship Id="rId12" Type="http://schemas.openxmlformats.org/officeDocument/2006/relationships/image" Target="../media/image7.png"/><Relationship Id="rId2" Type="http://schemas.openxmlformats.org/officeDocument/2006/relationships/hyperlink" Target="http://github.com/kinaba/mint" TargetMode="External"/><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4.gif"/><Relationship Id="rId4" Type="http://schemas.openxmlformats.org/officeDocument/2006/relationships/image" Target="../media/image11.jpeg"/><Relationship Id="rId9"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2314604" y="4643446"/>
            <a:ext cx="6400800" cy="1643074"/>
          </a:xfrm>
        </p:spPr>
        <p:txBody>
          <a:bodyPr/>
          <a:lstStyle/>
          <a:p>
            <a:pPr algn="r">
              <a:spcBef>
                <a:spcPct val="0"/>
              </a:spcBef>
            </a:pPr>
            <a:r>
              <a:rPr lang="en-US" altLang="ja-JP" sz="4000" b="1" dirty="0" err="1" smtClean="0">
                <a:solidFill>
                  <a:schemeClr val="tx2">
                    <a:lumMod val="85000"/>
                    <a:lumOff val="15000"/>
                  </a:schemeClr>
                </a:solidFill>
                <a:latin typeface="Segoe Print" pitchFamily="2" charset="0"/>
              </a:rPr>
              <a:t>k.inaba</a:t>
            </a:r>
            <a:r>
              <a:rPr lang="en-US" altLang="ja-JP" sz="4000" b="1" dirty="0" smtClean="0">
                <a:solidFill>
                  <a:schemeClr val="tx2">
                    <a:lumMod val="85000"/>
                    <a:lumOff val="15000"/>
                  </a:schemeClr>
                </a:solidFill>
                <a:latin typeface="Segoe Print" pitchFamily="2" charset="0"/>
              </a:rPr>
              <a:t> (</a:t>
            </a:r>
            <a:r>
              <a:rPr lang="ja-JP" altLang="en-US" sz="4000" b="1" dirty="0" smtClean="0">
                <a:solidFill>
                  <a:schemeClr val="tx2">
                    <a:lumMod val="85000"/>
                    <a:lumOff val="15000"/>
                  </a:schemeClr>
                </a:solidFill>
                <a:latin typeface="HGP行書体" pitchFamily="66" charset="-128"/>
                <a:ea typeface="HGP行書体" pitchFamily="66" charset="-128"/>
              </a:rPr>
              <a:t>稲葉一浩</a:t>
            </a:r>
            <a:r>
              <a:rPr lang="en-US" altLang="ja-JP" sz="4000" b="1" dirty="0" smtClean="0">
                <a:solidFill>
                  <a:schemeClr val="tx2">
                    <a:lumMod val="85000"/>
                    <a:lumOff val="15000"/>
                  </a:schemeClr>
                </a:solidFill>
                <a:latin typeface="Segoe Print" pitchFamily="2" charset="0"/>
              </a:rPr>
              <a:t>)</a:t>
            </a:r>
          </a:p>
          <a:p>
            <a:pPr algn="r">
              <a:spcBef>
                <a:spcPct val="0"/>
              </a:spcBef>
            </a:pPr>
            <a:r>
              <a:rPr lang="en-US" altLang="ja-JP" sz="3200" b="1" dirty="0" smtClean="0">
                <a:solidFill>
                  <a:schemeClr val="tx1">
                    <a:lumMod val="65000"/>
                    <a:lumOff val="35000"/>
                  </a:schemeClr>
                </a:solidFill>
                <a:latin typeface="Segoe Print" pitchFamily="2" charset="0"/>
                <a:hlinkClick r:id="rId3"/>
              </a:rPr>
              <a:t>http://www.kmonos.net/</a:t>
            </a:r>
            <a:r>
              <a:rPr lang="en-US" altLang="ja-JP" sz="3200" b="1" dirty="0" smtClean="0">
                <a:solidFill>
                  <a:schemeClr val="tx1">
                    <a:lumMod val="65000"/>
                    <a:lumOff val="35000"/>
                  </a:schemeClr>
                </a:solidFill>
                <a:latin typeface="Segoe Print" pitchFamily="2" charset="0"/>
              </a:rPr>
              <a:t/>
            </a:r>
            <a:br>
              <a:rPr lang="en-US" altLang="ja-JP" sz="3200" b="1" dirty="0" smtClean="0">
                <a:solidFill>
                  <a:schemeClr val="tx1">
                    <a:lumMod val="65000"/>
                    <a:lumOff val="35000"/>
                  </a:schemeClr>
                </a:solidFill>
                <a:latin typeface="Segoe Print" pitchFamily="2" charset="0"/>
              </a:rPr>
            </a:br>
            <a:endParaRPr lang="en-US" altLang="ja-JP" sz="1100" b="1" dirty="0" smtClean="0">
              <a:solidFill>
                <a:schemeClr val="tx1">
                  <a:lumMod val="65000"/>
                  <a:lumOff val="35000"/>
                </a:schemeClr>
              </a:solidFill>
              <a:latin typeface="Segoe Print" pitchFamily="2" charset="0"/>
            </a:endParaRPr>
          </a:p>
          <a:p>
            <a:pPr algn="r">
              <a:spcBef>
                <a:spcPct val="0"/>
              </a:spcBef>
            </a:pPr>
            <a:r>
              <a:rPr lang="en-US" altLang="ja-JP" sz="2400" b="1" dirty="0" smtClean="0">
                <a:solidFill>
                  <a:schemeClr val="bg1">
                    <a:lumMod val="65000"/>
                  </a:schemeClr>
                </a:solidFill>
                <a:latin typeface="Segoe Print" pitchFamily="2" charset="0"/>
              </a:rPr>
              <a:t>Boost.</a:t>
            </a:r>
            <a:r>
              <a:rPr lang="ja-JP" altLang="en-US" sz="2400" b="1" dirty="0" smtClean="0">
                <a:solidFill>
                  <a:schemeClr val="bg1">
                    <a:lumMod val="65000"/>
                  </a:schemeClr>
                </a:solidFill>
                <a:latin typeface="HG行書体" pitchFamily="65" charset="-128"/>
                <a:ea typeface="HG行書体" pitchFamily="65" charset="-128"/>
              </a:rPr>
              <a:t>勉強会</a:t>
            </a:r>
            <a:r>
              <a:rPr lang="ja-JP" altLang="en-US" sz="2400" b="1" dirty="0" smtClean="0">
                <a:solidFill>
                  <a:schemeClr val="bg1">
                    <a:lumMod val="65000"/>
                  </a:schemeClr>
                </a:solidFill>
                <a:latin typeface="Segoe Print" pitchFamily="2" charset="0"/>
              </a:rPr>
              <a:t> </a:t>
            </a:r>
            <a:r>
              <a:rPr lang="en-US" altLang="ja-JP" sz="2400" b="1" dirty="0" smtClean="0">
                <a:solidFill>
                  <a:schemeClr val="bg1">
                    <a:lumMod val="65000"/>
                  </a:schemeClr>
                </a:solidFill>
                <a:latin typeface="Segoe Print" pitchFamily="2" charset="0"/>
              </a:rPr>
              <a:t>Dec 12, 2009</a:t>
            </a:r>
            <a:r>
              <a:rPr lang="en-US" altLang="ja-JP" sz="4000" b="1" dirty="0" smtClean="0">
                <a:solidFill>
                  <a:schemeClr val="tx1">
                    <a:lumMod val="65000"/>
                    <a:lumOff val="35000"/>
                  </a:schemeClr>
                </a:solidFill>
                <a:latin typeface="Segoe Print" pitchFamily="2" charset="0"/>
              </a:rPr>
              <a:t> </a:t>
            </a:r>
            <a:endParaRPr lang="en-US" altLang="ja-JP" sz="4000" b="1" dirty="0">
              <a:solidFill>
                <a:schemeClr val="tx1">
                  <a:lumMod val="65000"/>
                  <a:lumOff val="35000"/>
                </a:schemeClr>
              </a:solidFill>
              <a:latin typeface="Segoe Print" pitchFamily="2" charset="0"/>
            </a:endParaRPr>
          </a:p>
        </p:txBody>
      </p:sp>
      <p:sp>
        <p:nvSpPr>
          <p:cNvPr id="6" name="Rectangle 2"/>
          <p:cNvSpPr txBox="1">
            <a:spLocks noChangeArrowheads="1"/>
          </p:cNvSpPr>
          <p:nvPr/>
        </p:nvSpPr>
        <p:spPr bwMode="auto">
          <a:xfrm>
            <a:off x="6357950" y="3357562"/>
            <a:ext cx="211456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dex</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8" name="Rectangle 2"/>
          <p:cNvSpPr txBox="1">
            <a:spLocks noChangeArrowheads="1"/>
          </p:cNvSpPr>
          <p:nvPr/>
        </p:nvSpPr>
        <p:spPr bwMode="auto">
          <a:xfrm>
            <a:off x="5467352" y="3386134"/>
            <a:ext cx="1533540"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9" name="Rectangle 2"/>
          <p:cNvSpPr txBox="1">
            <a:spLocks noChangeArrowheads="1"/>
          </p:cNvSpPr>
          <p:nvPr/>
        </p:nvSpPr>
        <p:spPr bwMode="auto">
          <a:xfrm>
            <a:off x="642910" y="3386134"/>
            <a:ext cx="564360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Boost.Multi</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0" name="Rectangle 2"/>
          <p:cNvSpPr txBox="1">
            <a:spLocks noChangeArrowheads="1"/>
          </p:cNvSpPr>
          <p:nvPr/>
        </p:nvSpPr>
        <p:spPr bwMode="auto">
          <a:xfrm>
            <a:off x="3929058" y="2357430"/>
            <a:ext cx="145257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1" name="Rectangle 2"/>
          <p:cNvSpPr txBox="1">
            <a:spLocks noChangeArrowheads="1"/>
          </p:cNvSpPr>
          <p:nvPr/>
        </p:nvSpPr>
        <p:spPr bwMode="auto">
          <a:xfrm>
            <a:off x="1295376" y="1385870"/>
            <a:ext cx="299087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2" name="Rectangle 2"/>
          <p:cNvSpPr txBox="1">
            <a:spLocks noChangeArrowheads="1"/>
          </p:cNvSpPr>
          <p:nvPr/>
        </p:nvSpPr>
        <p:spPr bwMode="auto">
          <a:xfrm>
            <a:off x="3571868" y="1385870"/>
            <a:ext cx="457203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Intrusive</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 presetClass="emph" presetSubtype="2" fill="hold" grpId="0" nodeType="withEffect">
                                  <p:stCondLst>
                                    <p:cond delay="0"/>
                                  </p:stCondLst>
                                  <p:childTnLst>
                                    <p:anim to="0.91" calcmode="lin" valueType="num">
                                      <p:cBhvr override="childStyle">
                                        <p:cTn id="9" dur="500" fill="hold"/>
                                        <p:tgtEl>
                                          <p:spTgt spid="9"/>
                                        </p:tgtEl>
                                        <p:attrNameLst>
                                          <p:attrName>style.fontSize</p:attrName>
                                        </p:attrNameLst>
                                      </p:cBhvr>
                                    </p:anim>
                                  </p:childTnLst>
                                </p:cTn>
                              </p:par>
                              <p:par>
                                <p:cTn id="10" presetID="4" presetClass="emph" presetSubtype="2" fill="hold" grpId="0" nodeType="withEffect">
                                  <p:stCondLst>
                                    <p:cond delay="0"/>
                                  </p:stCondLst>
                                  <p:childTnLst>
                                    <p:anim to="0.91" calcmode="lin" valueType="num">
                                      <p:cBhvr override="childStyle">
                                        <p:cTn id="11" dur="500" fill="hold"/>
                                        <p:tgtEl>
                                          <p:spTgt spid="8"/>
                                        </p:tgtEl>
                                        <p:attrNameLst>
                                          <p:attrName>style.fontSize</p:attrName>
                                        </p:attrNameLst>
                                      </p:cBhvr>
                                    </p:anim>
                                  </p:childTnLst>
                                </p:cTn>
                              </p:par>
                              <p:par>
                                <p:cTn id="12" presetID="4" presetClass="emph" presetSubtype="2" fill="hold" grpId="0" nodeType="withEffect">
                                  <p:stCondLst>
                                    <p:cond delay="0"/>
                                  </p:stCondLst>
                                  <p:childTnLst>
                                    <p:anim to="0.91" calcmode="lin" valueType="num">
                                      <p:cBhvr override="childStyle">
                                        <p:cTn id="13" dur="500" fill="hold"/>
                                        <p:tgtEl>
                                          <p:spTgt spid="6"/>
                                        </p:tgtEl>
                                        <p:attrNameLst>
                                          <p:attrName>style.fontSize</p:attrName>
                                        </p:attrNameLst>
                                      </p:cBhvr>
                                    </p:anim>
                                  </p:childTnLst>
                                </p:cTn>
                              </p:par>
                              <p:par>
                                <p:cTn id="14" presetID="4" presetClass="emph" presetSubtype="2" fill="hold" grpId="0" nodeType="withEffect">
                                  <p:stCondLst>
                                    <p:cond delay="0"/>
                                  </p:stCondLst>
                                  <p:childTnLst>
                                    <p:anim to="0.91" calcmode="lin" valueType="num">
                                      <p:cBhvr override="childStyle">
                                        <p:cTn id="15" dur="500" fill="hold"/>
                                        <p:tgtEl>
                                          <p:spTgt spid="12"/>
                                        </p:tgtEl>
                                        <p:attrNameLst>
                                          <p:attrName>style.fontSize</p:attrName>
                                        </p:attrNameLst>
                                      </p:cBhvr>
                                    </p:anim>
                                  </p:childTnLst>
                                </p:cTn>
                              </p:par>
                              <p:par>
                                <p:cTn id="16" presetID="4" presetClass="emph" presetSubtype="2" fill="hold" grpId="0" nodeType="withEffect">
                                  <p:stCondLst>
                                    <p:cond delay="0"/>
                                  </p:stCondLst>
                                  <p:iterate type="lt">
                                    <p:tmPct val="0"/>
                                  </p:iterate>
                                  <p:childTnLst>
                                    <p:anim to="0.91" calcmode="lin" valueType="num">
                                      <p:cBhvr override="childStyle">
                                        <p:cTn id="17" dur="500" fill="hold"/>
                                        <p:tgtEl>
                                          <p:spTgt spid="11"/>
                                        </p:tgtEl>
                                        <p:attrNameLst>
                                          <p:attrName>style.fontSize</p:attrName>
                                        </p:attrNameLst>
                                      </p:cBhvr>
                                    </p:anim>
                                  </p:childTnLst>
                                </p:cTn>
                              </p:par>
                              <p:par>
                                <p:cTn id="18" presetID="49" presetClass="path" presetSubtype="0" accel="50000" decel="50000" fill="hold" grpId="1" nodeType="withEffect">
                                  <p:stCondLst>
                                    <p:cond delay="0"/>
                                  </p:stCondLst>
                                  <p:childTnLst>
                                    <p:animMotion origin="layout" path="M 5.55556E-7 4.07407E-6 L -0.12292 -0.14329 " pathEditMode="relative" rAng="0" ptsTypes="AA">
                                      <p:cBhvr>
                                        <p:cTn id="19" dur="500" fill="hold"/>
                                        <p:tgtEl>
                                          <p:spTgt spid="9"/>
                                        </p:tgtEl>
                                        <p:attrNameLst>
                                          <p:attrName>ppt_x</p:attrName>
                                          <p:attrName>ppt_y</p:attrName>
                                        </p:attrNameLst>
                                      </p:cBhvr>
                                      <p:rCtr x="-61" y="-72"/>
                                    </p:animMotion>
                                  </p:childTnLst>
                                </p:cTn>
                              </p:par>
                              <p:par>
                                <p:cTn id="20" presetID="56" presetClass="path" presetSubtype="0" accel="50000" decel="50000" fill="hold" grpId="1" nodeType="withEffect">
                                  <p:stCondLst>
                                    <p:cond delay="0"/>
                                  </p:stCondLst>
                                  <p:childTnLst>
                                    <p:animMotion origin="layout" path="M 2.5E-6 7.40741E-7 L 0.11423 -0.13912 " pathEditMode="relative" rAng="0" ptsTypes="AA">
                                      <p:cBhvr>
                                        <p:cTn id="21" dur="500" fill="hold"/>
                                        <p:tgtEl>
                                          <p:spTgt spid="6"/>
                                        </p:tgtEl>
                                        <p:attrNameLst>
                                          <p:attrName>ppt_x</p:attrName>
                                          <p:attrName>ppt_y</p:attrName>
                                        </p:attrNameLst>
                                      </p:cBhvr>
                                      <p:rCtr x="57" y="-70"/>
                                    </p:animMotion>
                                  </p:childTnLst>
                                </p:cTn>
                              </p:par>
                              <p:par>
                                <p:cTn id="22" presetID="64" presetClass="path" presetSubtype="0" accel="50000" decel="50000" fill="hold" grpId="1" nodeType="withEffect">
                                  <p:stCondLst>
                                    <p:cond delay="0"/>
                                  </p:stCondLst>
                                  <p:childTnLst>
                                    <p:animMotion origin="layout" path="M -8.33333E-7 4.07407E-6 L -0.15035 -0.14329 " pathEditMode="relative" rAng="0" ptsTypes="AA">
                                      <p:cBhvr>
                                        <p:cTn id="23" dur="500" fill="hold"/>
                                        <p:tgtEl>
                                          <p:spTgt spid="8"/>
                                        </p:tgtEl>
                                        <p:attrNameLst>
                                          <p:attrName>ppt_x</p:attrName>
                                          <p:attrName>ppt_y</p:attrName>
                                        </p:attrNameLst>
                                      </p:cBhvr>
                                      <p:rCtr x="-75" y="-72"/>
                                    </p:animMotion>
                                  </p:childTnLst>
                                </p:cTn>
                              </p:par>
                              <p:par>
                                <p:cTn id="24" presetID="49" presetClass="path" presetSubtype="0" accel="50000" decel="50000" fill="hold" grpId="1" nodeType="withEffect">
                                  <p:stCondLst>
                                    <p:cond delay="0"/>
                                  </p:stCondLst>
                                  <p:iterate type="lt">
                                    <p:tmPct val="0"/>
                                  </p:iterate>
                                  <p:childTnLst>
                                    <p:animMotion origin="layout" path="M 1.66667E-6 7.40741E-7 L -0.15174 0.14838 " pathEditMode="relative" rAng="0" ptsTypes="AA">
                                      <p:cBhvr>
                                        <p:cTn id="25" dur="500" fill="hold"/>
                                        <p:tgtEl>
                                          <p:spTgt spid="11"/>
                                        </p:tgtEl>
                                        <p:attrNameLst>
                                          <p:attrName>ppt_x</p:attrName>
                                          <p:attrName>ppt_y</p:attrName>
                                        </p:attrNameLst>
                                      </p:cBhvr>
                                      <p:rCtr x="-76" y="74"/>
                                    </p:animMotion>
                                  </p:childTnLst>
                                </p:cTn>
                              </p:par>
                              <p:par>
                                <p:cTn id="26" presetID="9" presetClass="exit" presetSubtype="0" fill="hold" grpId="2" nodeType="withEffect">
                                  <p:stCondLst>
                                    <p:cond delay="0"/>
                                  </p:stCondLst>
                                  <p:iterate type="lt">
                                    <p:tmPct val="0"/>
                                  </p:iterate>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500"/>
                            </p:stCondLst>
                            <p:childTnLst>
                              <p:par>
                                <p:cTn id="30" presetID="42" presetClass="path" presetSubtype="0" accel="50000" decel="50000" fill="hold" grpId="1" nodeType="afterEffect">
                                  <p:stCondLst>
                                    <p:cond delay="0"/>
                                  </p:stCondLst>
                                  <p:childTnLst>
                                    <p:animMotion origin="layout" path="M 5E-6 7.40741E-7 L 0.03264 0.14838 " pathEditMode="relative" rAng="0" ptsTypes="AA">
                                      <p:cBhvr>
                                        <p:cTn id="31" dur="1000" fill="hold"/>
                                        <p:tgtEl>
                                          <p:spTgt spid="12"/>
                                        </p:tgtEl>
                                        <p:attrNameLst>
                                          <p:attrName>ppt_x</p:attrName>
                                          <p:attrName>ppt_y</p:attrName>
                                        </p:attrNameLst>
                                      </p:cBhvr>
                                      <p:rCtr x="16" y="74"/>
                                    </p:animMotion>
                                  </p:childTnLst>
                                </p:cTn>
                              </p:par>
                              <p:par>
                                <p:cTn id="32" presetID="3" presetClass="emph" presetSubtype="2" fill="hold" grpId="2" nodeType="withEffect">
                                  <p:stCondLst>
                                    <p:cond delay="0"/>
                                  </p:stCondLst>
                                  <p:childTnLst>
                                    <p:animClr clrSpc="rgb">
                                      <p:cBhvr override="childStyle">
                                        <p:cTn id="33" dur="1000" fill="hold"/>
                                        <p:tgtEl>
                                          <p:spTgt spid="12"/>
                                        </p:tgtEl>
                                        <p:attrNameLst>
                                          <p:attrName>style.color</p:attrName>
                                        </p:attrNameLst>
                                      </p:cBhvr>
                                      <p:to>
                                        <a:srgbClr val="FF0000"/>
                                      </p:to>
                                    </p:animClr>
                                  </p:childTnLst>
                                </p:cTn>
                              </p:par>
                            </p:childTnLst>
                          </p:cTn>
                        </p:par>
                        <p:par>
                          <p:cTn id="34" fill="hold">
                            <p:stCondLst>
                              <p:cond delay="1500"/>
                            </p:stCondLst>
                            <p:childTnLst>
                              <p:par>
                                <p:cTn id="35" presetID="9" presetClass="exit" presetSubtype="0" fill="hold" grpId="2" nodeType="after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P spid="9" grpId="0"/>
      <p:bldP spid="9" grpId="1"/>
      <p:bldP spid="10" grpId="0"/>
      <p:bldP spid="11" grpId="0"/>
      <p:bldP spid="11" grpId="1"/>
      <p:bldP spid="11" grpId="2"/>
      <p:bldP spid="12" grpId="0"/>
      <p:bldP spid="12" grpId="1"/>
      <p:bldP spid="1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作ったデータを使おう！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○○さんの発表タイトルって</a:t>
            </a:r>
            <a:r>
              <a:rPr kumimoji="1" lang="en-US" altLang="ja-JP" dirty="0" smtClean="0"/>
              <a:t/>
            </a:r>
            <a:br>
              <a:rPr kumimoji="1" lang="en-US" altLang="ja-JP" dirty="0" smtClean="0"/>
            </a:br>
            <a:r>
              <a:rPr kumimoji="1" lang="ja-JP" altLang="en-US" dirty="0" smtClean="0"/>
              <a:t>なんだったっけ？</a:t>
            </a:r>
            <a:endParaRPr kumimoji="1" lang="ja-JP" altLang="en-US" dirty="0"/>
          </a:p>
        </p:txBody>
      </p:sp>
      <p:sp>
        <p:nvSpPr>
          <p:cNvPr id="4" name="テキスト ボックス 3"/>
          <p:cNvSpPr txBox="1"/>
          <p:nvPr/>
        </p:nvSpPr>
        <p:spPr>
          <a:xfrm>
            <a:off x="1785918" y="3517661"/>
            <a:ext cx="5786478" cy="2554545"/>
          </a:xfrm>
          <a:prstGeom prst="rect">
            <a:avLst/>
          </a:prstGeom>
          <a:noFill/>
          <a:ln>
            <a:noFill/>
          </a:ln>
        </p:spPr>
        <p:txBody>
          <a:bodyPr wrap="square" rtlCol="0">
            <a:spAutoFit/>
          </a:bodyPr>
          <a:lstStyle/>
          <a:p>
            <a:r>
              <a:rPr kumimoji="1" lang="en-US" altLang="ja-JP" sz="4000" b="1" dirty="0" err="1" smtClean="0">
                <a:latin typeface="Consolas" pitchFamily="49" charset="0"/>
              </a:rPr>
              <a:t>twid_to_title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DecimalBloat</a:t>
            </a:r>
            <a:r>
              <a:rPr kumimoji="1" lang="en-US" altLang="ja-JP" sz="4000" b="1" dirty="0" smtClean="0">
                <a:solidFill>
                  <a:srgbClr val="7030A0"/>
                </a:solidFill>
                <a:latin typeface="Consolas" pitchFamily="49" charset="0"/>
              </a:rPr>
              <a:t>”</a:t>
            </a:r>
            <a:br>
              <a:rPr kumimoji="1" lang="en-US" altLang="ja-JP" sz="4000" b="1" dirty="0" smtClean="0">
                <a:solidFill>
                  <a:srgbClr val="7030A0"/>
                </a:solidFill>
                <a:latin typeface="Consolas" pitchFamily="49" charset="0"/>
              </a:rPr>
            </a:br>
            <a:r>
              <a:rPr kumimoji="1" lang="en-US" altLang="ja-JP" sz="4000" b="1" dirty="0" smtClean="0">
                <a:latin typeface="Consolas" pitchFamily="49" charset="0"/>
              </a:rPr>
              <a:t>)</a:t>
            </a:r>
            <a:endParaRPr kumimoji="1" lang="en-US" altLang="ja-JP" sz="4000" b="1" dirty="0" smtClean="0">
              <a:solidFill>
                <a:srgbClr val="309030"/>
              </a:solidFill>
              <a:latin typeface="Consolas" pitchFamily="49" charset="0"/>
            </a:endParaRPr>
          </a:p>
        </p:txBody>
      </p:sp>
      <p:pic>
        <p:nvPicPr>
          <p:cNvPr id="2050" name="Picture 2" descr="DenialofSociality"/>
          <p:cNvPicPr>
            <a:picLocks noChangeAspect="1" noChangeArrowheads="1"/>
          </p:cNvPicPr>
          <p:nvPr/>
        </p:nvPicPr>
        <p:blipFill>
          <a:blip r:embed="rId2" cstate="print"/>
          <a:srcRect/>
          <a:stretch>
            <a:fillRect/>
          </a:stretch>
        </p:blipFill>
        <p:spPr bwMode="auto">
          <a:xfrm>
            <a:off x="642910" y="1000108"/>
            <a:ext cx="1357322" cy="1357322"/>
          </a:xfrm>
          <a:prstGeom prst="rect">
            <a:avLst/>
          </a:prstGeom>
          <a:noFill/>
        </p:spPr>
      </p:pic>
      <p:sp>
        <p:nvSpPr>
          <p:cNvPr id="8" name="テキスト ボックス 7"/>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Boost.Preprocessor</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こうだ</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832092"/>
          </a:xfrm>
          <a:prstGeom prst="rect">
            <a:avLst/>
          </a:prstGeom>
          <a:noFill/>
          <a:ln>
            <a:noFill/>
          </a:ln>
        </p:spPr>
        <p:txBody>
          <a:bodyPr wrap="square" rtlCol="0">
            <a:spAutoFit/>
          </a:bodyPr>
          <a:lstStyle/>
          <a:p>
            <a:r>
              <a:rPr kumimoji="1" lang="en-US" altLang="ja-JP" sz="3600" b="1" dirty="0" smtClean="0">
                <a:latin typeface="Consolas" pitchFamily="49" charset="0"/>
              </a:rPr>
              <a:t>#include </a:t>
            </a:r>
            <a:r>
              <a:rPr kumimoji="1" lang="en-US" altLang="ja-JP" sz="3600" b="1" dirty="0" smtClean="0">
                <a:solidFill>
                  <a:srgbClr val="FFC000"/>
                </a:solidFill>
                <a:latin typeface="Consolas" pitchFamily="49" charset="0"/>
              </a:rPr>
              <a:t>&lt;boost/foreach.hpp&gt;</a:t>
            </a:r>
          </a:p>
          <a:p>
            <a:endParaRPr kumimoji="1" lang="en-US" altLang="ja-JP" sz="1600" b="1" dirty="0" smtClean="0">
              <a:latin typeface="Consolas" pitchFamily="49" charset="0"/>
            </a:endParaRPr>
          </a:p>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p>
          <a:p>
            <a:r>
              <a:rPr kumimoji="1" lang="en-US" altLang="ja-JP" sz="3600" b="1" dirty="0" smtClean="0">
                <a:latin typeface="Consolas" pitchFamily="49" charset="0"/>
              </a:rPr>
              <a:t>  BOOST_FOREACH(</a:t>
            </a:r>
            <a:r>
              <a:rPr kumimoji="1" lang="en-US" altLang="ja-JP" sz="3600" b="1" dirty="0" err="1" smtClean="0">
                <a:latin typeface="Consolas" pitchFamily="49" charset="0"/>
              </a:rPr>
              <a:t>Presen</a:t>
            </a:r>
            <a:r>
              <a:rPr kumimoji="1" lang="en-US" altLang="ja-JP" sz="3600" b="1" dirty="0" smtClean="0">
                <a:latin typeface="Consolas" pitchFamily="49" charset="0"/>
              </a:rPr>
              <a:t>&amp; p, </a:t>
            </a:r>
            <a:r>
              <a:rPr kumimoji="1" lang="en-US" altLang="ja-JP" sz="3600" b="1" dirty="0" err="1" smtClean="0">
                <a:latin typeface="Consolas" pitchFamily="49" charset="0"/>
              </a:rPr>
              <a:t>tt</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a:t>
            </a:r>
            <a:r>
              <a:rPr kumimoji="1" lang="en-US" altLang="ja-JP" sz="3600" b="1" dirty="0" err="1" smtClean="0">
                <a:latin typeface="Consolas" pitchFamily="49" charset="0"/>
              </a:rPr>
              <a:t>p.twitterID</a:t>
            </a:r>
            <a:r>
              <a:rPr kumimoji="1" lang="en-US" altLang="ja-JP" sz="3600" b="1" dirty="0" smtClean="0">
                <a:latin typeface="Consolas" pitchFamily="49" charset="0"/>
              </a:rPr>
              <a:t> == id )</a:t>
            </a:r>
            <a:br>
              <a:rPr kumimoji="1" lang="en-US" altLang="ja-JP" sz="3600" b="1" dirty="0" smtClean="0">
                <a:latin typeface="Consolas" pitchFamily="49" charset="0"/>
              </a:rPr>
            </a:br>
            <a:r>
              <a:rPr kumimoji="1" lang="en-US" altLang="ja-JP" sz="3600" b="1" dirty="0" smtClean="0">
                <a:latin typeface="Consolas" pitchFamily="49" charset="0"/>
              </a:rPr>
              <a:t>         return </a:t>
            </a:r>
            <a:r>
              <a:rPr kumimoji="1" lang="en-US" altLang="ja-JP" sz="3600" b="1" dirty="0" err="1" smtClean="0">
                <a:latin typeface="Consolas" pitchFamily="49" charset="0"/>
              </a:rPr>
              <a:t>p.title</a:t>
            </a:r>
            <a:r>
              <a:rPr kumimoji="1" lang="en-US" altLang="ja-JP" sz="3600" b="1" dirty="0" smtClean="0">
                <a:latin typeface="Consolas" pitchFamily="49" charset="0"/>
              </a:rPr>
              <a:t>;</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(id);</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103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dissolve">
                                      <p:cBhvr>
                                        <p:cTn id="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未来予測</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pic>
        <p:nvPicPr>
          <p:cNvPr id="31749" name="Picture 5"/>
          <p:cNvPicPr>
            <a:picLocks noChangeAspect="1" noChangeArrowheads="1"/>
          </p:cNvPicPr>
          <p:nvPr/>
        </p:nvPicPr>
        <p:blipFill>
          <a:blip r:embed="rId3" cstate="print"/>
          <a:srcRect/>
          <a:stretch>
            <a:fillRect/>
          </a:stretch>
        </p:blipFill>
        <p:spPr bwMode="auto">
          <a:xfrm>
            <a:off x="500034" y="1643050"/>
            <a:ext cx="6994150" cy="2928958"/>
          </a:xfrm>
          <a:prstGeom prst="rect">
            <a:avLst/>
          </a:prstGeom>
          <a:noFill/>
          <a:ln w="9525">
            <a:noFill/>
            <a:miter lim="800000"/>
            <a:headEnd/>
            <a:tailEnd/>
          </a:ln>
        </p:spPr>
      </p:pic>
      <p:sp>
        <p:nvSpPr>
          <p:cNvPr id="7" name="テキスト ボックス 6"/>
          <p:cNvSpPr txBox="1"/>
          <p:nvPr/>
        </p:nvSpPr>
        <p:spPr>
          <a:xfrm>
            <a:off x="3214678" y="154710"/>
            <a:ext cx="1714512" cy="1631216"/>
          </a:xfrm>
          <a:prstGeom prst="rect">
            <a:avLst/>
          </a:prstGeom>
          <a:solidFill>
            <a:schemeClr val="bg1"/>
          </a:solidFill>
        </p:spPr>
        <p:txBody>
          <a:bodyPr wrap="square" rtlCol="0">
            <a:spAutoFit/>
          </a:bodyPr>
          <a:lstStyle/>
          <a:p>
            <a:pPr>
              <a:lnSpc>
                <a:spcPts val="4000"/>
              </a:lnSpc>
            </a:pPr>
            <a:r>
              <a:rPr kumimoji="1" lang="en-US" altLang="ja-JP" sz="4000" b="1" dirty="0" smtClean="0"/>
              <a:t>Boost</a:t>
            </a:r>
            <a:br>
              <a:rPr kumimoji="1" lang="en-US" altLang="ja-JP" sz="4000" b="1" dirty="0" smtClean="0"/>
            </a:br>
            <a:r>
              <a:rPr kumimoji="1" lang="ja-JP" altLang="en-US" sz="4000" b="1" dirty="0" smtClean="0"/>
              <a:t>勉強会</a:t>
            </a:r>
            <a:r>
              <a:rPr kumimoji="1" lang="en-US" altLang="ja-JP" sz="4000" b="1" dirty="0" smtClean="0"/>
              <a:t/>
            </a:r>
            <a:br>
              <a:rPr kumimoji="1" lang="en-US" altLang="ja-JP" sz="4000" b="1" dirty="0" smtClean="0"/>
            </a:br>
            <a:r>
              <a:rPr kumimoji="1" lang="ja-JP" altLang="en-US" sz="4000" b="1" dirty="0" smtClean="0"/>
              <a:t>発表者</a:t>
            </a:r>
            <a:endParaRPr kumimoji="1" lang="ja-JP" altLang="en-US" sz="4000" b="1" dirty="0"/>
          </a:p>
        </p:txBody>
      </p:sp>
      <p:cxnSp>
        <p:nvCxnSpPr>
          <p:cNvPr id="9" name="直線コネクタ 8"/>
          <p:cNvCxnSpPr/>
          <p:nvPr/>
        </p:nvCxnSpPr>
        <p:spPr bwMode="auto">
          <a:xfrm>
            <a:off x="3143240" y="1928802"/>
            <a:ext cx="1785950" cy="0"/>
          </a:xfrm>
          <a:prstGeom prst="line">
            <a:avLst/>
          </a:prstGeom>
          <a:solidFill>
            <a:schemeClr val="accent1"/>
          </a:solidFill>
          <a:ln w="85725" cap="flat" cmpd="dbl" algn="ctr">
            <a:solidFill>
              <a:schemeClr val="tx1"/>
            </a:solidFill>
            <a:prstDash val="solid"/>
            <a:round/>
            <a:headEnd type="none" w="med" len="med"/>
            <a:tailEnd type="none" w="med" len="med"/>
          </a:ln>
          <a:effectLst/>
        </p:spPr>
      </p:cxnSp>
      <p:grpSp>
        <p:nvGrpSpPr>
          <p:cNvPr id="10" name="グループ化 9"/>
          <p:cNvGrpSpPr/>
          <p:nvPr/>
        </p:nvGrpSpPr>
        <p:grpSpPr>
          <a:xfrm>
            <a:off x="500035" y="4941104"/>
            <a:ext cx="7215238" cy="1503174"/>
            <a:chOff x="500035" y="4941104"/>
            <a:chExt cx="7215238" cy="1503174"/>
          </a:xfrm>
        </p:grpSpPr>
        <p:pic>
          <p:nvPicPr>
            <p:cNvPr id="31750" name="Picture 6"/>
            <p:cNvPicPr>
              <a:picLocks noChangeAspect="1" noChangeArrowheads="1"/>
            </p:cNvPicPr>
            <p:nvPr/>
          </p:nvPicPr>
          <p:blipFill>
            <a:blip r:embed="rId4" cstate="print"/>
            <a:srcRect/>
            <a:stretch>
              <a:fillRect/>
            </a:stretch>
          </p:blipFill>
          <p:spPr bwMode="auto">
            <a:xfrm>
              <a:off x="500035" y="4941104"/>
              <a:ext cx="7215238" cy="1503174"/>
            </a:xfrm>
            <a:prstGeom prst="rect">
              <a:avLst/>
            </a:prstGeom>
            <a:noFill/>
            <a:ln w="9525">
              <a:noFill/>
              <a:miter lim="800000"/>
              <a:headEnd/>
              <a:tailEnd/>
            </a:ln>
          </p:spPr>
        </p:pic>
        <p:sp>
          <p:nvSpPr>
            <p:cNvPr id="14" name="角丸四角形 13"/>
            <p:cNvSpPr/>
            <p:nvPr/>
          </p:nvSpPr>
          <p:spPr bwMode="auto">
            <a:xfrm>
              <a:off x="3143240" y="5929330"/>
              <a:ext cx="2857520" cy="428628"/>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発表者</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smtClean="0">
                <a:solidFill>
                  <a:srgbClr val="309030"/>
                </a:solidFill>
                <a:latin typeface="Segoe Print" pitchFamily="2" charset="0"/>
              </a:rPr>
              <a:t>300</a:t>
            </a:r>
            <a:r>
              <a:rPr kumimoji="1" lang="ja-JP" altLang="en-US" sz="8000" b="1" dirty="0" smtClean="0">
                <a:solidFill>
                  <a:srgbClr val="309030"/>
                </a:solidFill>
                <a:latin typeface="Segoe Print" pitchFamily="2" charset="0"/>
              </a:rPr>
              <a:t>億人</a:t>
            </a:r>
            <a:r>
              <a:rPr lang="ja-JP" altLang="en-US" sz="7200" b="1" dirty="0" smtClean="0"/>
              <a:t>に</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スケールするには？</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データ構造</a:t>
            </a:r>
            <a:r>
              <a:rPr kumimoji="1" lang="ja-JP" altLang="en-US" dirty="0" smtClean="0"/>
              <a:t>を変えれば</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std::set</a:t>
            </a:r>
            <a:r>
              <a:rPr lang="en-US" altLang="ja-JP" dirty="0" smtClean="0"/>
              <a:t> </a:t>
            </a:r>
            <a:r>
              <a:rPr lang="ja-JP" altLang="en-US" dirty="0" smtClean="0"/>
              <a:t>なら、検索が速い！</a:t>
            </a:r>
            <a:endParaRPr lang="en-US" altLang="ja-JP" dirty="0" smtClean="0"/>
          </a:p>
        </p:txBody>
      </p:sp>
      <p:sp>
        <p:nvSpPr>
          <p:cNvPr id="4" name="テキスト ボックス 3"/>
          <p:cNvSpPr txBox="1"/>
          <p:nvPr/>
        </p:nvSpPr>
        <p:spPr>
          <a:xfrm>
            <a:off x="714348" y="2428868"/>
            <a:ext cx="7929618"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ByTwID</a:t>
            </a:r>
            <a:endParaRPr kumimoji="1" lang="en-US" altLang="ja-JP" sz="3200" b="1" dirty="0" smtClean="0">
              <a:latin typeface="Consolas" pitchFamily="49" charset="0"/>
            </a:endParaRPr>
          </a:p>
          <a:p>
            <a:r>
              <a:rPr kumimoji="1" lang="en-US" altLang="ja-JP" sz="3200" b="1" dirty="0" smtClean="0">
                <a:latin typeface="Consolas" pitchFamily="49" charset="0"/>
              </a:rPr>
              <a:t>  { </a:t>
            </a:r>
            <a:r>
              <a:rPr kumimoji="1" lang="en-US" altLang="ja-JP" sz="3200" b="1" dirty="0" err="1" smtClean="0">
                <a:latin typeface="Consolas" pitchFamily="49" charset="0"/>
              </a:rPr>
              <a:t>bool</a:t>
            </a:r>
            <a:r>
              <a:rPr kumimoji="1" lang="en-US" altLang="ja-JP" sz="3200" b="1" dirty="0" smtClean="0">
                <a:latin typeface="Consolas" pitchFamily="49" charset="0"/>
              </a:rPr>
              <a:t> operator()(</a:t>
            </a:r>
            <a:r>
              <a:rPr kumimoji="1" lang="ja-JP" altLang="en-US" sz="3200" b="1" dirty="0" smtClean="0">
                <a:latin typeface="Consolas" pitchFamily="49" charset="0"/>
              </a:rPr>
              <a:t>略</a:t>
            </a:r>
            <a:r>
              <a:rPr kumimoji="1" lang="en-US" altLang="ja-JP" sz="3200" b="1" dirty="0" smtClean="0">
                <a:latin typeface="Consolas" pitchFamily="49" charset="0"/>
              </a:rPr>
              <a:t>) { </a:t>
            </a:r>
            <a:r>
              <a:rPr kumimoji="1" lang="ja-JP" altLang="en-US" sz="3200" b="1" dirty="0" smtClean="0">
                <a:latin typeface="Consolas" pitchFamily="49" charset="0"/>
              </a:rPr>
              <a:t>略 </a:t>
            </a:r>
            <a:r>
              <a:rPr kumimoji="1" lang="en-US" altLang="ja-JP" sz="3200" b="1" dirty="0" smtClean="0">
                <a:latin typeface="Consolas" pitchFamily="49" charset="0"/>
              </a:rPr>
              <a:t>} };</a:t>
            </a:r>
          </a:p>
          <a:p>
            <a:endParaRPr kumimoji="1" lang="en-US" altLang="ja-JP" sz="2800" b="1" dirty="0" smtClean="0">
              <a:solidFill>
                <a:schemeClr val="bg1">
                  <a:lumMod val="50000"/>
                </a:schemeClr>
              </a:solidFill>
              <a:latin typeface="Consolas" pitchFamily="49" charset="0"/>
            </a:endParaRPr>
          </a:p>
          <a:p>
            <a:r>
              <a:rPr kumimoji="1" lang="en-US" altLang="ja-JP" sz="4400" b="1" dirty="0" smtClean="0">
                <a:solidFill>
                  <a:schemeClr val="bg1">
                    <a:lumMod val="50000"/>
                  </a:schemeClr>
                </a:solidFill>
                <a:latin typeface="Consolas" pitchFamily="49" charset="0"/>
              </a:rPr>
              <a:t>// std::list&lt;</a:t>
            </a:r>
            <a:r>
              <a:rPr kumimoji="1" lang="en-US" altLang="ja-JP" sz="4400" b="1" dirty="0" err="1" smtClean="0">
                <a:solidFill>
                  <a:schemeClr val="bg1">
                    <a:lumMod val="50000"/>
                  </a:schemeClr>
                </a:solidFill>
                <a:latin typeface="Consolas" pitchFamily="49" charset="0"/>
              </a:rPr>
              <a:t>Presen</a:t>
            </a:r>
            <a:r>
              <a:rPr kumimoji="1" lang="en-US" altLang="ja-JP" sz="4400" b="1" dirty="0" smtClean="0">
                <a:solidFill>
                  <a:schemeClr val="bg1">
                    <a:lumMod val="50000"/>
                  </a:schemeClr>
                </a:solidFill>
                <a:latin typeface="Consolas" pitchFamily="49" charset="0"/>
              </a:rPr>
              <a:t>&gt; </a:t>
            </a:r>
            <a:r>
              <a:rPr kumimoji="1" lang="en-US" altLang="ja-JP" sz="4400" b="1" dirty="0" smtClean="0">
                <a:solidFill>
                  <a:srgbClr val="FF0000"/>
                </a:solidFill>
                <a:latin typeface="Consolas" pitchFamily="49" charset="0"/>
              </a:rPr>
              <a:t>std::set&lt;</a:t>
            </a:r>
            <a:r>
              <a:rPr kumimoji="1" lang="en-US" altLang="ja-JP" sz="4400" b="1" dirty="0" err="1" smtClean="0">
                <a:solidFill>
                  <a:srgbClr val="FF0000"/>
                </a:solidFill>
                <a:latin typeface="Consolas" pitchFamily="49" charset="0"/>
              </a:rPr>
              <a:t>Presen,ByTwID</a:t>
            </a:r>
            <a:r>
              <a:rPr kumimoji="1" lang="en-US" altLang="ja-JP" sz="4400" b="1" dirty="0" smtClean="0">
                <a:solidFill>
                  <a:srgbClr val="FF0000"/>
                </a:solidFill>
                <a:latin typeface="Consolas" pitchFamily="49" charset="0"/>
              </a:rPr>
              <a:t>&gt;       </a:t>
            </a:r>
            <a:br>
              <a:rPr kumimoji="1" lang="en-US" altLang="ja-JP" sz="4400" b="1" dirty="0" smtClean="0">
                <a:solidFill>
                  <a:srgbClr val="FF0000"/>
                </a:solidFill>
                <a:latin typeface="Consolas" pitchFamily="49" charset="0"/>
              </a:rPr>
            </a:br>
            <a:r>
              <a:rPr kumimoji="1" lang="en-US" altLang="ja-JP" sz="4400" b="1" dirty="0" smtClean="0">
                <a:solidFill>
                  <a:srgbClr val="FF0000"/>
                </a:solidFill>
                <a:latin typeface="Consolas" pitchFamily="49" charset="0"/>
              </a:rPr>
              <a:t>               </a:t>
            </a:r>
            <a:r>
              <a:rPr kumimoji="1" lang="en-US" altLang="ja-JP" sz="4400" b="1" dirty="0" err="1" smtClean="0">
                <a:solidFill>
                  <a:srgbClr val="FF0000"/>
                </a:solidFill>
                <a:latin typeface="Consolas" pitchFamily="49" charset="0"/>
              </a:rPr>
              <a:t>timeTable</a:t>
            </a:r>
            <a:r>
              <a:rPr kumimoji="1" lang="en-US" altLang="ja-JP" sz="4400" b="1" dirty="0" smtClean="0">
                <a:solidFill>
                  <a:srgbClr val="FF0000"/>
                </a:solidFill>
                <a:latin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rgbClr val="FF0000"/>
                </a:solidFill>
              </a:rPr>
              <a:t>1</a:t>
            </a:r>
            <a:r>
              <a:rPr lang="ja-JP" altLang="en-US" dirty="0" smtClean="0">
                <a:solidFill>
                  <a:srgbClr val="FF0000"/>
                </a:solidFill>
              </a:rPr>
              <a:t>億倍</a:t>
            </a:r>
            <a:r>
              <a:rPr lang="ja-JP" altLang="en-US" dirty="0" smtClean="0"/>
              <a:t>速い！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524315"/>
          </a:xfrm>
          <a:prstGeom prst="rect">
            <a:avLst/>
          </a:prstGeom>
          <a:noFill/>
          <a:ln>
            <a:noFill/>
          </a:ln>
        </p:spPr>
        <p:txBody>
          <a:bodyPr wrap="square" rtlCol="0">
            <a:spAutoFit/>
          </a:bodyPr>
          <a:lstStyle/>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auto it =</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solidFill>
                  <a:srgbClr val="FF0000"/>
                </a:solidFill>
                <a:latin typeface="Consolas" pitchFamily="49" charset="0"/>
              </a:rPr>
              <a:t>tt.find</a:t>
            </a:r>
            <a:r>
              <a:rPr kumimoji="1" lang="en-US" altLang="ja-JP" sz="3600" b="1" dirty="0" smtClean="0">
                <a:latin typeface="Consolas" pitchFamily="49" charset="0"/>
              </a:rPr>
              <a:t>(</a:t>
            </a:r>
            <a:r>
              <a:rPr kumimoji="1" lang="en-US" altLang="ja-JP" sz="3600" b="1" dirty="0" err="1" smtClean="0">
                <a:latin typeface="Consolas" pitchFamily="49" charset="0"/>
              </a:rPr>
              <a:t>Presen</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it != </a:t>
            </a:r>
            <a:r>
              <a:rPr kumimoji="1" lang="en-US" altLang="ja-JP" sz="3600" b="1" dirty="0" err="1" smtClean="0">
                <a:latin typeface="Consolas" pitchFamily="49" charset="0"/>
              </a:rPr>
              <a:t>tt.end</a:t>
            </a:r>
            <a:r>
              <a:rPr kumimoji="1" lang="en-US" altLang="ja-JP" sz="3600" b="1" dirty="0" smtClean="0">
                <a:latin typeface="Consolas" pitchFamily="49" charset="0"/>
              </a:rPr>
              <a:t>() )</a:t>
            </a:r>
          </a:p>
          <a:p>
            <a:r>
              <a:rPr kumimoji="1" lang="en-US" altLang="ja-JP" sz="3600" b="1" dirty="0" smtClean="0">
                <a:latin typeface="Consolas" pitchFamily="49" charset="0"/>
              </a:rPr>
              <a:t>    return it-&gt;title;</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Twitter ID </a:t>
            </a:r>
            <a:r>
              <a:rPr lang="ja-JP" altLang="en-US" dirty="0" smtClean="0"/>
              <a:t>じゃなくて</a:t>
            </a:r>
            <a:r>
              <a:rPr lang="en-US" altLang="ja-JP" dirty="0" smtClean="0"/>
              <a:t/>
            </a:r>
            <a:br>
              <a:rPr lang="en-US" altLang="ja-JP" dirty="0" smtClean="0"/>
            </a:br>
            <a:r>
              <a:rPr lang="ja-JP" altLang="en-US" dirty="0" smtClean="0"/>
              <a:t>はてな </a:t>
            </a:r>
            <a:r>
              <a:rPr lang="en-US" altLang="ja-JP" dirty="0" smtClean="0"/>
              <a:t>ID </a:t>
            </a:r>
            <a:r>
              <a:rPr lang="ja-JP" altLang="en-US" dirty="0" smtClean="0"/>
              <a:t>でも検索したい！</a:t>
            </a:r>
            <a:endParaRPr lang="en-US" altLang="ja-JP" dirty="0" smtClean="0"/>
          </a:p>
        </p:txBody>
      </p:sp>
      <p:sp>
        <p:nvSpPr>
          <p:cNvPr id="9" name="テキスト ボックス 8"/>
          <p:cNvSpPr txBox="1"/>
          <p:nvPr/>
        </p:nvSpPr>
        <p:spPr>
          <a:xfrm>
            <a:off x="1428728" y="3374785"/>
            <a:ext cx="5929354" cy="2554545"/>
          </a:xfrm>
          <a:prstGeom prst="rect">
            <a:avLst/>
          </a:prstGeom>
          <a:noFill/>
          <a:ln>
            <a:noFill/>
          </a:ln>
        </p:spPr>
        <p:txBody>
          <a:bodyPr wrap="square" rtlCol="0">
            <a:spAutoFit/>
          </a:bodyPr>
          <a:lstStyle/>
          <a:p>
            <a:r>
              <a:rPr kumimoji="1" lang="en-US" altLang="ja-JP" sz="4000" b="1" dirty="0" err="1" smtClean="0">
                <a:latin typeface="Consolas" pitchFamily="49" charset="0"/>
              </a:rPr>
              <a:t>hatenaid_to_title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xyuyux</a:t>
            </a:r>
            <a:r>
              <a:rPr kumimoji="1" lang="en-US" altLang="ja-JP" sz="4000" b="1" dirty="0" smtClean="0">
                <a:solidFill>
                  <a:srgbClr val="00B0F0"/>
                </a:solidFill>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a:t>
            </a:r>
          </a:p>
        </p:txBody>
      </p:sp>
      <p:sp>
        <p:nvSpPr>
          <p:cNvPr id="10" name="テキスト ボックス 9"/>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 “</a:t>
            </a:r>
            <a:r>
              <a:rPr kumimoji="1" lang="en-US" altLang="ja-JP" sz="4000" b="1" dirty="0" err="1" smtClean="0">
                <a:solidFill>
                  <a:srgbClr val="00B050"/>
                </a:solidFill>
                <a:latin typeface="Consolas" pitchFamily="49" charset="0"/>
              </a:rPr>
              <a:t>Boost.Asio</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発表の順番も知りたい！</a:t>
            </a:r>
            <a:endParaRPr kumimoji="1" lang="ja-JP" altLang="en-US" dirty="0"/>
          </a:p>
        </p:txBody>
      </p:sp>
      <p:sp>
        <p:nvSpPr>
          <p:cNvPr id="4" name="テキスト ボックス 3"/>
          <p:cNvSpPr txBox="1"/>
          <p:nvPr/>
        </p:nvSpPr>
        <p:spPr>
          <a:xfrm>
            <a:off x="642910" y="2571744"/>
            <a:ext cx="7929618" cy="3354765"/>
          </a:xfrm>
          <a:prstGeom prst="rect">
            <a:avLst/>
          </a:prstGeom>
          <a:noFill/>
          <a:ln>
            <a:noFill/>
          </a:ln>
        </p:spPr>
        <p:txBody>
          <a:bodyPr wrap="square" rtlCol="0">
            <a:spAutoFit/>
          </a:bodyPr>
          <a:lstStyle/>
          <a:p>
            <a:r>
              <a:rPr kumimoji="1" lang="en-US" altLang="ja-JP" sz="3600" b="1" dirty="0" smtClean="0">
                <a:latin typeface="Consolas" pitchFamily="49" charset="0"/>
              </a:rPr>
              <a:t>BOOST_FOREACH(</a:t>
            </a:r>
            <a:r>
              <a:rPr kumimoji="1" lang="en-US" altLang="ja-JP" sz="3200" b="1" dirty="0" err="1" smtClean="0">
                <a:latin typeface="Consolas" pitchFamily="49" charset="0"/>
              </a:rPr>
              <a:t>Presen</a:t>
            </a:r>
            <a:r>
              <a:rPr kumimoji="1" lang="en-US" altLang="ja-JP" sz="3200" b="1" dirty="0" smtClean="0">
                <a:latin typeface="Consolas" pitchFamily="49" charset="0"/>
              </a:rPr>
              <a:t>&amp; p, </a:t>
            </a:r>
            <a:r>
              <a:rPr kumimoji="1" lang="en-US" altLang="ja-JP" sz="3200" b="1" dirty="0" err="1" smtClean="0">
                <a:latin typeface="Consolas" pitchFamily="49" charset="0"/>
              </a:rPr>
              <a:t>timTbl</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latin typeface="Consolas" pitchFamily="49" charset="0"/>
              </a:rPr>
              <a:t>cout</a:t>
            </a:r>
            <a:r>
              <a:rPr kumimoji="1" lang="en-US" altLang="ja-JP" sz="3600" b="1" dirty="0" smtClean="0">
                <a:latin typeface="Consolas" pitchFamily="49" charset="0"/>
              </a:rPr>
              <a:t> &lt;&lt; </a:t>
            </a:r>
            <a:r>
              <a:rPr kumimoji="1" lang="en-US" altLang="ja-JP" sz="3600" b="1" dirty="0" err="1" smtClean="0">
                <a:latin typeface="Consolas" pitchFamily="49" charset="0"/>
              </a:rPr>
              <a:t>p.title</a:t>
            </a:r>
            <a:r>
              <a:rPr kumimoji="1" lang="en-US" altLang="ja-JP" sz="3600" b="1" dirty="0" smtClean="0">
                <a:latin typeface="Consolas" pitchFamily="49" charset="0"/>
              </a:rPr>
              <a:t> &lt;&lt; </a:t>
            </a:r>
            <a:r>
              <a:rPr kumimoji="1" lang="en-US" altLang="ja-JP" sz="3600" b="1" dirty="0" err="1" smtClean="0">
                <a:latin typeface="Consolas" pitchFamily="49" charset="0"/>
              </a:rPr>
              <a:t>endl</a:t>
            </a:r>
            <a:r>
              <a:rPr kumimoji="1" lang="en-US" altLang="ja-JP" sz="3600" b="1" dirty="0" smtClean="0">
                <a:latin typeface="Consolas" pitchFamily="49" charset="0"/>
              </a:rPr>
              <a:t>;</a:t>
            </a:r>
            <a:endParaRPr kumimoji="1" lang="en-US" altLang="ja-JP" sz="2800" b="1" dirty="0" smtClean="0">
              <a:latin typeface="Consolas" pitchFamily="49" charset="0"/>
            </a:endParaRPr>
          </a:p>
          <a:p>
            <a:endParaRPr kumimoji="1" lang="en-US" altLang="ja-JP" sz="2800" b="1" dirty="0" smtClean="0">
              <a:solidFill>
                <a:srgbClr val="309030"/>
              </a:solidFill>
              <a:latin typeface="Consolas" pitchFamily="49" charset="0"/>
            </a:endParaRPr>
          </a:p>
          <a:p>
            <a:r>
              <a:rPr kumimoji="1" lang="en-US" altLang="ja-JP" sz="2800" b="1" dirty="0" smtClean="0">
                <a:solidFill>
                  <a:schemeClr val="bg1">
                    <a:lumMod val="50000"/>
                  </a:schemeClr>
                </a:solidFill>
                <a:latin typeface="Consolas" pitchFamily="49" charset="0"/>
              </a:rPr>
              <a:t>// set</a:t>
            </a:r>
            <a:r>
              <a:rPr kumimoji="1" lang="ja-JP" altLang="en-US" sz="2800" b="1" dirty="0" smtClean="0">
                <a:solidFill>
                  <a:schemeClr val="bg1">
                    <a:lumMod val="50000"/>
                  </a:schemeClr>
                </a:solidFill>
                <a:latin typeface="Consolas" pitchFamily="49" charset="0"/>
              </a:rPr>
              <a:t>だと</a:t>
            </a:r>
            <a:r>
              <a:rPr kumimoji="1" lang="en-US" altLang="ja-JP" sz="2800" b="1" dirty="0" smtClean="0">
                <a:solidFill>
                  <a:schemeClr val="bg1">
                    <a:lumMod val="50000"/>
                  </a:schemeClr>
                </a:solidFill>
                <a:latin typeface="Consolas" pitchFamily="49" charset="0"/>
              </a:rPr>
              <a:t>ID</a:t>
            </a:r>
            <a:r>
              <a:rPr kumimoji="1" lang="ja-JP" altLang="en-US" sz="2800" b="1" dirty="0" smtClean="0">
                <a:solidFill>
                  <a:schemeClr val="bg1">
                    <a:lumMod val="50000"/>
                  </a:schemeClr>
                </a:solidFill>
                <a:latin typeface="Consolas" pitchFamily="49" charset="0"/>
              </a:rPr>
              <a:t>の順に並んでしまう</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Boost.SmartPtr:shared_ptr+weak_ptr</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Boost.Preposessor</a:t>
            </a:r>
            <a:r>
              <a:rPr kumimoji="1" lang="en-US" altLang="ja-JP" sz="2800" b="1" dirty="0" smtClean="0">
                <a:solidFill>
                  <a:schemeClr val="bg1">
                    <a:lumMod val="50000"/>
                  </a:schemeClr>
                </a:solidFill>
                <a:latin typeface="Consolas" pitchFamily="49" charset="0"/>
              </a:rPr>
              <a:t/>
            </a:r>
            <a:br>
              <a:rPr kumimoji="1" lang="en-US" altLang="ja-JP" sz="2800" b="1" dirty="0" smtClean="0">
                <a:solidFill>
                  <a:schemeClr val="bg1">
                    <a:lumMod val="50000"/>
                  </a:schemeClr>
                </a:solidFill>
                <a:latin typeface="Consolas" pitchFamily="49" charset="0"/>
              </a:rPr>
            </a:br>
            <a:r>
              <a:rPr kumimoji="1" lang="en-US" altLang="ja-JP" sz="2800" b="1" dirty="0" smtClean="0">
                <a:solidFill>
                  <a:schemeClr val="bg1">
                    <a:lumMod val="50000"/>
                  </a:schemeClr>
                </a:solidFill>
                <a:latin typeface="Consolas" pitchFamily="49" charset="0"/>
              </a:rPr>
              <a:t>// - Boost.</a:t>
            </a:r>
            <a:r>
              <a:rPr kumimoji="1" lang="ja-JP" altLang="en-US" sz="2800" b="1" dirty="0" smtClean="0">
                <a:solidFill>
                  <a:schemeClr val="bg1">
                    <a:lumMod val="50000"/>
                  </a:schemeClr>
                </a:solidFill>
                <a:latin typeface="Consolas" pitchFamily="49" charset="0"/>
              </a:rPr>
              <a:t>ライブラリ一週の旅</a:t>
            </a:r>
            <a:r>
              <a:rPr kumimoji="1" lang="en-US" altLang="ja-JP" sz="2800" b="1" dirty="0" smtClean="0">
                <a:solidFill>
                  <a:schemeClr val="bg1">
                    <a:lumMod val="50000"/>
                  </a:schemeClr>
                </a:solidFill>
                <a:latin typeface="Consolas" pitchFamily="49" charset="0"/>
              </a:rPr>
              <a:t> …</a:t>
            </a:r>
            <a:endParaRPr kumimoji="1" lang="ja-JP" altLang="en-US" sz="3600" b="1" dirty="0">
              <a:solidFill>
                <a:schemeClr val="bg1">
                  <a:lumMod val="50000"/>
                </a:schemeClr>
              </a:solidFill>
              <a:latin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ここまでの要望をまとめる</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　</a:t>
            </a:r>
            <a:r>
              <a:rPr kumimoji="1" lang="en-US" altLang="ja-JP" dirty="0" smtClean="0"/>
              <a:t>Twitter ID </a:t>
            </a:r>
            <a:r>
              <a:rPr kumimoji="1" lang="ja-JP" altLang="en-US" dirty="0" smtClean="0"/>
              <a:t>で</a:t>
            </a:r>
            <a:r>
              <a:rPr kumimoji="1" lang="en-US" altLang="ja-JP" dirty="0" smtClean="0"/>
              <a:t/>
            </a:r>
            <a:br>
              <a:rPr kumimoji="1" lang="en-US" altLang="ja-JP" dirty="0" smtClean="0"/>
            </a:br>
            <a:r>
              <a:rPr kumimoji="1" lang="ja-JP" altLang="en-US" dirty="0" smtClean="0"/>
              <a:t>　高速検索できて</a:t>
            </a:r>
            <a:endParaRPr kumimoji="1" lang="en-US" altLang="ja-JP" dirty="0" smtClean="0"/>
          </a:p>
          <a:p>
            <a:pPr lvl="8"/>
            <a:endParaRPr kumimoji="1" lang="en-US" altLang="ja-JP" sz="1100" dirty="0" smtClean="0"/>
          </a:p>
          <a:p>
            <a:pPr>
              <a:buNone/>
            </a:pPr>
            <a:r>
              <a:rPr lang="ja-JP" altLang="en-US" dirty="0" smtClean="0"/>
              <a:t>　　　　　はてな </a:t>
            </a:r>
            <a:r>
              <a:rPr lang="en-US" altLang="ja-JP" dirty="0" smtClean="0"/>
              <a:t>ID </a:t>
            </a:r>
            <a:r>
              <a:rPr lang="ja-JP" altLang="en-US" dirty="0" smtClean="0"/>
              <a:t>で</a:t>
            </a:r>
            <a:r>
              <a:rPr lang="en-US" altLang="ja-JP" dirty="0" smtClean="0"/>
              <a:t/>
            </a:r>
            <a:br>
              <a:rPr lang="en-US" altLang="ja-JP" dirty="0" smtClean="0"/>
            </a:br>
            <a:r>
              <a:rPr lang="ja-JP" altLang="en-US" dirty="0" smtClean="0"/>
              <a:t>　　　　　高速検索できて</a:t>
            </a:r>
            <a:endParaRPr lang="en-US" altLang="ja-JP" dirty="0" smtClean="0"/>
          </a:p>
          <a:p>
            <a:pPr lvl="7"/>
            <a:endParaRPr lang="en-US" altLang="ja-JP" sz="1200" dirty="0" smtClean="0"/>
          </a:p>
          <a:p>
            <a:pPr>
              <a:buNone/>
            </a:pPr>
            <a:r>
              <a:rPr kumimoji="1" lang="ja-JP" altLang="en-US" dirty="0" smtClean="0"/>
              <a:t>　表に入れた順番も</a:t>
            </a:r>
            <a:r>
              <a:rPr kumimoji="1" lang="en-US" altLang="ja-JP" dirty="0" smtClean="0"/>
              <a:t/>
            </a:r>
            <a:br>
              <a:rPr kumimoji="1" lang="en-US" altLang="ja-JP" dirty="0" smtClean="0"/>
            </a:br>
            <a:r>
              <a:rPr kumimoji="1" lang="ja-JP" altLang="en-US" dirty="0" smtClean="0"/>
              <a:t>　覚えとけ！</a:t>
            </a:r>
            <a:endParaRPr kumimoji="1" lang="ja-JP" altLang="en-US" dirty="0"/>
          </a:p>
        </p:txBody>
      </p:sp>
      <p:pic>
        <p:nvPicPr>
          <p:cNvPr id="4" name="Picture 2" descr="http://www.printout.jp/clipart/clipart_d/26_school/gif/nyuugaku21.gif"/>
          <p:cNvPicPr>
            <a:picLocks noChangeAspect="1" noChangeArrowheads="1"/>
          </p:cNvPicPr>
          <p:nvPr/>
        </p:nvPicPr>
        <p:blipFill>
          <a:blip r:embed="rId3" cstate="print"/>
          <a:srcRect/>
          <a:stretch>
            <a:fillRect/>
          </a:stretch>
        </p:blipFill>
        <p:spPr bwMode="auto">
          <a:xfrm>
            <a:off x="6305782" y="4786322"/>
            <a:ext cx="1266614" cy="1785926"/>
          </a:xfrm>
          <a:prstGeom prst="rect">
            <a:avLst/>
          </a:prstGeom>
          <a:noFill/>
        </p:spPr>
      </p:pic>
      <p:pic>
        <p:nvPicPr>
          <p:cNvPr id="32770" name="Picture 2" descr="しなもん"/>
          <p:cNvPicPr>
            <a:picLocks noChangeAspect="1" noChangeArrowheads="1"/>
          </p:cNvPicPr>
          <p:nvPr/>
        </p:nvPicPr>
        <p:blipFill>
          <a:blip r:embed="rId4" cstate="print"/>
          <a:srcRect/>
          <a:stretch>
            <a:fillRect/>
          </a:stretch>
        </p:blipFill>
        <p:spPr bwMode="auto">
          <a:xfrm>
            <a:off x="1643042" y="3286124"/>
            <a:ext cx="1238250" cy="1428750"/>
          </a:xfrm>
          <a:prstGeom prst="rect">
            <a:avLst/>
          </a:prstGeom>
          <a:noFill/>
        </p:spPr>
      </p:pic>
      <p:pic>
        <p:nvPicPr>
          <p:cNvPr id="32771" name="Picture 3"/>
          <p:cNvPicPr>
            <a:picLocks noChangeAspect="1" noChangeArrowheads="1"/>
          </p:cNvPicPr>
          <p:nvPr/>
        </p:nvPicPr>
        <p:blipFill>
          <a:blip r:embed="rId5" cstate="print"/>
          <a:srcRect/>
          <a:stretch>
            <a:fillRect/>
          </a:stretch>
        </p:blipFill>
        <p:spPr bwMode="auto">
          <a:xfrm>
            <a:off x="5929322" y="1571612"/>
            <a:ext cx="2185997" cy="14573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そんな</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7200" b="1" dirty="0" err="1" smtClean="0">
                <a:solidFill>
                  <a:srgbClr val="309030"/>
                </a:solidFill>
                <a:latin typeface="Segoe Print" pitchFamily="2" charset="0"/>
              </a:rPr>
              <a:t>Boost.MultiIndex</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7200" b="1" dirty="0" smtClean="0"/>
              <a:t>あなたに</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err="1" smtClean="0"/>
              <a:t>k.inaba</a:t>
            </a:r>
            <a:r>
              <a:rPr lang="en-US" altLang="ja-JP" dirty="0" smtClean="0"/>
              <a:t> </a:t>
            </a:r>
            <a:r>
              <a:rPr lang="ja-JP" altLang="en-US" dirty="0" smtClean="0"/>
              <a:t>といいます</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sz="4000" dirty="0" smtClean="0"/>
              <a:t>こんなことやってます</a:t>
            </a:r>
            <a:r>
              <a:rPr lang="ja-JP" altLang="en-US" sz="4000" dirty="0" smtClean="0"/>
              <a:t>↓</a:t>
            </a:r>
            <a:endParaRPr kumimoji="1" lang="ja-JP" altLang="en-US" dirty="0"/>
          </a:p>
        </p:txBody>
      </p:sp>
      <p:pic>
        <p:nvPicPr>
          <p:cNvPr id="1027" name="Picture 3" descr="C:\Users\kinaba\Documents\kMonos.NET\pub\BoostBook\1st\bbcover.jpg"/>
          <p:cNvPicPr>
            <a:picLocks noChangeAspect="1" noChangeArrowheads="1"/>
          </p:cNvPicPr>
          <p:nvPr/>
        </p:nvPicPr>
        <p:blipFill>
          <a:blip r:embed="rId2" cstate="print"/>
          <a:srcRect/>
          <a:stretch>
            <a:fillRect/>
          </a:stretch>
        </p:blipFill>
        <p:spPr bwMode="auto">
          <a:xfrm>
            <a:off x="3455056" y="2786058"/>
            <a:ext cx="2428892" cy="3460634"/>
          </a:xfrm>
          <a:prstGeom prst="rect">
            <a:avLst/>
          </a:prstGeom>
          <a:noFill/>
        </p:spPr>
      </p:pic>
      <p:pic>
        <p:nvPicPr>
          <p:cNvPr id="1028" name="Picture 4" descr="C:\Users\kinaba\Documents\kMonos.NET\pub\BoostBook\bbcover.jpg"/>
          <p:cNvPicPr>
            <a:picLocks noChangeAspect="1" noChangeArrowheads="1"/>
          </p:cNvPicPr>
          <p:nvPr/>
        </p:nvPicPr>
        <p:blipFill>
          <a:blip r:embed="rId3" cstate="print"/>
          <a:srcRect/>
          <a:stretch>
            <a:fillRect/>
          </a:stretch>
        </p:blipFill>
        <p:spPr bwMode="auto">
          <a:xfrm>
            <a:off x="6026824" y="2786058"/>
            <a:ext cx="2474266" cy="3500462"/>
          </a:xfrm>
          <a:prstGeom prst="rect">
            <a:avLst/>
          </a:prstGeom>
          <a:noFill/>
        </p:spPr>
      </p:pic>
      <p:pic>
        <p:nvPicPr>
          <p:cNvPr id="1029" name="Picture 5" descr="C:\Users\kinaba\Desktop\ss.png"/>
          <p:cNvPicPr>
            <a:picLocks noChangeAspect="1" noChangeArrowheads="1"/>
          </p:cNvPicPr>
          <p:nvPr/>
        </p:nvPicPr>
        <p:blipFill>
          <a:blip r:embed="rId4" cstate="print"/>
          <a:srcRect/>
          <a:stretch>
            <a:fillRect/>
          </a:stretch>
        </p:blipFill>
        <p:spPr bwMode="auto">
          <a:xfrm>
            <a:off x="597537" y="2786059"/>
            <a:ext cx="2600081" cy="350046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こうだ！</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71472" y="1785926"/>
            <a:ext cx="8072494" cy="4524315"/>
          </a:xfrm>
          <a:prstGeom prst="rect">
            <a:avLst/>
          </a:prstGeom>
          <a:noFill/>
          <a:ln>
            <a:noFill/>
          </a:ln>
        </p:spPr>
        <p:txBody>
          <a:bodyPr wrap="square" rtlCol="0">
            <a:spAutoFit/>
          </a:bodyPr>
          <a:lstStyle/>
          <a:p>
            <a:r>
              <a:rPr kumimoji="1" lang="en-US" altLang="ja-JP" sz="2400" b="1" dirty="0" err="1" smtClean="0">
                <a:latin typeface="Consolas" pitchFamily="49" charset="0"/>
              </a:rPr>
              <a:t>typedef</a:t>
            </a:r>
            <a:endParaRPr kumimoji="1" lang="en-US" altLang="ja-JP" sz="2400" b="1" dirty="0" smtClean="0">
              <a:latin typeface="Consolas" pitchFamily="49" charset="0"/>
            </a:endParaRPr>
          </a:p>
          <a:p>
            <a:r>
              <a:rPr kumimoji="1" lang="en-US" altLang="ja-JP" sz="2400" b="1" dirty="0" err="1" smtClean="0">
                <a:latin typeface="Consolas" pitchFamily="49" charset="0"/>
              </a:rPr>
              <a:t>multi_index_container</a:t>
            </a:r>
            <a:r>
              <a:rPr kumimoji="1" lang="en-US" altLang="ja-JP" sz="2400" b="1" dirty="0" smtClean="0">
                <a:latin typeface="Consolas" pitchFamily="49" charset="0"/>
              </a:rPr>
              <a:t>&lt;</a:t>
            </a:r>
            <a:r>
              <a:rPr kumimoji="1" lang="en-US" altLang="ja-JP" sz="2400" b="1" dirty="0" err="1" smtClean="0">
                <a:latin typeface="Consolas" pitchFamily="49" charset="0"/>
              </a:rPr>
              <a:t>Presen</a:t>
            </a:r>
            <a:r>
              <a:rPr kumimoji="1" lang="en-US" altLang="ja-JP" sz="2400" b="1" dirty="0" smtClean="0">
                <a:latin typeface="Consolas" pitchFamily="49" charset="0"/>
              </a:rPr>
              <a:t>,</a:t>
            </a:r>
            <a:br>
              <a:rPr kumimoji="1" lang="en-US" altLang="ja-JP" sz="2400" b="1" dirty="0" smtClean="0">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indexed_by</a:t>
            </a:r>
            <a:r>
              <a:rPr kumimoji="1" lang="en-US" altLang="ja-JP" sz="2400" b="1" dirty="0" smtClean="0">
                <a:latin typeface="Consolas" pitchFamily="49" charset="0"/>
              </a:rPr>
              <a:t>&lt;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twitterID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hatenaID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sequenced&lt;&gt;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&gt; </a:t>
            </a:r>
            <a:r>
              <a:rPr kumimoji="1" lang="en-US" altLang="ja-JP" sz="2400" b="1" dirty="0" err="1" smtClean="0">
                <a:latin typeface="Consolas" pitchFamily="49" charset="0"/>
              </a:rPr>
              <a:t>MyTimeTable</a:t>
            </a:r>
            <a:r>
              <a:rPr kumimoji="1" lang="en-US" altLang="ja-JP" sz="2400" b="1" dirty="0" smtClean="0">
                <a:latin typeface="Consolas" pitchFamily="49" charset="0"/>
              </a:rPr>
              <a:t>;</a:t>
            </a:r>
            <a:endParaRPr kumimoji="1" lang="ja-JP" altLang="en-US" sz="2400" b="1" dirty="0">
              <a:latin typeface="Consolas" pitchFamily="49" charset="0"/>
            </a:endParaRPr>
          </a:p>
        </p:txBody>
      </p:sp>
      <p:sp>
        <p:nvSpPr>
          <p:cNvPr id="5" name="角丸四角形吹き出し 4"/>
          <p:cNvSpPr/>
          <p:nvPr/>
        </p:nvSpPr>
        <p:spPr bwMode="auto">
          <a:xfrm>
            <a:off x="6000760" y="1214422"/>
            <a:ext cx="2214578" cy="1000132"/>
          </a:xfrm>
          <a:prstGeom prst="wedgeRoundRectCallout">
            <a:avLst>
              <a:gd name="adj1" fmla="val -73384"/>
              <a:gd name="adj2" fmla="val 5972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入れる物は</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Presen</a:t>
            </a:r>
            <a:endParaRPr kumimoji="0" lang="ja-JP" altLang="en-US" sz="2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6643702" y="2285992"/>
            <a:ext cx="2214578" cy="1000132"/>
          </a:xfrm>
          <a:prstGeom prst="wedgeRoundRectCallout">
            <a:avLst>
              <a:gd name="adj1" fmla="val -122181"/>
              <a:gd name="adj2" fmla="val 4172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twitterID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7" name="角丸四角形吹き出し 6"/>
          <p:cNvSpPr/>
          <p:nvPr/>
        </p:nvSpPr>
        <p:spPr bwMode="auto">
          <a:xfrm>
            <a:off x="6796102" y="4857760"/>
            <a:ext cx="2214578" cy="1000132"/>
          </a:xfrm>
          <a:prstGeom prst="wedgeRoundRectCallout">
            <a:avLst>
              <a:gd name="adj1" fmla="val -100910"/>
              <a:gd name="adj2" fmla="val -5247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hatenaID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8" name="角丸四角形吹き出し 7"/>
          <p:cNvSpPr/>
          <p:nvPr/>
        </p:nvSpPr>
        <p:spPr bwMode="auto">
          <a:xfrm>
            <a:off x="4286248" y="5429264"/>
            <a:ext cx="2214578" cy="1000132"/>
          </a:xfrm>
          <a:prstGeom prst="wedgeRoundRectCallout">
            <a:avLst>
              <a:gd name="adj1" fmla="val -95280"/>
              <a:gd name="adj2" fmla="val -5801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入れた順も</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覚えといて！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3" presetClass="emph" presetSubtype="2" fill="hold" nodeType="withEffect">
                                  <p:stCondLst>
                                    <p:cond delay="0"/>
                                  </p:stCondLst>
                                  <p:childTnLst>
                                    <p:animClr clrSpc="rgb">
                                      <p:cBhvr override="childStyle">
                                        <p:cTn id="9" dur="1000" fill="hold"/>
                                        <p:tgtEl>
                                          <p:spTgt spid="4">
                                            <p:txEl>
                                              <p:pRg st="1" end="1"/>
                                            </p:txEl>
                                          </p:spTgt>
                                        </p:tgtEl>
                                        <p:attrNameLst>
                                          <p:attrName>style.color</p:attrName>
                                        </p:attrNameLst>
                                      </p:cBhvr>
                                      <p:to>
                                        <a:schemeClr val="hlink"/>
                                      </p:to>
                                    </p:animClr>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3" presetClass="emph" presetSubtype="2" fill="hold" nodeType="withEffect">
                                  <p:stCondLst>
                                    <p:cond delay="0"/>
                                  </p:stCondLst>
                                  <p:childTnLst>
                                    <p:animClr clrSpc="rgb">
                                      <p:cBhvr override="childStyle">
                                        <p:cTn id="16" dur="500" fill="hold"/>
                                        <p:tgtEl>
                                          <p:spTgt spid="4">
                                            <p:txEl>
                                              <p:pRg st="2" end="2"/>
                                            </p:txEl>
                                          </p:spTgt>
                                        </p:tgtEl>
                                        <p:attrNameLst>
                                          <p:attrName>style.color</p:attrName>
                                        </p:attrNameLst>
                                      </p:cBhvr>
                                      <p:to>
                                        <a:schemeClr val="hlink"/>
                                      </p:to>
                                    </p:animClr>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3" presetClass="emph" presetSubtype="2" fill="hold" nodeType="withEffect">
                                  <p:stCondLst>
                                    <p:cond delay="0"/>
                                  </p:stCondLst>
                                  <p:childTnLst>
                                    <p:animClr clrSpc="rgb">
                                      <p:cBhvr override="childStyle">
                                        <p:cTn id="23" dur="500" fill="hold"/>
                                        <p:tgtEl>
                                          <p:spTgt spid="4">
                                            <p:txEl>
                                              <p:pRg st="3" end="3"/>
                                            </p:txEl>
                                          </p:spTgt>
                                        </p:tgtEl>
                                        <p:attrNameLst>
                                          <p:attrName>style.color</p:attrName>
                                        </p:attrNameLst>
                                      </p:cBhvr>
                                      <p:to>
                                        <a:schemeClr val="hlink"/>
                                      </p:to>
                                    </p:animClr>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3" presetClass="emph" presetSubtype="2" fill="hold" nodeType="withEffect">
                                  <p:stCondLst>
                                    <p:cond delay="0"/>
                                  </p:stCondLst>
                                  <p:childTnLst>
                                    <p:animClr clrSpc="rgb">
                                      <p:cBhvr override="childStyle">
                                        <p:cTn id="30" dur="500" fill="hold"/>
                                        <p:tgtEl>
                                          <p:spTgt spid="4">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400" b="1" dirty="0" smtClean="0">
                <a:solidFill>
                  <a:schemeClr val="bg1">
                    <a:lumMod val="50000"/>
                  </a:schemeClr>
                </a:solidFill>
                <a:latin typeface="Consolas" pitchFamily="49" charset="0"/>
              </a:rPr>
              <a:t>// get&lt;0&gt;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en-US" altLang="ja-JP" sz="4400" b="1" dirty="0" err="1" smtClean="0">
                <a:solidFill>
                  <a:schemeClr val="bg1">
                    <a:lumMod val="50000"/>
                  </a:schemeClr>
                </a:solidFill>
                <a:latin typeface="Consolas" pitchFamily="49" charset="0"/>
              </a:rPr>
              <a:t>twitterID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1600" b="1" dirty="0" smtClean="0">
              <a:latin typeface="Consolas" pitchFamily="49" charset="0"/>
            </a:endParaRPr>
          </a:p>
          <a:p>
            <a:r>
              <a:rPr kumimoji="1" lang="en-US" altLang="ja-JP" sz="4400" b="1" dirty="0" smtClean="0">
                <a:solidFill>
                  <a:srgbClr val="7030A0"/>
                </a:solidFill>
                <a:latin typeface="Consolas" pitchFamily="49" charset="0"/>
              </a:rPr>
              <a:t> </a:t>
            </a:r>
            <a:r>
              <a:rPr kumimoji="1" lang="en-US" altLang="ja-JP" sz="4400" b="1" dirty="0" err="1" smtClean="0">
                <a:solidFill>
                  <a:srgbClr val="7030A0"/>
                </a:solidFill>
                <a:latin typeface="Consolas" pitchFamily="49" charset="0"/>
              </a:rPr>
              <a:t>timeTable.get</a:t>
            </a:r>
            <a:r>
              <a:rPr kumimoji="1" lang="en-US" altLang="ja-JP" sz="4400" b="1" dirty="0" smtClean="0">
                <a:solidFill>
                  <a:srgbClr val="7030A0"/>
                </a:solidFill>
                <a:latin typeface="Consolas" pitchFamily="49" charset="0"/>
              </a:rPr>
              <a:t>&lt;0&gt;()</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.find(“wraith13”);</a:t>
            </a:r>
            <a:br>
              <a:rPr kumimoji="1" lang="en-US" altLang="ja-JP" sz="4400" b="1" dirty="0" smtClean="0">
                <a:latin typeface="Consolas" pitchFamily="49" charset="0"/>
              </a:rPr>
            </a:br>
            <a:endParaRPr kumimoji="1" lang="ja-JP" altLang="en-US" sz="4400" b="1" dirty="0">
              <a:latin typeface="Consolas" pitchFamily="49" charset="0"/>
            </a:endParaRPr>
          </a:p>
        </p:txBody>
      </p:sp>
      <p:pic>
        <p:nvPicPr>
          <p:cNvPr id="5" name="Picture 3"/>
          <p:cNvPicPr>
            <a:picLocks noChangeAspect="1" noChangeArrowheads="1"/>
          </p:cNvPicPr>
          <p:nvPr/>
        </p:nvPicPr>
        <p:blipFill>
          <a:blip r:embed="rId3" cstate="print"/>
          <a:srcRect/>
          <a:stretch>
            <a:fillRect/>
          </a:stretch>
        </p:blipFill>
        <p:spPr bwMode="auto">
          <a:xfrm>
            <a:off x="5786446" y="1857364"/>
            <a:ext cx="2571768"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940088"/>
          </a:xfrm>
          <a:prstGeom prst="rect">
            <a:avLst/>
          </a:prstGeom>
          <a:noFill/>
          <a:ln>
            <a:noFill/>
          </a:ln>
        </p:spPr>
        <p:txBody>
          <a:bodyPr wrap="square" rtlCol="0">
            <a:spAutoFit/>
          </a:bodyPr>
          <a:lstStyle/>
          <a:p>
            <a:endParaRPr kumimoji="1" lang="en-US" altLang="ja-JP" sz="4400" b="1" dirty="0" smtClean="0">
              <a:solidFill>
                <a:srgbClr val="00B0F0"/>
              </a:solidFill>
              <a:latin typeface="Consolas" pitchFamily="49" charset="0"/>
            </a:endParaRPr>
          </a:p>
          <a:p>
            <a:r>
              <a:rPr kumimoji="1" lang="en-US" altLang="ja-JP" sz="4400" b="1" dirty="0" smtClean="0">
                <a:solidFill>
                  <a:srgbClr val="00B0F0"/>
                </a:solidFill>
                <a:latin typeface="Consolas" pitchFamily="49" charset="0"/>
              </a:rPr>
              <a:t> </a:t>
            </a:r>
            <a:r>
              <a:rPr kumimoji="1" lang="en-US" altLang="ja-JP" sz="4400" b="1" dirty="0" err="1" smtClean="0">
                <a:solidFill>
                  <a:srgbClr val="00B0F0"/>
                </a:solidFill>
                <a:latin typeface="Consolas" pitchFamily="49" charset="0"/>
              </a:rPr>
              <a:t>timeTable.get</a:t>
            </a:r>
            <a:r>
              <a:rPr kumimoji="1" lang="en-US" altLang="ja-JP" sz="4400" b="1" dirty="0" smtClean="0">
                <a:solidFill>
                  <a:srgbClr val="00B0F0"/>
                </a:solidFill>
                <a:latin typeface="Consolas" pitchFamily="49" charset="0"/>
              </a:rPr>
              <a:t>&lt;1&gt;()</a:t>
            </a:r>
            <a:r>
              <a:rPr kumimoji="1" lang="en-US" altLang="ja-JP" sz="4400" b="1" dirty="0" smtClean="0">
                <a:solidFill>
                  <a:srgbClr val="7030A0"/>
                </a:solidFill>
                <a:latin typeface="Consolas" pitchFamily="49" charset="0"/>
              </a:rPr>
              <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a:t>
            </a:r>
            <a:r>
              <a:rPr kumimoji="1" lang="en-US" altLang="ja-JP" sz="4400" b="1" dirty="0" err="1" smtClean="0">
                <a:latin typeface="Consolas" pitchFamily="49" charset="0"/>
              </a:rPr>
              <a:t>Cryolite</a:t>
            </a:r>
            <a:r>
              <a:rPr kumimoji="1" lang="en-US" altLang="ja-JP" sz="4400" b="1" dirty="0" smtClean="0">
                <a:latin typeface="Consolas" pitchFamily="49" charset="0"/>
              </a:rPr>
              <a:t>”);</a:t>
            </a:r>
            <a:br>
              <a:rPr kumimoji="1" lang="en-US" altLang="ja-JP" sz="4400" b="1" dirty="0" smtClean="0">
                <a:latin typeface="Consolas" pitchFamily="49" charset="0"/>
              </a:rPr>
            </a:br>
            <a:endParaRPr kumimoji="1" lang="en-US" altLang="ja-JP" sz="2800" b="1" dirty="0" smtClean="0">
              <a:latin typeface="Consolas" pitchFamily="49" charset="0"/>
            </a:endParaRPr>
          </a:p>
          <a:p>
            <a:r>
              <a:rPr kumimoji="1" lang="en-US" altLang="ja-JP" sz="4400" b="1" dirty="0" smtClean="0">
                <a:solidFill>
                  <a:schemeClr val="bg1">
                    <a:lumMod val="50000"/>
                  </a:schemeClr>
                </a:solidFill>
                <a:latin typeface="Consolas" pitchFamily="49" charset="0"/>
              </a:rPr>
              <a:t>        // get&lt;1&gt;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はてな</a:t>
            </a:r>
            <a:r>
              <a:rPr kumimoji="1" lang="en-US" altLang="ja-JP" sz="4400" b="1" dirty="0" smtClean="0">
                <a:solidFill>
                  <a:schemeClr val="bg1">
                    <a:lumMod val="50000"/>
                  </a:schemeClr>
                </a:solidFill>
                <a:latin typeface="Consolas" pitchFamily="49" charset="0"/>
              </a:rPr>
              <a:t>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4400" b="1" dirty="0" smtClean="0">
              <a:latin typeface="Consolas" pitchFamily="49" charset="0"/>
            </a:endParaRPr>
          </a:p>
          <a:p>
            <a:endParaRPr kumimoji="1" lang="ja-JP" altLang="en-US" sz="4400" b="1" dirty="0">
              <a:latin typeface="Consolas" pitchFamily="49" charset="0"/>
            </a:endParaRPr>
          </a:p>
        </p:txBody>
      </p:sp>
      <p:pic>
        <p:nvPicPr>
          <p:cNvPr id="6" name="Picture 2" descr="しなもん"/>
          <p:cNvPicPr>
            <a:picLocks noChangeAspect="1" noChangeArrowheads="1"/>
          </p:cNvPicPr>
          <p:nvPr/>
        </p:nvPicPr>
        <p:blipFill>
          <a:blip r:embed="rId3" cstate="print"/>
          <a:srcRect/>
          <a:stretch>
            <a:fillRect/>
          </a:stretch>
        </p:blipFill>
        <p:spPr bwMode="auto">
          <a:xfrm>
            <a:off x="857224" y="4143380"/>
            <a:ext cx="1571636" cy="181342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000" b="1" dirty="0" smtClean="0">
                <a:solidFill>
                  <a:schemeClr val="bg1">
                    <a:lumMod val="50000"/>
                  </a:schemeClr>
                </a:solidFill>
                <a:latin typeface="Consolas" pitchFamily="49" charset="0"/>
              </a:rPr>
              <a:t> // get&lt;2&gt;  </a:t>
            </a:r>
            <a:r>
              <a:rPr kumimoji="1" lang="ja-JP" altLang="en-US" sz="4000" b="1" dirty="0" smtClean="0">
                <a:solidFill>
                  <a:schemeClr val="bg1">
                    <a:lumMod val="50000"/>
                  </a:schemeClr>
                </a:solidFill>
                <a:latin typeface="Consolas" pitchFamily="49" charset="0"/>
              </a:rPr>
              <a:t>入れた順</a:t>
            </a:r>
            <a:endParaRPr kumimoji="1" lang="en-US" altLang="ja-JP" sz="4000" b="1" dirty="0" smtClean="0">
              <a:solidFill>
                <a:schemeClr val="bg1">
                  <a:lumMod val="50000"/>
                </a:schemeClr>
              </a:solidFill>
              <a:latin typeface="Consolas" pitchFamily="49" charset="0"/>
            </a:endParaRPr>
          </a:p>
          <a:p>
            <a:endParaRPr kumimoji="1" lang="en-US" altLang="ja-JP" sz="4000" b="1" dirty="0" smtClean="0">
              <a:latin typeface="Consolas" pitchFamily="49" charset="0"/>
            </a:endParaRPr>
          </a:p>
          <a:p>
            <a:r>
              <a:rPr kumimoji="1" lang="en-US" altLang="ja-JP" sz="4000" b="1" dirty="0" smtClean="0">
                <a:latin typeface="Consolas" pitchFamily="49" charset="0"/>
              </a:rPr>
              <a:t> BOOST_FOREACH(</a:t>
            </a:r>
            <a:br>
              <a:rPr kumimoji="1" lang="en-US" altLang="ja-JP" sz="4000" b="1" dirty="0" smtClean="0">
                <a:latin typeface="Consolas" pitchFamily="49" charset="0"/>
              </a:rPr>
            </a:br>
            <a:r>
              <a:rPr kumimoji="1" lang="en-US" altLang="ja-JP" sz="4000" b="1" dirty="0" smtClean="0">
                <a:latin typeface="Consolas" pitchFamily="49" charset="0"/>
              </a:rPr>
              <a:t>   const </a:t>
            </a:r>
            <a:r>
              <a:rPr kumimoji="1" lang="en-US" altLang="ja-JP" sz="4000" b="1" dirty="0" err="1" smtClean="0">
                <a:latin typeface="Consolas" pitchFamily="49" charset="0"/>
              </a:rPr>
              <a:t>Presen</a:t>
            </a:r>
            <a:r>
              <a:rPr kumimoji="1" lang="en-US" altLang="ja-JP" sz="4000" b="1" dirty="0" smtClean="0">
                <a:latin typeface="Consolas" pitchFamily="49" charset="0"/>
              </a:rPr>
              <a:t>&amp; p,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solidFill>
                  <a:srgbClr val="FF0000"/>
                </a:solidFill>
                <a:latin typeface="Consolas" pitchFamily="49" charset="0"/>
              </a:rPr>
              <a:t>timeTable.get</a:t>
            </a:r>
            <a:r>
              <a:rPr kumimoji="1" lang="en-US" altLang="ja-JP" sz="4000" b="1" dirty="0" smtClean="0">
                <a:solidFill>
                  <a:srgbClr val="FF0000"/>
                </a:solidFill>
                <a:latin typeface="Consolas" pitchFamily="49" charset="0"/>
              </a:rPr>
              <a:t>&lt;2&gt;()</a:t>
            </a:r>
            <a:br>
              <a:rPr kumimoji="1" lang="en-US" altLang="ja-JP" sz="4000" b="1" dirty="0" smtClean="0">
                <a:solidFill>
                  <a:srgbClr val="FF0000"/>
                </a:solidFill>
                <a:latin typeface="Consolas" pitchFamily="49" charset="0"/>
              </a:rPr>
            </a:br>
            <a:r>
              <a:rPr kumimoji="1" lang="en-US" altLang="ja-JP" sz="3600" b="1" dirty="0" smtClean="0">
                <a:solidFill>
                  <a:srgbClr val="FF0000"/>
                </a:solidFill>
                <a:latin typeface="Consolas" pitchFamily="49" charset="0"/>
              </a:rPr>
              <a:t> </a:t>
            </a:r>
            <a:r>
              <a:rPr kumimoji="1" lang="en-US" altLang="ja-JP" sz="4000" b="1" dirty="0" smtClean="0">
                <a:latin typeface="Consolas" pitchFamily="49" charset="0"/>
              </a:rPr>
              <a:t>)</a:t>
            </a:r>
          </a:p>
          <a:p>
            <a:r>
              <a:rPr kumimoji="1" lang="en-US" altLang="ja-JP" sz="4000" b="1" dirty="0" smtClean="0">
                <a:latin typeface="Consolas" pitchFamily="49" charset="0"/>
              </a:rPr>
              <a:t>   </a:t>
            </a:r>
            <a:r>
              <a:rPr kumimoji="1" lang="en-US" altLang="ja-JP" sz="4000" b="1" dirty="0" err="1" smtClean="0">
                <a:latin typeface="Consolas" pitchFamily="49" charset="0"/>
              </a:rPr>
              <a:t>cout</a:t>
            </a:r>
            <a:r>
              <a:rPr kumimoji="1" lang="en-US" altLang="ja-JP" sz="4000" b="1" dirty="0" smtClean="0">
                <a:latin typeface="Consolas" pitchFamily="49" charset="0"/>
              </a:rPr>
              <a:t> &lt;&lt; </a:t>
            </a:r>
            <a:r>
              <a:rPr kumimoji="1" lang="en-US" altLang="ja-JP" sz="4000" b="1" dirty="0" err="1" smtClean="0">
                <a:latin typeface="Consolas" pitchFamily="49" charset="0"/>
              </a:rPr>
              <a:t>p.title</a:t>
            </a:r>
            <a:r>
              <a:rPr kumimoji="1" lang="en-US" altLang="ja-JP" sz="4000" b="1" dirty="0" smtClean="0">
                <a:latin typeface="Consolas" pitchFamily="49" charset="0"/>
              </a:rPr>
              <a:t> &lt;&lt; </a:t>
            </a:r>
            <a:r>
              <a:rPr kumimoji="1" lang="en-US" altLang="ja-JP" sz="4000" b="1" dirty="0" err="1" smtClean="0">
                <a:latin typeface="Consolas" pitchFamily="49" charset="0"/>
              </a:rPr>
              <a:t>endl</a:t>
            </a:r>
            <a:r>
              <a:rPr kumimoji="1" lang="en-US" altLang="ja-JP" sz="4000" b="1" dirty="0" smtClean="0">
                <a:latin typeface="Consolas" pitchFamily="49" charset="0"/>
              </a:rPr>
              <a:t>;</a:t>
            </a:r>
            <a:endParaRPr kumimoji="1" lang="ja-JP" altLang="en-US" sz="4000" b="1" dirty="0">
              <a:latin typeface="Consolas" pitchFamily="49" charset="0"/>
            </a:endParaRPr>
          </a:p>
        </p:txBody>
      </p:sp>
      <p:pic>
        <p:nvPicPr>
          <p:cNvPr id="5" name="Picture 2" descr="http://www.printout.jp/clipart/clipart_d/26_school/gif/nyuugaku21.gif"/>
          <p:cNvPicPr>
            <a:picLocks noChangeAspect="1" noChangeArrowheads="1"/>
          </p:cNvPicPr>
          <p:nvPr/>
        </p:nvPicPr>
        <p:blipFill>
          <a:blip r:embed="rId2" cstate="print"/>
          <a:srcRect/>
          <a:stretch>
            <a:fillRect/>
          </a:stretch>
        </p:blipFill>
        <p:spPr bwMode="auto">
          <a:xfrm>
            <a:off x="6500826" y="1357298"/>
            <a:ext cx="1714512" cy="241746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ja-JP" altLang="en-US" sz="13800" dirty="0" smtClean="0"/>
              <a:t>よくある</a:t>
            </a:r>
            <a:endParaRPr kumimoji="1" lang="en-US" altLang="ja-JP" sz="13800" dirty="0" smtClean="0"/>
          </a:p>
          <a:p>
            <a:pPr algn="ctr">
              <a:buNone/>
            </a:pPr>
            <a:r>
              <a:rPr kumimoji="1" lang="ja-JP" altLang="en-US" sz="13800" dirty="0" smtClean="0"/>
              <a:t>質問</a:t>
            </a:r>
            <a:endParaRPr kumimoji="1" lang="ja-JP" altLang="en-US" sz="13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en-US" altLang="ja-JP" sz="2400" dirty="0" smtClean="0"/>
              <a:t> </a:t>
            </a:r>
            <a:endParaRPr kumimoji="1" lang="en-US" altLang="ja-JP" sz="8000" dirty="0" smtClean="0"/>
          </a:p>
          <a:p>
            <a:pPr algn="ctr">
              <a:buNone/>
            </a:pPr>
            <a:r>
              <a:rPr kumimoji="1" lang="en-US" altLang="ja-JP" sz="8000" dirty="0" smtClean="0"/>
              <a:t>3</a:t>
            </a:r>
            <a:r>
              <a:rPr kumimoji="1" lang="ja-JP" altLang="en-US" sz="8000" dirty="0" smtClean="0"/>
              <a:t>つデータ構造</a:t>
            </a:r>
            <a:r>
              <a:rPr kumimoji="1" lang="en-US" altLang="ja-JP" sz="8000" dirty="0" smtClean="0"/>
              <a:t/>
            </a:r>
            <a:br>
              <a:rPr kumimoji="1" lang="en-US" altLang="ja-JP" sz="8000" dirty="0" smtClean="0"/>
            </a:br>
            <a:r>
              <a:rPr kumimoji="1" lang="ja-JP" altLang="en-US" sz="8000" dirty="0" smtClean="0"/>
              <a:t>作るのと</a:t>
            </a:r>
            <a:r>
              <a:rPr kumimoji="1" lang="en-US" altLang="ja-JP" sz="8000" dirty="0" smtClean="0"/>
              <a:t/>
            </a:r>
            <a:br>
              <a:rPr kumimoji="1" lang="en-US" altLang="ja-JP" sz="8000" dirty="0" smtClean="0"/>
            </a:br>
            <a:r>
              <a:rPr kumimoji="1" lang="ja-JP" altLang="en-US" sz="8000" dirty="0" smtClean="0"/>
              <a:t>何が違うの？</a:t>
            </a:r>
            <a:endParaRPr kumimoji="1" lang="ja-JP" altLang="en-US" sz="8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つまり、これとの違いは？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078313"/>
          </a:xfrm>
          <a:prstGeom prst="rect">
            <a:avLst/>
          </a:prstGeom>
          <a:noFill/>
          <a:ln>
            <a:noFill/>
          </a:ln>
        </p:spPr>
        <p:txBody>
          <a:bodyPr wrap="square" rtlCol="0">
            <a:spAutoFit/>
          </a:bodyPr>
          <a:lstStyle/>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MyTimeTable</a:t>
            </a:r>
            <a:r>
              <a:rPr kumimoji="1" lang="en-US" altLang="ja-JP" sz="3600" b="1" dirty="0" smtClean="0">
                <a:latin typeface="Consolas" pitchFamily="49" charset="0"/>
              </a:rPr>
              <a:t> {</a:t>
            </a:r>
          </a:p>
          <a:p>
            <a:r>
              <a:rPr kumimoji="1" lang="en-US" altLang="ja-JP" sz="3600" b="1" dirty="0" smtClean="0">
                <a:latin typeface="Consolas" pitchFamily="49" charset="0"/>
              </a:rPr>
              <a:t>  </a:t>
            </a:r>
            <a:r>
              <a:rPr kumimoji="1" lang="en-US" altLang="ja-JP" sz="3600" b="1" dirty="0" smtClean="0">
                <a:solidFill>
                  <a:srgbClr val="7030A0"/>
                </a:solidFill>
                <a:latin typeface="Consolas" pitchFamily="49" charset="0"/>
              </a:rPr>
              <a:t>set&lt;</a:t>
            </a:r>
            <a:r>
              <a:rPr kumimoji="1" lang="en-US" altLang="ja-JP" sz="3600" b="1" dirty="0" err="1" smtClean="0">
                <a:solidFill>
                  <a:srgbClr val="7030A0"/>
                </a:solidFill>
                <a:latin typeface="Consolas" pitchFamily="49" charset="0"/>
              </a:rPr>
              <a:t>Presen</a:t>
            </a:r>
            <a:r>
              <a:rPr kumimoji="1" lang="en-US" altLang="ja-JP" sz="3600" b="1" dirty="0" smtClean="0">
                <a:solidFill>
                  <a:srgbClr val="7030A0"/>
                </a:solidFill>
                <a:latin typeface="Consolas" pitchFamily="49" charset="0"/>
              </a:rPr>
              <a:t>, </a:t>
            </a:r>
            <a:r>
              <a:rPr kumimoji="1" lang="en-US" altLang="ja-JP" sz="3600" b="1" dirty="0" err="1" smtClean="0">
                <a:solidFill>
                  <a:srgbClr val="7030A0"/>
                </a:solidFill>
                <a:latin typeface="Consolas" pitchFamily="49" charset="0"/>
              </a:rPr>
              <a:t>ByTwID</a:t>
            </a:r>
            <a:r>
              <a:rPr kumimoji="1" lang="en-US" altLang="ja-JP" sz="3600" b="1" dirty="0" smtClean="0">
                <a:solidFill>
                  <a:srgbClr val="7030A0"/>
                </a:solidFill>
                <a:latin typeface="Consolas" pitchFamily="49" charset="0"/>
              </a:rPr>
              <a:t>&gt;     tt1;</a:t>
            </a:r>
          </a:p>
          <a:p>
            <a:r>
              <a:rPr kumimoji="1" lang="en-US" altLang="ja-JP" sz="3600" b="1" dirty="0" smtClean="0">
                <a:latin typeface="Consolas" pitchFamily="49" charset="0"/>
              </a:rPr>
              <a:t>  </a:t>
            </a:r>
            <a:r>
              <a:rPr kumimoji="1" lang="en-US" altLang="ja-JP" sz="3600" b="1" dirty="0" smtClean="0">
                <a:solidFill>
                  <a:srgbClr val="00B0F0"/>
                </a:solidFill>
                <a:latin typeface="Consolas" pitchFamily="49" charset="0"/>
              </a:rPr>
              <a:t>set&lt;</a:t>
            </a:r>
            <a:r>
              <a:rPr kumimoji="1" lang="en-US" altLang="ja-JP" sz="3600" b="1" dirty="0" err="1" smtClean="0">
                <a:solidFill>
                  <a:srgbClr val="00B0F0"/>
                </a:solidFill>
                <a:latin typeface="Consolas" pitchFamily="49" charset="0"/>
              </a:rPr>
              <a:t>Presen</a:t>
            </a:r>
            <a:r>
              <a:rPr kumimoji="1" lang="en-US" altLang="ja-JP" sz="3600" b="1" dirty="0" smtClean="0">
                <a:solidFill>
                  <a:srgbClr val="00B0F0"/>
                </a:solidFill>
                <a:latin typeface="Consolas" pitchFamily="49" charset="0"/>
              </a:rPr>
              <a:t>, </a:t>
            </a:r>
            <a:r>
              <a:rPr kumimoji="1" lang="en-US" altLang="ja-JP" sz="3600" b="1" dirty="0" err="1" smtClean="0">
                <a:solidFill>
                  <a:srgbClr val="00B0F0"/>
                </a:solidFill>
                <a:latin typeface="Consolas" pitchFamily="49" charset="0"/>
              </a:rPr>
              <a:t>ByHatenaID</a:t>
            </a:r>
            <a:r>
              <a:rPr kumimoji="1" lang="en-US" altLang="ja-JP" sz="3600" b="1" dirty="0" smtClean="0">
                <a:solidFill>
                  <a:srgbClr val="00B0F0"/>
                </a:solidFill>
                <a:latin typeface="Consolas" pitchFamily="49" charset="0"/>
              </a:rPr>
              <a:t>&gt; tt2;</a:t>
            </a:r>
          </a:p>
          <a:p>
            <a:r>
              <a:rPr kumimoji="1" lang="en-US" altLang="ja-JP" sz="3600" b="1" dirty="0" smtClean="0">
                <a:latin typeface="Consolas" pitchFamily="49" charset="0"/>
              </a:rPr>
              <a:t>  </a:t>
            </a:r>
            <a:r>
              <a:rPr kumimoji="1" lang="en-US" altLang="ja-JP" sz="3600" b="1" dirty="0" smtClean="0">
                <a:solidFill>
                  <a:srgbClr val="00B050"/>
                </a:solidFill>
                <a:latin typeface="Consolas" pitchFamily="49" charset="0"/>
              </a:rPr>
              <a:t>list&lt;</a:t>
            </a:r>
            <a:r>
              <a:rPr kumimoji="1" lang="en-US" altLang="ja-JP" sz="3600" b="1" dirty="0" err="1" smtClean="0">
                <a:solidFill>
                  <a:srgbClr val="00B050"/>
                </a:solidFill>
                <a:latin typeface="Consolas" pitchFamily="49" charset="0"/>
              </a:rPr>
              <a:t>Presen</a:t>
            </a:r>
            <a:r>
              <a:rPr kumimoji="1" lang="en-US" altLang="ja-JP" sz="3600" b="1" dirty="0" smtClean="0">
                <a:solidFill>
                  <a:srgbClr val="00B050"/>
                </a:solidFill>
                <a:latin typeface="Consolas" pitchFamily="49" charset="0"/>
              </a:rPr>
              <a:t>&gt;            tt3;</a:t>
            </a:r>
          </a:p>
          <a:p>
            <a:r>
              <a:rPr kumimoji="1" lang="en-US" altLang="ja-JP" sz="3600" b="1" dirty="0" smtClean="0">
                <a:latin typeface="Consolas" pitchFamily="49" charset="0"/>
              </a:rPr>
              <a:t>  void add(const </a:t>
            </a:r>
            <a:r>
              <a:rPr kumimoji="1" lang="en-US" altLang="ja-JP" sz="3600" b="1" dirty="0" err="1" smtClean="0">
                <a:latin typeface="Consolas" pitchFamily="49" charset="0"/>
              </a:rPr>
              <a:t>Presen</a:t>
            </a:r>
            <a:r>
              <a:rPr kumimoji="1" lang="en-US" altLang="ja-JP" sz="3600" b="1" dirty="0" smtClean="0">
                <a:latin typeface="Consolas" pitchFamily="49" charset="0"/>
              </a:rPr>
              <a:t>&amp; p)</a:t>
            </a:r>
          </a:p>
          <a:p>
            <a:r>
              <a:rPr kumimoji="1" lang="en-US" altLang="ja-JP" sz="3600" b="1" dirty="0" smtClean="0">
                <a:latin typeface="Consolas" pitchFamily="49" charset="0"/>
              </a:rPr>
              <a:t>    { tt1.insert(p);</a:t>
            </a:r>
          </a:p>
          <a:p>
            <a:r>
              <a:rPr kumimoji="1" lang="en-US" altLang="ja-JP" sz="3600" b="1" dirty="0" smtClean="0">
                <a:latin typeface="Consolas" pitchFamily="49" charset="0"/>
              </a:rPr>
              <a:t>      tt2.insert(p);</a:t>
            </a:r>
          </a:p>
          <a:p>
            <a:r>
              <a:rPr kumimoji="1" lang="en-US" altLang="ja-JP" sz="3600" b="1" dirty="0" smtClean="0">
                <a:latin typeface="Consolas" pitchFamily="49" charset="0"/>
              </a:rPr>
              <a:t>      tt3.push_back(p); }</a:t>
            </a:r>
          </a:p>
          <a:p>
            <a:r>
              <a:rPr kumimoji="1" lang="en-US" altLang="ja-JP" sz="3600" b="1" dirty="0" smtClean="0">
                <a:latin typeface="Consolas" pitchFamily="49" charset="0"/>
              </a:rPr>
              <a:t>};</a:t>
            </a:r>
          </a:p>
        </p:txBody>
      </p:sp>
      <p:pic>
        <p:nvPicPr>
          <p:cNvPr id="5"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a:t>
            </a:r>
            <a:r>
              <a:rPr kumimoji="1" lang="en-US" altLang="ja-JP" dirty="0" smtClean="0"/>
              <a:t>@</a:t>
            </a:r>
            <a:r>
              <a:rPr kumimoji="1" lang="en-US" altLang="ja-JP" dirty="0" err="1" smtClean="0"/>
              <a:t>kinaba</a:t>
            </a:r>
            <a:r>
              <a:rPr kumimoji="1" lang="en-US" altLang="ja-JP" dirty="0" smtClean="0"/>
              <a:t> </a:t>
            </a:r>
            <a:r>
              <a:rPr kumimoji="1" lang="ja-JP" altLang="en-US" dirty="0" smtClean="0"/>
              <a:t>です。用事入ったので</a:t>
            </a:r>
            <a:r>
              <a:rPr lang="ja-JP" altLang="en-US" dirty="0" smtClean="0"/>
              <a:t>発表キャンセル！</a:t>
            </a:r>
            <a:r>
              <a:rPr kumimoji="1" lang="ja-JP" altLang="en-US" dirty="0" smtClean="0"/>
              <a:t>」</a:t>
            </a:r>
            <a:endParaRPr kumimoji="1" lang="en-US" altLang="ja-JP" dirty="0" smtClean="0"/>
          </a:p>
        </p:txBody>
      </p:sp>
      <p:sp>
        <p:nvSpPr>
          <p:cNvPr id="4" name="テキスト ボックス 3"/>
          <p:cNvSpPr txBox="1"/>
          <p:nvPr/>
        </p:nvSpPr>
        <p:spPr>
          <a:xfrm>
            <a:off x="571472" y="3168094"/>
            <a:ext cx="8001056" cy="1569660"/>
          </a:xfrm>
          <a:prstGeom prst="rect">
            <a:avLst/>
          </a:prstGeom>
          <a:noFill/>
          <a:ln>
            <a:noFill/>
          </a:ln>
        </p:spPr>
        <p:txBody>
          <a:bodyPr wrap="square" rtlCol="0">
            <a:spAutoFit/>
          </a:bodyPr>
          <a:lstStyle/>
          <a:p>
            <a:r>
              <a:rPr kumimoji="1" lang="en-US" altLang="ja-JP" sz="3200" b="1" dirty="0" smtClean="0">
                <a:latin typeface="Consolas" pitchFamily="49" charset="0"/>
              </a:rPr>
              <a:t>tt1.erase(</a:t>
            </a:r>
            <a:r>
              <a:rPr kumimoji="1" lang="en-US" altLang="ja-JP" sz="3200" b="1" dirty="0" err="1" smtClean="0">
                <a:latin typeface="Consolas" pitchFamily="49" charset="0"/>
              </a:rPr>
              <a:t>Presen</a:t>
            </a:r>
            <a:r>
              <a:rPr kumimoji="1" lang="en-US" altLang="ja-JP" sz="3200" b="1" dirty="0" smtClean="0">
                <a:latin typeface="Consolas" pitchFamily="49" charset="0"/>
              </a:rPr>
              <a:t>(“</a:t>
            </a:r>
            <a:r>
              <a:rPr kumimoji="1" lang="en-US" altLang="ja-JP" sz="3200" b="1" dirty="0" err="1" smtClean="0">
                <a:latin typeface="Consolas" pitchFamily="49" charset="0"/>
              </a:rPr>
              <a:t>kinaba</a:t>
            </a:r>
            <a:r>
              <a:rPr kumimoji="1" lang="en-US" altLang="ja-JP" sz="3200" b="1" dirty="0" smtClean="0">
                <a:latin typeface="Consolas" pitchFamily="49" charset="0"/>
              </a:rPr>
              <a:t>”,“”,“”));</a:t>
            </a:r>
          </a:p>
          <a:p>
            <a:r>
              <a:rPr kumimoji="1" lang="en-US" altLang="ja-JP" sz="3200" b="1" dirty="0" smtClean="0">
                <a:latin typeface="Consolas" pitchFamily="49" charset="0"/>
              </a:rPr>
              <a:t>tt2.erase</a:t>
            </a:r>
            <a:r>
              <a:rPr kumimoji="1" lang="en-US" altLang="ja-JP" sz="3200" b="1" dirty="0" smtClean="0">
                <a:latin typeface="Consolas" pitchFamily="49" charset="0"/>
              </a:rPr>
              <a:t>(…</a:t>
            </a:r>
            <a:r>
              <a:rPr kumimoji="1" lang="ja-JP" altLang="en-US" sz="3200" b="1" dirty="0" smtClean="0">
                <a:latin typeface="Consolas" pitchFamily="49" charset="0"/>
              </a:rPr>
              <a:t>略</a:t>
            </a:r>
            <a:r>
              <a:rPr kumimoji="1" lang="en-US" altLang="ja-JP" sz="3200" b="1" dirty="0" smtClean="0">
                <a:latin typeface="Consolas" pitchFamily="49" charset="0"/>
              </a:rPr>
              <a:t>…);</a:t>
            </a:r>
          </a:p>
          <a:p>
            <a:r>
              <a:rPr kumimoji="1" lang="en-US" altLang="ja-JP" sz="3200" b="1" dirty="0" smtClean="0">
                <a:latin typeface="Consolas" pitchFamily="49" charset="0"/>
              </a:rPr>
              <a:t>tt3.erase</a:t>
            </a:r>
            <a:r>
              <a:rPr kumimoji="1" lang="en-US" altLang="ja-JP" sz="3200" b="1" dirty="0" smtClean="0">
                <a:latin typeface="Consolas" pitchFamily="49" charset="0"/>
              </a:rPr>
              <a:t>(…</a:t>
            </a:r>
            <a:r>
              <a:rPr kumimoji="1" lang="ja-JP" altLang="en-US" sz="3200" b="1" dirty="0" smtClean="0">
                <a:latin typeface="Consolas" pitchFamily="49" charset="0"/>
              </a:rPr>
              <a:t>略</a:t>
            </a:r>
            <a:r>
              <a:rPr kumimoji="1" lang="en-US" altLang="ja-JP" sz="3200" b="1" dirty="0" smtClean="0">
                <a:latin typeface="Consolas" pitchFamily="49" charset="0"/>
              </a:rPr>
              <a:t>…);</a:t>
            </a:r>
          </a:p>
        </p:txBody>
      </p:sp>
      <p:pic>
        <p:nvPicPr>
          <p:cNvPr id="1026" name="Picture 2"/>
          <p:cNvPicPr>
            <a:picLocks noChangeAspect="1" noChangeArrowheads="1"/>
          </p:cNvPicPr>
          <p:nvPr/>
        </p:nvPicPr>
        <p:blipFill>
          <a:blip r:embed="rId2" cstate="print"/>
          <a:srcRect/>
          <a:stretch>
            <a:fillRect/>
          </a:stretch>
        </p:blipFill>
        <p:spPr bwMode="auto">
          <a:xfrm>
            <a:off x="3929058" y="4762063"/>
            <a:ext cx="4857752" cy="517831"/>
          </a:xfrm>
          <a:prstGeom prst="rect">
            <a:avLst/>
          </a:prstGeom>
          <a:noFill/>
          <a:ln w="9525">
            <a:noFill/>
            <a:miter lim="800000"/>
            <a:headEnd/>
            <a:tailEnd/>
          </a:ln>
        </p:spPr>
      </p:pic>
      <p:sp>
        <p:nvSpPr>
          <p:cNvPr id="9" name="テキスト ボックス 8"/>
          <p:cNvSpPr txBox="1"/>
          <p:nvPr/>
        </p:nvSpPr>
        <p:spPr>
          <a:xfrm>
            <a:off x="4929158" y="4071942"/>
            <a:ext cx="1857388" cy="707886"/>
          </a:xfrm>
          <a:prstGeom prst="rect">
            <a:avLst/>
          </a:prstGeom>
          <a:noFill/>
        </p:spPr>
        <p:txBody>
          <a:bodyPr wrap="square" rtlCol="0">
            <a:spAutoFit/>
          </a:bodyPr>
          <a:lstStyle/>
          <a:p>
            <a:r>
              <a:rPr kumimoji="1" lang="ja-JP" altLang="en-US" sz="4000" dirty="0" smtClean="0">
                <a:solidFill>
                  <a:srgbClr val="FF0000"/>
                </a:solidFill>
              </a:rPr>
              <a:t>遅い！</a:t>
            </a:r>
            <a:endParaRPr kumimoji="1"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en-US" altLang="ja-JP" sz="6000" dirty="0" err="1" smtClean="0">
                <a:latin typeface="Consolas" pitchFamily="49" charset="0"/>
              </a:rPr>
              <a:t>MultiIndex</a:t>
            </a:r>
            <a:r>
              <a:rPr kumimoji="1" lang="en-US" altLang="ja-JP" sz="6000" dirty="0" smtClean="0"/>
              <a:t> </a:t>
            </a:r>
            <a:r>
              <a:rPr kumimoji="1" lang="ja-JP" altLang="en-US" sz="6000" dirty="0" smtClean="0"/>
              <a:t>なら</a:t>
            </a:r>
            <a:endParaRPr kumimoji="1" lang="en-US" altLang="ja-JP" sz="6000" dirty="0" smtClean="0"/>
          </a:p>
          <a:p>
            <a:pPr lvl="4"/>
            <a:endParaRPr lang="en-US" altLang="ja-JP" sz="4800" dirty="0" smtClean="0"/>
          </a:p>
          <a:p>
            <a:pPr>
              <a:buNone/>
            </a:pPr>
            <a:r>
              <a:rPr kumimoji="1" lang="ja-JP" altLang="en-US" sz="11500" dirty="0" smtClean="0"/>
              <a:t>１行</a:t>
            </a:r>
            <a:r>
              <a:rPr kumimoji="1" lang="ja-JP" altLang="en-US" sz="8800" dirty="0" smtClean="0"/>
              <a:t> </a:t>
            </a:r>
            <a:r>
              <a:rPr kumimoji="1" lang="ja-JP" altLang="en-US" sz="6000" dirty="0" smtClean="0"/>
              <a:t>＆ </a:t>
            </a:r>
            <a:r>
              <a:rPr kumimoji="1" lang="ja-JP" altLang="en-US" sz="6000" dirty="0" smtClean="0"/>
              <a:t>一瞬</a:t>
            </a:r>
            <a:endParaRPr kumimoji="1" lang="ja-JP" altLang="en-US" sz="6000" dirty="0"/>
          </a:p>
        </p:txBody>
      </p:sp>
      <p:sp>
        <p:nvSpPr>
          <p:cNvPr id="4" name="テキスト ボックス 3"/>
          <p:cNvSpPr txBox="1"/>
          <p:nvPr/>
        </p:nvSpPr>
        <p:spPr>
          <a:xfrm>
            <a:off x="500034" y="2786058"/>
            <a:ext cx="8084264" cy="707886"/>
          </a:xfrm>
          <a:prstGeom prst="rect">
            <a:avLst/>
          </a:prstGeom>
          <a:noFill/>
          <a:ln w="28575">
            <a:noFill/>
          </a:ln>
        </p:spPr>
        <p:txBody>
          <a:bodyPr wrap="none" rtlCol="0">
            <a:spAutoFit/>
          </a:bodyPr>
          <a:lstStyle/>
          <a:p>
            <a:r>
              <a:rPr kumimoji="1" lang="en-US" altLang="ja-JP" sz="4000" b="1" dirty="0" err="1" smtClean="0">
                <a:solidFill>
                  <a:srgbClr val="FF0000"/>
                </a:solidFill>
                <a:latin typeface="Consolas" pitchFamily="49" charset="0"/>
              </a:rPr>
              <a:t>tt.get</a:t>
            </a:r>
            <a:r>
              <a:rPr kumimoji="1" lang="en-US" altLang="ja-JP" sz="4000" b="1" dirty="0" smtClean="0">
                <a:solidFill>
                  <a:srgbClr val="FF0000"/>
                </a:solidFill>
                <a:latin typeface="Consolas" pitchFamily="49" charset="0"/>
              </a:rPr>
              <a:t>&lt;0&gt;().erase</a:t>
            </a:r>
            <a:r>
              <a:rPr kumimoji="1" lang="en-US" altLang="ja-JP" sz="4000" b="1" dirty="0" smtClean="0">
                <a:solidFill>
                  <a:srgbClr val="FF0000"/>
                </a:solidFill>
                <a:latin typeface="Consolas" pitchFamily="49" charset="0"/>
              </a:rPr>
              <a:t>(“</a:t>
            </a:r>
            <a:r>
              <a:rPr kumimoji="1" lang="en-US" altLang="ja-JP" sz="4000" b="1" dirty="0" err="1" smtClean="0">
                <a:solidFill>
                  <a:srgbClr val="FF0000"/>
                </a:solidFill>
                <a:latin typeface="Consolas" pitchFamily="49" charset="0"/>
              </a:rPr>
              <a:t>kinaba</a:t>
            </a:r>
            <a:r>
              <a:rPr kumimoji="1" lang="en-US" altLang="ja-JP" sz="4000" b="1" dirty="0" smtClean="0">
                <a:solidFill>
                  <a:srgbClr val="FF0000"/>
                </a:solidFill>
                <a:latin typeface="Consolas" pitchFamily="49" charset="0"/>
              </a:rPr>
              <a:t>”);</a:t>
            </a:r>
            <a:endParaRPr kumimoji="1" lang="en-US" altLang="ja-JP" sz="4000" b="1" dirty="0" smtClean="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用意されてるインデックス</a:t>
            </a:r>
            <a:endParaRPr kumimoji="1" lang="ja-JP" altLang="en-US" dirty="0"/>
          </a:p>
        </p:txBody>
      </p:sp>
      <p:sp>
        <p:nvSpPr>
          <p:cNvPr id="3" name="コンテンツ プレースホルダ 2"/>
          <p:cNvSpPr>
            <a:spLocks noGrp="1"/>
          </p:cNvSpPr>
          <p:nvPr>
            <p:ph idx="1"/>
          </p:nvPr>
        </p:nvSpPr>
        <p:spPr/>
        <p:txBody>
          <a:bodyPr/>
          <a:lstStyle/>
          <a:p>
            <a:endParaRPr kumimoji="1" lang="ja-JP" altLang="en-US" sz="4000" dirty="0"/>
          </a:p>
        </p:txBody>
      </p:sp>
      <p:graphicFrame>
        <p:nvGraphicFramePr>
          <p:cNvPr id="6" name="表 5"/>
          <p:cNvGraphicFramePr>
            <a:graphicFrameLocks noGrp="1"/>
          </p:cNvGraphicFramePr>
          <p:nvPr/>
        </p:nvGraphicFramePr>
        <p:xfrm>
          <a:off x="500033" y="1928802"/>
          <a:ext cx="8143933" cy="4214840"/>
        </p:xfrm>
        <a:graphic>
          <a:graphicData uri="http://schemas.openxmlformats.org/drawingml/2006/table">
            <a:tbl>
              <a:tblPr firstCol="1" bandRow="1">
                <a:tableStyleId>{21E4AEA4-8DFA-4A89-87EB-49C32662AFE0}</a:tableStyleId>
              </a:tblPr>
              <a:tblGrid>
                <a:gridCol w="2643207"/>
                <a:gridCol w="1143008"/>
                <a:gridCol w="1214446"/>
                <a:gridCol w="3143272"/>
              </a:tblGrid>
              <a:tr h="842968">
                <a:tc>
                  <a:txBody>
                    <a:bodyPr/>
                    <a:lstStyle/>
                    <a:p>
                      <a:pPr algn="r"/>
                      <a:endParaRPr kumimoji="1" lang="ja-JP" altLang="en-US" sz="2400" dirty="0"/>
                    </a:p>
                  </a:txBody>
                  <a:tcPr anchor="ctr"/>
                </a:tc>
                <a:tc>
                  <a:txBody>
                    <a:bodyPr/>
                    <a:lstStyle/>
                    <a:p>
                      <a:pPr algn="ctr"/>
                      <a:r>
                        <a:rPr kumimoji="1" lang="ja-JP" altLang="en-US" sz="2800" dirty="0" smtClean="0"/>
                        <a:t>挿入</a:t>
                      </a:r>
                      <a:endParaRPr kumimoji="1" lang="ja-JP" altLang="en-US" sz="2800" dirty="0"/>
                    </a:p>
                  </a:txBody>
                  <a:tcPr anchor="ctr"/>
                </a:tc>
                <a:tc>
                  <a:txBody>
                    <a:bodyPr/>
                    <a:lstStyle/>
                    <a:p>
                      <a:pPr algn="ctr"/>
                      <a:r>
                        <a:rPr kumimoji="1" lang="ja-JP" altLang="en-US" sz="2800" dirty="0" smtClean="0"/>
                        <a:t>削除</a:t>
                      </a:r>
                      <a:endParaRPr kumimoji="1" lang="ja-JP" altLang="en-US" sz="28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ja-JP" altLang="en-US" sz="2800" dirty="0" smtClean="0"/>
                        <a:t> 機能</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ordered_unique</a:t>
                      </a:r>
                      <a:r>
                        <a:rPr kumimoji="1" lang="en-US" altLang="ja-JP" sz="2400" dirty="0" smtClean="0"/>
                        <a:t/>
                      </a:r>
                      <a:br>
                        <a:rPr kumimoji="1" lang="en-US" altLang="ja-JP" sz="2400" dirty="0" smtClean="0"/>
                      </a:br>
                      <a:r>
                        <a:rPr kumimoji="1" lang="en-US" altLang="ja-JP" sz="1800" dirty="0" err="1" smtClean="0"/>
                        <a:t>ordered_non_unique</a:t>
                      </a:r>
                      <a:endParaRPr kumimoji="1" lang="ja-JP" altLang="en-US" sz="2400" dirty="0"/>
                    </a:p>
                  </a:txBody>
                  <a:tcPr anchor="ctr"/>
                </a:tc>
                <a:tc>
                  <a:txBody>
                    <a:bodyPr/>
                    <a:lstStyle/>
                    <a:p>
                      <a:pPr algn="ctr"/>
                      <a:r>
                        <a:rPr kumimoji="1" lang="en-US" altLang="ja-JP" sz="1800" dirty="0" smtClean="0"/>
                        <a:t>O(log</a:t>
                      </a:r>
                      <a:r>
                        <a:rPr kumimoji="1" lang="en-US" altLang="ja-JP" sz="1800" baseline="0" dirty="0" smtClean="0"/>
                        <a:t> N</a:t>
                      </a:r>
                      <a:r>
                        <a:rPr kumimoji="1" lang="en-US" altLang="ja-JP" sz="1800" dirty="0" smtClean="0"/>
                        <a:t>)</a:t>
                      </a:r>
                      <a:endParaRPr kumimoji="1" lang="ja-JP" altLang="en-US" sz="1800" dirty="0"/>
                    </a:p>
                  </a:txBody>
                  <a:tcPr anchor="ctr"/>
                </a:tc>
                <a:tc>
                  <a:txBody>
                    <a:bodyPr/>
                    <a:lstStyle/>
                    <a:p>
                      <a:pPr algn="ctr"/>
                      <a:r>
                        <a:rPr kumimoji="1" lang="en-US" altLang="ja-JP" sz="2400" dirty="0" smtClean="0"/>
                        <a:t>O(</a:t>
                      </a:r>
                      <a:r>
                        <a:rPr kumimoji="1" lang="en-US" altLang="ja-JP" sz="2400" baseline="0" dirty="0" smtClean="0"/>
                        <a:t>1</a:t>
                      </a:r>
                      <a:r>
                        <a:rPr kumimoji="1" lang="en-US" altLang="ja-JP" sz="2400" dirty="0" smtClean="0"/>
                        <a:t>)</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set, </a:t>
                      </a:r>
                      <a:r>
                        <a:rPr kumimoji="1" lang="en-US" altLang="ja-JP" sz="2000" dirty="0" err="1" smtClean="0">
                          <a:latin typeface="Consolas" pitchFamily="49" charset="0"/>
                        </a:rPr>
                        <a:t>multiset</a:t>
                      </a:r>
                      <a:r>
                        <a:rPr kumimoji="1" lang="en-US" altLang="ja-JP" sz="2000" dirty="0" smtClean="0">
                          <a:latin typeface="Consolas" pitchFamily="49" charset="0"/>
                        </a:rPr>
                        <a:t>:</a:t>
                      </a:r>
                      <a:r>
                        <a:rPr kumimoji="1" lang="en-US" altLang="ja-JP" sz="2000" dirty="0" smtClean="0"/>
                        <a:t/>
                      </a:r>
                      <a:br>
                        <a:rPr kumimoji="1" lang="en-US" altLang="ja-JP" sz="2000" dirty="0" smtClean="0"/>
                      </a:br>
                      <a:r>
                        <a:rPr kumimoji="1" lang="ja-JP" altLang="en-US" sz="2000" dirty="0" smtClean="0"/>
                        <a:t>指定キーで検索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hashed_unique</a:t>
                      </a:r>
                      <a:r>
                        <a:rPr kumimoji="1" lang="en-US" altLang="ja-JP" sz="2400" dirty="0" smtClean="0"/>
                        <a:t/>
                      </a:r>
                      <a:br>
                        <a:rPr kumimoji="1" lang="en-US" altLang="ja-JP" sz="2400" dirty="0" smtClean="0"/>
                      </a:br>
                      <a:r>
                        <a:rPr kumimoji="1" lang="en-US" altLang="ja-JP" sz="1800" dirty="0" err="1" smtClean="0"/>
                        <a:t>hashed_non_unique</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err="1" smtClean="0">
                          <a:latin typeface="Consolas" pitchFamily="49" charset="0"/>
                        </a:rPr>
                        <a:t>unordered_set</a:t>
                      </a:r>
                      <a:r>
                        <a:rPr kumimoji="1" lang="en-US" altLang="ja-JP" sz="2000" dirty="0" smtClean="0"/>
                        <a:t> </a:t>
                      </a:r>
                      <a:r>
                        <a:rPr kumimoji="1" lang="ja-JP" altLang="en-US" sz="2000" dirty="0" smtClean="0"/>
                        <a:t>等</a:t>
                      </a:r>
                      <a:r>
                        <a:rPr kumimoji="1" lang="en-US" altLang="ja-JP" sz="2000" dirty="0" smtClean="0"/>
                        <a:t>:</a:t>
                      </a:r>
                      <a:br>
                        <a:rPr kumimoji="1" lang="en-US" altLang="ja-JP" sz="2000" dirty="0" smtClean="0"/>
                      </a:br>
                      <a:r>
                        <a:rPr kumimoji="1" lang="ja-JP" altLang="en-US" sz="2000" dirty="0" smtClean="0"/>
                        <a:t>指定キーでハッシュ検索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smtClean="0"/>
                        <a:t>sequenced</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list:</a:t>
                      </a:r>
                      <a:r>
                        <a:rPr kumimoji="1" lang="en-US" altLang="ja-JP" sz="2000" dirty="0" smtClean="0"/>
                        <a:t/>
                      </a:r>
                      <a:br>
                        <a:rPr kumimoji="1" lang="en-US" altLang="ja-JP" sz="2000" dirty="0" smtClean="0"/>
                      </a:br>
                      <a:r>
                        <a:rPr kumimoji="1" lang="ja-JP" altLang="en-US" sz="2000" dirty="0" smtClean="0"/>
                        <a:t>入れた順を覚える</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random_access</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1800" dirty="0" smtClean="0"/>
                        <a:t>O(</a:t>
                      </a:r>
                      <a:r>
                        <a:rPr kumimoji="1" lang="ja-JP" altLang="en-US" sz="1800" dirty="0" smtClean="0"/>
                        <a:t>後続</a:t>
                      </a:r>
                      <a:r>
                        <a:rPr kumimoji="1" lang="en-US" altLang="ja-JP" sz="1800" dirty="0" smtClean="0"/>
                        <a:t/>
                      </a:r>
                      <a:br>
                        <a:rPr kumimoji="1" lang="en-US" altLang="ja-JP" sz="1800" dirty="0" smtClean="0"/>
                      </a:br>
                      <a:r>
                        <a:rPr kumimoji="1" lang="en-US" altLang="ja-JP" sz="1800" dirty="0" smtClean="0"/>
                        <a:t>  </a:t>
                      </a:r>
                      <a:r>
                        <a:rPr kumimoji="1" lang="ja-JP" altLang="en-US" sz="1800" dirty="0" smtClean="0"/>
                        <a:t>要素数</a:t>
                      </a:r>
                      <a:r>
                        <a:rPr kumimoji="1" lang="en-US" altLang="ja-JP" sz="1800" dirty="0" smtClean="0"/>
                        <a:t>)</a:t>
                      </a:r>
                      <a:endParaRPr kumimoji="1" lang="ja-JP" altLang="en-US" sz="20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vector:</a:t>
                      </a:r>
                      <a:r>
                        <a:rPr kumimoji="1" lang="en-US" altLang="ja-JP" sz="2000" dirty="0" smtClean="0"/>
                        <a:t/>
                      </a:r>
                      <a:br>
                        <a:rPr kumimoji="1" lang="en-US" altLang="ja-JP" sz="2000" dirty="0" smtClean="0"/>
                      </a:br>
                      <a:r>
                        <a:rPr kumimoji="1" lang="ja-JP" altLang="en-US" sz="2000" dirty="0" smtClean="0"/>
                        <a:t>ランダムアクセス</a:t>
                      </a:r>
                      <a:endParaRPr kumimoji="1" lang="ja-JP" altLang="en-US" sz="2000" dirty="0"/>
                    </a:p>
                  </a:txBody>
                  <a:tcPr anchor="ctr">
                    <a:lnL w="12700" cap="flat" cmpd="sng" algn="ctr">
                      <a:solidFill>
                        <a:schemeClr val="bg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今日お話したい内容</a:t>
            </a:r>
            <a:endParaRPr kumimoji="1" lang="ja-JP" altLang="en-US" dirty="0"/>
          </a:p>
        </p:txBody>
      </p:sp>
      <p:sp>
        <p:nvSpPr>
          <p:cNvPr id="3" name="コンテンツ プレースホルダ 2"/>
          <p:cNvSpPr>
            <a:spLocks noGrp="1"/>
          </p:cNvSpPr>
          <p:nvPr>
            <p:ph idx="1"/>
          </p:nvPr>
        </p:nvSpPr>
        <p:spPr/>
        <p:txBody>
          <a:bodyPr/>
          <a:lstStyle/>
          <a:p>
            <a:pPr>
              <a:buNone/>
            </a:pPr>
            <a:r>
              <a:rPr lang="ja-JP" altLang="en-US" sz="7200" dirty="0" smtClean="0"/>
              <a:t>「</a:t>
            </a:r>
            <a:r>
              <a:rPr kumimoji="1" lang="ja-JP" altLang="en-US" sz="7200" dirty="0" smtClean="0"/>
              <a:t>僕は</a:t>
            </a:r>
            <a:endParaRPr lang="en-US" altLang="ja-JP" sz="7200" dirty="0" smtClean="0"/>
          </a:p>
          <a:p>
            <a:pPr algn="ctr">
              <a:buNone/>
            </a:pPr>
            <a:r>
              <a:rPr kumimoji="1" lang="ja-JP" altLang="en-US" sz="11500" dirty="0" smtClean="0">
                <a:solidFill>
                  <a:srgbClr val="309030"/>
                </a:solidFill>
              </a:rPr>
              <a:t>データ構造</a:t>
            </a:r>
            <a:endParaRPr kumimoji="1" lang="en-US" altLang="ja-JP" sz="11500" dirty="0" smtClean="0">
              <a:solidFill>
                <a:srgbClr val="309030"/>
              </a:solidFill>
            </a:endParaRPr>
          </a:p>
          <a:p>
            <a:pPr algn="r">
              <a:buNone/>
            </a:pPr>
            <a:r>
              <a:rPr kumimoji="1" lang="ja-JP" altLang="en-US" sz="6000" dirty="0" smtClean="0"/>
              <a:t>が </a:t>
            </a:r>
            <a:r>
              <a:rPr kumimoji="1" lang="ja-JP" altLang="en-US" sz="7200" dirty="0" smtClean="0"/>
              <a:t>好きです」</a:t>
            </a:r>
            <a:endParaRPr kumimoji="1" lang="ja-JP" altLang="en-US" sz="7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MultiIndex</a:t>
            </a:r>
            <a:r>
              <a:rPr kumimoji="1" lang="ja-JP" altLang="en-US" dirty="0" smtClean="0"/>
              <a:t>の便利な所まとめ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色んなインデックスを</a:t>
            </a:r>
            <a:r>
              <a:rPr kumimoji="1" lang="ja-JP" altLang="en-US" sz="3200" dirty="0" smtClean="0"/>
              <a:t>付けられる</a:t>
            </a:r>
            <a:endParaRPr lang="en-US" altLang="ja-JP" sz="2800" dirty="0" smtClean="0"/>
          </a:p>
          <a:p>
            <a:endParaRPr lang="en-US" altLang="ja-JP" sz="2800" dirty="0" smtClean="0"/>
          </a:p>
          <a:p>
            <a:pPr lvl="1"/>
            <a:endParaRPr lang="en-US" altLang="ja-JP" sz="2400" dirty="0" smtClean="0"/>
          </a:p>
          <a:p>
            <a:endParaRPr lang="en-US" altLang="ja-JP" sz="2800" dirty="0" smtClean="0"/>
          </a:p>
          <a:p>
            <a:r>
              <a:rPr lang="ja-JP" altLang="en-US" sz="2800" dirty="0" smtClean="0"/>
              <a:t>整数 </a:t>
            </a:r>
            <a:r>
              <a:rPr lang="en-US" altLang="ja-JP" sz="2800" dirty="0" smtClean="0"/>
              <a:t>0, 1, 2, …</a:t>
            </a:r>
            <a:r>
              <a:rPr lang="en-US" altLang="ja-JP" sz="2800" dirty="0" smtClean="0"/>
              <a:t> </a:t>
            </a:r>
            <a:r>
              <a:rPr lang="ja-JP" altLang="en-US" sz="2800" dirty="0" smtClean="0"/>
              <a:t>でなく、タグも</a:t>
            </a:r>
            <a:r>
              <a:rPr lang="ja-JP" altLang="en-US" sz="2800" dirty="0" smtClean="0"/>
              <a:t>付けられます</a:t>
            </a:r>
            <a:endParaRPr lang="en-US" altLang="ja-JP" sz="2800" dirty="0" smtClean="0"/>
          </a:p>
          <a:p>
            <a:pPr lvl="1">
              <a:buNone/>
            </a:pPr>
            <a:r>
              <a:rPr lang="en-US" altLang="ja-JP" sz="2400" b="1" dirty="0" err="1" smtClean="0">
                <a:latin typeface="Consolas" pitchFamily="49" charset="0"/>
              </a:rPr>
              <a:t>s</a:t>
            </a:r>
            <a:r>
              <a:rPr kumimoji="1" lang="en-US" altLang="ja-JP" sz="2400" b="1" dirty="0" err="1" smtClean="0">
                <a:latin typeface="Consolas" pitchFamily="49" charset="0"/>
              </a:rPr>
              <a:t>truct</a:t>
            </a:r>
            <a:r>
              <a:rPr kumimoji="1" lang="en-US" altLang="ja-JP" sz="2400" b="1" dirty="0" smtClean="0">
                <a:latin typeface="Consolas" pitchFamily="49" charset="0"/>
              </a:rPr>
              <a:t> </a:t>
            </a:r>
            <a:r>
              <a:rPr kumimoji="1" lang="en-US" altLang="ja-JP" sz="2400" b="1" dirty="0" err="1" smtClean="0">
                <a:latin typeface="Consolas" pitchFamily="49" charset="0"/>
              </a:rPr>
              <a:t>oreore</a:t>
            </a:r>
            <a:r>
              <a:rPr kumimoji="1" lang="en-US" altLang="ja-JP" sz="2400" b="1" dirty="0" smtClean="0">
                <a:latin typeface="Consolas" pitchFamily="49" charset="0"/>
              </a:rPr>
              <a:t> {}; </a:t>
            </a:r>
            <a:r>
              <a:rPr kumimoji="1" lang="en-US" altLang="ja-JP" sz="2400" b="1" dirty="0" smtClean="0">
                <a:solidFill>
                  <a:schemeClr val="bg1">
                    <a:lumMod val="50000"/>
                  </a:schemeClr>
                </a:solidFill>
                <a:latin typeface="Consolas" pitchFamily="49" charset="0"/>
              </a:rPr>
              <a:t>// </a:t>
            </a:r>
            <a:r>
              <a:rPr kumimoji="1" lang="ja-JP" altLang="en-US" sz="2400" b="1" dirty="0" smtClean="0">
                <a:solidFill>
                  <a:schemeClr val="bg1">
                    <a:lumMod val="50000"/>
                  </a:schemeClr>
                </a:solidFill>
                <a:latin typeface="Consolas" pitchFamily="49" charset="0"/>
              </a:rPr>
              <a:t>てきとうな型</a:t>
            </a:r>
            <a:endParaRPr kumimoji="1" lang="en-US" altLang="ja-JP" sz="2400" b="1" dirty="0" smtClean="0">
              <a:solidFill>
                <a:schemeClr val="bg1">
                  <a:lumMod val="50000"/>
                </a:schemeClr>
              </a:solidFill>
              <a:latin typeface="Consolas" pitchFamily="49" charset="0"/>
            </a:endParaRPr>
          </a:p>
          <a:p>
            <a:pPr lvl="1">
              <a:buNone/>
            </a:pPr>
            <a:r>
              <a:rPr lang="en-US" altLang="ja-JP" sz="2400" b="1" dirty="0" err="1" smtClean="0">
                <a:latin typeface="Consolas" pitchFamily="49" charset="0"/>
              </a:rPr>
              <a:t>m</a:t>
            </a:r>
            <a:r>
              <a:rPr lang="en-US" altLang="ja-JP" sz="2400" b="1" dirty="0" err="1" smtClean="0">
                <a:latin typeface="Consolas" pitchFamily="49" charset="0"/>
              </a:rPr>
              <a:t>ulti_index_container</a:t>
            </a:r>
            <a:r>
              <a:rPr lang="en-US" altLang="ja-JP" sz="2400" b="1" dirty="0" smtClean="0">
                <a:latin typeface="Consolas" pitchFamily="49" charset="0"/>
              </a:rPr>
              <a:t>&lt;T,</a:t>
            </a:r>
            <a:br>
              <a:rPr lang="en-US" altLang="ja-JP" sz="2400" b="1" dirty="0" smtClean="0">
                <a:latin typeface="Consolas" pitchFamily="49" charset="0"/>
              </a:rPr>
            </a:br>
            <a:r>
              <a:rPr lang="en-US" altLang="ja-JP" sz="2400" b="1" dirty="0" smtClean="0">
                <a:latin typeface="Consolas" pitchFamily="49" charset="0"/>
              </a:rPr>
              <a:t> </a:t>
            </a:r>
            <a:r>
              <a:rPr lang="en-US" altLang="ja-JP" sz="2400" b="1" dirty="0" err="1" smtClean="0">
                <a:latin typeface="Consolas" pitchFamily="49" charset="0"/>
              </a:rPr>
              <a:t>indexed_by</a:t>
            </a:r>
            <a:r>
              <a:rPr lang="en-US" altLang="ja-JP" sz="2400" b="1" dirty="0" smtClean="0">
                <a:latin typeface="Consolas" pitchFamily="49" charset="0"/>
              </a:rPr>
              <a:t>&lt;…,</a:t>
            </a:r>
            <a:r>
              <a:rPr kumimoji="1" lang="en-US" altLang="ja-JP" sz="2400" b="1" dirty="0" smtClean="0">
                <a:latin typeface="Consolas" pitchFamily="49" charset="0"/>
              </a:rPr>
              <a:t> sequenced&lt;</a:t>
            </a:r>
            <a:r>
              <a:rPr kumimoji="1" lang="en-US" altLang="ja-JP" sz="2400" b="1" dirty="0" smtClean="0">
                <a:solidFill>
                  <a:srgbClr val="FF0000"/>
                </a:solidFill>
                <a:latin typeface="Consolas" pitchFamily="49" charset="0"/>
              </a:rPr>
              <a:t>tag&lt;</a:t>
            </a:r>
            <a:r>
              <a:rPr kumimoji="1" lang="en-US" altLang="ja-JP" sz="2400" b="1" dirty="0" err="1" smtClean="0">
                <a:solidFill>
                  <a:srgbClr val="FF0000"/>
                </a:solidFill>
                <a:latin typeface="Consolas" pitchFamily="49" charset="0"/>
              </a:rPr>
              <a:t>oreore</a:t>
            </a:r>
            <a:r>
              <a:rPr kumimoji="1" lang="en-US" altLang="ja-JP" sz="2400" b="1" dirty="0" smtClean="0">
                <a:solidFill>
                  <a:srgbClr val="FF0000"/>
                </a:solidFill>
                <a:latin typeface="Consolas" pitchFamily="49" charset="0"/>
              </a:rPr>
              <a:t>&gt;</a:t>
            </a:r>
            <a:r>
              <a:rPr kumimoji="1" lang="en-US" altLang="ja-JP" sz="2400" b="1" dirty="0" smtClean="0">
                <a:latin typeface="Consolas" pitchFamily="49" charset="0"/>
              </a:rPr>
              <a:t>&gt; &gt; </a:t>
            </a:r>
            <a:r>
              <a:rPr kumimoji="1" lang="en-US" altLang="ja-JP" sz="2400" b="1" dirty="0" err="1" smtClean="0">
                <a:latin typeface="Consolas" pitchFamily="49" charset="0"/>
              </a:rPr>
              <a:t>tt</a:t>
            </a:r>
            <a:r>
              <a:rPr kumimoji="1" lang="en-US" altLang="ja-JP" sz="2400" b="1" dirty="0" smtClean="0">
                <a:latin typeface="Consolas" pitchFamily="49" charset="0"/>
              </a:rPr>
              <a:t>;</a:t>
            </a:r>
          </a:p>
          <a:p>
            <a:pPr lvl="1">
              <a:buNone/>
            </a:pPr>
            <a:r>
              <a:rPr lang="en-US" altLang="ja-JP" sz="2400" b="1" dirty="0" err="1" smtClean="0">
                <a:latin typeface="Consolas" pitchFamily="49" charset="0"/>
              </a:rPr>
              <a:t>tt.get</a:t>
            </a:r>
            <a:r>
              <a:rPr lang="en-US" altLang="ja-JP" sz="2400" b="1" dirty="0" smtClean="0">
                <a:latin typeface="Consolas" pitchFamily="49" charset="0"/>
              </a:rPr>
              <a:t>&lt;</a:t>
            </a:r>
            <a:r>
              <a:rPr lang="en-US" altLang="ja-JP" sz="2400" b="1" dirty="0" err="1" smtClean="0">
                <a:solidFill>
                  <a:srgbClr val="FF0000"/>
                </a:solidFill>
                <a:latin typeface="Consolas" pitchFamily="49" charset="0"/>
              </a:rPr>
              <a:t>oreore</a:t>
            </a:r>
            <a:r>
              <a:rPr lang="en-US" altLang="ja-JP" sz="2400" b="1" dirty="0" smtClean="0">
                <a:latin typeface="Consolas" pitchFamily="49" charset="0"/>
              </a:rPr>
              <a:t>&gt;();</a:t>
            </a:r>
            <a:endParaRPr kumimoji="1" lang="ja-JP" altLang="en-US" sz="2800" b="1" dirty="0">
              <a:latin typeface="Consolas" pitchFamily="49" charset="0"/>
            </a:endParaRPr>
          </a:p>
        </p:txBody>
      </p:sp>
      <p:sp>
        <p:nvSpPr>
          <p:cNvPr id="4" name="テキスト ボックス 3"/>
          <p:cNvSpPr txBox="1"/>
          <p:nvPr/>
        </p:nvSpPr>
        <p:spPr>
          <a:xfrm>
            <a:off x="1285852" y="2474893"/>
            <a:ext cx="7072362" cy="954107"/>
          </a:xfrm>
          <a:prstGeom prst="rect">
            <a:avLst/>
          </a:prstGeom>
          <a:noFill/>
          <a:ln w="28575">
            <a:noFill/>
          </a:ln>
        </p:spPr>
        <p:txBody>
          <a:bodyPr wrap="square" rtlCol="0">
            <a:spAutoFit/>
          </a:bodyPr>
          <a:lstStyle/>
          <a:p>
            <a:r>
              <a:rPr kumimoji="1" lang="en-US" altLang="ja-JP" sz="2800" b="1" dirty="0" err="1" smtClean="0">
                <a:solidFill>
                  <a:srgbClr val="FF0000"/>
                </a:solidFill>
                <a:latin typeface="Consolas" pitchFamily="49" charset="0"/>
              </a:rPr>
              <a:t>tt.get</a:t>
            </a:r>
            <a:r>
              <a:rPr kumimoji="1" lang="en-US" altLang="ja-JP" sz="2800" b="1" dirty="0" smtClean="0">
                <a:solidFill>
                  <a:srgbClr val="FF0000"/>
                </a:solidFill>
                <a:latin typeface="Consolas" pitchFamily="49" charset="0"/>
              </a:rPr>
              <a:t>&lt;0&gt;().erase(“</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p>
          <a:p>
            <a:r>
              <a:rPr kumimoji="1" lang="en-US" altLang="ja-JP" sz="2800" b="1" dirty="0" smtClean="0">
                <a:solidFill>
                  <a:srgbClr val="FF0000"/>
                </a:solidFill>
                <a:latin typeface="Consolas" pitchFamily="49" charset="0"/>
              </a:rPr>
              <a:t>BOOST_FOREACH(p, </a:t>
            </a:r>
            <a:r>
              <a:rPr kumimoji="1" lang="en-US" altLang="ja-JP" sz="2800" b="1" dirty="0" err="1" smtClean="0">
                <a:solidFill>
                  <a:srgbClr val="FF0000"/>
                </a:solidFill>
                <a:latin typeface="Consolas" pitchFamily="49" charset="0"/>
              </a:rPr>
              <a:t>tt.get</a:t>
            </a:r>
            <a:r>
              <a:rPr kumimoji="1" lang="en-US" altLang="ja-JP" sz="2800" b="1" dirty="0" smtClean="0">
                <a:solidFill>
                  <a:srgbClr val="FF0000"/>
                </a:solidFill>
                <a:latin typeface="Consolas" pitchFamily="49" charset="0"/>
              </a:rPr>
              <a:t>&lt;2&gt;()) { … }</a:t>
            </a:r>
            <a:endParaRPr kumimoji="1" lang="ja-JP" altLang="en-US" sz="2800"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MultiIndex</a:t>
            </a:r>
            <a:r>
              <a:rPr kumimoji="1" lang="ja-JP" altLang="en-US" dirty="0" smtClean="0"/>
              <a:t>の便利な所まとめ</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実は</a:t>
            </a:r>
            <a:r>
              <a:rPr lang="ja-JP" altLang="en-US" sz="3200" dirty="0" smtClean="0"/>
              <a:t>むしろ普通のコンテナより便利</a:t>
            </a:r>
            <a:endParaRPr lang="en-US" altLang="ja-JP" sz="3200" dirty="0" smtClean="0"/>
          </a:p>
          <a:p>
            <a:pPr lvl="1"/>
            <a:r>
              <a:rPr lang="en-US" altLang="ja-JP" sz="2400" dirty="0" smtClean="0"/>
              <a:t>f</a:t>
            </a:r>
            <a:r>
              <a:rPr kumimoji="1" lang="en-US" altLang="ja-JP" sz="2400" dirty="0" smtClean="0"/>
              <a:t>ind(key), modify(…)</a:t>
            </a:r>
            <a:endParaRPr kumimoji="1" lang="ja-JP" altLang="en-US" sz="2800" dirty="0"/>
          </a:p>
        </p:txBody>
      </p:sp>
      <p:sp>
        <p:nvSpPr>
          <p:cNvPr id="5" name="テキスト ボックス 4"/>
          <p:cNvSpPr txBox="1"/>
          <p:nvPr/>
        </p:nvSpPr>
        <p:spPr>
          <a:xfrm>
            <a:off x="1214414" y="3143248"/>
            <a:ext cx="7215238" cy="2246769"/>
          </a:xfrm>
          <a:prstGeom prst="rect">
            <a:avLst/>
          </a:prstGeom>
          <a:noFill/>
          <a:ln w="28575">
            <a:noFill/>
          </a:ln>
        </p:spPr>
        <p:txBody>
          <a:bodyPr wrap="square" rtlCol="0">
            <a:spAutoFit/>
          </a:bodyPr>
          <a:lstStyle/>
          <a:p>
            <a:r>
              <a:rPr kumimoji="1" lang="en-US" altLang="ja-JP" sz="2800" b="1" dirty="0" err="1" smtClean="0">
                <a:solidFill>
                  <a:srgbClr val="FF0000"/>
                </a:solidFill>
                <a:latin typeface="Consolas" pitchFamily="49" charset="0"/>
              </a:rPr>
              <a:t>set_tt.find</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Presen</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p>
          <a:p>
            <a:endParaRPr kumimoji="1" lang="en-US" altLang="ja-JP" sz="2800" b="1" dirty="0" smtClean="0">
              <a:solidFill>
                <a:srgbClr val="FF0000"/>
              </a:solidFill>
              <a:latin typeface="Consolas" pitchFamily="49" charset="0"/>
            </a:endParaRPr>
          </a:p>
          <a:p>
            <a:r>
              <a:rPr kumimoji="1" lang="en-US" altLang="ja-JP" sz="2800" b="1" dirty="0" smtClean="0">
                <a:solidFill>
                  <a:srgbClr val="FF0000"/>
                </a:solidFill>
                <a:latin typeface="Consolas" pitchFamily="49" charset="0"/>
              </a:rPr>
              <a:t>   </a:t>
            </a:r>
            <a:r>
              <a:rPr kumimoji="1" lang="en-US" altLang="ja-JP" sz="2800" b="1" dirty="0" err="1" smtClean="0">
                <a:latin typeface="Consolas" pitchFamily="49" charset="0"/>
              </a:rPr>
              <a:t>vs</a:t>
            </a:r>
            <a:endParaRPr kumimoji="1" lang="en-US" altLang="ja-JP" sz="2800" b="1" dirty="0" smtClean="0">
              <a:latin typeface="Consolas" pitchFamily="49" charset="0"/>
            </a:endParaRPr>
          </a:p>
          <a:p>
            <a:endParaRPr kumimoji="1" lang="en-US" altLang="ja-JP" sz="2800" b="1" dirty="0" smtClean="0">
              <a:solidFill>
                <a:srgbClr val="FF0000"/>
              </a:solidFill>
              <a:latin typeface="Consolas" pitchFamily="49" charset="0"/>
            </a:endParaRPr>
          </a:p>
          <a:p>
            <a:r>
              <a:rPr kumimoji="1" lang="en-US" altLang="ja-JP" sz="2800" b="1" dirty="0" smtClean="0">
                <a:solidFill>
                  <a:srgbClr val="FF0000"/>
                </a:solidFill>
                <a:latin typeface="Consolas" pitchFamily="49" charset="0"/>
              </a:rPr>
              <a:t> </a:t>
            </a:r>
            <a:r>
              <a:rPr kumimoji="1" lang="en-US" altLang="ja-JP" sz="2800" b="1" dirty="0" err="1" smtClean="0">
                <a:solidFill>
                  <a:srgbClr val="FF0000"/>
                </a:solidFill>
                <a:latin typeface="Consolas" pitchFamily="49" charset="0"/>
              </a:rPr>
              <a:t>mi_tt.find</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endParaRPr kumimoji="1" lang="ja-JP" altLang="en-US" sz="2800"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Boost.Intrusive</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9"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a:t>
            </a:r>
            <a:r>
              <a:rPr kumimoji="1" lang="ja-JP" altLang="en-US" sz="4400" kern="0" dirty="0" smtClean="0">
                <a:latin typeface="+mn-lt"/>
                <a:ea typeface="+mn-ea"/>
              </a:rPr>
              <a:t>２</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テキスト ボックス 9"/>
          <p:cNvSpPr txBox="1"/>
          <p:nvPr/>
        </p:nvSpPr>
        <p:spPr>
          <a:xfrm>
            <a:off x="5072066" y="3618747"/>
            <a:ext cx="3500462" cy="2739211"/>
          </a:xfrm>
          <a:prstGeom prst="rect">
            <a:avLst/>
          </a:prstGeom>
          <a:no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 </a:t>
            </a:r>
            <a:r>
              <a:rPr kumimoji="1" lang="en-US" altLang="ja-JP" sz="2400" b="1" dirty="0" smtClean="0">
                <a:latin typeface="ＭＳ ゴシック" pitchFamily="49" charset="-128"/>
                <a:ea typeface="ＭＳ ゴシック" pitchFamily="49" charset="-128"/>
              </a:rPr>
              <a:t>Boost</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11500" dirty="0" smtClean="0"/>
              <a:t> </a:t>
            </a:r>
            <a:r>
              <a:rPr lang="en-US" altLang="ja-JP" sz="11500" dirty="0" smtClean="0">
                <a:latin typeface="Consolas" pitchFamily="49" charset="0"/>
              </a:rPr>
              <a:t>intrusive</a:t>
            </a:r>
            <a:r>
              <a:rPr lang="en-US" altLang="ja-JP" sz="11500" dirty="0" smtClean="0"/>
              <a:t/>
            </a:r>
            <a:br>
              <a:rPr lang="en-US" altLang="ja-JP" sz="11500" dirty="0" smtClean="0"/>
            </a:br>
            <a:r>
              <a:rPr lang="en-US" altLang="ja-JP" sz="11500" dirty="0" smtClean="0"/>
              <a:t> </a:t>
            </a:r>
            <a:r>
              <a:rPr kumimoji="1" lang="en-US" altLang="ja-JP" sz="11500" dirty="0" smtClean="0"/>
              <a:t> = </a:t>
            </a:r>
            <a:r>
              <a:rPr kumimoji="1" lang="ja-JP" altLang="en-US" sz="11500" dirty="0" smtClean="0"/>
              <a:t>侵入的</a:t>
            </a:r>
            <a:endParaRPr kumimoji="1" lang="ja-JP" altLang="en-US" sz="115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普通のデータ構造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構造の管理用メンバは、</a:t>
            </a:r>
            <a:r>
              <a:rPr lang="ja-JP" altLang="en-US" sz="6600" dirty="0" smtClean="0"/>
              <a:t>外</a:t>
            </a:r>
            <a:endParaRPr kumimoji="1" lang="ja-JP" altLang="en-US" dirty="0"/>
          </a:p>
        </p:txBody>
      </p:sp>
      <p:sp>
        <p:nvSpPr>
          <p:cNvPr id="4" name="テキスト ボックス 3"/>
          <p:cNvSpPr txBox="1"/>
          <p:nvPr/>
        </p:nvSpPr>
        <p:spPr>
          <a:xfrm>
            <a:off x="642910" y="2675652"/>
            <a:ext cx="5857916"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endParaRPr kumimoji="1" lang="en-US" altLang="ja-JP" sz="3200" b="1" dirty="0" smtClean="0">
              <a:latin typeface="Consolas" pitchFamily="49" charset="0"/>
            </a:endParaRPr>
          </a:p>
          <a:p>
            <a:r>
              <a:rPr kumimoji="1" lang="en-US" altLang="ja-JP" sz="3200" b="1" dirty="0" smtClean="0">
                <a:latin typeface="Consolas" pitchFamily="49" charset="0"/>
              </a:rPr>
              <a:t>std::list&lt;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5000660" y="2428868"/>
            <a:ext cx="4286248" cy="2928958"/>
            <a:chOff x="4857752" y="2428868"/>
            <a:chExt cx="4286248" cy="2928958"/>
          </a:xfrm>
        </p:grpSpPr>
        <p:sp>
          <p:nvSpPr>
            <p:cNvPr id="8" name="雲形吹き出し 7"/>
            <p:cNvSpPr/>
            <p:nvPr/>
          </p:nvSpPr>
          <p:spPr bwMode="auto">
            <a:xfrm>
              <a:off x="4857752" y="2428868"/>
              <a:ext cx="4286248" cy="2928958"/>
            </a:xfrm>
            <a:prstGeom prst="cloudCallout">
              <a:avLst>
                <a:gd name="adj1" fmla="val -71226"/>
                <a:gd name="adj2" fmla="val 57526"/>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5357818" y="2928934"/>
              <a:ext cx="3571900" cy="1938992"/>
            </a:xfrm>
            <a:prstGeom prst="rect">
              <a:avLst/>
            </a:prstGeom>
            <a:noFill/>
            <a:ln>
              <a:noFill/>
            </a:ln>
          </p:spPr>
          <p:txBody>
            <a:bodyPr wrap="square" rtlCol="0">
              <a:spAutoFit/>
            </a:bodyPr>
            <a:lstStyle/>
            <a:p>
              <a:r>
                <a:rPr kumimoji="1" lang="en-US" altLang="ja-JP" sz="2400" b="1" dirty="0" err="1" smtClean="0">
                  <a:latin typeface="Consolas" pitchFamily="49" charset="0"/>
                </a:rPr>
                <a:t>struct</a:t>
              </a:r>
              <a:r>
                <a:rPr kumimoji="1" lang="en-US" altLang="ja-JP" sz="2400" b="1" dirty="0" smtClean="0">
                  <a:latin typeface="Consolas" pitchFamily="49" charset="0"/>
                </a:rPr>
                <a:t> _</a:t>
              </a:r>
              <a:r>
                <a:rPr kumimoji="1" lang="en-US" altLang="ja-JP" sz="2400" b="1" dirty="0" err="1" smtClean="0">
                  <a:latin typeface="Consolas" pitchFamily="49" charset="0"/>
                </a:rPr>
                <a:t>List_node</a:t>
              </a:r>
              <a:r>
                <a:rPr kumimoji="1" lang="en-US" altLang="ja-JP" sz="2400" b="1" dirty="0" smtClean="0">
                  <a:latin typeface="Consolas" pitchFamily="49" charset="0"/>
                </a:rPr>
                <a:t> {</a:t>
              </a:r>
              <a:br>
                <a:rPr kumimoji="1" lang="en-US" altLang="ja-JP" sz="2400" b="1" dirty="0" smtClean="0">
                  <a:latin typeface="Consolas" pitchFamily="49" charset="0"/>
                </a:rPr>
              </a:br>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a:t>
              </a:r>
              <a:r>
                <a:rPr kumimoji="1" lang="en-US" altLang="ja-JP" sz="2400" b="1" dirty="0" err="1" smtClean="0">
                  <a:solidFill>
                    <a:srgbClr val="FF0000"/>
                  </a:solidFill>
                  <a:latin typeface="Consolas" pitchFamily="49" charset="0"/>
                </a:rPr>
                <a:t>prev</a:t>
              </a:r>
              <a:r>
                <a:rPr kumimoji="1" lang="en-US" altLang="ja-JP" sz="2400" b="1" dirty="0" smtClean="0">
                  <a:solidFill>
                    <a:srgbClr val="FF0000"/>
                  </a:solidFill>
                  <a:latin typeface="Consolas" pitchFamily="49" charset="0"/>
                </a:rPr>
                <a:t>;</a:t>
              </a:r>
            </a:p>
            <a:p>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next;</a:t>
              </a:r>
              <a:br>
                <a:rPr kumimoji="1" lang="en-US" altLang="ja-JP" sz="2400" b="1" dirty="0" smtClean="0">
                  <a:solidFill>
                    <a:srgbClr val="FF0000"/>
                  </a:solidFill>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Presen</a:t>
              </a:r>
              <a:r>
                <a:rPr kumimoji="1" lang="en-US" altLang="ja-JP" sz="2400" b="1" dirty="0" smtClean="0">
                  <a:latin typeface="Consolas" pitchFamily="49" charset="0"/>
                </a:rPr>
                <a:t>      data;</a:t>
              </a:r>
            </a:p>
            <a:p>
              <a:r>
                <a:rPr kumimoji="1" lang="en-US" altLang="ja-JP" sz="2400" b="1" dirty="0" smtClean="0">
                  <a:latin typeface="Consolas" pitchFamily="49" charset="0"/>
                </a:rPr>
                <a:t>};</a:t>
              </a:r>
              <a:endParaRPr kumimoji="1" lang="ja-JP" altLang="en-US" sz="2400" b="1" dirty="0">
                <a:latin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侵入的</a:t>
            </a:r>
            <a:r>
              <a:rPr kumimoji="1" lang="ja-JP" altLang="en-US" dirty="0" smtClean="0"/>
              <a:t>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管理用メンバが、</a:t>
            </a:r>
            <a:r>
              <a:rPr kumimoji="1" lang="ja-JP" altLang="en-US" sz="6600" dirty="0" smtClean="0"/>
              <a:t>侵入</a:t>
            </a:r>
            <a:endParaRPr kumimoji="1" lang="ja-JP" altLang="en-US" dirty="0"/>
          </a:p>
        </p:txBody>
      </p:sp>
      <p:sp>
        <p:nvSpPr>
          <p:cNvPr id="4" name="テキスト ボックス 3"/>
          <p:cNvSpPr txBox="1"/>
          <p:nvPr/>
        </p:nvSpPr>
        <p:spPr>
          <a:xfrm>
            <a:off x="714348" y="2786058"/>
            <a:ext cx="7858180"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br>
              <a:rPr kumimoji="1" lang="en-US" altLang="ja-JP" sz="3200" b="1" dirty="0" smtClean="0">
                <a:latin typeface="Consolas" pitchFamily="49" charset="0"/>
              </a:rPr>
            </a:br>
            <a:r>
              <a:rPr kumimoji="1" lang="en-US" altLang="ja-JP" sz="3200" b="1" dirty="0" smtClean="0">
                <a:latin typeface="Consolas" pitchFamily="49" charset="0"/>
              </a:rPr>
              <a:t>  </a:t>
            </a:r>
            <a:r>
              <a:rPr kumimoji="1" lang="en-US" altLang="ja-JP" sz="3200" b="1" dirty="0" err="1" smtClean="0">
                <a:solidFill>
                  <a:srgbClr val="FF0000"/>
                </a:solidFill>
                <a:latin typeface="Consolas" pitchFamily="49" charset="0"/>
              </a:rPr>
              <a:t>list_member_hook</a:t>
            </a:r>
            <a:r>
              <a:rPr kumimoji="1" lang="en-US" altLang="ja-JP" sz="3200" b="1" dirty="0" smtClean="0">
                <a:solidFill>
                  <a:srgbClr val="FF0000"/>
                </a:solidFill>
                <a:latin typeface="Consolas" pitchFamily="49" charset="0"/>
              </a:rPr>
              <a:t>&lt;&gt; hook;</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r>
              <a:rPr kumimoji="1" lang="en-US" altLang="ja-JP" sz="3200" b="1" dirty="0" smtClean="0">
                <a:latin typeface="Consolas" pitchFamily="49" charset="0"/>
              </a:rPr>
              <a:t>intrusive::list&lt;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6357950" y="3357562"/>
            <a:ext cx="2500330" cy="2286016"/>
            <a:chOff x="5786446" y="2714620"/>
            <a:chExt cx="3357554" cy="2928958"/>
          </a:xfrm>
        </p:grpSpPr>
        <p:sp>
          <p:nvSpPr>
            <p:cNvPr id="7" name="雲形吹き出し 6"/>
            <p:cNvSpPr/>
            <p:nvPr/>
          </p:nvSpPr>
          <p:spPr bwMode="auto">
            <a:xfrm>
              <a:off x="5786446" y="2714620"/>
              <a:ext cx="3357554" cy="2928958"/>
            </a:xfrm>
            <a:prstGeom prst="cloudCallout">
              <a:avLst>
                <a:gd name="adj1" fmla="val -79664"/>
                <a:gd name="adj2" fmla="val -26363"/>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6286512" y="3225415"/>
              <a:ext cx="2857488" cy="1384995"/>
            </a:xfrm>
            <a:prstGeom prst="rect">
              <a:avLst/>
            </a:prstGeom>
            <a:noFill/>
          </p:spPr>
          <p:txBody>
            <a:bodyPr wrap="square" rtlCol="0">
              <a:spAutoFit/>
            </a:bodyPr>
            <a:lstStyle/>
            <a:p>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　／　／</a:t>
              </a:r>
              <a:r>
                <a:rPr kumimoji="1" lang="en-US" altLang="ja-JP"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 |</a:t>
              </a:r>
              <a:r>
                <a:rPr kumimoji="1" lang="ja-JP" altLang="en-US"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し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し⌒Ｊ</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デメリット                         </a:t>
            </a:r>
            <a:r>
              <a:rPr lang="en-US" altLang="ja-JP" sz="3600" b="1" i="1" dirty="0" smtClean="0">
                <a:solidFill>
                  <a:srgbClr val="FF0000"/>
                </a:solidFill>
                <a:effectLst>
                  <a:outerShdw blurRad="38100" dist="38100" dir="2700000" algn="tl">
                    <a:srgbClr val="000000">
                      <a:alpha val="43137"/>
                    </a:srgbClr>
                  </a:outerShdw>
                </a:effectLst>
                <a:latin typeface="+mj-lt"/>
                <a:ea typeface="Batang" pitchFamily="18" charset="-127"/>
              </a:rPr>
              <a:t>[Bad]</a:t>
            </a:r>
            <a:endParaRPr kumimoji="1" lang="en-US" altLang="ja-JP" sz="3600" i="1" dirty="0" smtClean="0">
              <a:solidFill>
                <a:srgbClr val="FF0000"/>
              </a:solidFill>
              <a:latin typeface="+mj-lt"/>
            </a:endParaRPr>
          </a:p>
          <a:p>
            <a:pPr lvl="1"/>
            <a:r>
              <a:rPr lang="ja-JP" altLang="en-US" sz="3200" dirty="0" smtClean="0"/>
              <a:t>データ定義がコンテナに依存しちゃう</a:t>
            </a:r>
            <a:endParaRPr lang="en-US" altLang="ja-JP" sz="3200" dirty="0" smtClean="0"/>
          </a:p>
          <a:p>
            <a:pPr lvl="1"/>
            <a:r>
              <a:rPr lang="en-US" altLang="ja-JP" sz="3200" dirty="0" smtClean="0"/>
              <a:t> h</a:t>
            </a:r>
            <a:r>
              <a:rPr kumimoji="1" lang="en-US" altLang="ja-JP" sz="3200" dirty="0" smtClean="0"/>
              <a:t>ook </a:t>
            </a:r>
            <a:r>
              <a:rPr kumimoji="1" lang="ja-JP" altLang="en-US" sz="3200" dirty="0" smtClean="0"/>
              <a:t>を自分で置く手間がかかる</a:t>
            </a:r>
            <a:endParaRPr kumimoji="1" lang="en-US" altLang="ja-JP" sz="3200" dirty="0" smtClean="0"/>
          </a:p>
          <a:p>
            <a:pPr lvl="6"/>
            <a:endParaRPr kumimoji="1" lang="en-US" altLang="ja-JP" sz="1200" dirty="0" smtClean="0"/>
          </a:p>
          <a:p>
            <a:r>
              <a:rPr lang="ja-JP" altLang="en-US" sz="3600" dirty="0" smtClean="0"/>
              <a:t>メリット                          </a:t>
            </a:r>
            <a:r>
              <a:rPr lang="en-US" altLang="ja-JP" sz="3600" b="1" i="1" dirty="0" smtClean="0">
                <a:solidFill>
                  <a:srgbClr val="00B0F0"/>
                </a:solidFill>
                <a:effectLst>
                  <a:outerShdw blurRad="38100" dist="38100" dir="2700000" algn="tl">
                    <a:srgbClr val="000000">
                      <a:alpha val="43137"/>
                    </a:srgbClr>
                  </a:outerShdw>
                </a:effectLst>
                <a:latin typeface="+mj-lt"/>
                <a:ea typeface="Batang" pitchFamily="18" charset="-127"/>
              </a:rPr>
              <a:t>[Good]</a:t>
            </a:r>
          </a:p>
          <a:p>
            <a:pPr lvl="1"/>
            <a:r>
              <a:rPr kumimoji="1" lang="ja-JP" altLang="en-US" sz="3200" dirty="0" smtClean="0"/>
              <a:t>コピー不可オブジェクトも</a:t>
            </a:r>
            <a:r>
              <a:rPr lang="ja-JP" altLang="en-US" sz="3200" dirty="0" smtClean="0"/>
              <a:t>入れられる</a:t>
            </a:r>
            <a:endParaRPr lang="en-US" altLang="ja-JP" sz="3200" dirty="0" smtClean="0"/>
          </a:p>
          <a:p>
            <a:pPr lvl="1"/>
            <a:r>
              <a:rPr lang="ja-JP" altLang="en-US" sz="3200" dirty="0" smtClean="0"/>
              <a:t>複数のコンテナに同時に入れられる</a:t>
            </a:r>
            <a:endParaRPr lang="en-US" altLang="ja-JP" sz="2800" dirty="0" smtClean="0"/>
          </a:p>
          <a:p>
            <a:pPr lvl="2"/>
            <a:r>
              <a:rPr lang="ja-JP" altLang="en-US" sz="2800" dirty="0" smtClean="0"/>
              <a:t>実は </a:t>
            </a:r>
            <a:r>
              <a:rPr lang="en-US" altLang="ja-JP" sz="2800" dirty="0" err="1" smtClean="0">
                <a:latin typeface="Consolas" pitchFamily="49" charset="0"/>
              </a:rPr>
              <a:t>MultiIndex</a:t>
            </a:r>
            <a:r>
              <a:rPr lang="en-US" altLang="ja-JP" sz="2800" dirty="0" smtClean="0"/>
              <a:t> </a:t>
            </a:r>
            <a:r>
              <a:rPr lang="ja-JP" altLang="en-US" sz="2800" dirty="0" smtClean="0"/>
              <a:t>的なことができる</a:t>
            </a:r>
            <a:endParaRPr lang="en-US" altLang="ja-JP" sz="2800" dirty="0" smtClean="0"/>
          </a:p>
        </p:txBody>
      </p:sp>
      <p:sp>
        <p:nvSpPr>
          <p:cNvPr id="4" name="テキスト ボックス 3"/>
          <p:cNvSpPr txBox="1"/>
          <p:nvPr/>
        </p:nvSpPr>
        <p:spPr>
          <a:xfrm>
            <a:off x="357190" y="1230753"/>
            <a:ext cx="8643966" cy="5401479"/>
          </a:xfrm>
          <a:prstGeom prst="rect">
            <a:avLst/>
          </a:prstGeom>
          <a:solidFill>
            <a:schemeClr val="lt1">
              <a:alpha val="79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11500" b="1" dirty="0" smtClean="0"/>
              <a:t>今日は</a:t>
            </a:r>
            <a:r>
              <a:rPr kumimoji="1" lang="en-US" altLang="ja-JP" sz="11500" b="1" dirty="0" smtClean="0"/>
              <a:t/>
            </a:r>
            <a:br>
              <a:rPr kumimoji="1" lang="en-US" altLang="ja-JP" sz="11500" b="1" dirty="0" smtClean="0"/>
            </a:br>
            <a:r>
              <a:rPr kumimoji="1" lang="ja-JP" altLang="en-US" sz="11500" b="1" dirty="0" smtClean="0"/>
              <a:t>細かい話は</a:t>
            </a:r>
            <a:endParaRPr kumimoji="1" lang="en-US" altLang="ja-JP" sz="11500" b="1" dirty="0" smtClean="0"/>
          </a:p>
          <a:p>
            <a:pPr algn="ctr"/>
            <a:r>
              <a:rPr kumimoji="1" lang="ja-JP" altLang="en-US" sz="11500" b="1" dirty="0" smtClean="0"/>
              <a:t>スキップ</a:t>
            </a:r>
            <a:endParaRPr kumimoji="1" lang="ja-JP" altLang="en-US" sz="11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lang="ja-JP" altLang="en-US" sz="6600" b="1" dirty="0" smtClean="0"/>
              <a:t>データ構造マニア的</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err="1" smtClean="0">
                <a:solidFill>
                  <a:srgbClr val="309030"/>
                </a:solidFill>
                <a:latin typeface="Segoe Print" pitchFamily="2" charset="0"/>
              </a:rPr>
              <a:t>Boost.Intrusive</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の、特徴</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4"/>
            <a:ext cx="8229600" cy="917596"/>
          </a:xfrm>
        </p:spPr>
        <p:txBody>
          <a:bodyPr/>
          <a:lstStyle/>
          <a:p>
            <a:pPr algn="l"/>
            <a:r>
              <a:rPr lang="ja-JP" altLang="en-US" dirty="0" smtClean="0"/>
              <a:t>異様に </a:t>
            </a:r>
            <a:r>
              <a:rPr kumimoji="1" lang="en-US" altLang="ja-JP" dirty="0" smtClean="0"/>
              <a:t>set </a:t>
            </a:r>
            <a:r>
              <a:rPr kumimoji="1" lang="ja-JP" altLang="en-US" dirty="0" smtClean="0"/>
              <a:t>の種類が多い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graphicFrame>
        <p:nvGraphicFramePr>
          <p:cNvPr id="4" name="表 3"/>
          <p:cNvGraphicFramePr>
            <a:graphicFrameLocks noGrp="1"/>
          </p:cNvGraphicFramePr>
          <p:nvPr/>
        </p:nvGraphicFramePr>
        <p:xfrm>
          <a:off x="571472" y="882990"/>
          <a:ext cx="7858180" cy="5760720"/>
        </p:xfrm>
        <a:graphic>
          <a:graphicData uri="http://schemas.openxmlformats.org/drawingml/2006/table">
            <a:tbl>
              <a:tblPr firstRow="1" bandRow="1">
                <a:tableStyleId>{21E4AEA4-8DFA-4A89-87EB-49C32662AFE0}</a:tableStyleId>
              </a:tblPr>
              <a:tblGrid>
                <a:gridCol w="2571768"/>
                <a:gridCol w="2230652"/>
                <a:gridCol w="3055760"/>
              </a:tblGrid>
              <a:tr h="517517">
                <a:tc>
                  <a:txBody>
                    <a:bodyPr/>
                    <a:lstStyle/>
                    <a:p>
                      <a:pPr algn="ctr"/>
                      <a:r>
                        <a:rPr kumimoji="1" lang="en-US" altLang="ja-JP" sz="3200" dirty="0" smtClean="0">
                          <a:latin typeface="Consolas" pitchFamily="49" charset="0"/>
                        </a:rPr>
                        <a:t>STL</a:t>
                      </a:r>
                      <a:endParaRPr kumimoji="1" lang="ja-JP" altLang="en-US" sz="24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err="1" smtClean="0">
                          <a:latin typeface="Consolas" pitchFamily="49" charset="0"/>
                        </a:rPr>
                        <a:t>MultiIndex</a:t>
                      </a:r>
                      <a:endParaRPr kumimoji="1" lang="ja-JP" altLang="en-US" sz="24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3200" dirty="0" smtClean="0">
                          <a:latin typeface="Consolas" pitchFamily="49" charset="0"/>
                        </a:rPr>
                        <a:t>Intrusive</a:t>
                      </a:r>
                      <a:endParaRPr kumimoji="1" lang="ja-JP" altLang="en-US" sz="2400" dirty="0">
                        <a:latin typeface="Consolas" pitchFamily="49" charset="0"/>
                      </a:endParaRPr>
                    </a:p>
                  </a:txBody>
                  <a:tcPr anchor="ctr"/>
                </a:tc>
              </a:tr>
              <a:tr h="393311">
                <a:tc>
                  <a:txBody>
                    <a:bodyPr/>
                    <a:lstStyle/>
                    <a:p>
                      <a:pPr algn="ctr"/>
                      <a:r>
                        <a:rPr kumimoji="1" lang="en-US" altLang="ja-JP" sz="2800" dirty="0" smtClean="0">
                          <a:latin typeface="Consolas" pitchFamily="49" charset="0"/>
                        </a:rPr>
                        <a:t>vector</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kumimoji="1" lang="en-US" altLang="ja-JP" sz="2000" dirty="0" err="1" smtClean="0">
                          <a:latin typeface="Consolas" pitchFamily="49" charset="0"/>
                        </a:rPr>
                        <a:t>random_access</a:t>
                      </a:r>
                      <a:endParaRPr kumimoji="1" lang="ja-JP" altLang="en-US" sz="3200" dirty="0">
                        <a:latin typeface="Consolas" pitchFamily="49"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B w="12700" cap="flat" cmpd="sng" algn="ctr">
                      <a:solidFill>
                        <a:schemeClr val="bg1"/>
                      </a:solidFill>
                      <a:prstDash val="solid"/>
                      <a:round/>
                      <a:headEnd type="none" w="med" len="med"/>
                      <a:tailEnd type="none" w="med" len="med"/>
                    </a:lnB>
                  </a:tcPr>
                </a:tc>
              </a:tr>
              <a:tr h="124849">
                <a:tc>
                  <a:txBody>
                    <a:bodyPr/>
                    <a:lstStyle/>
                    <a:p>
                      <a:pPr algn="ctr"/>
                      <a:r>
                        <a:rPr kumimoji="1" lang="en-US" altLang="ja-JP" sz="2800" dirty="0" err="1" smtClean="0">
                          <a:latin typeface="Consolas" pitchFamily="49" charset="0"/>
                        </a:rPr>
                        <a:t>deque</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8085">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tcPr>
                </a:tc>
              </a:tr>
              <a:tr h="517517">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sequenced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tc>
              </a:tr>
              <a:tr h="517517">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ordered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tc>
              </a:tr>
              <a:tr h="517517">
                <a:tc>
                  <a:txBody>
                    <a:bodyPr/>
                    <a:lstStyle/>
                    <a:p>
                      <a:pPr algn="ctr"/>
                      <a:r>
                        <a:rPr kumimoji="1" lang="en-US" altLang="ja-JP" sz="2400" dirty="0" err="1" smtClean="0">
                          <a:latin typeface="Consolas" pitchFamily="49" charset="0"/>
                        </a:rPr>
                        <a:t>unordered_set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hashed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unordered_set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avl_set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splay_set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sg_set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treap_set</a:t>
                      </a:r>
                      <a:endParaRPr kumimoji="1" lang="ja-JP" altLang="en-US" sz="2800" dirty="0">
                        <a:latin typeface="Consolas" pitchFamily="49" charset="0"/>
                      </a:endParaRPr>
                    </a:p>
                  </a:txBody>
                  <a:tcPr anchor="ctr"/>
                </a:tc>
              </a:tr>
            </a:tbl>
          </a:graphicData>
        </a:graphic>
      </p:graphicFrame>
      <p:sp>
        <p:nvSpPr>
          <p:cNvPr id="5" name="右矢印 4"/>
          <p:cNvSpPr/>
          <p:nvPr/>
        </p:nvSpPr>
        <p:spPr bwMode="auto">
          <a:xfrm>
            <a:off x="2928926" y="4929198"/>
            <a:ext cx="2143140" cy="157163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マニア心をくすぐる</a:t>
            </a:r>
            <a:r>
              <a:rPr lang="en-US" altLang="ja-JP" dirty="0" smtClean="0"/>
              <a:t>set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set</a:t>
            </a:r>
            <a:r>
              <a:rPr lang="en-US" altLang="ja-JP" dirty="0" smtClean="0"/>
              <a:t>     	</a:t>
            </a:r>
            <a:r>
              <a:rPr lang="ja-JP" altLang="en-US" dirty="0" smtClean="0">
                <a:solidFill>
                  <a:srgbClr val="00B0F0"/>
                </a:solidFill>
              </a:rPr>
              <a:t>挿入</a:t>
            </a:r>
            <a:r>
              <a:rPr lang="en-US" altLang="ja-JP" dirty="0" smtClean="0">
                <a:solidFill>
                  <a:srgbClr val="00B0F0"/>
                </a:solidFill>
              </a:rPr>
              <a:t>:</a:t>
            </a:r>
            <a:r>
              <a:rPr lang="ja-JP" altLang="en-US" dirty="0" smtClean="0">
                <a:solidFill>
                  <a:srgbClr val="00B0F0"/>
                </a:solidFill>
              </a:rPr>
              <a:t>速い</a:t>
            </a:r>
            <a:r>
              <a:rPr lang="ja-JP" altLang="en-US" dirty="0" smtClean="0"/>
              <a:t> 検索</a:t>
            </a:r>
            <a:r>
              <a:rPr lang="en-US" altLang="ja-JP" dirty="0" smtClean="0"/>
              <a:t>:</a:t>
            </a:r>
            <a:r>
              <a:rPr lang="ja-JP" altLang="en-US" dirty="0" smtClean="0"/>
              <a:t>遅い</a:t>
            </a:r>
            <a:endParaRPr lang="en-US" altLang="ja-JP" dirty="0" smtClean="0"/>
          </a:p>
          <a:p>
            <a:r>
              <a:rPr lang="en-US" altLang="ja-JP" dirty="0" err="1" smtClean="0">
                <a:latin typeface="Consolas" pitchFamily="49" charset="0"/>
                <a:ea typeface="HG平成明朝体W9" pitchFamily="17" charset="-128"/>
              </a:rPr>
              <a:t>a</a:t>
            </a:r>
            <a:r>
              <a:rPr kumimoji="1" lang="en-US" altLang="ja-JP" dirty="0" err="1" smtClean="0">
                <a:latin typeface="Consolas" pitchFamily="49" charset="0"/>
                <a:ea typeface="HG平成明朝体W9" pitchFamily="17" charset="-128"/>
              </a:rPr>
              <a:t>vl_set</a:t>
            </a:r>
            <a:r>
              <a:rPr lang="en-US" altLang="ja-JP" dirty="0" smtClean="0"/>
              <a:t>	</a:t>
            </a:r>
            <a:r>
              <a:rPr kumimoji="1" lang="ja-JP" altLang="en-US" dirty="0" smtClean="0"/>
              <a:t>挿入</a:t>
            </a:r>
            <a:r>
              <a:rPr kumimoji="1" lang="en-US" altLang="ja-JP" dirty="0" smtClean="0"/>
              <a:t>:</a:t>
            </a:r>
            <a:r>
              <a:rPr lang="ja-JP" altLang="en-US" dirty="0" smtClean="0"/>
              <a:t>遅い</a:t>
            </a:r>
            <a:r>
              <a:rPr kumimoji="1" lang="ja-JP" altLang="en-US" dirty="0" smtClean="0"/>
              <a:t> </a:t>
            </a:r>
            <a:r>
              <a:rPr kumimoji="1" lang="ja-JP" altLang="en-US" dirty="0" smtClean="0">
                <a:solidFill>
                  <a:srgbClr val="00B0F0"/>
                </a:solidFill>
              </a:rPr>
              <a:t>検索</a:t>
            </a:r>
            <a:r>
              <a:rPr kumimoji="1" lang="en-US" altLang="ja-JP" dirty="0" smtClean="0">
                <a:solidFill>
                  <a:srgbClr val="00B0F0"/>
                </a:solidFill>
              </a:rPr>
              <a:t>:</a:t>
            </a:r>
            <a:r>
              <a:rPr kumimoji="1" lang="ja-JP" altLang="en-US" dirty="0" smtClean="0">
                <a:solidFill>
                  <a:srgbClr val="00B0F0"/>
                </a:solidFill>
              </a:rPr>
              <a:t>速い</a:t>
            </a:r>
            <a:endParaRPr kumimoji="1" lang="en-US" altLang="ja-JP" dirty="0" smtClean="0">
              <a:solidFill>
                <a:srgbClr val="00B0F0"/>
              </a:solidFill>
            </a:endParaRPr>
          </a:p>
          <a:p>
            <a:r>
              <a:rPr lang="en-US" altLang="ja-JP" dirty="0" err="1" smtClean="0">
                <a:latin typeface="Consolas" pitchFamily="49" charset="0"/>
              </a:rPr>
              <a:t>sg_set</a:t>
            </a:r>
            <a:r>
              <a:rPr lang="en-US" altLang="ja-JP" dirty="0" smtClean="0"/>
              <a:t>	</a:t>
            </a:r>
            <a:r>
              <a:rPr lang="ja-JP" altLang="en-US" dirty="0" smtClean="0"/>
              <a:t>実行時↑ﾊﾞﾗﾝｽ</a:t>
            </a:r>
            <a:r>
              <a:rPr lang="ja-JP" altLang="en-US" dirty="0" smtClean="0">
                <a:solidFill>
                  <a:srgbClr val="00B0F0"/>
                </a:solidFill>
              </a:rPr>
              <a:t>切替</a:t>
            </a:r>
            <a:endParaRPr lang="en-US" altLang="ja-JP" dirty="0" smtClean="0">
              <a:solidFill>
                <a:srgbClr val="00B0F0"/>
              </a:solidFill>
            </a:endParaRPr>
          </a:p>
          <a:p>
            <a:r>
              <a:rPr lang="en-US" altLang="ja-JP" dirty="0" err="1" smtClean="0">
                <a:latin typeface="Consolas" pitchFamily="49" charset="0"/>
              </a:rPr>
              <a:t>splay_set</a:t>
            </a:r>
            <a:r>
              <a:rPr lang="en-US" altLang="ja-JP" dirty="0" smtClean="0"/>
              <a:t> </a:t>
            </a:r>
            <a:r>
              <a:rPr lang="ja-JP" altLang="en-US" dirty="0" smtClean="0">
                <a:solidFill>
                  <a:srgbClr val="00B0F0"/>
                </a:solidFill>
              </a:rPr>
              <a:t>よく使う要素</a:t>
            </a:r>
            <a:r>
              <a:rPr lang="en-US" altLang="ja-JP" dirty="0" smtClean="0">
                <a:solidFill>
                  <a:srgbClr val="00B0F0"/>
                </a:solidFill>
              </a:rPr>
              <a:t>:</a:t>
            </a:r>
            <a:r>
              <a:rPr lang="ja-JP" altLang="en-US" dirty="0" smtClean="0">
                <a:solidFill>
                  <a:srgbClr val="00B0F0"/>
                </a:solidFill>
              </a:rPr>
              <a:t>速い</a:t>
            </a:r>
            <a:endParaRPr lang="en-US" altLang="ja-JP" dirty="0" smtClean="0">
              <a:solidFill>
                <a:srgbClr val="00B0F0"/>
              </a:solidFill>
            </a:endParaRPr>
          </a:p>
          <a:p>
            <a:r>
              <a:rPr lang="en-US" altLang="ja-JP" dirty="0" err="1" smtClean="0">
                <a:latin typeface="Consolas" pitchFamily="49" charset="0"/>
              </a:rPr>
              <a:t>treap_set</a:t>
            </a:r>
            <a:r>
              <a:rPr lang="ja-JP" altLang="en-US" dirty="0" smtClean="0"/>
              <a:t> </a:t>
            </a:r>
            <a:r>
              <a:rPr lang="ja-JP" altLang="en-US" dirty="0" smtClean="0">
                <a:solidFill>
                  <a:srgbClr val="00B0F0"/>
                </a:solidFill>
              </a:rPr>
              <a:t>優先度</a:t>
            </a:r>
            <a:r>
              <a:rPr lang="ja-JP" altLang="en-US" dirty="0" smtClean="0"/>
              <a:t>つけられる</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Boost.MultiIndex</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5" name="サブタイトル 4"/>
          <p:cNvSpPr>
            <a:spLocks noGrp="1"/>
          </p:cNvSpPr>
          <p:nvPr>
            <p:ph type="subTitle" idx="1"/>
          </p:nvPr>
        </p:nvSpPr>
        <p:spPr>
          <a:xfrm>
            <a:off x="428596" y="357166"/>
            <a:ext cx="7286676" cy="1752600"/>
          </a:xfrm>
        </p:spPr>
        <p:txBody>
          <a:bodyPr/>
          <a:lstStyle/>
          <a:p>
            <a:pPr algn="l"/>
            <a:r>
              <a:rPr kumimoji="1" lang="en-US" altLang="ja-JP" dirty="0" smtClean="0"/>
              <a:t>Boost</a:t>
            </a:r>
            <a:r>
              <a:rPr kumimoji="1" lang="ja-JP" altLang="en-US" dirty="0" smtClean="0"/>
              <a:t>の すごい データ構造</a:t>
            </a:r>
            <a:endParaRPr kumimoji="1" lang="en-US" altLang="ja-JP" dirty="0" smtClean="0"/>
          </a:p>
          <a:p>
            <a:pPr algn="l"/>
            <a:r>
              <a:rPr kumimoji="1" lang="ja-JP" altLang="en-US" dirty="0" smtClean="0"/>
              <a:t>その１</a:t>
            </a:r>
            <a:endParaRPr kumimoji="1" lang="ja-JP" altLang="en-US" dirty="0"/>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grpSp>
        <p:nvGrpSpPr>
          <p:cNvPr id="10" name="グループ化 9"/>
          <p:cNvGrpSpPr/>
          <p:nvPr/>
        </p:nvGrpSpPr>
        <p:grpSpPr>
          <a:xfrm>
            <a:off x="4619636" y="3357562"/>
            <a:ext cx="2095504" cy="3143256"/>
            <a:chOff x="4619636" y="3357562"/>
            <a:chExt cx="2095504" cy="3143256"/>
          </a:xfrm>
        </p:grpSpPr>
        <p:pic>
          <p:nvPicPr>
            <p:cNvPr id="15367"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3" name="グループ化 12"/>
          <p:cNvGrpSpPr/>
          <p:nvPr/>
        </p:nvGrpSpPr>
        <p:grpSpPr>
          <a:xfrm>
            <a:off x="6617726" y="3857611"/>
            <a:ext cx="2384935" cy="2228395"/>
            <a:chOff x="6617726" y="3857611"/>
            <a:chExt cx="2384935" cy="2228395"/>
          </a:xfrm>
        </p:grpSpPr>
        <p:pic>
          <p:nvPicPr>
            <p:cNvPr id="15368" name="Picture 8"/>
            <p:cNvPicPr>
              <a:picLocks noChangeAspect="1" noChangeArrowheads="1"/>
            </p:cNvPicPr>
            <p:nvPr/>
          </p:nvPicPr>
          <p:blipFill>
            <a:blip r:embed="rId3" cstate="print"/>
            <a:srcRect/>
            <a:stretch>
              <a:fillRect/>
            </a:stretch>
          </p:blipFill>
          <p:spPr bwMode="auto">
            <a:xfrm>
              <a:off x="6617726" y="3857611"/>
              <a:ext cx="2384935" cy="2228395"/>
            </a:xfrm>
            <a:prstGeom prst="rect">
              <a:avLst/>
            </a:prstGeom>
            <a:noFill/>
            <a:ln w="9525">
              <a:noFill/>
              <a:miter lim="800000"/>
              <a:headEnd/>
              <a:tailEnd/>
            </a:ln>
          </p:spPr>
        </p:pic>
        <p:sp>
          <p:nvSpPr>
            <p:cNvPr id="12" name="正方形/長方形 11"/>
            <p:cNvSpPr/>
            <p:nvPr/>
          </p:nvSpPr>
          <p:spPr bwMode="auto">
            <a:xfrm>
              <a:off x="7534450" y="490624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7200" b="1" dirty="0" smtClean="0">
                <a:effectLst>
                  <a:outerShdw blurRad="38100" dist="38100" dir="2700000" algn="tl">
                    <a:srgbClr val="000000">
                      <a:alpha val="43137"/>
                    </a:srgbClr>
                  </a:outerShdw>
                </a:effectLst>
                <a:latin typeface="Segoe Print" pitchFamily="2" charset="0"/>
              </a:rPr>
              <a:t>まぜてみよう！</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7"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その３</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pic>
        <p:nvPicPr>
          <p:cNvPr id="9"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pic>
        <p:nvPicPr>
          <p:cNvPr id="10" name="Picture 8"/>
          <p:cNvPicPr>
            <a:picLocks noChangeAspect="1" noChangeArrowheads="1"/>
          </p:cNvPicPr>
          <p:nvPr/>
        </p:nvPicPr>
        <p:blipFill>
          <a:blip r:embed="rId3" cstate="print"/>
          <a:srcRect/>
          <a:stretch>
            <a:fillRect/>
          </a:stretch>
        </p:blipFill>
        <p:spPr bwMode="auto">
          <a:xfrm>
            <a:off x="6617727" y="3857612"/>
            <a:ext cx="2064322" cy="1928826"/>
          </a:xfrm>
          <a:prstGeom prst="rect">
            <a:avLst/>
          </a:prstGeom>
          <a:noFill/>
          <a:ln w="9525">
            <a:noFill/>
            <a:miter lim="800000"/>
            <a:headEnd/>
            <a:tailEnd/>
          </a:ln>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7429520" y="478632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5072066" y="3618747"/>
            <a:ext cx="4071934" cy="3046988"/>
          </a:xfrm>
          <a:prstGeom prst="rect">
            <a:avLst/>
          </a:prstGeom>
          <a:solidFill>
            <a:srgbClr val="FFFFFF">
              <a:alpha val="50196"/>
            </a:srgbClr>
          </a:solid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a:t>
            </a:r>
            <a:r>
              <a:rPr kumimoji="1" lang="en-US" altLang="ja-JP" sz="2400" b="1" dirty="0" err="1" smtClean="0">
                <a:latin typeface="ＭＳ ゴシック" pitchFamily="49" charset="-128"/>
                <a:ea typeface="ＭＳ ゴシック" pitchFamily="49" charset="-128"/>
              </a:rPr>
              <a:t>MultiIndex</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endParaRPr kumimoji="1" lang="en-US" altLang="ja-JP" sz="2400" b="1" dirty="0" smtClean="0">
              <a:latin typeface="ＭＳ ゴシック" pitchFamily="49" charset="-128"/>
              <a:ea typeface="ＭＳ ゴシック" pitchFamily="49" charset="-128"/>
            </a:endParaRPr>
          </a:p>
          <a:p>
            <a:pPr>
              <a:lnSpc>
                <a:spcPts val="2440"/>
              </a:lnSpc>
            </a:pPr>
            <a:endParaRPr kumimoji="1" lang="ja-JP" altLang="en-US" sz="2400" b="1" dirty="0" smtClean="0">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すごいところ</a:t>
            </a:r>
            <a:endParaRPr kumimoji="1" lang="ja-JP" altLang="en-US" dirty="0"/>
          </a:p>
        </p:txBody>
      </p:sp>
      <p:sp>
        <p:nvSpPr>
          <p:cNvPr id="3" name="コンテンツ プレースホルダ 2"/>
          <p:cNvSpPr>
            <a:spLocks noGrp="1"/>
          </p:cNvSpPr>
          <p:nvPr>
            <p:ph idx="1"/>
          </p:nvPr>
        </p:nvSpPr>
        <p:spPr/>
        <p:txBody>
          <a:bodyPr/>
          <a:lstStyle/>
          <a:p>
            <a:r>
              <a:rPr kumimoji="1" lang="en-US" altLang="ja-JP" sz="5400" dirty="0" err="1" smtClean="0">
                <a:latin typeface="Consolas" pitchFamily="49" charset="0"/>
              </a:rPr>
              <a:t>MultiIndex</a:t>
            </a:r>
            <a:r>
              <a:rPr kumimoji="1" lang="en-US" altLang="ja-JP" dirty="0" smtClean="0"/>
              <a:t> </a:t>
            </a:r>
            <a:r>
              <a:rPr kumimoji="1" lang="ja-JP" altLang="en-US" dirty="0" smtClean="0"/>
              <a:t>は</a:t>
            </a:r>
            <a:endParaRPr kumimoji="1" lang="en-US" altLang="ja-JP" dirty="0" smtClean="0"/>
          </a:p>
          <a:p>
            <a:pPr lvl="1"/>
            <a:r>
              <a:rPr lang="ja-JP" altLang="en-US" dirty="0" smtClean="0"/>
              <a:t>入れるデータに手を加えずに</a:t>
            </a:r>
            <a:r>
              <a:rPr lang="en-US" altLang="ja-JP" dirty="0" smtClean="0"/>
              <a:t/>
            </a:r>
            <a:br>
              <a:rPr lang="en-US" altLang="ja-JP" dirty="0" smtClean="0"/>
            </a:br>
            <a:r>
              <a:rPr lang="ja-JP" altLang="en-US" dirty="0" smtClean="0"/>
              <a:t>複数のインデックス張れて凄い</a:t>
            </a:r>
            <a:endParaRPr kumimoji="1" lang="en-US" altLang="ja-JP" dirty="0" smtClean="0"/>
          </a:p>
          <a:p>
            <a:r>
              <a:rPr kumimoji="1" lang="en-US" altLang="ja-JP" sz="5400" dirty="0" smtClean="0">
                <a:latin typeface="Consolas" pitchFamily="49" charset="0"/>
              </a:rPr>
              <a:t>Intrusive</a:t>
            </a:r>
            <a:r>
              <a:rPr kumimoji="1" lang="en-US" altLang="ja-JP" dirty="0" smtClean="0"/>
              <a:t> </a:t>
            </a:r>
            <a:r>
              <a:rPr kumimoji="1" lang="ja-JP" altLang="en-US" dirty="0" smtClean="0"/>
              <a:t>は</a:t>
            </a:r>
            <a:endParaRPr kumimoji="1" lang="en-US" altLang="ja-JP" dirty="0" smtClean="0"/>
          </a:p>
          <a:p>
            <a:pPr lvl="1"/>
            <a:r>
              <a:rPr lang="en-US" altLang="ja-JP" dirty="0" err="1" smtClean="0">
                <a:latin typeface="Consolas" pitchFamily="49" charset="0"/>
              </a:rPr>
              <a:t>sg_set</a:t>
            </a:r>
            <a:r>
              <a:rPr lang="ja-JP" altLang="en-US" dirty="0" smtClean="0"/>
              <a:t> とか </a:t>
            </a:r>
            <a:r>
              <a:rPr lang="en-US" altLang="ja-JP" dirty="0" err="1" smtClean="0">
                <a:latin typeface="Consolas" pitchFamily="49" charset="0"/>
              </a:rPr>
              <a:t>splay_set</a:t>
            </a:r>
            <a:r>
              <a:rPr lang="en-US" altLang="ja-JP" dirty="0" smtClean="0"/>
              <a:t> </a:t>
            </a:r>
            <a:r>
              <a:rPr lang="ja-JP" altLang="en-US" dirty="0" smtClean="0"/>
              <a:t>とか色々あってすごい</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endParaRPr kumimoji="1" lang="en-US" altLang="ja-JP" sz="1400" dirty="0" smtClean="0"/>
          </a:p>
          <a:p>
            <a:pPr algn="ctr">
              <a:buNone/>
            </a:pPr>
            <a:r>
              <a:rPr kumimoji="1" lang="ja-JP" altLang="en-US" sz="8800" dirty="0" smtClean="0"/>
              <a:t>あわせると</a:t>
            </a:r>
            <a:r>
              <a:rPr kumimoji="1" lang="en-US" altLang="ja-JP" sz="8800" dirty="0" smtClean="0"/>
              <a:t>…</a:t>
            </a:r>
            <a:r>
              <a:rPr kumimoji="1" lang="ja-JP" altLang="en-US" sz="8800" dirty="0" smtClean="0"/>
              <a:t>？</a:t>
            </a:r>
            <a:endParaRPr kumimoji="1" lang="en-US" altLang="ja-JP" sz="8800" dirty="0" smtClean="0"/>
          </a:p>
          <a:p>
            <a:pPr lvl="5" algn="ctr"/>
            <a:endParaRPr lang="en-US" altLang="ja-JP" sz="3200" dirty="0" smtClean="0"/>
          </a:p>
          <a:p>
            <a:pPr algn="ctr">
              <a:buNone/>
            </a:pPr>
            <a:r>
              <a:rPr kumimoji="1" lang="ja-JP" altLang="en-US" sz="8800" dirty="0" smtClean="0"/>
              <a:t>もっとすごい！</a:t>
            </a:r>
            <a:endParaRPr kumimoji="1" lang="ja-JP" altLang="en-US" sz="8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というわけで目標</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latin typeface="Consolas" pitchFamily="49" charset="0"/>
              </a:rPr>
              <a:t>Intrusive</a:t>
            </a:r>
            <a:r>
              <a:rPr kumimoji="1" lang="en-US" altLang="ja-JP" dirty="0" smtClean="0"/>
              <a:t> </a:t>
            </a:r>
            <a:r>
              <a:rPr lang="ja-JP" altLang="en-US" dirty="0" smtClean="0"/>
              <a:t>を使って</a:t>
            </a:r>
            <a:r>
              <a:rPr lang="en-US" altLang="ja-JP" dirty="0" smtClean="0"/>
              <a:t/>
            </a:r>
            <a:br>
              <a:rPr lang="en-US" altLang="ja-JP" dirty="0" smtClean="0"/>
            </a:br>
            <a:r>
              <a:rPr lang="en-US" altLang="ja-JP" dirty="0" err="1" smtClean="0">
                <a:latin typeface="Consolas" pitchFamily="49" charset="0"/>
              </a:rPr>
              <a:t>MultiIndex</a:t>
            </a:r>
            <a:r>
              <a:rPr lang="en-US" altLang="ja-JP" dirty="0" smtClean="0"/>
              <a:t> </a:t>
            </a:r>
            <a:r>
              <a:rPr lang="ja-JP" altLang="en-US" dirty="0" smtClean="0"/>
              <a:t>用インデックス</a:t>
            </a:r>
            <a:endParaRPr lang="en-US" altLang="ja-JP" dirty="0" smtClean="0"/>
          </a:p>
          <a:p>
            <a:pPr lvl="5"/>
            <a:endParaRPr lang="en-US" altLang="ja-JP" dirty="0" smtClean="0"/>
          </a:p>
          <a:p>
            <a:pPr lvl="1">
              <a:buNone/>
            </a:pPr>
            <a:r>
              <a:rPr lang="en-US" altLang="ja-JP" sz="5400" dirty="0" smtClean="0">
                <a:latin typeface="Consolas" pitchFamily="49" charset="0"/>
              </a:rPr>
              <a:t>  </a:t>
            </a:r>
            <a:r>
              <a:rPr lang="en-US" altLang="ja-JP" sz="5400" dirty="0" err="1" smtClean="0">
                <a:latin typeface="Consolas" pitchFamily="49" charset="0"/>
              </a:rPr>
              <a:t>avl</a:t>
            </a:r>
            <a:r>
              <a:rPr lang="en-US" altLang="ja-JP" sz="5400" dirty="0" smtClean="0">
                <a:latin typeface="Consolas" pitchFamily="49" charset="0"/>
              </a:rPr>
              <a:t>&lt;&gt;		splay&lt;&gt;</a:t>
            </a:r>
            <a:br>
              <a:rPr lang="en-US" altLang="ja-JP" sz="5400" dirty="0" smtClean="0">
                <a:latin typeface="Consolas" pitchFamily="49" charset="0"/>
              </a:rPr>
            </a:br>
            <a:r>
              <a:rPr lang="en-US" altLang="ja-JP" sz="5400" dirty="0" smtClean="0">
                <a:latin typeface="Consolas" pitchFamily="49" charset="0"/>
              </a:rPr>
              <a:t>  </a:t>
            </a:r>
            <a:r>
              <a:rPr lang="en-US" altLang="ja-JP" sz="5400" dirty="0" err="1" smtClean="0">
                <a:latin typeface="Consolas" pitchFamily="49" charset="0"/>
              </a:rPr>
              <a:t>sg</a:t>
            </a:r>
            <a:r>
              <a:rPr lang="en-US" altLang="ja-JP" sz="5400" dirty="0" smtClean="0">
                <a:latin typeface="Consolas" pitchFamily="49" charset="0"/>
              </a:rPr>
              <a:t>&lt;&gt;		</a:t>
            </a:r>
            <a:r>
              <a:rPr lang="en-US" altLang="ja-JP" sz="5400" dirty="0" err="1" smtClean="0">
                <a:latin typeface="Consolas" pitchFamily="49" charset="0"/>
              </a:rPr>
              <a:t>treap</a:t>
            </a:r>
            <a:r>
              <a:rPr lang="en-US" altLang="ja-JP" sz="5400" dirty="0" smtClean="0">
                <a:latin typeface="Consolas" pitchFamily="49" charset="0"/>
              </a:rPr>
              <a:t>&lt;&gt;</a:t>
            </a:r>
            <a:endParaRPr lang="en-US" altLang="ja-JP" sz="3600" dirty="0" smtClean="0">
              <a:latin typeface="Consolas" pitchFamily="49" charset="0"/>
            </a:endParaRPr>
          </a:p>
          <a:p>
            <a:pPr lvl="5"/>
            <a:endParaRPr kumimoji="1" lang="en-US" altLang="ja-JP" dirty="0" smtClean="0"/>
          </a:p>
          <a:p>
            <a:pPr>
              <a:buNone/>
            </a:pPr>
            <a:r>
              <a:rPr kumimoji="1" lang="en-US" altLang="ja-JP" dirty="0" smtClean="0"/>
              <a:t>	</a:t>
            </a:r>
            <a:r>
              <a:rPr kumimoji="1" lang="ja-JP" altLang="en-US" dirty="0" smtClean="0"/>
              <a:t>を実装します</a:t>
            </a:r>
            <a:endParaRPr kumimoji="1" lang="ja-JP"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インデックスの作り方調べ中</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endParaRPr lang="en-US" altLang="ja-JP" sz="2400" b="1" dirty="0" smtClean="0"/>
          </a:p>
          <a:p>
            <a:endParaRPr lang="en-US" altLang="ja-JP" sz="2400" b="1" dirty="0" smtClean="0"/>
          </a:p>
          <a:p>
            <a:pPr lvl="2"/>
            <a:endParaRPr lang="en-US" altLang="ja-JP" sz="1600" b="1" dirty="0" smtClean="0"/>
          </a:p>
          <a:p>
            <a:pPr lvl="6"/>
            <a:endParaRPr lang="en-US" altLang="ja-JP" sz="800" b="1" dirty="0" smtClean="0"/>
          </a:p>
          <a:p>
            <a:r>
              <a:rPr lang="en-US" altLang="ja-JP" sz="4000" b="1" dirty="0" smtClean="0"/>
              <a:t>User-defined indices</a:t>
            </a:r>
            <a:endParaRPr lang="en-US" altLang="ja-JP" sz="3200" b="1" dirty="0" smtClean="0"/>
          </a:p>
          <a:p>
            <a:pPr lvl="4"/>
            <a:endParaRPr lang="en-US" altLang="ja-JP" sz="1200" dirty="0" smtClean="0"/>
          </a:p>
          <a:p>
            <a:pPr lvl="3"/>
            <a:endParaRPr lang="en-US" altLang="ja-JP" sz="1200" dirty="0" smtClean="0"/>
          </a:p>
          <a:p>
            <a:pPr lvl="4"/>
            <a:endParaRPr lang="en-US" altLang="ja-JP" sz="1200" dirty="0" smtClean="0"/>
          </a:p>
          <a:p>
            <a:pPr lvl="1"/>
            <a:r>
              <a:rPr lang="en-US" altLang="ja-JP" sz="2000" dirty="0" smtClean="0"/>
              <a:t>The mechanisms by which </a:t>
            </a:r>
            <a:r>
              <a:rPr lang="en-US" altLang="ja-JP" sz="2000" dirty="0" err="1" smtClean="0"/>
              <a:t>Boost.MultiIndex</a:t>
            </a:r>
            <a:r>
              <a:rPr lang="en-US" altLang="ja-JP" sz="2000" dirty="0" smtClean="0"/>
              <a:t> orchestrates the operations of the indices held by a </a:t>
            </a:r>
            <a:r>
              <a:rPr lang="en-US" altLang="ja-JP" sz="2000" dirty="0" err="1" smtClean="0"/>
              <a:t>multi_index_container</a:t>
            </a:r>
            <a:r>
              <a:rPr lang="en-US" altLang="ja-JP" sz="2000" dirty="0" smtClean="0"/>
              <a:t> are simple enough to make them worth documenting so that the (bold) user can write implementations for her own indices.</a:t>
            </a:r>
          </a:p>
        </p:txBody>
      </p:sp>
      <p:pic>
        <p:nvPicPr>
          <p:cNvPr id="21506" name="Picture 2"/>
          <p:cNvPicPr>
            <a:picLocks noChangeAspect="1" noChangeArrowheads="1"/>
          </p:cNvPicPr>
          <p:nvPr/>
        </p:nvPicPr>
        <p:blipFill>
          <a:blip r:embed="rId2" cstate="print"/>
          <a:srcRect/>
          <a:stretch>
            <a:fillRect/>
          </a:stretch>
        </p:blipFill>
        <p:spPr bwMode="auto">
          <a:xfrm>
            <a:off x="601169" y="1714488"/>
            <a:ext cx="7899921" cy="1000132"/>
          </a:xfrm>
          <a:prstGeom prst="rect">
            <a:avLst/>
          </a:prstGeom>
          <a:noFill/>
          <a:ln w="9525">
            <a:noFill/>
            <a:miter lim="800000"/>
            <a:headEnd/>
            <a:tailEnd/>
          </a:ln>
        </p:spPr>
      </p:pic>
      <p:sp>
        <p:nvSpPr>
          <p:cNvPr id="5" name="角丸四角形 4"/>
          <p:cNvSpPr/>
          <p:nvPr/>
        </p:nvSpPr>
        <p:spPr bwMode="auto">
          <a:xfrm>
            <a:off x="3571868" y="2357430"/>
            <a:ext cx="5000660"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1" i="0" u="none" strike="noStrike" cap="none" normalizeH="0" baseline="0" dirty="0" smtClean="0">
                <a:ln>
                  <a:noFill/>
                </a:ln>
                <a:solidFill>
                  <a:srgbClr val="FF0000"/>
                </a:solidFill>
                <a:effectLst/>
                <a:latin typeface="Arial" charset="0"/>
                <a:ea typeface="ＭＳ Ｐゴシック" pitchFamily="50" charset="-128"/>
              </a:rPr>
              <a:t>将来やりたいなーと思ってる事</a:t>
            </a:r>
          </a:p>
        </p:txBody>
      </p:sp>
      <p:sp>
        <p:nvSpPr>
          <p:cNvPr id="6" name="角丸四角形 5"/>
          <p:cNvSpPr/>
          <p:nvPr/>
        </p:nvSpPr>
        <p:spPr bwMode="auto">
          <a:xfrm>
            <a:off x="857224" y="3643314"/>
            <a:ext cx="7000924"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sz="2800" b="1" dirty="0" smtClean="0">
                <a:solidFill>
                  <a:srgbClr val="FF0000"/>
                </a:solidFill>
              </a:rPr>
              <a:t>ユーザもインデックスを定義できるようにする</a:t>
            </a:r>
            <a:endParaRPr kumimoji="0" lang="ja-JP" altLang="en-US" sz="2800" b="1" i="0" u="none" strike="noStrike" cap="none" normalizeH="0" baseline="0" dirty="0" smtClean="0">
              <a:ln>
                <a:noFill/>
              </a:ln>
              <a:solidFill>
                <a:srgbClr val="FF0000"/>
              </a:solidFill>
              <a:effectLst/>
              <a:latin typeface="Arial" charset="0"/>
              <a:ea typeface="ＭＳ Ｐゴシック" pitchFamily="50" charset="-128"/>
            </a:endParaRPr>
          </a:p>
        </p:txBody>
      </p:sp>
      <p:sp>
        <p:nvSpPr>
          <p:cNvPr id="8" name="角丸四角形 7"/>
          <p:cNvSpPr/>
          <p:nvPr/>
        </p:nvSpPr>
        <p:spPr bwMode="auto">
          <a:xfrm>
            <a:off x="500034" y="500042"/>
            <a:ext cx="8215370" cy="857256"/>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ja-JP" altLang="en-US" sz="4800" b="1" i="0" u="none" strike="noStrike" cap="none" normalizeH="0" baseline="0" dirty="0" smtClean="0">
                <a:ln>
                  <a:noFill/>
                </a:ln>
                <a:solidFill>
                  <a:srgbClr val="FF0000"/>
                </a:solidFill>
                <a:effectLst/>
                <a:latin typeface="Arial" charset="0"/>
                <a:ea typeface="ＭＳ Ｐゴシック" pitchFamily="50" charset="-128"/>
              </a:rPr>
              <a:t>もしかして： 今はまだできない</a:t>
            </a:r>
          </a:p>
        </p:txBody>
      </p:sp>
      <p:sp>
        <p:nvSpPr>
          <p:cNvPr id="7" name="角丸四角形吹き出し 6"/>
          <p:cNvSpPr/>
          <p:nvPr/>
        </p:nvSpPr>
        <p:spPr bwMode="auto">
          <a:xfrm>
            <a:off x="1785918" y="1500174"/>
            <a:ext cx="5786478" cy="1428760"/>
          </a:xfrm>
          <a:prstGeom prst="wedgeRoundRectCallout">
            <a:avLst>
              <a:gd name="adj1" fmla="val 9587"/>
              <a:gd name="adj2" fmla="val 200969"/>
              <a:gd name="adj3" fmla="val 16667"/>
            </a:avLst>
          </a:prstGeom>
          <a:solidFill>
            <a:srgbClr val="DFFFBF"/>
          </a:solidFill>
          <a:ln w="9525" cap="flat" cmpd="sng" algn="ctr">
            <a:solidFill>
              <a:srgbClr val="3090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4800" b="1" dirty="0" smtClean="0">
                <a:solidFill>
                  <a:srgbClr val="309030"/>
                </a:solidFill>
              </a:rPr>
              <a:t>整理はされてる</a:t>
            </a:r>
            <a:r>
              <a:rPr lang="ja-JP" altLang="en-US" sz="4800" b="1" dirty="0" smtClean="0">
                <a:solidFill>
                  <a:srgbClr val="309030"/>
                </a:solidFill>
              </a:rPr>
              <a:t>！</a:t>
            </a:r>
            <a:r>
              <a:rPr lang="en-US" altLang="ja-JP" sz="4800" b="1" dirty="0" smtClean="0">
                <a:solidFill>
                  <a:srgbClr val="309030"/>
                </a:solidFill>
              </a:rPr>
              <a:t/>
            </a:r>
            <a:br>
              <a:rPr lang="en-US" altLang="ja-JP" sz="4800" b="1" dirty="0" smtClean="0">
                <a:solidFill>
                  <a:srgbClr val="309030"/>
                </a:solidFill>
              </a:rPr>
            </a:br>
            <a:r>
              <a:rPr lang="ja-JP" altLang="en-US" sz="3600" b="1" dirty="0" smtClean="0">
                <a:solidFill>
                  <a:srgbClr val="309030"/>
                </a:solidFill>
              </a:rPr>
              <a:t>（</a:t>
            </a:r>
            <a:r>
              <a:rPr lang="ja-JP" altLang="en-US" sz="3600" b="1" dirty="0" smtClean="0">
                <a:solidFill>
                  <a:srgbClr val="309030"/>
                </a:solidFill>
              </a:rPr>
              <a:t>ドキュメントないけど！）</a:t>
            </a:r>
            <a:endParaRPr kumimoji="0" lang="ja-JP" altLang="en-US" sz="4800" b="1" i="0" u="none" strike="noStrike" cap="none" normalizeH="0" baseline="0" dirty="0" smtClean="0">
              <a:ln>
                <a:noFill/>
              </a:ln>
              <a:solidFill>
                <a:srgbClr val="309030"/>
              </a:solidFill>
              <a:effectLst/>
              <a:latin typeface="Arial" charset="0"/>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というわけで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4000" dirty="0" smtClean="0"/>
              <a:t>この後の発表内容は</a:t>
            </a:r>
            <a:endParaRPr kumimoji="1" lang="en-US" altLang="ja-JP" sz="4000" dirty="0" smtClean="0"/>
          </a:p>
          <a:p>
            <a:pPr lvl="1"/>
            <a:r>
              <a:rPr lang="ja-JP" altLang="en-US" sz="3200" dirty="0" smtClean="0"/>
              <a:t>私がソースから勝手に解釈した方法</a:t>
            </a:r>
            <a:endParaRPr lang="en-US" altLang="ja-JP" sz="3200" dirty="0" smtClean="0"/>
          </a:p>
          <a:p>
            <a:pPr lvl="1"/>
            <a:r>
              <a:rPr kumimoji="1" lang="ja-JP" altLang="en-US" sz="3200" dirty="0" smtClean="0"/>
              <a:t>色々間違ってるかも</a:t>
            </a:r>
            <a:endParaRPr kumimoji="1" lang="en-US" altLang="ja-JP" sz="3200" dirty="0" smtClean="0"/>
          </a:p>
          <a:p>
            <a:pPr lvl="1"/>
            <a:r>
              <a:rPr lang="ja-JP" altLang="en-US" sz="3200" dirty="0" smtClean="0"/>
              <a:t>将来的に色々変わるかも</a:t>
            </a:r>
            <a:endParaRPr kumimoji="1" lang="ja-JP" altLang="en-US" sz="3200" dirty="0"/>
          </a:p>
        </p:txBody>
      </p:sp>
      <p:pic>
        <p:nvPicPr>
          <p:cNvPr id="22530" name="Picture 2"/>
          <p:cNvPicPr>
            <a:picLocks noChangeAspect="1" noChangeArrowheads="1"/>
          </p:cNvPicPr>
          <p:nvPr/>
        </p:nvPicPr>
        <p:blipFill>
          <a:blip r:embed="rId2" cstate="print"/>
          <a:srcRect/>
          <a:stretch>
            <a:fillRect/>
          </a:stretch>
        </p:blipFill>
        <p:spPr bwMode="auto">
          <a:xfrm>
            <a:off x="777644" y="4100524"/>
            <a:ext cx="7652008" cy="2328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400" dirty="0" smtClean="0"/>
          </a:p>
          <a:p>
            <a:pPr algn="ctr">
              <a:buNone/>
            </a:pPr>
            <a:r>
              <a:rPr lang="ja-JP" altLang="en-US" sz="6600" dirty="0" smtClean="0"/>
              <a:t>そもそも</a:t>
            </a:r>
            <a:endParaRPr lang="en-US" altLang="ja-JP" sz="6600" dirty="0" smtClean="0"/>
          </a:p>
          <a:p>
            <a:pPr algn="ctr">
              <a:buNone/>
            </a:pPr>
            <a:r>
              <a:rPr kumimoji="1" lang="ja-JP" altLang="en-US" sz="6600" b="1" dirty="0" smtClean="0"/>
              <a:t>複数のインデックス</a:t>
            </a:r>
            <a:endParaRPr lang="en-US" altLang="ja-JP" sz="6600" b="1" dirty="0" smtClean="0"/>
          </a:p>
          <a:p>
            <a:pPr algn="ctr">
              <a:buNone/>
            </a:pPr>
            <a:r>
              <a:rPr lang="ja-JP" altLang="en-US" sz="6600" dirty="0" smtClean="0"/>
              <a:t>の実体は？</a:t>
            </a:r>
            <a:endParaRPr kumimoji="1" lang="ja-JP" altLang="en-US" sz="6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m</a:t>
            </a:r>
            <a:r>
              <a:rPr kumimoji="1" lang="en-US" altLang="ja-JP" dirty="0" smtClean="0"/>
              <a:t>i&lt;</a:t>
            </a:r>
            <a:r>
              <a:rPr kumimoji="1" lang="en-US" altLang="ja-JP" dirty="0" err="1" smtClean="0"/>
              <a:t>T,index</a:t>
            </a:r>
            <a:r>
              <a:rPr kumimoji="1" lang="en-US" altLang="ja-JP" dirty="0" smtClean="0"/>
              <a:t>&lt;</a:t>
            </a:r>
            <a:r>
              <a:rPr kumimoji="1" lang="en-US" altLang="ja-JP" dirty="0" err="1" smtClean="0"/>
              <a:t>Tw,Ht,Seq</a:t>
            </a:r>
            <a:r>
              <a:rPr kumimoji="1" lang="en-US" altLang="ja-JP" dirty="0" smtClean="0"/>
              <a:t>&gt;&gt;</a:t>
            </a:r>
            <a:r>
              <a:rPr lang="ja-JP" altLang="en-US" dirty="0" smtClean="0"/>
              <a:t>のﾉｰﾄﾞ</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こんなノードクラス</a:t>
            </a:r>
            <a:endParaRPr kumimoji="1" lang="ja-JP" altLang="en-US" dirty="0"/>
          </a:p>
        </p:txBody>
      </p:sp>
      <p:sp>
        <p:nvSpPr>
          <p:cNvPr id="5" name="正方形/長方形 4"/>
          <p:cNvSpPr/>
          <p:nvPr/>
        </p:nvSpPr>
        <p:spPr bwMode="auto">
          <a:xfrm>
            <a:off x="6355080" y="182880"/>
            <a:ext cx="2685238" cy="1169802"/>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lass</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err="1" smtClean="0">
                <a:ln>
                  <a:noFill/>
                </a:ln>
                <a:solidFill>
                  <a:schemeClr val="tx1"/>
                </a:solidFill>
                <a:effectLst/>
                <a:latin typeface="Arial" charset="0"/>
                <a:ea typeface="ＭＳ Ｐゴシック" pitchFamily="50" charset="-128"/>
              </a:rPr>
              <a:t>index_node_base</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 T value;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 name="正方形/長方形 3"/>
          <p:cNvSpPr/>
          <p:nvPr/>
        </p:nvSpPr>
        <p:spPr bwMode="auto">
          <a:xfrm>
            <a:off x="569622" y="2428868"/>
            <a:ext cx="4646951" cy="413682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kumimoji="0" lang="en-US" altLang="ja-JP" sz="4000" b="0" i="0" u="none" strike="noStrike" cap="none" normalizeH="0" baseline="0" dirty="0" err="1" smtClean="0">
                <a:ln>
                  <a:noFill/>
                </a:ln>
                <a:solidFill>
                  <a:schemeClr val="tx1"/>
                </a:solidFill>
                <a:effectLst/>
                <a:latin typeface="Consolas" pitchFamily="49" charset="0"/>
                <a:ea typeface="ＭＳ Ｐゴシック" pitchFamily="50" charset="-128"/>
              </a:rPr>
              <a:t>node_type</a:t>
            </a:r>
            <a:r>
              <a:rPr kumimoji="0" lang="en-US" altLang="ja-JP" sz="40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endParaRPr lang="en-US" altLang="ja-JP" sz="2800" dirty="0" smtClean="0">
              <a:solidFill>
                <a:schemeClr val="tx1"/>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node_type</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twL</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twR</a:t>
            </a:r>
            <a:r>
              <a:rPr lang="en-US" altLang="ja-JP" sz="2800" dirty="0" smtClean="0">
                <a:solidFill>
                  <a:srgbClr val="7030A0"/>
                </a:solidFill>
                <a:latin typeface="Consolas" pitchFamily="49" charset="0"/>
                <a:ea typeface="ＭＳ Ｐゴシック" pitchFamily="50" charset="-128"/>
              </a:rPr>
              <a:t>;</a:t>
            </a:r>
            <a:br>
              <a:rPr lang="en-US" altLang="ja-JP" sz="2800" dirty="0" smtClean="0">
                <a:solidFill>
                  <a:srgbClr val="7030A0"/>
                </a:solidFill>
                <a:latin typeface="Consolas" pitchFamily="49" charset="0"/>
                <a:ea typeface="ＭＳ Ｐゴシック" pitchFamily="50" charset="-128"/>
              </a:rPr>
            </a:b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redblack</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twC</a:t>
            </a:r>
            <a:r>
              <a:rPr lang="en-US" altLang="ja-JP" sz="2800" dirty="0" smtClean="0">
                <a:solidFill>
                  <a:srgbClr val="7030A0"/>
                </a:solidFill>
                <a:latin typeface="Consolas" pitchFamily="49" charset="0"/>
                <a:ea typeface="ＭＳ Ｐゴシック" pitchFamily="50" charset="-128"/>
              </a:rPr>
              <a:t>;</a:t>
            </a:r>
          </a:p>
          <a:p>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node_type</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htL</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htR</a:t>
            </a:r>
            <a:r>
              <a:rPr lang="en-US" altLang="ja-JP" sz="2800" dirty="0" smtClean="0">
                <a:solidFill>
                  <a:srgbClr val="00B0F0"/>
                </a:solidFill>
                <a:latin typeface="Consolas" pitchFamily="49" charset="0"/>
                <a:ea typeface="ＭＳ Ｐゴシック" pitchFamily="50" charset="-128"/>
              </a:rPr>
              <a:t>;</a:t>
            </a:r>
            <a:br>
              <a:rPr lang="en-US" altLang="ja-JP" sz="2800" dirty="0" smtClean="0">
                <a:solidFill>
                  <a:srgbClr val="00B0F0"/>
                </a:solidFill>
                <a:latin typeface="Consolas" pitchFamily="49" charset="0"/>
                <a:ea typeface="ＭＳ Ｐゴシック" pitchFamily="50" charset="-128"/>
              </a:rPr>
            </a:b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redblack</a:t>
            </a: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htC</a:t>
            </a:r>
            <a:r>
              <a:rPr lang="en-US" altLang="ja-JP" sz="2800" dirty="0" smtClean="0">
                <a:solidFill>
                  <a:srgbClr val="00B0F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prev</a:t>
            </a:r>
            <a:r>
              <a:rPr lang="en-US" altLang="ja-JP" sz="2800" dirty="0" smtClean="0">
                <a:solidFill>
                  <a:srgbClr val="FF000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*next;</a:t>
            </a:r>
            <a:endParaRPr lang="en-US" altLang="ja-JP" sz="4000" dirty="0" smtClean="0">
              <a:solidFill>
                <a:srgbClr val="FF0000"/>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   T         value;</a:t>
            </a:r>
            <a:b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p>
        </p:txBody>
      </p:sp>
      <p:sp>
        <p:nvSpPr>
          <p:cNvPr id="9" name="正方形/長方形 8"/>
          <p:cNvSpPr/>
          <p:nvPr/>
        </p:nvSpPr>
        <p:spPr bwMode="auto">
          <a:xfrm>
            <a:off x="6337297" y="1826916"/>
            <a:ext cx="2716763" cy="1285884"/>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FF0000"/>
                </a:solidFill>
                <a:effectLst/>
                <a:latin typeface="Arial" charset="0"/>
                <a:ea typeface="ＭＳ Ｐゴシック" pitchFamily="50" charset="-128"/>
              </a:rPr>
              <a:t>seqnode</a:t>
            </a:r>
            <a:r>
              <a:rPr kumimoji="0" lang="en-US" altLang="ja-JP" sz="2400" b="0" i="0" u="none" strike="noStrike" cap="none" normalizeH="0" baseline="0" dirty="0" smtClean="0">
                <a:ln>
                  <a:noFill/>
                </a:ln>
                <a:solidFill>
                  <a:srgbClr val="FF0000"/>
                </a:solidFill>
                <a:effectLst/>
                <a:latin typeface="Arial" charset="0"/>
                <a:ea typeface="ＭＳ Ｐゴシック" pitchFamily="50" charset="-128"/>
              </a:rPr>
              <a:t>* next;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seqnode</a:t>
            </a: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prev</a:t>
            </a:r>
            <a:r>
              <a:rPr lang="en-US" altLang="ja-JP" sz="2400" dirty="0" smtClean="0">
                <a:solidFill>
                  <a:srgbClr val="FF0000"/>
                </a:solidFill>
                <a:latin typeface="Arial" charset="0"/>
                <a:ea typeface="ＭＳ Ｐゴシック" pitchFamily="50" charset="-128"/>
              </a:rPr>
              <a:t>;</a:t>
            </a:r>
            <a:r>
              <a:rPr lang="en-US" altLang="ja-JP" sz="2400" dirty="0" smtClean="0">
                <a:solidFill>
                  <a:schemeClr val="tx1"/>
                </a:solidFill>
                <a:latin typeface="Arial" charset="0"/>
                <a:ea typeface="ＭＳ Ｐゴシック" pitchFamily="50" charset="-128"/>
              </a:rPr>
              <a:t>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553762" y="3605112"/>
            <a:ext cx="2286016"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00B0F0"/>
                </a:solidFill>
                <a:effectLst/>
                <a:latin typeface="Arial" charset="0"/>
                <a:ea typeface="ＭＳ Ｐゴシック" pitchFamily="50" charset="-128"/>
              </a:rPr>
              <a:t>htnode</a:t>
            </a:r>
            <a:r>
              <a:rPr lang="en-US" altLang="ja-JP" sz="2400" dirty="0" smtClean="0">
                <a:solidFill>
                  <a:srgbClr val="00B0F0"/>
                </a:solidFill>
                <a:latin typeface="Arial" charset="0"/>
                <a:ea typeface="ＭＳ Ｐゴシック" pitchFamily="50" charset="-128"/>
              </a:rPr>
              <a:t> *L, *R</a:t>
            </a:r>
            <a:r>
              <a:rPr kumimoji="0" lang="en-US" altLang="ja-JP" sz="2400" b="0" i="0" u="none" strike="noStrike" cap="none" normalizeH="0" baseline="0" dirty="0" smtClean="0">
                <a:ln>
                  <a:noFill/>
                </a:ln>
                <a:solidFill>
                  <a:srgbClr val="00B0F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00B0F0"/>
                </a:solidFill>
                <a:latin typeface="Arial" charset="0"/>
                <a:ea typeface="ＭＳ Ｐゴシック" pitchFamily="50" charset="-128"/>
              </a:rPr>
              <a:t>  </a:t>
            </a:r>
            <a:r>
              <a:rPr lang="en-US" altLang="ja-JP" sz="2400" dirty="0" err="1" smtClean="0">
                <a:solidFill>
                  <a:srgbClr val="00B0F0"/>
                </a:solidFill>
                <a:latin typeface="Arial" charset="0"/>
                <a:ea typeface="ＭＳ Ｐゴシック" pitchFamily="50" charset="-128"/>
              </a:rPr>
              <a:t>redblack</a:t>
            </a:r>
            <a:r>
              <a:rPr lang="en-US" altLang="ja-JP" sz="2400" dirty="0" smtClean="0">
                <a:solidFill>
                  <a:srgbClr val="00B0F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cxnSp>
        <p:nvCxnSpPr>
          <p:cNvPr id="13" name="直線矢印コネクタ 12"/>
          <p:cNvCxnSpPr>
            <a:stCxn id="9" idx="0"/>
            <a:endCxn id="5" idx="2"/>
          </p:cNvCxnSpPr>
          <p:nvPr/>
        </p:nvCxnSpPr>
        <p:spPr bwMode="auto">
          <a:xfrm rot="5400000" flipH="1" flipV="1">
            <a:off x="7459572" y="1588789"/>
            <a:ext cx="474234" cy="2020"/>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11" idx="0"/>
            <a:endCxn id="10" idx="2"/>
          </p:cNvCxnSpPr>
          <p:nvPr/>
        </p:nvCxnSpPr>
        <p:spPr bwMode="auto">
          <a:xfrm rot="16200000" flipV="1">
            <a:off x="7402235" y="5114093"/>
            <a:ext cx="597244" cy="8174"/>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7" name="直線矢印コネクタ 16"/>
          <p:cNvCxnSpPr>
            <a:stCxn id="10" idx="0"/>
            <a:endCxn id="9" idx="2"/>
          </p:cNvCxnSpPr>
          <p:nvPr/>
        </p:nvCxnSpPr>
        <p:spPr bwMode="auto">
          <a:xfrm rot="16200000" flipV="1">
            <a:off x="7450069" y="3358410"/>
            <a:ext cx="492312" cy="1091"/>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1" name="正方形/長方形 10"/>
          <p:cNvSpPr/>
          <p:nvPr/>
        </p:nvSpPr>
        <p:spPr bwMode="auto">
          <a:xfrm>
            <a:off x="6370819" y="5416802"/>
            <a:ext cx="2668249"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lang="en-US" altLang="ja-JP" sz="2400" dirty="0" err="1" smtClean="0">
                <a:solidFill>
                  <a:schemeClr val="tx1"/>
                </a:solidFill>
                <a:latin typeface="Arial" charset="0"/>
                <a:ea typeface="ＭＳ Ｐゴシック" pitchFamily="50" charset="-128"/>
              </a:rPr>
              <a:t>node_type</a:t>
            </a:r>
            <a:r>
              <a:rPr lang="en-US" altLang="ja-JP" sz="2400" dirty="0" smtClean="0">
                <a:solidFill>
                  <a:schemeClr val="tx1"/>
                </a:solidFill>
                <a:latin typeface="Arial" charset="0"/>
                <a:ea typeface="ＭＳ Ｐゴシック" pitchFamily="50" charset="-128"/>
              </a:rPr>
              <a:t>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7030A0"/>
                </a:solidFill>
                <a:effectLst/>
                <a:latin typeface="Arial" charset="0"/>
                <a:ea typeface="ＭＳ Ｐゴシック" pitchFamily="50" charset="-128"/>
              </a:rPr>
              <a:t>node_type</a:t>
            </a:r>
            <a:r>
              <a:rPr lang="en-US" altLang="ja-JP" sz="2400" dirty="0" smtClean="0">
                <a:solidFill>
                  <a:srgbClr val="7030A0"/>
                </a:solidFill>
                <a:latin typeface="Arial" charset="0"/>
                <a:ea typeface="ＭＳ Ｐゴシック" pitchFamily="50" charset="-128"/>
              </a:rPr>
              <a:t> *L,*R</a:t>
            </a:r>
            <a:r>
              <a:rPr kumimoji="0" lang="en-US" altLang="ja-JP" sz="2400" b="0" i="0" u="none" strike="noStrike" cap="none" normalizeH="0" baseline="0" dirty="0" smtClean="0">
                <a:ln>
                  <a:noFill/>
                </a:ln>
                <a:solidFill>
                  <a:srgbClr val="7030A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7030A0"/>
                </a:solidFill>
                <a:latin typeface="Arial" charset="0"/>
                <a:ea typeface="ＭＳ Ｐゴシック" pitchFamily="50" charset="-128"/>
              </a:rPr>
              <a:t>  </a:t>
            </a:r>
            <a:r>
              <a:rPr lang="en-US" altLang="ja-JP" sz="2400" dirty="0" err="1" smtClean="0">
                <a:solidFill>
                  <a:srgbClr val="7030A0"/>
                </a:solidFill>
                <a:latin typeface="Arial" charset="0"/>
                <a:ea typeface="ＭＳ Ｐゴシック" pitchFamily="50" charset="-128"/>
              </a:rPr>
              <a:t>redblack</a:t>
            </a:r>
            <a:r>
              <a:rPr lang="en-US" altLang="ja-JP" sz="2400" dirty="0" smtClean="0">
                <a:solidFill>
                  <a:srgbClr val="7030A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sp>
        <p:nvSpPr>
          <p:cNvPr id="47" name="右矢印 46"/>
          <p:cNvSpPr/>
          <p:nvPr/>
        </p:nvSpPr>
        <p:spPr bwMode="auto">
          <a:xfrm>
            <a:off x="4781859" y="3987387"/>
            <a:ext cx="1783829" cy="2038662"/>
          </a:xfrm>
          <a:prstGeom prst="rightArrow">
            <a:avLst/>
          </a:prstGeom>
          <a:solidFill>
            <a:srgbClr val="30903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正確には</a:t>
            </a:r>
            <a: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t/>
            </a:r>
            <a:b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b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継承で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俺々ノード</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sg</a:t>
            </a:r>
            <a:r>
              <a:rPr kumimoji="1" lang="en-US" altLang="ja-JP" dirty="0" err="1" smtClean="0"/>
              <a:t>_set</a:t>
            </a:r>
            <a:r>
              <a:rPr kumimoji="1" lang="en-US" altLang="ja-JP" dirty="0" smtClean="0"/>
              <a:t> </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solidFill>
                  <a:srgbClr val="00B050"/>
                </a:solidFill>
              </a:rPr>
              <a:t>親ｸﾗｽ</a:t>
            </a:r>
            <a:r>
              <a:rPr kumimoji="1" lang="ja-JP" altLang="en-US" dirty="0" smtClean="0"/>
              <a:t>を外から指定可にする</a:t>
            </a:r>
            <a:endParaRPr kumimoji="1" lang="ja-JP" altLang="en-US" dirty="0"/>
          </a:p>
        </p:txBody>
      </p:sp>
      <p:sp>
        <p:nvSpPr>
          <p:cNvPr id="4" name="正方形/長方形 3"/>
          <p:cNvSpPr/>
          <p:nvPr/>
        </p:nvSpPr>
        <p:spPr bwMode="auto">
          <a:xfrm>
            <a:off x="500034" y="2500306"/>
            <a:ext cx="8286808" cy="350046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template&lt;</a:t>
            </a:r>
            <a:r>
              <a:rPr lang="en-US" altLang="ja-JP" sz="3600" dirty="0" err="1" smtClean="0">
                <a:solidFill>
                  <a:schemeClr val="tx1"/>
                </a:solidFill>
                <a:latin typeface="Consolas" pitchFamily="49" charset="0"/>
                <a:ea typeface="ＭＳ Ｐゴシック" pitchFamily="50" charset="-128"/>
              </a:rPr>
              <a:t>typename</a:t>
            </a:r>
            <a:r>
              <a:rPr lang="en-US" altLang="ja-JP" sz="3600" dirty="0" smtClean="0">
                <a:solidFill>
                  <a:schemeClr val="tx1"/>
                </a:solidFill>
                <a:latin typeface="Consolas" pitchFamily="49" charset="0"/>
                <a:ea typeface="ＭＳ Ｐゴシック" pitchFamily="50" charset="-128"/>
              </a:rPr>
              <a:t> </a:t>
            </a:r>
            <a:r>
              <a:rPr lang="en-US" altLang="ja-JP" sz="3600" dirty="0" smtClean="0">
                <a:solidFill>
                  <a:srgbClr val="00B050"/>
                </a:solidFill>
                <a:latin typeface="Consolas" pitchFamily="49" charset="0"/>
                <a:ea typeface="ＭＳ Ｐゴシック" pitchFamily="50" charset="-128"/>
              </a:rPr>
              <a:t>Super</a:t>
            </a:r>
            <a:r>
              <a:rPr lang="en-US" altLang="ja-JP" sz="3600" dirty="0" smtClean="0">
                <a:solidFill>
                  <a:schemeClr val="tx1"/>
                </a:solidFill>
                <a:latin typeface="Consolas" pitchFamily="49" charset="0"/>
                <a:ea typeface="ＭＳ Ｐゴシック" pitchFamily="50" charset="-128"/>
              </a:rPr>
              <a:t>&gt;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my_node</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public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Super</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sg_set_member_hook</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a:t>
            </a:r>
            <a:r>
              <a:rPr kumimoji="0" lang="en-US" altLang="ja-JP" sz="3600" b="0" i="0" u="none" strike="noStrike" cap="none" normalizeH="0" dirty="0" smtClean="0">
                <a:ln>
                  <a:noFill/>
                </a:ln>
                <a:solidFill>
                  <a:schemeClr val="tx1"/>
                </a:solidFill>
                <a:effectLst/>
                <a:latin typeface="Consolas" pitchFamily="49" charset="0"/>
                <a:ea typeface="ＭＳ Ｐゴシック" pitchFamily="50" charset="-128"/>
              </a:rPr>
              <a:t> hook_;</a:t>
            </a:r>
            <a:endPar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1714480" y="5786454"/>
            <a:ext cx="5429288" cy="857256"/>
          </a:xfrm>
          <a:prstGeom prst="wedgeRoundRectCallout">
            <a:avLst>
              <a:gd name="adj1" fmla="val -12837"/>
              <a:gd name="adj2" fmla="val -14478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7358082" y="5715016"/>
            <a:ext cx="1571636" cy="928694"/>
          </a:xfrm>
          <a:prstGeom prst="wedgeRoundRectCallout">
            <a:avLst>
              <a:gd name="adj1" fmla="val -75070"/>
              <a:gd name="adj2" fmla="val -81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pitchFamily="50" charset="-128"/>
              </a:rPr>
              <a:t>コンストラクタ呼ばれないので注意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8800" dirty="0" smtClean="0"/>
              <a:t> </a:t>
            </a:r>
            <a:r>
              <a:rPr lang="en-US" altLang="ja-JP" sz="8800" dirty="0" smtClean="0">
                <a:latin typeface="Consolas" pitchFamily="49" charset="0"/>
              </a:rPr>
              <a:t>M</a:t>
            </a:r>
            <a:r>
              <a:rPr kumimoji="1" lang="en-US" altLang="ja-JP" sz="8800" dirty="0" smtClean="0">
                <a:latin typeface="Consolas" pitchFamily="49" charset="0"/>
              </a:rPr>
              <a:t>ulti</a:t>
            </a:r>
            <a:r>
              <a:rPr lang="ja-JP" altLang="en-US" sz="8800" dirty="0" smtClean="0"/>
              <a:t>：</a:t>
            </a:r>
            <a:r>
              <a:rPr kumimoji="1" lang="ja-JP" altLang="en-US" sz="8800" dirty="0" smtClean="0"/>
              <a:t>複数の</a:t>
            </a:r>
            <a:endParaRPr kumimoji="1" lang="en-US" altLang="ja-JP" sz="8800" dirty="0" smtClean="0"/>
          </a:p>
          <a:p>
            <a:pPr lvl="8"/>
            <a:endParaRPr lang="en-US" altLang="ja-JP" sz="3200" dirty="0" smtClean="0"/>
          </a:p>
          <a:p>
            <a:pPr>
              <a:buNone/>
            </a:pPr>
            <a:r>
              <a:rPr lang="en-US" altLang="ja-JP" sz="8800" dirty="0" smtClean="0"/>
              <a:t> </a:t>
            </a:r>
            <a:r>
              <a:rPr lang="en-US" altLang="ja-JP" sz="8800" dirty="0" smtClean="0">
                <a:latin typeface="Consolas" pitchFamily="49" charset="0"/>
              </a:rPr>
              <a:t>I</a:t>
            </a:r>
            <a:r>
              <a:rPr kumimoji="1" lang="en-US" altLang="ja-JP" sz="8800" dirty="0" smtClean="0">
                <a:latin typeface="Consolas" pitchFamily="49" charset="0"/>
              </a:rPr>
              <a:t>ndex</a:t>
            </a:r>
            <a:r>
              <a:rPr lang="ja-JP" altLang="en-US" sz="8800" dirty="0" smtClean="0"/>
              <a:t>：</a:t>
            </a:r>
            <a:r>
              <a:rPr kumimoji="1" lang="ja-JP" altLang="en-US" sz="8800" dirty="0" smtClean="0"/>
              <a:t>索引</a:t>
            </a:r>
            <a:endParaRPr kumimoji="1" lang="ja-JP" altLang="en-US" sz="8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1100" dirty="0" smtClean="0"/>
          </a:p>
          <a:p>
            <a:pPr algn="ctr">
              <a:buNone/>
            </a:pPr>
            <a:r>
              <a:rPr lang="ja-JP" altLang="en-US" sz="7200" dirty="0" smtClean="0"/>
              <a:t>次に</a:t>
            </a:r>
            <a:endParaRPr lang="en-US" altLang="ja-JP" sz="7200" dirty="0" smtClean="0"/>
          </a:p>
          <a:p>
            <a:pPr algn="ctr">
              <a:buNone/>
            </a:pPr>
            <a:r>
              <a:rPr lang="ja-JP" altLang="en-US" sz="7200" b="1" dirty="0" smtClean="0"/>
              <a:t>インデックス本体</a:t>
            </a:r>
            <a:endParaRPr lang="en-US" altLang="ja-JP" sz="7200" b="1" dirty="0" smtClean="0"/>
          </a:p>
          <a:p>
            <a:pPr algn="ctr">
              <a:buNone/>
            </a:pPr>
            <a:r>
              <a:rPr lang="ja-JP" altLang="en-US" sz="7200" dirty="0" smtClean="0"/>
              <a:t>の実体</a:t>
            </a:r>
            <a:endParaRPr kumimoji="1" lang="ja-JP" altLang="en-US" sz="7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これも</a:t>
            </a:r>
            <a:r>
              <a:rPr kumimoji="1" lang="ja-JP" altLang="en-US" dirty="0" smtClean="0"/>
              <a:t>継承</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4497513"/>
            <a:ext cx="7749916" cy="2158117"/>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 {</a:t>
            </a:r>
          </a:p>
          <a:p>
            <a:r>
              <a:rPr lang="en-US" altLang="ja-JP" sz="2400" dirty="0" smtClean="0">
                <a:solidFill>
                  <a:schemeClr val="tx1"/>
                </a:solidFill>
                <a:latin typeface="Consolas" pitchFamily="49" charset="0"/>
                <a:ea typeface="ＭＳ Ｐゴシック" pitchFamily="50" charset="-128"/>
              </a:rPr>
              <a:t>public:  </a:t>
            </a:r>
            <a:r>
              <a:rPr lang="en-US" altLang="ja-JP" sz="2400" dirty="0" err="1" smtClean="0">
                <a:solidFill>
                  <a:srgbClr val="7030A0"/>
                </a:solidFill>
                <a:latin typeface="Consolas" pitchFamily="49" charset="0"/>
                <a:ea typeface="ＭＳ Ｐゴシック" pitchFamily="50" charset="-128"/>
              </a:rPr>
              <a:t>twIndex</a:t>
            </a:r>
            <a:r>
              <a:rPr lang="en-US" altLang="ja-JP" sz="2400" dirty="0" smtClean="0">
                <a:solidFill>
                  <a:srgbClr val="7030A0"/>
                </a:solidFill>
                <a:latin typeface="Consolas" pitchFamily="49" charset="0"/>
                <a:ea typeface="ＭＳ Ｐゴシック" pitchFamily="50" charset="-128"/>
              </a:rPr>
              <a:t>&amp; get&lt;0&gt;() { return *this;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00B0F0"/>
                </a:solidFill>
                <a:latin typeface="Consolas" pitchFamily="49" charset="0"/>
                <a:ea typeface="ＭＳ Ｐゴシック" pitchFamily="50" charset="-128"/>
              </a:rPr>
              <a:t>htIndex</a:t>
            </a:r>
            <a:r>
              <a:rPr lang="en-US" altLang="ja-JP" sz="2400" dirty="0" smtClean="0">
                <a:solidFill>
                  <a:srgbClr val="00B0F0"/>
                </a:solidFill>
                <a:latin typeface="Consolas" pitchFamily="49" charset="0"/>
                <a:ea typeface="ＭＳ Ｐゴシック" pitchFamily="50" charset="-128"/>
              </a:rPr>
              <a:t>&amp; get&lt;1&gt;() { return *this; }</a:t>
            </a:r>
          </a:p>
          <a:p>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FF0000"/>
                </a:solidFill>
                <a:latin typeface="Consolas" pitchFamily="49" charset="0"/>
                <a:ea typeface="ＭＳ Ｐゴシック" pitchFamily="50" charset="-128"/>
              </a:rPr>
              <a:t>seqIndex</a:t>
            </a:r>
            <a:r>
              <a:rPr lang="en-US" altLang="ja-JP" sz="2400" dirty="0" smtClean="0">
                <a:solidFill>
                  <a:srgbClr val="FF0000"/>
                </a:solidFill>
                <a:latin typeface="Consolas" pitchFamily="49" charset="0"/>
                <a:ea typeface="ＭＳ Ｐゴシック" pitchFamily="50" charset="-128"/>
              </a:rPr>
              <a:t>&amp; get&lt;2&gt;() { return *this;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
        <p:nvSpPr>
          <p:cNvPr id="5" name="正方形/長方形 4"/>
          <p:cNvSpPr/>
          <p:nvPr/>
        </p:nvSpPr>
        <p:spPr bwMode="auto">
          <a:xfrm>
            <a:off x="452193" y="3016005"/>
            <a:ext cx="5034208" cy="941398"/>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a:t>
            </a:r>
            <a:r>
              <a:rPr lang="en-US" altLang="ja-JP" sz="2800" dirty="0" smtClean="0">
                <a:solidFill>
                  <a:schemeClr val="tx1"/>
                </a:solidFill>
                <a:latin typeface="Consolas" pitchFamily="49" charset="0"/>
                <a:ea typeface="ＭＳ Ｐゴシック" pitchFamily="50" charset="-128"/>
              </a:rPr>
              <a:t> (</a:t>
            </a:r>
            <a:r>
              <a:rPr lang="en-US" altLang="ja-JP" sz="2800" dirty="0" err="1" smtClean="0">
                <a:solidFill>
                  <a:schemeClr val="tx1"/>
                </a:solidFill>
                <a:latin typeface="Consolas" pitchFamily="49" charset="0"/>
                <a:ea typeface="ＭＳ Ｐゴシック" pitchFamily="50" charset="-128"/>
              </a:rPr>
              <a:t>TWitterID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7030A0"/>
                </a:solidFill>
                <a:latin typeface="Consolas" pitchFamily="49" charset="0"/>
                <a:ea typeface="ＭＳ Ｐゴシック" pitchFamily="50" charset="-128"/>
              </a:rPr>
              <a:t>find,erase,begin,end</a:t>
            </a:r>
            <a:r>
              <a:rPr lang="en-US" altLang="ja-JP" sz="2400" dirty="0" smtClean="0">
                <a:solidFill>
                  <a:srgbClr val="7030A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514654" y="1639424"/>
            <a:ext cx="4896796" cy="89391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ja-JP" altLang="en-US" sz="2800" dirty="0" smtClean="0">
                <a:solidFill>
                  <a:schemeClr val="tx1"/>
                </a:solidFill>
                <a:latin typeface="Consolas" pitchFamily="49" charset="0"/>
                <a:ea typeface="ＭＳ Ｐゴシック" pitchFamily="50" charset="-128"/>
              </a:rPr>
              <a:t>はてな</a:t>
            </a:r>
            <a:r>
              <a:rPr lang="en-US" altLang="ja-JP" sz="2800" dirty="0" smtClean="0">
                <a:solidFill>
                  <a:schemeClr val="tx1"/>
                </a:solidFill>
                <a:latin typeface="Consolas" pitchFamily="49" charset="0"/>
                <a:ea typeface="ＭＳ Ｐゴシック" pitchFamily="50" charset="-128"/>
              </a:rPr>
              <a:t>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00B0F0"/>
                </a:solidFill>
                <a:latin typeface="Consolas" pitchFamily="49" charset="0"/>
                <a:ea typeface="ＭＳ Ｐゴシック" pitchFamily="50" charset="-128"/>
              </a:rPr>
              <a:t>find,erase,begin,end</a:t>
            </a:r>
            <a:r>
              <a:rPr lang="en-US" altLang="ja-JP" sz="2400" dirty="0" smtClean="0">
                <a:solidFill>
                  <a:srgbClr val="00B0F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7" name="正方形/長方形 6"/>
          <p:cNvSpPr/>
          <p:nvPr/>
        </p:nvSpPr>
        <p:spPr bwMode="auto">
          <a:xfrm>
            <a:off x="577110" y="262828"/>
            <a:ext cx="4774377" cy="921395"/>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順番保存用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FF0000"/>
                </a:solidFill>
                <a:latin typeface="Consolas" pitchFamily="49" charset="0"/>
                <a:ea typeface="ＭＳ Ｐゴシック" pitchFamily="50" charset="-128"/>
              </a:rPr>
              <a:t>push_back,begin,end</a:t>
            </a:r>
            <a:r>
              <a:rPr lang="en-US" altLang="ja-JP" sz="2400" dirty="0" smtClean="0">
                <a:solidFill>
                  <a:srgbClr val="FF000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cxnSp>
        <p:nvCxnSpPr>
          <p:cNvPr id="8" name="直線矢印コネクタ 7"/>
          <p:cNvCxnSpPr>
            <a:endCxn id="5" idx="2"/>
          </p:cNvCxnSpPr>
          <p:nvPr/>
        </p:nvCxnSpPr>
        <p:spPr bwMode="auto">
          <a:xfrm rot="5400000" flipH="1" flipV="1">
            <a:off x="2691356" y="4234099"/>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a:endCxn id="6" idx="2"/>
          </p:cNvCxnSpPr>
          <p:nvPr/>
        </p:nvCxnSpPr>
        <p:spPr bwMode="auto">
          <a:xfrm rot="16200000" flipV="1">
            <a:off x="2724842" y="2771549"/>
            <a:ext cx="482667" cy="6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6" idx="0"/>
            <a:endCxn id="7" idx="2"/>
          </p:cNvCxnSpPr>
          <p:nvPr/>
        </p:nvCxnSpPr>
        <p:spPr bwMode="auto">
          <a:xfrm rot="5400000" flipH="1" flipV="1">
            <a:off x="2736075" y="1411201"/>
            <a:ext cx="455201" cy="124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9" name="テキスト ボックス 18"/>
          <p:cNvSpPr txBox="1"/>
          <p:nvPr/>
        </p:nvSpPr>
        <p:spPr>
          <a:xfrm>
            <a:off x="3102961" y="3957404"/>
            <a:ext cx="1663908" cy="584775"/>
          </a:xfrm>
          <a:prstGeom prst="rect">
            <a:avLst/>
          </a:prstGeom>
          <a:noFill/>
        </p:spPr>
        <p:txBody>
          <a:bodyPr wrap="square" rtlCol="0">
            <a:spAutoFit/>
          </a:bodyPr>
          <a:lstStyle/>
          <a:p>
            <a:r>
              <a:rPr kumimoji="1" lang="en-US" altLang="ja-JP" sz="3200" b="1" i="1" dirty="0" smtClean="0">
                <a:solidFill>
                  <a:srgbClr val="309030"/>
                </a:solidFill>
              </a:rPr>
              <a:t>public</a:t>
            </a:r>
            <a:endParaRPr kumimoji="1" lang="ja-JP" altLang="en-US" sz="3200" b="1" i="1" dirty="0">
              <a:solidFill>
                <a:srgbClr val="309030"/>
              </a:solidFill>
            </a:endParaRPr>
          </a:p>
        </p:txBody>
      </p:sp>
      <p:sp>
        <p:nvSpPr>
          <p:cNvPr id="20" name="テキスト ボックス 19"/>
          <p:cNvSpPr txBox="1"/>
          <p:nvPr/>
        </p:nvSpPr>
        <p:spPr>
          <a:xfrm>
            <a:off x="3120450" y="24609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1" name="テキスト ボックス 20"/>
          <p:cNvSpPr txBox="1"/>
          <p:nvPr/>
        </p:nvSpPr>
        <p:spPr>
          <a:xfrm>
            <a:off x="3122950" y="11143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2" name="正方形/長方形 21"/>
          <p:cNvSpPr/>
          <p:nvPr/>
        </p:nvSpPr>
        <p:spPr bwMode="auto">
          <a:xfrm>
            <a:off x="5489769" y="2226098"/>
            <a:ext cx="3654231" cy="588819"/>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a:t>
            </a:r>
            <a:endParaRPr lang="en-US" altLang="ja-JP" sz="2000" dirty="0" smtClean="0">
              <a:solidFill>
                <a:schemeClr val="tx1"/>
              </a:solidFill>
              <a:latin typeface="Consolas" pitchFamily="49" charset="0"/>
              <a:ea typeface="ＭＳ Ｐゴシック" pitchFamily="50" charset="-128"/>
            </a:endParaRPr>
          </a:p>
        </p:txBody>
      </p:sp>
      <p:cxnSp>
        <p:nvCxnSpPr>
          <p:cNvPr id="23" name="直線矢印コネクタ 22"/>
          <p:cNvCxnSpPr>
            <a:stCxn id="7" idx="3"/>
            <a:endCxn id="22" idx="0"/>
          </p:cNvCxnSpPr>
          <p:nvPr/>
        </p:nvCxnSpPr>
        <p:spPr bwMode="auto">
          <a:xfrm>
            <a:off x="5351487" y="723526"/>
            <a:ext cx="1965398" cy="1502572"/>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6" name="テキスト ボックス 25"/>
          <p:cNvSpPr txBox="1"/>
          <p:nvPr/>
        </p:nvSpPr>
        <p:spPr>
          <a:xfrm>
            <a:off x="6789434" y="1374278"/>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俺々インデックス</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a:t>
            </a:r>
            <a:r>
              <a:rPr kumimoji="1" lang="en-US" altLang="ja-JP" dirty="0" err="1" smtClean="0"/>
              <a:t>g_set</a:t>
            </a:r>
            <a:r>
              <a:rPr kumimoji="1" lang="en-US" altLang="ja-JP" dirty="0" smtClean="0"/>
              <a:t> </a:t>
            </a:r>
            <a:r>
              <a:rPr kumimoji="1"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rgbClr val="00B050"/>
                </a:solidFill>
              </a:rPr>
              <a:t>親ｸﾗｽ</a:t>
            </a:r>
            <a:r>
              <a:rPr lang="ja-JP" altLang="en-US" dirty="0" smtClean="0"/>
              <a:t>を外から指定可にする</a:t>
            </a:r>
            <a:endParaRPr kumimoji="1" lang="ja-JP" altLang="en-US" dirty="0"/>
          </a:p>
        </p:txBody>
      </p:sp>
      <p:sp>
        <p:nvSpPr>
          <p:cNvPr id="4" name="正方形/長方形 3"/>
          <p:cNvSpPr/>
          <p:nvPr/>
        </p:nvSpPr>
        <p:spPr bwMode="auto">
          <a:xfrm>
            <a:off x="500034" y="2500306"/>
            <a:ext cx="8286808" cy="4071966"/>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ja-JP" sz="3600" dirty="0" smtClean="0">
                <a:solidFill>
                  <a:schemeClr val="tx1"/>
                </a:solidFill>
                <a:latin typeface="Consolas" pitchFamily="49" charset="0"/>
                <a:ea typeface="ＭＳ Ｐゴシック" pitchFamily="50" charset="-128"/>
              </a:rPr>
              <a:t>template&lt;class </a:t>
            </a:r>
            <a:r>
              <a:rPr lang="en-US" altLang="ja-JP" sz="3600" dirty="0" smtClean="0">
                <a:solidFill>
                  <a:srgbClr val="00B050"/>
                </a:solidFill>
                <a:latin typeface="Consolas" pitchFamily="49" charset="0"/>
                <a:ea typeface="ＭＳ Ｐゴシック" pitchFamily="50" charset="-128"/>
              </a:rPr>
              <a:t>Meta</a:t>
            </a:r>
            <a:r>
              <a:rPr lang="en-US" altLang="ja-JP" sz="3600" dirty="0" smtClean="0">
                <a:solidFill>
                  <a:schemeClr val="tx1"/>
                </a:solidFill>
                <a:latin typeface="Consolas" pitchFamily="49" charset="0"/>
                <a:ea typeface="ＭＳ Ｐゴシック" pitchFamily="50" charset="-128"/>
              </a:rPr>
              <a:t>, class Tag&gt;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my_index</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protected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Meta::type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a:t>
            </a:r>
            <a:r>
              <a:rPr lang="en-US" altLang="ja-JP" sz="2800" dirty="0" err="1" smtClean="0">
                <a:solidFill>
                  <a:schemeClr val="accent5">
                    <a:lumMod val="50000"/>
                  </a:schemeClr>
                </a:solidFill>
                <a:latin typeface="Consolas" pitchFamily="49" charset="0"/>
                <a:ea typeface="ＭＳ Ｐゴシック" pitchFamily="50" charset="-128"/>
              </a:rPr>
              <a:t>typedef</a:t>
            </a:r>
            <a:r>
              <a:rPr lang="ja-JP" altLang="en-US" sz="2800" dirty="0" smtClean="0">
                <a:solidFill>
                  <a:schemeClr val="accent5">
                    <a:lumMod val="50000"/>
                  </a:schemeClr>
                </a:solidFill>
                <a:latin typeface="Consolas" pitchFamily="49" charset="0"/>
                <a:ea typeface="ＭＳ Ｐゴシック" pitchFamily="50" charset="-128"/>
              </a:rPr>
              <a:t>を大量定義</a:t>
            </a:r>
            <a:endParaRPr lang="en-US" altLang="ja-JP" sz="3600" dirty="0" smtClean="0">
              <a:solidFill>
                <a:schemeClr val="accent5">
                  <a:lumMod val="50000"/>
                </a:schemeClr>
              </a:solidFill>
              <a:latin typeface="Consolas" pitchFamily="49" charset="0"/>
              <a:ea typeface="ＭＳ Ｐゴシック" pitchFamily="50" charset="-128"/>
            </a:endParaRPr>
          </a:p>
          <a:p>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ここで必須メソッドを実装する</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my_node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&lt;…&gt;&gt;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impl</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_;</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3714712" y="6215082"/>
            <a:ext cx="5429288" cy="642918"/>
          </a:xfrm>
          <a:prstGeom prst="wedgeRoundRectCallout">
            <a:avLst>
              <a:gd name="adj1" fmla="val 13425"/>
              <a:gd name="adj2" fmla="val -10320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５</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6600" dirty="0" smtClean="0"/>
              <a:t>次に</a:t>
            </a:r>
            <a:endParaRPr lang="en-US" altLang="ja-JP" sz="6600" dirty="0" smtClean="0"/>
          </a:p>
          <a:p>
            <a:pPr algn="ctr">
              <a:buNone/>
            </a:pPr>
            <a:r>
              <a:rPr lang="ja-JP" altLang="en-US" sz="6600" b="1" dirty="0" smtClean="0"/>
              <a:t>コンテナ的メソッド</a:t>
            </a:r>
            <a:endParaRPr lang="en-US" altLang="ja-JP" sz="6600" b="1" dirty="0" smtClean="0"/>
          </a:p>
          <a:p>
            <a:pPr algn="ctr">
              <a:buNone/>
            </a:pPr>
            <a:r>
              <a:rPr lang="ja-JP" altLang="en-US" sz="6600" dirty="0" smtClean="0"/>
              <a:t>の実装</a:t>
            </a:r>
            <a:endParaRPr kumimoji="1" lang="ja-JP" altLang="en-US" sz="6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6600" dirty="0" smtClean="0"/>
              <a:t>例</a:t>
            </a:r>
            <a:endParaRPr lang="en-US" altLang="ja-JP" sz="6600" dirty="0" smtClean="0"/>
          </a:p>
          <a:p>
            <a:pPr algn="ctr">
              <a:buNone/>
            </a:pPr>
            <a:r>
              <a:rPr lang="en-US" altLang="ja-JP" sz="8800" b="1" dirty="0" err="1" smtClean="0"/>
              <a:t>pop_back</a:t>
            </a:r>
            <a:endParaRPr lang="en-US" altLang="ja-JP" sz="8800" b="1" dirty="0" smtClean="0"/>
          </a:p>
          <a:p>
            <a:pPr algn="ctr">
              <a:buNone/>
            </a:pPr>
            <a:r>
              <a:rPr lang="en-US" altLang="ja-JP" sz="6600" dirty="0" smtClean="0"/>
              <a:t>(</a:t>
            </a:r>
            <a:r>
              <a:rPr lang="ja-JP" altLang="en-US" sz="6600" dirty="0" smtClean="0"/>
              <a:t>最後の要素を消す</a:t>
            </a:r>
            <a:r>
              <a:rPr lang="en-US" altLang="ja-JP" sz="6600" dirty="0" smtClean="0"/>
              <a:t>)</a:t>
            </a:r>
            <a:endParaRPr kumimoji="1" lang="ja-JP" altLang="en-US" sz="6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5715017"/>
            <a:ext cx="7822082" cy="92869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kumimoji="0" lang="en-US" altLang="ja-JP" sz="24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void </a:t>
            </a:r>
            <a:r>
              <a:rPr lang="en-US" altLang="ja-JP" sz="2400" b="1"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(node* p){super::erase_(p);} }</a:t>
            </a:r>
          </a:p>
        </p:txBody>
      </p:sp>
      <p:sp>
        <p:nvSpPr>
          <p:cNvPr id="5" name="正方形/長方形 4"/>
          <p:cNvSpPr/>
          <p:nvPr/>
        </p:nvSpPr>
        <p:spPr bwMode="auto">
          <a:xfrm>
            <a:off x="1142976" y="4659079"/>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157464" y="857232"/>
            <a:ext cx="5414668" cy="3214710"/>
          </a:xfrm>
          <a:prstGeom prst="rect">
            <a:avLst/>
          </a:prstGeom>
          <a:solidFill>
            <a:srgbClr val="E4FFC9"/>
          </a:solidFill>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my_index</a:t>
            </a:r>
            <a:r>
              <a:rPr lang="en-US" altLang="ja-JP" sz="2800" dirty="0" smtClean="0">
                <a:solidFill>
                  <a:schemeClr val="tx1"/>
                </a:solidFill>
                <a:latin typeface="Consolas" pitchFamily="49" charset="0"/>
                <a:ea typeface="ＭＳ Ｐゴシック" pitchFamily="50" charset="-128"/>
              </a:rPr>
              <a:t> </a:t>
            </a:r>
            <a:r>
              <a:rPr lang="en-US" altLang="ja-JP" sz="3200" dirty="0" smtClean="0">
                <a:solidFill>
                  <a:schemeClr val="tx1"/>
                </a:solidFill>
                <a:latin typeface="Consolas" pitchFamily="49" charset="0"/>
                <a:ea typeface="ＭＳ Ｐゴシック" pitchFamily="50" charset="-128"/>
              </a:rPr>
              <a:t>: …</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dirty="0" err="1" smtClean="0">
                <a:solidFill>
                  <a:schemeClr val="tx1"/>
                </a:solidFill>
                <a:latin typeface="Consolas" pitchFamily="49" charset="0"/>
                <a:ea typeface="ＭＳ Ｐゴシック" pitchFamily="50" charset="-128"/>
              </a:rPr>
              <a:t>pop_back</a:t>
            </a:r>
            <a:r>
              <a:rPr lang="en-US" altLang="ja-JP" sz="28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 = </a:t>
            </a:r>
            <a:r>
              <a:rPr lang="ja-JP" altLang="en-US" sz="2800" dirty="0" smtClean="0">
                <a:solidFill>
                  <a:schemeClr val="tx1"/>
                </a:solidFill>
                <a:latin typeface="Consolas" pitchFamily="49" charset="0"/>
                <a:ea typeface="ＭＳ Ｐゴシック" pitchFamily="50" charset="-128"/>
              </a:rPr>
              <a:t>気合い</a:t>
            </a:r>
            <a:r>
              <a:rPr lang="en-US" altLang="ja-JP" sz="2800" dirty="0" smtClean="0">
                <a:solidFill>
                  <a:schemeClr val="tx1"/>
                </a:solidFill>
                <a:latin typeface="Consolas" pitchFamily="49" charset="0"/>
                <a:ea typeface="ＭＳ Ｐゴシック" pitchFamily="50" charset="-128"/>
              </a:rPr>
              <a:t>;</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a:t>
            </a:r>
            <a:r>
              <a:rPr lang="en-US" altLang="ja-JP" sz="2800" b="1" dirty="0" err="1" smtClean="0">
                <a:solidFill>
                  <a:srgbClr val="00B050"/>
                </a:solidFill>
                <a:latin typeface="Consolas" pitchFamily="49" charset="0"/>
                <a:ea typeface="ＭＳ Ｐゴシック" pitchFamily="50" charset="-128"/>
              </a:rPr>
              <a:t>final_erase</a:t>
            </a:r>
            <a:r>
              <a:rPr lang="en-US" altLang="ja-JP" sz="2800" b="1" dirty="0" smtClean="0">
                <a:solidFill>
                  <a:srgbClr val="00B050"/>
                </a:solidFill>
                <a:latin typeface="Consolas" pitchFamily="49" charset="0"/>
                <a:ea typeface="ＭＳ Ｐゴシック" pitchFamily="50" charset="-128"/>
              </a:rPr>
              <a:t>_</a:t>
            </a:r>
            <a:r>
              <a:rPr lang="en-US" altLang="ja-JP" sz="2800" dirty="0" smtClean="0">
                <a:solidFill>
                  <a:srgbClr val="00B050"/>
                </a:solidFill>
                <a:latin typeface="Consolas" pitchFamily="49" charset="0"/>
                <a:ea typeface="ＭＳ Ｐゴシック" pitchFamily="50" charset="-128"/>
              </a:rPr>
              <a:t>(p)</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b="1" dirty="0" smtClean="0">
                <a:solidFill>
                  <a:srgbClr val="00B050"/>
                </a:solidFill>
                <a:latin typeface="Consolas" pitchFamily="49" charset="0"/>
                <a:ea typeface="ＭＳ Ｐゴシック" pitchFamily="50" charset="-128"/>
              </a:rPr>
              <a:t>erase_</a:t>
            </a:r>
            <a:r>
              <a:rPr lang="en-US" altLang="ja-JP" sz="2800" dirty="0" smtClean="0">
                <a:solidFill>
                  <a:schemeClr val="tx1"/>
                </a:solidFill>
                <a:latin typeface="Consolas" pitchFamily="49" charset="0"/>
                <a:ea typeface="ＭＳ Ｐゴシック" pitchFamily="50" charset="-128"/>
              </a:rPr>
              <a:t>(</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impl_.erase</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気合</a:t>
            </a:r>
            <a:r>
              <a:rPr lang="en-US" altLang="ja-JP" sz="28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super::erase_(p); }}</a:t>
            </a:r>
            <a:endParaRPr lang="en-US" altLang="ja-JP" sz="2400" dirty="0" smtClean="0">
              <a:solidFill>
                <a:schemeClr val="tx1"/>
              </a:solidFill>
              <a:latin typeface="Consolas" pitchFamily="49" charset="0"/>
              <a:ea typeface="ＭＳ Ｐゴシック" pitchFamily="50" charset="-128"/>
            </a:endParaRPr>
          </a:p>
        </p:txBody>
      </p:sp>
      <p:cxnSp>
        <p:nvCxnSpPr>
          <p:cNvPr id="8" name="直線矢印コネクタ 7"/>
          <p:cNvCxnSpPr/>
          <p:nvPr/>
        </p:nvCxnSpPr>
        <p:spPr bwMode="auto">
          <a:xfrm rot="5400000" flipH="1" flipV="1">
            <a:off x="2295041" y="5420207"/>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p:cNvCxnSpPr>
          <p:nvPr/>
        </p:nvCxnSpPr>
        <p:spPr bwMode="auto">
          <a:xfrm rot="5400000" flipH="1" flipV="1">
            <a:off x="2278168" y="4365511"/>
            <a:ext cx="587137" cy="1588"/>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2" name="正方形/長方形 21"/>
          <p:cNvSpPr/>
          <p:nvPr/>
        </p:nvSpPr>
        <p:spPr bwMode="auto">
          <a:xfrm>
            <a:off x="5489769" y="2428868"/>
            <a:ext cx="3368511" cy="200026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4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final_erase</a:t>
            </a:r>
            <a:r>
              <a:rPr lang="en-US" altLang="ja-JP" sz="2400" dirty="0" smtClean="0">
                <a:solidFill>
                  <a:schemeClr val="tx1"/>
                </a:solidFill>
                <a:latin typeface="Consolas" pitchFamily="49" charset="0"/>
                <a:ea typeface="ＭＳ Ｐゴシック" pitchFamily="50" charset="-128"/>
              </a:rPr>
              <a:t>_(p){</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((mi*)this)</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-&gt;</a:t>
            </a:r>
            <a:r>
              <a:rPr lang="en-US" altLang="ja-JP" sz="2400"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endParaRPr lang="en-US" altLang="ja-JP" sz="2400" dirty="0" smtClean="0">
              <a:solidFill>
                <a:schemeClr val="tx1"/>
              </a:solidFill>
              <a:latin typeface="Consolas" pitchFamily="49" charset="0"/>
              <a:ea typeface="ＭＳ Ｐゴシック" pitchFamily="50" charset="-128"/>
            </a:endParaRPr>
          </a:p>
        </p:txBody>
      </p:sp>
      <p:cxnSp>
        <p:nvCxnSpPr>
          <p:cNvPr id="23" name="直線矢印コネクタ 22"/>
          <p:cNvCxnSpPr>
            <a:stCxn id="42" idx="2"/>
            <a:endCxn id="22" idx="0"/>
          </p:cNvCxnSpPr>
          <p:nvPr/>
        </p:nvCxnSpPr>
        <p:spPr bwMode="auto">
          <a:xfrm rot="16200000" flipH="1">
            <a:off x="6793890" y="2048732"/>
            <a:ext cx="730013" cy="3025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42" name="正方形/長方形 41"/>
          <p:cNvSpPr/>
          <p:nvPr/>
        </p:nvSpPr>
        <p:spPr bwMode="auto">
          <a:xfrm>
            <a:off x="5715008" y="1214422"/>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cxnSp>
        <p:nvCxnSpPr>
          <p:cNvPr id="45" name="カギ線コネクタ 44"/>
          <p:cNvCxnSpPr>
            <a:stCxn id="6" idx="0"/>
            <a:endCxn id="42" idx="0"/>
          </p:cNvCxnSpPr>
          <p:nvPr/>
        </p:nvCxnSpPr>
        <p:spPr bwMode="auto">
          <a:xfrm rot="16200000" flipH="1">
            <a:off x="4825688" y="-1103658"/>
            <a:ext cx="357190" cy="4278970"/>
          </a:xfrm>
          <a:prstGeom prst="bentConnector3">
            <a:avLst>
              <a:gd name="adj1" fmla="val -64000"/>
            </a:avLst>
          </a:prstGeom>
          <a:solidFill>
            <a:schemeClr val="accent1"/>
          </a:solidFill>
          <a:ln w="57150" cap="flat" cmpd="sng" algn="ctr">
            <a:solidFill>
              <a:schemeClr val="tx1"/>
            </a:solidFill>
            <a:prstDash val="solid"/>
            <a:round/>
            <a:headEnd type="none" w="med" len="med"/>
            <a:tailEnd type="triangle" w="lg" len="lg"/>
          </a:ln>
          <a:effectLst/>
        </p:spPr>
      </p:cxnSp>
      <p:sp>
        <p:nvSpPr>
          <p:cNvPr id="54" name="ストライプ矢印 53"/>
          <p:cNvSpPr/>
          <p:nvPr/>
        </p:nvSpPr>
        <p:spPr bwMode="auto">
          <a:xfrm rot="7205990">
            <a:off x="5798289" y="4530150"/>
            <a:ext cx="1800664" cy="1000132"/>
          </a:xfrm>
          <a:prstGeom prst="stripedRightArrow">
            <a:avLst>
              <a:gd name="adj1" fmla="val 28469"/>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lang="ja-JP" altLang="en-US" dirty="0" smtClean="0"/>
              <a:t>に</a:t>
            </a:r>
            <a:r>
              <a:rPr kumimoji="1" lang="ja-JP" altLang="en-US" dirty="0" smtClean="0"/>
              <a:t>使える</a:t>
            </a:r>
            <a:r>
              <a:rPr lang="ja-JP" altLang="en-US" dirty="0" smtClean="0"/>
              <a:t>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final_empty</a:t>
            </a:r>
            <a:r>
              <a:rPr lang="en-US" altLang="ja-JP" sz="2000" dirty="0" smtClean="0">
                <a:latin typeface="Consolas" pitchFamily="49" charset="0"/>
              </a:rPr>
              <a:t>_()</a:t>
            </a:r>
          </a:p>
          <a:p>
            <a:r>
              <a:rPr kumimoji="1" lang="en-US" altLang="ja-JP" sz="2000" dirty="0" err="1" smtClean="0">
                <a:latin typeface="Consolas" pitchFamily="49" charset="0"/>
              </a:rPr>
              <a:t>size_t</a:t>
            </a:r>
            <a:r>
              <a:rPr kumimoji="1" lang="en-US" altLang="ja-JP" sz="2000" dirty="0" smtClean="0">
                <a:latin typeface="Consolas" pitchFamily="49" charset="0"/>
              </a:rPr>
              <a:t> </a:t>
            </a:r>
            <a:r>
              <a:rPr kumimoji="1" lang="en-US" altLang="ja-JP" sz="2000" dirty="0" err="1" smtClean="0">
                <a:latin typeface="Consolas" pitchFamily="49" charset="0"/>
              </a:rPr>
              <a:t>final_size</a:t>
            </a:r>
            <a:r>
              <a:rPr kumimoji="1" lang="en-US" altLang="ja-JP" sz="2000" dirty="0" smtClean="0">
                <a:latin typeface="Consolas" pitchFamily="49" charset="0"/>
              </a:rPr>
              <a:t>_()</a:t>
            </a:r>
          </a:p>
          <a:p>
            <a:r>
              <a:rPr lang="en-US" altLang="ja-JP" sz="2000" dirty="0" err="1" smtClean="0">
                <a:latin typeface="Consolas" pitchFamily="49" charset="0"/>
              </a:rPr>
              <a:t>size_t</a:t>
            </a:r>
            <a:r>
              <a:rPr lang="en-US" altLang="ja-JP" sz="2000" dirty="0" smtClean="0">
                <a:latin typeface="Consolas" pitchFamily="49" charset="0"/>
              </a:rPr>
              <a:t> </a:t>
            </a:r>
            <a:r>
              <a:rPr lang="en-US" altLang="ja-JP" sz="2000" dirty="0" err="1" smtClean="0">
                <a:latin typeface="Consolas" pitchFamily="49" charset="0"/>
              </a:rPr>
              <a:t>final_max_size</a:t>
            </a:r>
            <a:r>
              <a:rPr lang="en-US" altLang="ja-JP" sz="2000" dirty="0" smtClean="0">
                <a:latin typeface="Consolas" pitchFamily="49" charset="0"/>
              </a:rPr>
              <a:t>_()</a:t>
            </a:r>
          </a:p>
          <a:p>
            <a:r>
              <a:rPr lang="en-US" altLang="ja-JP" sz="2000" dirty="0" smtClean="0">
                <a:latin typeface="Consolas" pitchFamily="49" charset="0"/>
              </a:rPr>
              <a:t>p</a:t>
            </a:r>
            <a:r>
              <a:rPr kumimoji="1" lang="en-US" altLang="ja-JP" sz="2000" dirty="0" smtClean="0">
                <a:latin typeface="Consolas" pitchFamily="49" charset="0"/>
              </a:rPr>
              <a:t>air&lt;</a:t>
            </a:r>
            <a:r>
              <a:rPr kumimoji="1" lang="en-US" altLang="ja-JP" sz="2000" dirty="0" err="1" smtClean="0">
                <a:latin typeface="Consolas" pitchFamily="49" charset="0"/>
              </a:rPr>
              <a:t>fnode</a:t>
            </a:r>
            <a:r>
              <a:rPr kumimoji="1" lang="en-US" altLang="ja-JP" sz="2000" dirty="0" smtClean="0">
                <a:latin typeface="Consolas" pitchFamily="49" charset="0"/>
              </a:rPr>
              <a:t>*,</a:t>
            </a:r>
            <a:r>
              <a:rPr kumimoji="1" lang="en-US" altLang="ja-JP" sz="2000" dirty="0" err="1" smtClean="0">
                <a:latin typeface="Consolas" pitchFamily="49" charset="0"/>
              </a:rPr>
              <a:t>bool</a:t>
            </a:r>
            <a:r>
              <a:rPr kumimoji="1" lang="en-US" altLang="ja-JP" sz="2000" dirty="0" smtClean="0">
                <a:latin typeface="Consolas" pitchFamily="49" charset="0"/>
              </a:rPr>
              <a:t>&gt; </a:t>
            </a:r>
            <a:r>
              <a:rPr kumimoji="1" lang="en-US" altLang="ja-JP" sz="2000" dirty="0" err="1" smtClean="0">
                <a:latin typeface="Consolas" pitchFamily="49" charset="0"/>
              </a:rPr>
              <a:t>final_insert</a:t>
            </a:r>
            <a:r>
              <a:rPr kumimoji="1" lang="en-US" altLang="ja-JP" sz="2000" dirty="0" smtClean="0">
                <a:latin typeface="Consolas" pitchFamily="49" charset="0"/>
              </a:rPr>
              <a:t>_(value)</a:t>
            </a:r>
          </a:p>
          <a:p>
            <a:r>
              <a:rPr lang="en-US" altLang="ja-JP" sz="2000" dirty="0" smtClean="0">
                <a:latin typeface="Consolas" pitchFamily="49" charset="0"/>
              </a:rPr>
              <a:t>pair&lt;</a:t>
            </a:r>
            <a:r>
              <a:rPr lang="en-US" altLang="ja-JP" sz="2000" dirty="0" err="1" smtClean="0">
                <a:latin typeface="Consolas" pitchFamily="49" charset="0"/>
              </a:rPr>
              <a:t>fnode</a:t>
            </a:r>
            <a:r>
              <a:rPr lang="en-US" altLang="ja-JP" sz="2000" dirty="0" smtClean="0">
                <a:latin typeface="Consolas" pitchFamily="49" charset="0"/>
              </a:rPr>
              <a:t>*,</a:t>
            </a:r>
            <a:r>
              <a:rPr lang="en-US" altLang="ja-JP" sz="2000" dirty="0" err="1" smtClean="0">
                <a:latin typeface="Consolas" pitchFamily="49" charset="0"/>
              </a:rPr>
              <a:t>bool</a:t>
            </a:r>
            <a:r>
              <a:rPr lang="en-US" altLang="ja-JP" sz="2000" dirty="0" smtClean="0">
                <a:latin typeface="Consolas" pitchFamily="49" charset="0"/>
              </a:rPr>
              <a:t>&gt; </a:t>
            </a:r>
            <a:r>
              <a:rPr lang="en-US" altLang="ja-JP" sz="2000" dirty="0" err="1" smtClean="0">
                <a:latin typeface="Consolas" pitchFamily="49" charset="0"/>
              </a:rPr>
              <a:t>final_insert</a:t>
            </a:r>
            <a:r>
              <a:rPr lang="en-US" altLang="ja-JP" sz="2000" dirty="0" smtClean="0">
                <a:latin typeface="Consolas" pitchFamily="49" charset="0"/>
              </a:rPr>
              <a:t>_(value, </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final_erase</a:t>
            </a:r>
            <a:r>
              <a:rPr lang="en-US" altLang="ja-JP" sz="2000" dirty="0" smtClean="0">
                <a:latin typeface="Consolas" pitchFamily="49" charset="0"/>
              </a:rPr>
              <a:t>_(</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a:t>
            </a:r>
            <a:r>
              <a:rPr kumimoji="1" lang="en-US" altLang="ja-JP" sz="2000" dirty="0" err="1" smtClean="0">
                <a:latin typeface="Consolas" pitchFamily="49" charset="0"/>
              </a:rPr>
              <a:t>inal_delete_node</a:t>
            </a:r>
            <a:r>
              <a:rPr kumimoji="1" lang="en-US" altLang="ja-JP" sz="2000" dirty="0" smtClean="0">
                <a:latin typeface="Consolas" pitchFamily="49" charset="0"/>
              </a:rPr>
              <a:t>_(</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final_delete_all_nodes</a:t>
            </a:r>
            <a:r>
              <a:rPr lang="en-US" altLang="ja-JP" sz="2000" dirty="0" smtClean="0">
                <a:latin typeface="Consolas" pitchFamily="49" charset="0"/>
              </a:rPr>
              <a:t>_()</a:t>
            </a:r>
          </a:p>
          <a:p>
            <a:r>
              <a:rPr lang="en-US" altLang="ja-JP" sz="2000" dirty="0" smtClean="0">
                <a:latin typeface="Consolas" pitchFamily="49" charset="0"/>
              </a:rPr>
              <a:t>v</a:t>
            </a:r>
            <a:r>
              <a:rPr kumimoji="1" lang="en-US" altLang="ja-JP" sz="2000" dirty="0" smtClean="0">
                <a:latin typeface="Consolas" pitchFamily="49" charset="0"/>
              </a:rPr>
              <a:t>oid </a:t>
            </a:r>
            <a:r>
              <a:rPr kumimoji="1" lang="en-US" altLang="ja-JP" sz="2000" dirty="0" err="1" smtClean="0">
                <a:latin typeface="Consolas" pitchFamily="49" charset="0"/>
              </a:rPr>
              <a:t>final_clear</a:t>
            </a:r>
            <a:r>
              <a:rPr kumimoji="1" lang="en-US" altLang="ja-JP" sz="2000" dirty="0" smtClean="0">
                <a:latin typeface="Consolas" pitchFamily="49" charset="0"/>
              </a:rPr>
              <a:t>_()</a:t>
            </a:r>
          </a:p>
          <a:p>
            <a:r>
              <a:rPr lang="en-US" altLang="ja-JP" sz="2000" dirty="0" smtClean="0">
                <a:latin typeface="Consolas" pitchFamily="49" charset="0"/>
              </a:rPr>
              <a:t>void </a:t>
            </a:r>
            <a:r>
              <a:rPr lang="en-US" altLang="ja-JP" sz="2000" dirty="0" err="1" smtClean="0">
                <a:latin typeface="Consolas" pitchFamily="49" charset="0"/>
              </a:rPr>
              <a:t>final_swap</a:t>
            </a:r>
            <a:r>
              <a:rPr lang="en-US" altLang="ja-JP" sz="2000" dirty="0" smtClean="0">
                <a:latin typeface="Consolas" pitchFamily="49" charset="0"/>
              </a:rPr>
              <a:t>_(final&amp;)</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final_replace</a:t>
            </a:r>
            <a:r>
              <a:rPr kumimoji="1" lang="en-US" altLang="ja-JP" sz="2000" dirty="0" smtClean="0">
                <a:latin typeface="Consolas" pitchFamily="49" charset="0"/>
              </a:rPr>
              <a:t>_(value, </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a:t>
            </a:r>
            <a:r>
              <a:rPr kumimoji="1" lang="en-US" altLang="ja-JP" sz="2000" dirty="0" err="1" smtClean="0">
                <a:latin typeface="Consolas" pitchFamily="49" charset="0"/>
              </a:rPr>
              <a:t>inal_modify</a:t>
            </a:r>
            <a:r>
              <a:rPr kumimoji="1" lang="en-US" altLang="ja-JP" sz="2000" dirty="0" smtClean="0">
                <a:latin typeface="Consolas" pitchFamily="49" charset="0"/>
              </a:rPr>
              <a:t>_(MODIFIER mod, </a:t>
            </a:r>
            <a:r>
              <a:rPr kumimoji="1" lang="en-US" altLang="ja-JP" sz="2000" dirty="0" err="1" smtClean="0">
                <a:latin typeface="Consolas" pitchFamily="49" charset="0"/>
              </a:rPr>
              <a:t>fnod</a:t>
            </a:r>
            <a:r>
              <a:rPr lang="en-US" altLang="ja-JP" sz="2000" dirty="0" err="1" smtClean="0">
                <a:latin typeface="Consolas" pitchFamily="49" charset="0"/>
              </a:rPr>
              <a:t>e</a:t>
            </a:r>
            <a:r>
              <a:rPr lang="en-US" altLang="ja-JP" sz="2000" dirty="0" smtClean="0">
                <a:latin typeface="Consolas" pitchFamily="49" charset="0"/>
              </a:rPr>
              <a:t>*)</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final_modify</a:t>
            </a:r>
            <a:r>
              <a:rPr kumimoji="1" lang="en-US" altLang="ja-JP" sz="2000" dirty="0" smtClean="0">
                <a:latin typeface="Consolas" pitchFamily="49" charset="0"/>
              </a:rPr>
              <a:t>_(MODIFIER mod, ROLLBACK back, </a:t>
            </a:r>
            <a:r>
              <a:rPr kumimoji="1" lang="en-US" altLang="ja-JP" sz="2000" dirty="0" err="1" smtClean="0">
                <a:latin typeface="Consolas" pitchFamily="49" charset="0"/>
              </a:rPr>
              <a:t>fnode</a:t>
            </a:r>
            <a:r>
              <a:rPr kumimoji="1" lang="en-US" altLang="ja-JP" sz="2000" dirty="0" smtClean="0">
                <a:latin typeface="Consolas" pitchFamily="49" charset="0"/>
              </a:rPr>
              <a:t>*)</a:t>
            </a:r>
            <a:endParaRPr kumimoji="1" lang="ja-JP" altLang="en-US" sz="2000" dirty="0">
              <a:latin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実装しないといけないメソッド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400" dirty="0" smtClean="0">
                <a:latin typeface="Consolas" pitchFamily="49" charset="0"/>
              </a:rPr>
              <a:t>v</a:t>
            </a:r>
            <a:r>
              <a:rPr kumimoji="1" lang="en-US" altLang="ja-JP" sz="2400" dirty="0" smtClean="0">
                <a:latin typeface="Consolas" pitchFamily="49" charset="0"/>
              </a:rPr>
              <a:t>oid  copy_(const </a:t>
            </a:r>
            <a:r>
              <a:rPr kumimoji="1" lang="en-US" altLang="ja-JP" sz="2400" dirty="0" err="1" smtClean="0">
                <a:latin typeface="Consolas" pitchFamily="49" charset="0"/>
              </a:rPr>
              <a:t>self&amp;,const</a:t>
            </a:r>
            <a:r>
              <a:rPr kumimoji="1" lang="en-US" altLang="ja-JP" sz="2400" dirty="0" smtClean="0">
                <a:latin typeface="Consolas" pitchFamily="49" charset="0"/>
              </a:rPr>
              <a:t> </a:t>
            </a:r>
            <a:r>
              <a:rPr kumimoji="1" lang="en-US" altLang="ja-JP" sz="2400" dirty="0" err="1" smtClean="0">
                <a:latin typeface="Consolas" pitchFamily="49" charset="0"/>
              </a:rPr>
              <a:t>copy_map_type</a:t>
            </a:r>
            <a:r>
              <a:rPr kumimoji="1" lang="en-US" altLang="ja-JP" sz="2400" dirty="0" smtClean="0">
                <a:latin typeface="Consolas" pitchFamily="49" charset="0"/>
              </a:rPr>
              <a:t>&amp;)</a:t>
            </a:r>
          </a:p>
          <a:p>
            <a:r>
              <a:rPr lang="en-US" altLang="ja-JP" sz="2400" dirty="0" smtClean="0">
                <a:latin typeface="Consolas" pitchFamily="49" charset="0"/>
              </a:rPr>
              <a:t>node* i</a:t>
            </a:r>
            <a:r>
              <a:rPr kumimoji="1" lang="en-US" altLang="ja-JP" sz="2400" dirty="0" smtClean="0">
                <a:latin typeface="Consolas" pitchFamily="49" charset="0"/>
              </a:rPr>
              <a:t>nsert_(value, node*)</a:t>
            </a:r>
            <a:endParaRPr kumimoji="1" lang="en-US" altLang="ja-JP" sz="1800" dirty="0" smtClean="0">
              <a:latin typeface="Consolas" pitchFamily="49" charset="0"/>
            </a:endParaRPr>
          </a:p>
          <a:p>
            <a:r>
              <a:rPr lang="en-US" altLang="ja-JP" sz="2400" dirty="0" smtClean="0">
                <a:latin typeface="Consolas" pitchFamily="49" charset="0"/>
              </a:rPr>
              <a:t>node* insert_(value, node* position, node*)</a:t>
            </a:r>
            <a:endParaRPr lang="en-US" altLang="ja-JP" sz="1800" dirty="0" smtClean="0">
              <a:latin typeface="Consolas" pitchFamily="49" charset="0"/>
            </a:endParaRPr>
          </a:p>
          <a:p>
            <a:r>
              <a:rPr lang="en-US" altLang="ja-JP" sz="2400" dirty="0" smtClean="0">
                <a:latin typeface="Consolas" pitchFamily="49" charset="0"/>
              </a:rPr>
              <a:t>void  e</a:t>
            </a:r>
            <a:r>
              <a:rPr kumimoji="1" lang="en-US" altLang="ja-JP" sz="2400" dirty="0" smtClean="0">
                <a:latin typeface="Consolas" pitchFamily="49" charset="0"/>
              </a:rPr>
              <a:t>rase_(node*)</a:t>
            </a:r>
            <a:endParaRPr lang="en-US" altLang="ja-JP" sz="1800" dirty="0" smtClean="0">
              <a:latin typeface="Consolas" pitchFamily="49" charset="0"/>
            </a:endParaRPr>
          </a:p>
          <a:p>
            <a:r>
              <a:rPr lang="en-US" altLang="ja-JP" sz="2400" dirty="0" smtClean="0">
                <a:latin typeface="Consolas" pitchFamily="49" charset="0"/>
              </a:rPr>
              <a:t>void  </a:t>
            </a:r>
            <a:r>
              <a:rPr lang="en-US" altLang="ja-JP" sz="2400" dirty="0" err="1" smtClean="0">
                <a:latin typeface="Consolas" pitchFamily="49" charset="0"/>
              </a:rPr>
              <a:t>delete_node</a:t>
            </a:r>
            <a:r>
              <a:rPr lang="en-US" altLang="ja-JP" sz="2400" dirty="0" smtClean="0">
                <a:latin typeface="Consolas" pitchFamily="49" charset="0"/>
              </a:rPr>
              <a:t>_(node*)</a:t>
            </a:r>
          </a:p>
          <a:p>
            <a:r>
              <a:rPr kumimoji="1" lang="en-US" altLang="ja-JP" sz="2400" dirty="0" smtClean="0">
                <a:latin typeface="Consolas" pitchFamily="49" charset="0"/>
              </a:rPr>
              <a:t>void  </a:t>
            </a:r>
            <a:r>
              <a:rPr kumimoji="1" lang="en-US" altLang="ja-JP" sz="2400" dirty="0" err="1" smtClean="0">
                <a:latin typeface="Consolas" pitchFamily="49" charset="0"/>
              </a:rPr>
              <a:t>delete_all_nodes</a:t>
            </a:r>
            <a:r>
              <a:rPr kumimoji="1" lang="en-US" altLang="ja-JP" sz="2400" dirty="0" smtClean="0">
                <a:latin typeface="Consolas" pitchFamily="49" charset="0"/>
              </a:rPr>
              <a:t>_()</a:t>
            </a:r>
          </a:p>
          <a:p>
            <a:r>
              <a:rPr lang="en-US" altLang="ja-JP" sz="2400" dirty="0" smtClean="0">
                <a:latin typeface="Consolas" pitchFamily="49" charset="0"/>
              </a:rPr>
              <a:t>void  clear_()</a:t>
            </a:r>
          </a:p>
          <a:p>
            <a:r>
              <a:rPr lang="en-US" altLang="ja-JP" sz="2400" dirty="0" smtClean="0">
                <a:latin typeface="Consolas" pitchFamily="49" charset="0"/>
              </a:rPr>
              <a:t>void  s</a:t>
            </a:r>
            <a:r>
              <a:rPr kumimoji="1" lang="en-US" altLang="ja-JP" sz="2400" dirty="0" smtClean="0">
                <a:latin typeface="Consolas" pitchFamily="49" charset="0"/>
              </a:rPr>
              <a:t>wap_()</a:t>
            </a:r>
          </a:p>
          <a:p>
            <a:r>
              <a:rPr lang="en-US" altLang="ja-JP" sz="2400" dirty="0" err="1" smtClean="0">
                <a:latin typeface="Consolas" pitchFamily="49" charset="0"/>
              </a:rPr>
              <a:t>bool</a:t>
            </a:r>
            <a:r>
              <a:rPr lang="en-US" altLang="ja-JP" sz="2400" dirty="0" smtClean="0">
                <a:latin typeface="Consolas" pitchFamily="49" charset="0"/>
              </a:rPr>
              <a:t>  replace_(value, node*)</a:t>
            </a:r>
          </a:p>
          <a:p>
            <a:r>
              <a:rPr kumimoji="1" lang="en-US" altLang="ja-JP" sz="2400" dirty="0" err="1" smtClean="0">
                <a:latin typeface="Consolas" pitchFamily="49" charset="0"/>
              </a:rPr>
              <a:t>bool</a:t>
            </a:r>
            <a:r>
              <a:rPr kumimoji="1" lang="en-US" altLang="ja-JP" sz="2400" dirty="0" smtClean="0">
                <a:latin typeface="Consolas" pitchFamily="49" charset="0"/>
              </a:rPr>
              <a:t>  modify_(node*)</a:t>
            </a:r>
          </a:p>
          <a:p>
            <a:r>
              <a:rPr lang="en-US" altLang="ja-JP" sz="2400" dirty="0" err="1" smtClean="0">
                <a:latin typeface="Consolas" pitchFamily="49" charset="0"/>
              </a:rPr>
              <a:t>bool</a:t>
            </a:r>
            <a:r>
              <a:rPr lang="en-US" altLang="ja-JP" sz="2400" dirty="0" smtClean="0">
                <a:latin typeface="Consolas" pitchFamily="49" charset="0"/>
              </a:rPr>
              <a:t>  </a:t>
            </a:r>
            <a:r>
              <a:rPr lang="en-US" altLang="ja-JP" sz="2400" dirty="0" err="1" smtClean="0">
                <a:latin typeface="Consolas" pitchFamily="49" charset="0"/>
              </a:rPr>
              <a:t>modify_rollback</a:t>
            </a:r>
            <a:r>
              <a:rPr lang="en-US" altLang="ja-JP" sz="2400" dirty="0" smtClean="0">
                <a:latin typeface="Consolas" pitchFamily="49" charset="0"/>
              </a:rPr>
              <a:t>_(node*)</a:t>
            </a:r>
            <a:endParaRPr lang="en-US" altLang="ja-JP" sz="800" dirty="0" smtClean="0">
              <a:latin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8800" dirty="0" smtClean="0"/>
              <a:t>最後に</a:t>
            </a:r>
            <a:endParaRPr lang="en-US" altLang="ja-JP" sz="8800" dirty="0" smtClean="0"/>
          </a:p>
          <a:p>
            <a:pPr algn="ctr">
              <a:buNone/>
            </a:pPr>
            <a:r>
              <a:rPr lang="en-US" altLang="ja-JP" sz="8800" b="1" dirty="0" err="1" smtClean="0"/>
              <a:t>IndexSpecifier</a:t>
            </a:r>
            <a:endParaRPr lang="en-US" altLang="ja-JP" sz="88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00034" y="1619329"/>
            <a:ext cx="8001056" cy="4524315"/>
          </a:xfrm>
          <a:prstGeom prst="rect">
            <a:avLst/>
          </a:prstGeom>
          <a:noFill/>
          <a:ln>
            <a:noFill/>
          </a:ln>
        </p:spPr>
        <p:txBody>
          <a:bodyPr wrap="square" rtlCol="0">
            <a:spAutoFit/>
          </a:bodyPr>
          <a:lstStyle/>
          <a:p>
            <a:r>
              <a:rPr kumimoji="1" lang="en-US" altLang="ja-JP" sz="3600" b="1" dirty="0" smtClean="0">
                <a:latin typeface="Consolas" pitchFamily="49" charset="0"/>
              </a:rPr>
              <a:t>#include &lt;list&gt;</a:t>
            </a:r>
          </a:p>
          <a:p>
            <a:endParaRPr kumimoji="1" lang="en-US" altLang="ja-JP" sz="3600" b="1" dirty="0" smtClean="0">
              <a:latin typeface="Consolas" pitchFamily="49" charset="0"/>
            </a:endParaRPr>
          </a:p>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Presen</a:t>
            </a:r>
            <a:r>
              <a:rPr kumimoji="1" lang="en-US" altLang="ja-JP" sz="3600" b="1" dirty="0" smtClean="0">
                <a:latin typeface="Consolas" pitchFamily="49" charset="0"/>
              </a:rPr>
              <a:t> {</a:t>
            </a:r>
          </a:p>
          <a:p>
            <a:r>
              <a:rPr kumimoji="1" lang="en-US" altLang="ja-JP" sz="3600" b="1" dirty="0" smtClean="0">
                <a:latin typeface="Consolas" pitchFamily="49" charset="0"/>
              </a:rPr>
              <a:t>  string </a:t>
            </a:r>
            <a:r>
              <a:rPr kumimoji="1" lang="en-US" altLang="ja-JP" sz="3600" b="1" dirty="0" err="1" smtClean="0">
                <a:latin typeface="Consolas" pitchFamily="49" charset="0"/>
              </a:rPr>
              <a:t>twitterID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ﾂｲｯﾀｰ</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a:t>
            </a:r>
            <a:r>
              <a:rPr kumimoji="1" lang="en-US" altLang="ja-JP" sz="3600" b="1" dirty="0" err="1" smtClean="0">
                <a:latin typeface="Consolas" pitchFamily="49" charset="0"/>
              </a:rPr>
              <a:t>hatenaID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はてな</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title;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発表題目</a:t>
            </a:r>
            <a:endParaRPr kumimoji="1" lang="en-US" altLang="ja-JP" sz="3600" b="1" dirty="0" smtClean="0">
              <a:solidFill>
                <a:srgbClr val="002060"/>
              </a:solidFill>
              <a:latin typeface="Consolas" pitchFamily="49" charset="0"/>
            </a:endParaRPr>
          </a:p>
          <a:p>
            <a:r>
              <a:rPr kumimoji="1" lang="en-US" altLang="ja-JP" sz="3600" b="1" dirty="0" smtClean="0">
                <a:latin typeface="Consolas" pitchFamily="49" charset="0"/>
              </a:rPr>
              <a:t>};</a:t>
            </a:r>
          </a:p>
          <a:p>
            <a:r>
              <a:rPr kumimoji="1" lang="en-US" altLang="ja-JP" sz="3600" b="1" dirty="0" smtClean="0">
                <a:latin typeface="Consolas" pitchFamily="49" charset="0"/>
              </a:rPr>
              <a:t>std::list&lt;</a:t>
            </a:r>
            <a:r>
              <a:rPr kumimoji="1" lang="en-US" altLang="ja-JP" sz="3600" b="1" dirty="0" err="1" smtClean="0">
                <a:latin typeface="Consolas" pitchFamily="49" charset="0"/>
              </a:rPr>
              <a:t>Presen</a:t>
            </a:r>
            <a:r>
              <a:rPr kumimoji="1" lang="en-US" altLang="ja-JP" sz="3600" b="1" dirty="0" smtClean="0">
                <a:latin typeface="Consolas" pitchFamily="49" charset="0"/>
              </a:rPr>
              <a:t>&gt; </a:t>
            </a:r>
            <a:r>
              <a:rPr kumimoji="1" lang="en-US" altLang="ja-JP" sz="3600" b="1" dirty="0" err="1" smtClean="0">
                <a:latin typeface="Consolas" pitchFamily="49" charset="0"/>
              </a:rPr>
              <a:t>timeTable</a:t>
            </a:r>
            <a:r>
              <a:rPr kumimoji="1" lang="en-US" altLang="ja-JP" sz="3600" b="1" dirty="0" smtClean="0">
                <a:latin typeface="Consolas" pitchFamily="49" charset="0"/>
              </a:rPr>
              <a:t>;</a:t>
            </a:r>
          </a:p>
        </p:txBody>
      </p:sp>
      <p:pic>
        <p:nvPicPr>
          <p:cNvPr id="17410" name="Picture 2" descr="http://www.printout.jp/clipart/clipart_d/26_school/gif/nyuugaku21.gif"/>
          <p:cNvPicPr>
            <a:picLocks noChangeAspect="1" noChangeArrowheads="1"/>
          </p:cNvPicPr>
          <p:nvPr/>
        </p:nvPicPr>
        <p:blipFill>
          <a:blip r:embed="rId2" cstate="print"/>
          <a:srcRect/>
          <a:stretch>
            <a:fillRect/>
          </a:stretch>
        </p:blipFill>
        <p:spPr bwMode="auto">
          <a:xfrm>
            <a:off x="6858016" y="500042"/>
            <a:ext cx="1671952" cy="2357454"/>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IndexSpecifier</a:t>
            </a:r>
            <a:r>
              <a:rPr lang="ja-JP" altLang="en-US" dirty="0" err="1" smtClean="0"/>
              <a:t>って</a:t>
            </a:r>
            <a:r>
              <a:rPr lang="ja-JP" altLang="en-US" dirty="0" smtClean="0"/>
              <a:t>何</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5" name="正方形/長方形 4"/>
          <p:cNvSpPr/>
          <p:nvPr/>
        </p:nvSpPr>
        <p:spPr bwMode="auto">
          <a:xfrm>
            <a:off x="428596" y="1428736"/>
            <a:ext cx="7607040" cy="171451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err="1" smtClean="0">
                <a:solidFill>
                  <a:schemeClr val="tx1"/>
                </a:solidFill>
                <a:latin typeface="Consolas" pitchFamily="49" charset="0"/>
                <a:ea typeface="ＭＳ Ｐゴシック" pitchFamily="50" charset="-128"/>
              </a:rPr>
              <a:t>multi_index_container</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chemeClr val="tx1"/>
                </a:solidFill>
                <a:latin typeface="Consolas" pitchFamily="49" charset="0"/>
                <a:ea typeface="ＭＳ Ｐゴシック" pitchFamily="50" charset="-128"/>
              </a:rPr>
              <a:t>Presen</a:t>
            </a:r>
            <a:r>
              <a:rPr lang="en-US" altLang="ja-JP" sz="3600" dirty="0" smtClean="0">
                <a:solidFill>
                  <a:schemeClr val="tx1"/>
                </a:solidFill>
                <a:latin typeface="Consolas" pitchFamily="49" charset="0"/>
                <a:ea typeface="ＭＳ Ｐゴシック" pitchFamily="50" charset="-128"/>
              </a:rPr>
              <a: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indexed_by</a:t>
            </a:r>
            <a:r>
              <a:rPr lang="en-US" altLang="ja-JP" sz="3600" dirty="0" smtClean="0">
                <a:solidFill>
                  <a:schemeClr val="tx1"/>
                </a:solidFill>
                <a:latin typeface="Consolas" pitchFamily="49" charset="0"/>
                <a:ea typeface="ＭＳ Ｐゴシック" pitchFamily="50" charset="-128"/>
              </a:rPr>
              <a:t>&lt;</a:t>
            </a:r>
            <a:r>
              <a:rPr lang="ja-JP" altLang="en-US" sz="3600" dirty="0" smtClean="0">
                <a:solidFill>
                  <a:srgbClr val="FF0000"/>
                </a:solidFill>
                <a:latin typeface="Consolas" pitchFamily="49" charset="0"/>
                <a:ea typeface="ＭＳ Ｐゴシック" pitchFamily="50" charset="-128"/>
              </a:rPr>
              <a:t>ここに並べるもの</a:t>
            </a:r>
            <a:r>
              <a:rPr lang="en-US" altLang="ja-JP" sz="3600" dirty="0" smtClean="0">
                <a:solidFill>
                  <a:schemeClr val="tx1"/>
                </a:solidFill>
                <a:latin typeface="Consolas" pitchFamily="49" charset="0"/>
                <a:ea typeface="ＭＳ Ｐゴシック" pitchFamily="50" charset="-128"/>
              </a:rPr>
              <a:t>&gt;</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&gt;</a:t>
            </a:r>
          </a:p>
        </p:txBody>
      </p:sp>
      <p:sp>
        <p:nvSpPr>
          <p:cNvPr id="6" name="正方形/長方形 5"/>
          <p:cNvSpPr/>
          <p:nvPr/>
        </p:nvSpPr>
        <p:spPr bwMode="auto">
          <a:xfrm>
            <a:off x="428596" y="1428736"/>
            <a:ext cx="7607040" cy="171451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err="1" smtClean="0">
                <a:solidFill>
                  <a:schemeClr val="tx1"/>
                </a:solidFill>
                <a:latin typeface="Consolas" pitchFamily="49" charset="0"/>
                <a:ea typeface="ＭＳ Ｐゴシック" pitchFamily="50" charset="-128"/>
              </a:rPr>
              <a:t>multi_index_container</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chemeClr val="tx1"/>
                </a:solidFill>
                <a:latin typeface="Consolas" pitchFamily="49" charset="0"/>
                <a:ea typeface="ＭＳ Ｐゴシック" pitchFamily="50" charset="-128"/>
              </a:rPr>
              <a:t>Presen</a:t>
            </a:r>
            <a:r>
              <a:rPr lang="en-US" altLang="ja-JP" sz="3600" dirty="0" smtClean="0">
                <a:solidFill>
                  <a:schemeClr val="tx1"/>
                </a:solidFill>
                <a:latin typeface="Consolas" pitchFamily="49" charset="0"/>
                <a:ea typeface="ＭＳ Ｐゴシック" pitchFamily="50" charset="-128"/>
              </a:rPr>
              <a: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indexed_by</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rgbClr val="FF0000"/>
                </a:solidFill>
                <a:latin typeface="Consolas" pitchFamily="49" charset="0"/>
                <a:ea typeface="ＭＳ Ｐゴシック" pitchFamily="50" charset="-128"/>
              </a:rPr>
              <a:t>use_my_index</a:t>
            </a:r>
            <a:r>
              <a:rPr lang="en-US" altLang="ja-JP" sz="3600" dirty="0" smtClean="0">
                <a:solidFill>
                  <a:srgbClr val="FF0000"/>
                </a:solidFill>
                <a:latin typeface="Consolas" pitchFamily="49" charset="0"/>
                <a:ea typeface="ＭＳ Ｐゴシック" pitchFamily="50" charset="-128"/>
              </a:rPr>
              <a:t>&lt;&gt;</a:t>
            </a:r>
            <a:r>
              <a:rPr lang="en-US" altLang="ja-JP" sz="3600" dirty="0" smtClean="0">
                <a:solidFill>
                  <a:schemeClr val="tx1"/>
                </a:solidFill>
                <a:latin typeface="Consolas" pitchFamily="49" charset="0"/>
                <a:ea typeface="ＭＳ Ｐゴシック" pitchFamily="50" charset="-128"/>
              </a:rPr>
              <a:t>&gt;</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&gt;</a:t>
            </a:r>
          </a:p>
        </p:txBody>
      </p:sp>
      <p:sp>
        <p:nvSpPr>
          <p:cNvPr id="4" name="正方形/長方形 3"/>
          <p:cNvSpPr/>
          <p:nvPr/>
        </p:nvSpPr>
        <p:spPr bwMode="auto">
          <a:xfrm>
            <a:off x="1285852" y="2786058"/>
            <a:ext cx="7607040" cy="3643337"/>
          </a:xfrm>
          <a:prstGeom prst="rect">
            <a:avLst/>
          </a:prstGeom>
          <a:solidFill>
            <a:srgbClr val="FFDFCF"/>
          </a:solidFill>
          <a:ln w="38100">
            <a:solidFill>
              <a:srgbClr val="C0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Tag=tag&lt;&gt;&gt;</a:t>
            </a:r>
            <a:br>
              <a:rPr lang="en-US" altLang="ja-JP" sz="2400" dirty="0" smtClean="0">
                <a:solidFill>
                  <a:schemeClr val="tx1"/>
                </a:solidFill>
                <a:latin typeface="Consolas" pitchFamily="49" charset="0"/>
                <a:ea typeface="ＭＳ Ｐゴシック" pitchFamily="50" charset="-128"/>
              </a:rPr>
            </a:b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use_my_index</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Super&gt;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FF0000"/>
                </a:solidFill>
                <a:latin typeface="Consolas" pitchFamily="49" charset="0"/>
                <a:ea typeface="ＭＳ Ｐゴシック" pitchFamily="50" charset="-128"/>
              </a:rPr>
              <a:t>node_class</a:t>
            </a:r>
            <a:endParaRPr lang="en-US" altLang="ja-JP" sz="2400" b="1" dirty="0" smtClean="0">
              <a:solidFill>
                <a:srgbClr val="FF000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my_node</a:t>
            </a:r>
            <a:r>
              <a:rPr lang="en-US" altLang="ja-JP" sz="2400" dirty="0" smtClean="0">
                <a:solidFill>
                  <a:schemeClr val="tx1"/>
                </a:solidFill>
                <a:latin typeface="Consolas" pitchFamily="49" charset="0"/>
                <a:ea typeface="ＭＳ Ｐゴシック" pitchFamily="50" charset="-128"/>
              </a:rPr>
              <a:t>&lt;Super&gt;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baseline="0" dirty="0" smtClean="0">
                <a:solidFill>
                  <a:schemeClr val="tx1"/>
                </a:solidFill>
                <a:latin typeface="Consolas" pitchFamily="49" charset="0"/>
                <a:ea typeface="ＭＳ Ｐゴシック" pitchFamily="50" charset="-128"/>
              </a:rPr>
              <a:t>template&lt;</a:t>
            </a:r>
            <a:r>
              <a:rPr lang="en-US" altLang="ja-JP" sz="2400" baseline="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Meta&gt;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FF0000"/>
                </a:solidFill>
                <a:latin typeface="Consolas" pitchFamily="49" charset="0"/>
                <a:ea typeface="ＭＳ Ｐゴシック" pitchFamily="50" charset="-128"/>
              </a:rPr>
              <a:t>index_class</a:t>
            </a:r>
            <a:endParaRPr lang="en-US" altLang="ja-JP" sz="2400" b="1" dirty="0" smtClean="0">
              <a:solidFill>
                <a:srgbClr val="FF000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my_index</a:t>
            </a:r>
            <a:r>
              <a:rPr lang="en-US" altLang="ja-JP" sz="2400" dirty="0" smtClean="0">
                <a:solidFill>
                  <a:schemeClr val="tx1"/>
                </a:solidFill>
                <a:latin typeface="Consolas" pitchFamily="49" charset="0"/>
                <a:ea typeface="ＭＳ Ｐゴシック" pitchFamily="50" charset="-128"/>
              </a:rPr>
              <a:t>&lt;</a:t>
            </a:r>
            <a:r>
              <a:rPr lang="en-US" altLang="ja-JP" sz="2400" dirty="0" err="1" smtClean="0">
                <a:solidFill>
                  <a:schemeClr val="tx1"/>
                </a:solidFill>
                <a:latin typeface="Consolas" pitchFamily="49" charset="0"/>
                <a:ea typeface="ＭＳ Ｐゴシック" pitchFamily="50" charset="-128"/>
              </a:rPr>
              <a:t>Meta,Tag</a:t>
            </a:r>
            <a:r>
              <a:rPr lang="en-US" altLang="ja-JP" sz="2400" dirty="0" smtClean="0">
                <a:solidFill>
                  <a:schemeClr val="tx1"/>
                </a:solidFill>
                <a:latin typeface="Consolas" pitchFamily="49" charset="0"/>
                <a:ea typeface="ＭＳ Ｐゴシック" pitchFamily="50" charset="-128"/>
              </a:rPr>
              <a:t>&gt;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000" dirty="0" smtClean="0"/>
          </a:p>
          <a:p>
            <a:pPr algn="ctr">
              <a:buNone/>
            </a:pPr>
            <a:r>
              <a:rPr lang="ja-JP" altLang="en-US" sz="16600" b="1" dirty="0" smtClean="0"/>
              <a:t>完成！</a:t>
            </a:r>
            <a:endParaRPr lang="en-US" altLang="ja-JP" sz="16600"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0"/>
            <a:ext cx="8229600" cy="1143000"/>
          </a:xfrm>
        </p:spPr>
        <p:txBody>
          <a:bodyPr/>
          <a:lstStyle/>
          <a:p>
            <a:r>
              <a:rPr kumimoji="1" lang="en-US" altLang="ja-JP" sz="4800" dirty="0" smtClean="0"/>
              <a:t>Thank You for Listening!</a:t>
            </a:r>
            <a:endParaRPr kumimoji="1" lang="ja-JP" altLang="en-US" dirty="0"/>
          </a:p>
        </p:txBody>
      </p:sp>
      <p:sp>
        <p:nvSpPr>
          <p:cNvPr id="3" name="コンテンツ プレースホルダ 2"/>
          <p:cNvSpPr>
            <a:spLocks noGrp="1"/>
          </p:cNvSpPr>
          <p:nvPr>
            <p:ph idx="1"/>
          </p:nvPr>
        </p:nvSpPr>
        <p:spPr/>
        <p:txBody>
          <a:bodyPr/>
          <a:lstStyle/>
          <a:p>
            <a:endParaRPr kumimoji="1" lang="en-US" altLang="ja-JP" dirty="0" smtClean="0"/>
          </a:p>
          <a:p>
            <a:pPr algn="ctr">
              <a:buNone/>
            </a:pPr>
            <a:endParaRPr kumimoji="1" lang="en-US" altLang="ja-JP" sz="4800" dirty="0" smtClean="0"/>
          </a:p>
          <a:p>
            <a:pPr algn="ctr">
              <a:buNone/>
            </a:pPr>
            <a:r>
              <a:rPr lang="en-US" altLang="ja-JP" sz="4800" dirty="0" smtClean="0">
                <a:latin typeface="Narkisim" pitchFamily="34" charset="-79"/>
                <a:cs typeface="Narkisim" pitchFamily="34" charset="-79"/>
                <a:hlinkClick r:id="rId2"/>
              </a:rPr>
              <a:t>http://github.com/kinaba/mint</a:t>
            </a:r>
            <a:endParaRPr lang="en-US" altLang="ja-JP" dirty="0" smtClean="0"/>
          </a:p>
        </p:txBody>
      </p:sp>
      <p:grpSp>
        <p:nvGrpSpPr>
          <p:cNvPr id="20" name="グループ化 19"/>
          <p:cNvGrpSpPr/>
          <p:nvPr/>
        </p:nvGrpSpPr>
        <p:grpSpPr>
          <a:xfrm>
            <a:off x="449055" y="1330980"/>
            <a:ext cx="8194911" cy="5078785"/>
            <a:chOff x="449055" y="1330980"/>
            <a:chExt cx="8194911" cy="5078785"/>
          </a:xfrm>
        </p:grpSpPr>
        <p:pic>
          <p:nvPicPr>
            <p:cNvPr id="4" name="Picture 2" descr="http://www.printout.jp/clipart/clipart_d/26_school/gif/nyuugaku21.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644975" y="1488144"/>
              <a:ext cx="998991" cy="1408578"/>
            </a:xfrm>
            <a:prstGeom prst="rect">
              <a:avLst/>
            </a:prstGeom>
            <a:noFill/>
          </p:spPr>
        </p:pic>
        <p:pic>
          <p:nvPicPr>
            <p:cNvPr id="5" name="Picture 2" descr="しなもん"/>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449055" y="1330980"/>
              <a:ext cx="1238250" cy="1428750"/>
            </a:xfrm>
            <a:prstGeom prst="rect">
              <a:avLst/>
            </a:prstGeom>
            <a:noFill/>
          </p:spPr>
        </p:pic>
        <p:pic>
          <p:nvPicPr>
            <p:cNvPr id="6" name="Picture 3"/>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4487950" y="1643050"/>
              <a:ext cx="1369934" cy="913289"/>
            </a:xfrm>
            <a:prstGeom prst="rect">
              <a:avLst/>
            </a:prstGeom>
            <a:noFill/>
            <a:ln w="9525">
              <a:noFill/>
              <a:miter lim="800000"/>
              <a:headEnd/>
              <a:tailEnd/>
            </a:ln>
          </p:spPr>
        </p:pic>
        <p:pic>
          <p:nvPicPr>
            <p:cNvPr id="7" name="Picture 12" descr="http://kise-deco.jp/pm/st/img/13_thm1kdkd.gif"/>
            <p:cNvPicPr>
              <a:picLocks noChangeAspect="1" noChangeArrowheads="1"/>
            </p:cNvPicPr>
            <p:nvPr/>
          </p:nvPicPr>
          <p:blipFill>
            <a:blip r:embed="rId6"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3056097" y="1413029"/>
              <a:ext cx="1301589" cy="1301591"/>
            </a:xfrm>
            <a:prstGeom prst="rect">
              <a:avLst/>
            </a:prstGeom>
            <a:noFill/>
          </p:spPr>
        </p:pic>
        <p:pic>
          <p:nvPicPr>
            <p:cNvPr id="8" name="Picture 3" descr="C:\Users\kinaba\Documents\kMonos.NET\pub\BoostBook\1st\bbcover.jpg"/>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1900864" y="1357298"/>
              <a:ext cx="1028062" cy="1464761"/>
            </a:xfrm>
            <a:prstGeom prst="rect">
              <a:avLst/>
            </a:prstGeom>
            <a:noFill/>
          </p:spPr>
        </p:pic>
        <p:pic>
          <p:nvPicPr>
            <p:cNvPr id="9" name="Picture 4" descr="C:\Users\kinaba\Documents\kMonos.NET\pub\BoostBook\bbcover.jpg"/>
            <p:cNvPicPr>
              <a:picLocks noChangeAspect="1" noChangeArrowheads="1"/>
            </p:cNvPicPr>
            <p:nvPr/>
          </p:nvPicPr>
          <p:blipFill>
            <a:blip r:embed="rId8" cstate="print">
              <a:duotone>
                <a:schemeClr val="accent1">
                  <a:shade val="45000"/>
                  <a:satMod val="135000"/>
                </a:schemeClr>
                <a:prstClr val="white"/>
              </a:duotone>
            </a:blip>
            <a:srcRect/>
            <a:stretch>
              <a:fillRect/>
            </a:stretch>
          </p:blipFill>
          <p:spPr bwMode="auto">
            <a:xfrm>
              <a:off x="540425" y="4814048"/>
              <a:ext cx="1127916" cy="1595717"/>
            </a:xfrm>
            <a:prstGeom prst="rect">
              <a:avLst/>
            </a:prstGeom>
            <a:noFill/>
          </p:spPr>
        </p:pic>
        <p:pic>
          <p:nvPicPr>
            <p:cNvPr id="10" name="Picture 5" descr="C:\Users\kinaba\Desktop\ss.png"/>
            <p:cNvPicPr>
              <a:picLocks noChangeAspect="1" noChangeArrowheads="1"/>
            </p:cNvPicPr>
            <p:nvPr/>
          </p:nvPicPr>
          <p:blipFill>
            <a:blip r:embed="rId9" cstate="print">
              <a:duotone>
                <a:schemeClr val="accent1">
                  <a:shade val="45000"/>
                  <a:satMod val="135000"/>
                </a:schemeClr>
                <a:prstClr val="white"/>
              </a:duotone>
            </a:blip>
            <a:srcRect/>
            <a:stretch>
              <a:fillRect/>
            </a:stretch>
          </p:blipFill>
          <p:spPr bwMode="auto">
            <a:xfrm>
              <a:off x="7321066" y="4903695"/>
              <a:ext cx="1105366" cy="1488142"/>
            </a:xfrm>
            <a:prstGeom prst="rect">
              <a:avLst/>
            </a:prstGeom>
            <a:noFill/>
          </p:spPr>
        </p:pic>
        <p:grpSp>
          <p:nvGrpSpPr>
            <p:cNvPr id="11" name="グループ化 10"/>
            <p:cNvGrpSpPr/>
            <p:nvPr/>
          </p:nvGrpSpPr>
          <p:grpSpPr>
            <a:xfrm>
              <a:off x="2143214" y="4607884"/>
              <a:ext cx="1166715" cy="1750074"/>
              <a:chOff x="4619634" y="3474244"/>
              <a:chExt cx="1901460" cy="2852192"/>
            </a:xfrm>
          </p:grpSpPr>
          <p:pic>
            <p:nvPicPr>
              <p:cNvPr id="12" name="Picture 7" descr="C:\Users\kinaba\Desktop\c0602.gif"/>
              <p:cNvPicPr>
                <a:picLocks noChangeAspect="1" noChangeArrowheads="1"/>
              </p:cNvPicPr>
              <p:nvPr/>
            </p:nvPicPr>
            <p:blipFill>
              <a:blip r:embed="rId10" cstate="print">
                <a:duotone>
                  <a:schemeClr val="accent1">
                    <a:shade val="45000"/>
                    <a:satMod val="135000"/>
                  </a:schemeClr>
                  <a:prstClr val="white"/>
                </a:duotone>
              </a:blip>
              <a:srcRect/>
              <a:stretch>
                <a:fillRect/>
              </a:stretch>
            </p:blipFill>
            <p:spPr bwMode="auto">
              <a:xfrm>
                <a:off x="4619634" y="3474244"/>
                <a:ext cx="1901460" cy="2852192"/>
              </a:xfrm>
              <a:prstGeom prst="rect">
                <a:avLst/>
              </a:prstGeom>
              <a:noFill/>
            </p:spPr>
          </p:pic>
          <p:sp>
            <p:nvSpPr>
              <p:cNvPr id="13" name="正方形/長方形 12"/>
              <p:cNvSpPr/>
              <p:nvPr/>
            </p:nvSpPr>
            <p:spPr bwMode="auto">
              <a:xfrm>
                <a:off x="5072066" y="442913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4" name="グループ化 13"/>
            <p:cNvGrpSpPr/>
            <p:nvPr/>
          </p:nvGrpSpPr>
          <p:grpSpPr>
            <a:xfrm>
              <a:off x="5219232" y="4715433"/>
              <a:ext cx="1658740" cy="1549865"/>
              <a:chOff x="6617726" y="3857611"/>
              <a:chExt cx="2384935" cy="2228395"/>
            </a:xfrm>
          </p:grpSpPr>
          <p:pic>
            <p:nvPicPr>
              <p:cNvPr id="15" name="Picture 8"/>
              <p:cNvPicPr>
                <a:picLocks noChangeAspect="1" noChangeArrowheads="1"/>
              </p:cNvPicPr>
              <p:nvPr/>
            </p:nvPicPr>
            <p:blipFill>
              <a:blip r:embed="rId11" cstate="print">
                <a:duotone>
                  <a:schemeClr val="accent1">
                    <a:shade val="45000"/>
                    <a:satMod val="135000"/>
                  </a:schemeClr>
                  <a:prstClr val="white"/>
                </a:duotone>
              </a:blip>
              <a:srcRect/>
              <a:stretch>
                <a:fillRect/>
              </a:stretch>
            </p:blipFill>
            <p:spPr bwMode="auto">
              <a:xfrm>
                <a:off x="6617726" y="3857611"/>
                <a:ext cx="2384935" cy="2228395"/>
              </a:xfrm>
              <a:prstGeom prst="rect">
                <a:avLst/>
              </a:prstGeom>
              <a:noFill/>
              <a:ln w="9525">
                <a:noFill/>
                <a:miter lim="800000"/>
                <a:headEnd/>
                <a:tailEnd/>
              </a:ln>
            </p:spPr>
          </p:pic>
          <p:sp>
            <p:nvSpPr>
              <p:cNvPr id="16" name="正方形/長方形 15"/>
              <p:cNvSpPr/>
              <p:nvPr/>
            </p:nvSpPr>
            <p:spPr bwMode="auto">
              <a:xfrm>
                <a:off x="7534450" y="490624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
          <p:nvSpPr>
            <p:cNvPr id="17" name="テキスト ボックス 16"/>
            <p:cNvSpPr txBox="1"/>
            <p:nvPr/>
          </p:nvSpPr>
          <p:spPr>
            <a:xfrm>
              <a:off x="5771346" y="1342827"/>
              <a:ext cx="2158240" cy="1384995"/>
            </a:xfrm>
            <a:prstGeom prst="rect">
              <a:avLst/>
            </a:prstGeom>
            <a:noFill/>
          </p:spPr>
          <p:txBody>
            <a:bodyPr wrap="square" rtlCol="0">
              <a:spAutoFit/>
            </a:bodyPr>
            <a:lstStyle/>
            <a:p>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　／　／</a:t>
              </a:r>
              <a:r>
                <a:rPr kumimoji="1" lang="en-US" altLang="ja-JP"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 |</a:t>
              </a:r>
              <a:r>
                <a:rPr kumimoji="1" lang="ja-JP" altLang="en-US"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し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し⌒Ｊ</a:t>
              </a:r>
            </a:p>
          </p:txBody>
        </p:sp>
        <p:pic>
          <p:nvPicPr>
            <p:cNvPr id="19" name="Picture 2" descr="DenialofSociality"/>
            <p:cNvPicPr>
              <a:picLocks noChangeAspect="1" noChangeArrowheads="1"/>
            </p:cNvPicPr>
            <p:nvPr/>
          </p:nvPicPr>
          <p:blipFill>
            <a:blip r:embed="rId12" cstate="print">
              <a:duotone>
                <a:schemeClr val="accent1">
                  <a:shade val="45000"/>
                  <a:satMod val="135000"/>
                </a:schemeClr>
                <a:prstClr val="white"/>
              </a:duotone>
            </a:blip>
            <a:srcRect/>
            <a:stretch>
              <a:fillRect/>
            </a:stretch>
          </p:blipFill>
          <p:spPr bwMode="auto">
            <a:xfrm>
              <a:off x="3836895" y="5032852"/>
              <a:ext cx="1021976" cy="1021976"/>
            </a:xfrm>
            <a:prstGeom prst="rect">
              <a:avLst/>
            </a:prstGeom>
            <a:noFill/>
          </p:spPr>
        </p:pic>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990600" y="1714488"/>
            <a:ext cx="7772400" cy="1470025"/>
          </a:xfrm>
        </p:spPr>
        <p:txBody>
          <a:bodyPr/>
          <a:lstStyle/>
          <a:p>
            <a:r>
              <a:rPr kumimoji="1" lang="ja-JP" altLang="en-US" sz="7200" dirty="0" smtClean="0">
                <a:latin typeface="Segoe Print" pitchFamily="2" charset="0"/>
              </a:rPr>
              <a:t>この先</a:t>
            </a:r>
            <a:r>
              <a:rPr kumimoji="1" lang="en-US" altLang="ja-JP" sz="7200" dirty="0" smtClean="0">
                <a:latin typeface="Segoe Print" pitchFamily="2" charset="0"/>
              </a:rPr>
              <a:t/>
            </a:r>
            <a:br>
              <a:rPr kumimoji="1" lang="en-US" altLang="ja-JP" sz="7200" dirty="0" smtClean="0">
                <a:latin typeface="Segoe Print" pitchFamily="2" charset="0"/>
              </a:rPr>
            </a:br>
            <a:r>
              <a:rPr kumimoji="1" lang="ja-JP" altLang="en-US" sz="7200" dirty="0" smtClean="0">
                <a:latin typeface="Segoe Print" pitchFamily="2" charset="0"/>
              </a:rPr>
              <a:t>非表示スライド</a:t>
            </a:r>
            <a:endParaRPr kumimoji="1" lang="ja-JP" altLang="en-US" sz="7200" dirty="0">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3" name="サブタイトル 12"/>
          <p:cNvSpPr>
            <a:spLocks noGrp="1"/>
          </p:cNvSpPr>
          <p:nvPr>
            <p:ph type="subTitle" idx="1"/>
          </p:nvPr>
        </p:nvSpPr>
        <p:spPr/>
        <p:txBody>
          <a:bodyPr/>
          <a:lstStyle/>
          <a:p>
            <a:endParaRPr kumimoji="1" lang="ja-JP"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登録順を覚えてるハッシュ表</a:t>
            </a:r>
            <a:endParaRPr kumimoji="1" lang="en-US" altLang="ja-JP" dirty="0" smtClean="0"/>
          </a:p>
          <a:p>
            <a:pPr lvl="1"/>
            <a:r>
              <a:rPr lang="en-US" altLang="ja-JP" dirty="0" smtClean="0"/>
              <a:t> cf. Ruby 1.9</a:t>
            </a:r>
          </a:p>
          <a:p>
            <a:pPr lvl="1"/>
            <a:endParaRPr kumimoji="1" lang="en-US" altLang="ja-JP" dirty="0" smtClean="0"/>
          </a:p>
          <a:p>
            <a:pPr lvl="1"/>
            <a:r>
              <a:rPr kumimoji="1" lang="ja-JP" altLang="en-US" dirty="0" smtClean="0"/>
              <a:t>最初の順を覚えるだけでなく、</a:t>
            </a:r>
            <a:r>
              <a:rPr kumimoji="1" lang="en-US" altLang="ja-JP" dirty="0" smtClean="0"/>
              <a:t/>
            </a:r>
            <a:br>
              <a:rPr kumimoji="1" lang="en-US" altLang="ja-JP" dirty="0" smtClean="0"/>
            </a:br>
            <a:r>
              <a:rPr kumimoji="1" lang="en-US" altLang="ja-JP" dirty="0" smtClean="0"/>
              <a:t>list</a:t>
            </a:r>
            <a:r>
              <a:rPr lang="ja-JP" altLang="en-US" dirty="0" smtClean="0"/>
              <a:t> と同じで</a:t>
            </a:r>
            <a:r>
              <a:rPr kumimoji="1" lang="ja-JP" altLang="en-US" dirty="0" smtClean="0"/>
              <a:t>好きに並べ替え</a:t>
            </a:r>
            <a:r>
              <a:rPr lang="ja-JP" altLang="en-US" dirty="0" smtClean="0"/>
              <a:t>可</a:t>
            </a:r>
            <a:endParaRPr kumimoji="1" lang="en-US" altLang="ja-JP" dirty="0" smtClean="0"/>
          </a:p>
          <a:p>
            <a:pPr lvl="2"/>
            <a:r>
              <a:rPr kumimoji="1" lang="en-US" altLang="ja-JP" dirty="0" err="1" smtClean="0"/>
              <a:t>LRUMap</a:t>
            </a:r>
            <a:endParaRPr kumimoji="1" lang="ja-JP" alt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双方向マップ</a:t>
            </a:r>
            <a:endParaRPr kumimoji="1" lang="en-US" altLang="ja-JP" dirty="0" smtClean="0"/>
          </a:p>
          <a:p>
            <a:pPr lvl="1"/>
            <a:r>
              <a:rPr lang="en-US" altLang="ja-JP" dirty="0" smtClean="0"/>
              <a:t>Key </a:t>
            </a:r>
            <a:r>
              <a:rPr lang="en-US" altLang="ja-JP" dirty="0" smtClean="0">
                <a:sym typeface="Wingdings" pitchFamily="2" charset="2"/>
              </a:rPr>
              <a:t> value </a:t>
            </a:r>
            <a:r>
              <a:rPr lang="ja-JP" altLang="en-US" dirty="0" smtClean="0">
                <a:sym typeface="Wingdings" pitchFamily="2" charset="2"/>
              </a:rPr>
              <a:t>の方向も</a:t>
            </a:r>
            <a:endParaRPr lang="en-US" altLang="ja-JP" dirty="0" smtClean="0">
              <a:sym typeface="Wingdings" pitchFamily="2" charset="2"/>
            </a:endParaRPr>
          </a:p>
          <a:p>
            <a:pPr lvl="1"/>
            <a:r>
              <a:rPr kumimoji="1" lang="en-US" altLang="ja-JP" dirty="0" smtClean="0">
                <a:sym typeface="Wingdings" pitchFamily="2" charset="2"/>
              </a:rPr>
              <a:t>Value  key </a:t>
            </a:r>
            <a:r>
              <a:rPr kumimoji="1" lang="ja-JP" altLang="en-US" dirty="0" smtClean="0">
                <a:sym typeface="Wingdings" pitchFamily="2" charset="2"/>
              </a:rPr>
              <a:t>の方向も引ける</a:t>
            </a:r>
            <a:endParaRPr kumimoji="1" lang="ja-JP" altLang="en-US" dirty="0"/>
          </a:p>
        </p:txBody>
      </p:sp>
      <p:pic>
        <p:nvPicPr>
          <p:cNvPr id="4" name="Picture 2" descr="boost.bimap.logo"/>
          <p:cNvPicPr>
            <a:picLocks noChangeAspect="1" noChangeArrowheads="1"/>
          </p:cNvPicPr>
          <p:nvPr/>
        </p:nvPicPr>
        <p:blipFill>
          <a:blip r:embed="rId2" cstate="print"/>
          <a:srcRect/>
          <a:stretch>
            <a:fillRect/>
          </a:stretch>
        </p:blipFill>
        <p:spPr bwMode="auto">
          <a:xfrm>
            <a:off x="1785918" y="3857628"/>
            <a:ext cx="4452951" cy="2369308"/>
          </a:xfrm>
          <a:prstGeom prst="rect">
            <a:avLst/>
          </a:prstGeom>
          <a:noFill/>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シングルインデックスでも</a:t>
            </a:r>
            <a:endParaRPr lang="en-US" altLang="ja-JP" dirty="0" smtClean="0"/>
          </a:p>
          <a:p>
            <a:pPr lvl="1"/>
            <a:r>
              <a:rPr lang="en-US" altLang="ja-JP" dirty="0" smtClean="0"/>
              <a:t>f</a:t>
            </a:r>
            <a:r>
              <a:rPr kumimoji="1" lang="en-US" altLang="ja-JP" dirty="0" smtClean="0"/>
              <a:t>ind </a:t>
            </a:r>
            <a:r>
              <a:rPr kumimoji="1" lang="ja-JP" altLang="en-US" dirty="0" smtClean="0"/>
              <a:t>が楽な </a:t>
            </a:r>
            <a:r>
              <a:rPr kumimoji="1" lang="en-US" altLang="ja-JP" dirty="0" smtClean="0"/>
              <a:t>set</a:t>
            </a:r>
          </a:p>
          <a:p>
            <a:pPr lvl="1"/>
            <a:r>
              <a:rPr lang="ja-JP" altLang="en-US" dirty="0" smtClean="0"/>
              <a:t>挿入</a:t>
            </a:r>
            <a:r>
              <a:rPr lang="en-US" altLang="ja-JP" dirty="0" smtClean="0"/>
              <a:t>/</a:t>
            </a:r>
            <a:r>
              <a:rPr lang="ja-JP" altLang="en-US" dirty="0" smtClean="0"/>
              <a:t>削除してもイテレータが向こうにならない </a:t>
            </a:r>
            <a:r>
              <a:rPr lang="en-US" altLang="ja-JP" dirty="0" smtClean="0"/>
              <a:t>vector</a:t>
            </a:r>
          </a:p>
          <a:p>
            <a:pPr lvl="1"/>
            <a:endParaRPr kumimoji="1" lang="en-US" altLang="ja-JP" dirty="0" smtClean="0"/>
          </a:p>
          <a:p>
            <a:pPr lvl="1"/>
            <a:r>
              <a:rPr lang="ja-JP" altLang="en-US" dirty="0" smtClean="0"/>
              <a:t>等々と考えて使うと便利かも</a:t>
            </a:r>
            <a:endParaRPr kumimoji="1" lang="ja-JP"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rnd</a:t>
            </a:r>
            <a:r>
              <a:rPr kumimoji="1" lang="en-US" altLang="ja-JP" dirty="0" err="1" smtClean="0"/>
              <a:t>_acccess_node</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785786" y="1285860"/>
            <a:ext cx="450059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lang="en-US" altLang="ja-JP" sz="3200" dirty="0" err="1" smtClean="0">
                <a:solidFill>
                  <a:schemeClr val="tx1"/>
                </a:solidFill>
                <a:latin typeface="Consolas" pitchFamily="49" charset="0"/>
                <a:ea typeface="ＭＳ Ｐゴシック" pitchFamily="50" charset="-128"/>
              </a:rPr>
              <a:t>rnd_index</a:t>
            </a:r>
            <a:r>
              <a:rPr lang="en-US" altLang="ja-JP" sz="32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  node* data[];</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5" name="正方形/長方形 4"/>
          <p:cNvSpPr/>
          <p:nvPr/>
        </p:nvSpPr>
        <p:spPr bwMode="auto">
          <a:xfrm>
            <a:off x="428596"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7" name="正方形/長方形 6"/>
          <p:cNvSpPr/>
          <p:nvPr/>
        </p:nvSpPr>
        <p:spPr bwMode="auto">
          <a:xfrm>
            <a:off x="121441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264317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07193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50069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692945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右カーブ矢印 12"/>
          <p:cNvSpPr/>
          <p:nvPr/>
        </p:nvSpPr>
        <p:spPr bwMode="auto">
          <a:xfrm>
            <a:off x="214282" y="2000240"/>
            <a:ext cx="928694" cy="200026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下矢印 13"/>
          <p:cNvSpPr/>
          <p:nvPr/>
        </p:nvSpPr>
        <p:spPr bwMode="auto">
          <a:xfrm>
            <a:off x="1714480"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下矢印 14"/>
          <p:cNvSpPr/>
          <p:nvPr/>
        </p:nvSpPr>
        <p:spPr bwMode="auto">
          <a:xfrm>
            <a:off x="3571868"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3500430"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17" name="U ターン矢印 16"/>
          <p:cNvSpPr/>
          <p:nvPr/>
        </p:nvSpPr>
        <p:spPr bwMode="auto">
          <a:xfrm flipH="1">
            <a:off x="2000232" y="2571744"/>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U ターン矢印 17"/>
          <p:cNvSpPr/>
          <p:nvPr/>
        </p:nvSpPr>
        <p:spPr bwMode="auto">
          <a:xfrm flipH="1">
            <a:off x="3571868" y="2500306"/>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smtClean="0">
                <a:latin typeface="Consolas" pitchFamily="49" charset="0"/>
              </a:rPr>
              <a:t>#include </a:t>
            </a:r>
            <a:r>
              <a:rPr kumimoji="1" lang="en-US" altLang="ja-JP" sz="4000" b="1" dirty="0" smtClean="0">
                <a:solidFill>
                  <a:srgbClr val="FFC000"/>
                </a:solidFill>
                <a:latin typeface="Consolas" pitchFamily="49" charset="0"/>
              </a:rPr>
              <a:t>&lt;boost/assign.hpp&gt;</a:t>
            </a:r>
          </a:p>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cpp_akira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faith_and_brave</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“Boost</a:t>
            </a:r>
            <a:r>
              <a:rPr kumimoji="1" lang="ja-JP" altLang="en-US" sz="4000" b="1" dirty="0" smtClean="0">
                <a:solidFill>
                  <a:srgbClr val="00B050"/>
                </a:solidFill>
                <a:latin typeface="Consolas" pitchFamily="49" charset="0"/>
              </a:rPr>
              <a:t>ライブラリ一週の旅</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3847207"/>
          </a:xfrm>
          <a:prstGeom prst="rect">
            <a:avLst/>
          </a:prstGeom>
          <a:noFill/>
          <a:ln>
            <a:noFill/>
          </a:ln>
        </p:spPr>
        <p:txBody>
          <a:bodyPr wrap="square" rtlCol="0">
            <a:spAutoFit/>
          </a:bodyPr>
          <a:lstStyle/>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kinaba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cafelier</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Boost.MultiIntrusivedex</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melponn</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melpon</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Boost.Coroutine</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a:p>
            <a:endParaRPr kumimoji="1" lang="en-US" altLang="ja-JP" sz="4000" b="1" dirty="0" smtClean="0">
              <a:latin typeface="Consolas" pitchFamily="49" charset="0"/>
            </a:endParaRPr>
          </a:p>
          <a:p>
            <a:r>
              <a:rPr kumimoji="1" lang="ja-JP" altLang="en-US" sz="4000" b="1" dirty="0" smtClean="0">
                <a:solidFill>
                  <a:srgbClr val="002060"/>
                </a:solidFill>
                <a:latin typeface="Consolas" pitchFamily="49" charset="0"/>
              </a:rPr>
              <a:t>・・・以下略・・・</a:t>
            </a:r>
            <a:endParaRPr kumimoji="1" lang="en-US" altLang="ja-JP" sz="4000" b="1" dirty="0" smtClean="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ico">
  <a:themeElements>
    <a:clrScheme name="ユーザー定義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ユーザー定義 7">
      <a:majorFont>
        <a:latin typeface="HG創英角ﾎﾟｯﾌﾟ体"/>
        <a:ea typeface="HG創英角ﾎﾟｯﾌﾟ体"/>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tri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i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ri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ri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ri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ri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ric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ri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ri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i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ri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ri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trico</Template>
  <TotalTime>1504</TotalTime>
  <Words>1623</Words>
  <Application>Microsoft Office PowerPoint</Application>
  <PresentationFormat>画面に合わせる (4:3)</PresentationFormat>
  <Paragraphs>600</Paragraphs>
  <Slides>67</Slides>
  <Notes>16</Notes>
  <HiddenSlides>5</HiddenSlides>
  <MMClips>0</MMClips>
  <ScaleCrop>false</ScaleCrop>
  <HeadingPairs>
    <vt:vector size="4" baseType="variant">
      <vt:variant>
        <vt:lpstr>テーマ</vt:lpstr>
      </vt:variant>
      <vt:variant>
        <vt:i4>1</vt:i4>
      </vt:variant>
      <vt:variant>
        <vt:lpstr>スライド タイトル</vt:lpstr>
      </vt:variant>
      <vt:variant>
        <vt:i4>67</vt:i4>
      </vt:variant>
    </vt:vector>
  </HeadingPairs>
  <TitlesOfParts>
    <vt:vector size="68" baseType="lpstr">
      <vt:lpstr>trico</vt:lpstr>
      <vt:lpstr>スライド 1</vt:lpstr>
      <vt:lpstr>　　k.inaba といいます</vt:lpstr>
      <vt:lpstr>今日お話したい内容</vt:lpstr>
      <vt:lpstr>Boost.MultiIndex</vt:lpstr>
      <vt:lpstr>日本語で言うと</vt:lpstr>
      <vt:lpstr>お題：今日の発表リスト</vt:lpstr>
      <vt:lpstr>お題：今日の発表リスト作ろう</vt:lpstr>
      <vt:lpstr>お題：今日の発表リスト作ろう</vt:lpstr>
      <vt:lpstr>お題：今日の発表リスト作ろう</vt:lpstr>
      <vt:lpstr>作ったデータを使おう！</vt:lpstr>
      <vt:lpstr>こうだ！</vt:lpstr>
      <vt:lpstr>未来予測</vt:lpstr>
      <vt:lpstr>スライド 13</vt:lpstr>
      <vt:lpstr>データ構造を変えれば</vt:lpstr>
      <vt:lpstr>1億倍速い！</vt:lpstr>
      <vt:lpstr>なんで不合格？ (1)</vt:lpstr>
      <vt:lpstr>なんで不合格？ (2)</vt:lpstr>
      <vt:lpstr>ここまでの要望をまとめる</vt:lpstr>
      <vt:lpstr>スライド 19</vt:lpstr>
      <vt:lpstr>こうだ！</vt:lpstr>
      <vt:lpstr>mi&lt;Presen,index&lt;Tw,Ht,seq&gt;&gt;</vt:lpstr>
      <vt:lpstr>mi&lt;Presen,index&lt;Tw,Ht,seq&gt;&gt;</vt:lpstr>
      <vt:lpstr>mi&lt;Presen,index&lt;Tw,Ht,seq&gt;&gt;</vt:lpstr>
      <vt:lpstr>ＦＡＱ</vt:lpstr>
      <vt:lpstr>ＦＡＱ</vt:lpstr>
      <vt:lpstr>つまり、これとの違いは？</vt:lpstr>
      <vt:lpstr>インデックスの更新</vt:lpstr>
      <vt:lpstr>インデックスの更新</vt:lpstr>
      <vt:lpstr>用意されてるインデックス</vt:lpstr>
      <vt:lpstr>MultiIndexの便利な所まとめ</vt:lpstr>
      <vt:lpstr>MultiIndexの便利な所まとめ</vt:lpstr>
      <vt:lpstr>Boost.Intrusive</vt:lpstr>
      <vt:lpstr>日本語で言うと</vt:lpstr>
      <vt:lpstr>普通のデータ構造</vt:lpstr>
      <vt:lpstr>侵入的データ構造</vt:lpstr>
      <vt:lpstr>メリット＆デメリット</vt:lpstr>
      <vt:lpstr>スライド 37</vt:lpstr>
      <vt:lpstr>異様に set の種類が多い</vt:lpstr>
      <vt:lpstr>マニア心をくすぐるset</vt:lpstr>
      <vt:lpstr>まぜてみよう！</vt:lpstr>
      <vt:lpstr>すごいところ</vt:lpstr>
      <vt:lpstr>スライド 42</vt:lpstr>
      <vt:lpstr>というわけで目標</vt:lpstr>
      <vt:lpstr>インデックスの作り方調べ中…</vt:lpstr>
      <vt:lpstr>というわけで</vt:lpstr>
      <vt:lpstr>１</vt:lpstr>
      <vt:lpstr>mi&lt;T,index&lt;Tw,Ht,Seq&gt;&gt;のﾉｰﾄﾞ</vt:lpstr>
      <vt:lpstr>２</vt:lpstr>
      <vt:lpstr>intrusive::sg_set の場合</vt:lpstr>
      <vt:lpstr>３</vt:lpstr>
      <vt:lpstr>これも継承</vt:lpstr>
      <vt:lpstr>４</vt:lpstr>
      <vt:lpstr>intrusive::sg_set の場合</vt:lpstr>
      <vt:lpstr>５</vt:lpstr>
      <vt:lpstr>スライド 55</vt:lpstr>
      <vt:lpstr>スライド 56</vt:lpstr>
      <vt:lpstr>実装に使えるメソッド</vt:lpstr>
      <vt:lpstr>実装しないといけないメソッド</vt:lpstr>
      <vt:lpstr>６</vt:lpstr>
      <vt:lpstr>IndexSpecifierって何？</vt:lpstr>
      <vt:lpstr>７</vt:lpstr>
      <vt:lpstr>Thank You for Listening!</vt:lpstr>
      <vt:lpstr>この先 非表示スライド</vt:lpstr>
      <vt:lpstr>使い道いろいろ (1)</vt:lpstr>
      <vt:lpstr>使い道いろいろ (2)</vt:lpstr>
      <vt:lpstr>使い道いろいろ (3)</vt:lpstr>
      <vt:lpstr>rnd_acccess_node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発表タイトル： Rhetorical Programming</dc:title>
  <dc:creator>kinaba</dc:creator>
  <cp:lastModifiedBy>kinaba</cp:lastModifiedBy>
  <cp:revision>794</cp:revision>
  <cp:lastPrinted>1601-01-01T00:00:00Z</cp:lastPrinted>
  <dcterms:created xsi:type="dcterms:W3CDTF">2009-12-01T03:40:55Z</dcterms:created>
  <dcterms:modified xsi:type="dcterms:W3CDTF">2009-12-12T04:28:08Z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