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5"/>
  </p:sldMasterIdLst>
  <p:notesMasterIdLst>
    <p:notesMasterId r:id="rId36"/>
  </p:notesMasterIdLst>
  <p:handoutMasterIdLst>
    <p:handoutMasterId r:id="rId37"/>
  </p:handoutMasterIdLst>
  <p:sldIdLst>
    <p:sldId id="267" r:id="rId6"/>
    <p:sldId id="279" r:id="rId7"/>
    <p:sldId id="303" r:id="rId8"/>
    <p:sldId id="308" r:id="rId9"/>
    <p:sldId id="268" r:id="rId10"/>
    <p:sldId id="284" r:id="rId11"/>
    <p:sldId id="311" r:id="rId12"/>
    <p:sldId id="312" r:id="rId13"/>
    <p:sldId id="304" r:id="rId14"/>
    <p:sldId id="313" r:id="rId15"/>
    <p:sldId id="305" r:id="rId16"/>
    <p:sldId id="314" r:id="rId17"/>
    <p:sldId id="294" r:id="rId18"/>
    <p:sldId id="295" r:id="rId19"/>
    <p:sldId id="315" r:id="rId20"/>
    <p:sldId id="316" r:id="rId21"/>
    <p:sldId id="296" r:id="rId22"/>
    <p:sldId id="317" r:id="rId23"/>
    <p:sldId id="298" r:id="rId24"/>
    <p:sldId id="306" r:id="rId25"/>
    <p:sldId id="318" r:id="rId26"/>
    <p:sldId id="319" r:id="rId27"/>
    <p:sldId id="320" r:id="rId28"/>
    <p:sldId id="309" r:id="rId29"/>
    <p:sldId id="310" r:id="rId30"/>
    <p:sldId id="285" r:id="rId31"/>
    <p:sldId id="286" r:id="rId32"/>
    <p:sldId id="287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39">
          <p15:clr>
            <a:srgbClr val="A4A3A4"/>
          </p15:clr>
        </p15:guide>
        <p15:guide id="2" orient="horz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480" y="102"/>
      </p:cViewPr>
      <p:guideLst>
        <p:guide pos="3839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52" y="78"/>
      </p:cViewPr>
      <p:guideLst>
        <p:guide pos="3839"/>
        <p:guide orient="horz"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9A591099-7EBE-4D12-B880-CCA6B38B92A6}" type="datetimeFigureOut">
              <a:rPr lang="en-US" altLang="ko-KR" smtClean="0"/>
              <a:t>3/18/2017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3A36C10-A9D4-4995-9BAF-95FBD77A724B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CF4299-1721-48C6-878D-74296BE00D21}" type="datetimeFigureOut">
              <a:t>2017-03-18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23AEF9EC-8318-4FF6-847E-A85BBD2B7E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AF7-53C0-4FD5-8CB2-AF71B33D995A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19D-0358-4E14-A5C3-5F9CBCF3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8" name="사각형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8679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AF7-53C0-4FD5-8CB2-AF71B33D995A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19D-0358-4E14-A5C3-5F9CBCF38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86EA-95E3-4DA0-97E2-7D1BBAC51A0F}" type="datetime1">
              <a:rPr lang="ko-KR" altLang="en-US" smtClean="0"/>
              <a:t>2017-03-18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 latinLnBrk="1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pencvwikiproject/" TargetMode="External"/><Relationship Id="rId2" Type="http://schemas.openxmlformats.org/officeDocument/2006/relationships/hyperlink" Target="http://docs.opencv.org/2.4/modules/refma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://www.androidpub.com/" TargetMode="External"/><Relationship Id="rId4" Type="http://schemas.openxmlformats.org/officeDocument/2006/relationships/hyperlink" Target="http://cafe.naver.com/openc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>
              <a:latin typeface="Algerian" panose="04020705040A02060702" pitchFamily="82" charset="0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latin typeface="+mn-ea"/>
              </a:rPr>
              <a:t>2012150024</a:t>
            </a:r>
            <a:r>
              <a:rPr lang="en-US" altLang="ko-KR" dirty="0">
                <a:latin typeface="Algerian" panose="04020705040A02060702" pitchFamily="82" charset="0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Algerian" panose="04020705040A02060702" pitchFamily="82" charset="0"/>
                <a:ea typeface="맑은 고딕" panose="020B0503020000020004" pitchFamily="50" charset="-127"/>
              </a:rPr>
              <a:t>백 종엽</a:t>
            </a:r>
            <a:endParaRPr lang="en-US" altLang="ko-KR" dirty="0">
              <a:latin typeface="Algerian" panose="04020705040A02060702" pitchFamily="82" charset="0"/>
              <a:ea typeface="맑은 고딕" panose="020B0503020000020004" pitchFamily="50" charset="-127"/>
            </a:endParaRPr>
          </a:p>
          <a:p>
            <a:pPr algn="r"/>
            <a:r>
              <a:rPr lang="en-US" altLang="ko-KR" dirty="0">
                <a:latin typeface="+mn-ea"/>
              </a:rPr>
              <a:t>2013152038</a:t>
            </a:r>
            <a:r>
              <a:rPr lang="en-US" altLang="ko-KR" dirty="0">
                <a:latin typeface="Algerian" panose="04020705040A02060702" pitchFamily="82" charset="0"/>
              </a:rPr>
              <a:t>  </a:t>
            </a:r>
            <a:r>
              <a:rPr lang="ko-KR" altLang="en-US" dirty="0">
                <a:latin typeface="Algerian" panose="04020705040A02060702" pitchFamily="82" charset="0"/>
              </a:rPr>
              <a:t>지 상원</a:t>
            </a:r>
            <a:endParaRPr lang="en-US" altLang="ko-KR" dirty="0">
              <a:latin typeface="Algerian" panose="04020705040A02060702" pitchFamily="82" charset="0"/>
            </a:endParaRPr>
          </a:p>
          <a:p>
            <a:pPr algn="r"/>
            <a:r>
              <a:rPr lang="en-US" altLang="ko-KR" dirty="0">
                <a:latin typeface="+mn-ea"/>
              </a:rPr>
              <a:t>2012152019</a:t>
            </a:r>
            <a:r>
              <a:rPr lang="en-US" altLang="ko-KR" dirty="0">
                <a:latin typeface="Algerian" panose="04020705040A02060702" pitchFamily="82" charset="0"/>
                <a:ea typeface="맑은 고딕" panose="020B0503020000020004" pitchFamily="50" charset="-127"/>
              </a:rPr>
              <a:t>  </a:t>
            </a:r>
            <a:r>
              <a:rPr lang="ko-KR" altLang="en-US" dirty="0">
                <a:latin typeface="Algerian" panose="04020705040A02060702" pitchFamily="82" charset="0"/>
              </a:rPr>
              <a:t>송 현호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3503" y="1532344"/>
            <a:ext cx="553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영</a:t>
            </a:r>
            <a:r>
              <a:rPr lang="ko-KR" altLang="en-US" dirty="0"/>
              <a:t>상에 설정된 필터를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다루는 정보 </a:t>
            </a:r>
            <a:r>
              <a:rPr lang="en-US" altLang="ko-K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적</a:t>
            </a:r>
            <a:r>
              <a:rPr lang="ko-KR" altLang="en-US" dirty="0"/>
              <a:t>용할 영상</a:t>
            </a:r>
            <a:r>
              <a:rPr lang="en-US" altLang="ko-KR" dirty="0"/>
              <a:t>, </a:t>
            </a:r>
            <a:r>
              <a:rPr lang="ko-KR" altLang="en-US" dirty="0"/>
              <a:t>지정 필터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</a:t>
            </a:r>
            <a:r>
              <a:rPr lang="en-US" altLang="ko-KR" dirty="0"/>
              <a:t>API :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altLang="ko-KR" dirty="0" err="1"/>
              <a:t>ilPaintFilter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6" y="973565"/>
            <a:ext cx="5478453" cy="42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41" y="1619250"/>
            <a:ext cx="4105275" cy="523875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101410" y="3182164"/>
            <a:ext cx="779286" cy="7792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32212" y="1324586"/>
            <a:ext cx="779286" cy="7792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419908" y="2855639"/>
            <a:ext cx="779286" cy="779286"/>
          </a:xfrm>
          <a:prstGeom prst="ellipse">
            <a:avLst/>
          </a:prstGeom>
          <a:solidFill>
            <a:srgbClr val="B0365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419908" y="4386692"/>
            <a:ext cx="779286" cy="779286"/>
          </a:xfrm>
          <a:prstGeom prst="ellipse">
            <a:avLst/>
          </a:prstGeom>
          <a:solidFill>
            <a:srgbClr val="0563C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79208" y="1434314"/>
            <a:ext cx="521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흑백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79208" y="2983672"/>
            <a:ext cx="521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컬러 판화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거침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9208" y="4514725"/>
            <a:ext cx="521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유채화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부드러움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03659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048644" y="509754"/>
            <a:ext cx="1768891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48645" y="1974372"/>
            <a:ext cx="1768891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그레이스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케일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가우시안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블러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6728" y="3371849"/>
            <a:ext cx="1768891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캐니 </a:t>
            </a:r>
            <a:r>
              <a:rPr lang="ko-KR" altLang="en-US" dirty="0" err="1">
                <a:solidFill>
                  <a:schemeClr val="tx1"/>
                </a:solidFill>
              </a:rPr>
              <a:t>엣지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굵은 외곽선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5151" y="3856772"/>
            <a:ext cx="1768891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캐니 </a:t>
            </a:r>
            <a:r>
              <a:rPr lang="ko-KR" altLang="en-US" dirty="0" err="1">
                <a:solidFill>
                  <a:schemeClr val="tx1"/>
                </a:solidFill>
              </a:rPr>
              <a:t>엣지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잔선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77362" y="3856772"/>
            <a:ext cx="1945780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색조가 강한부분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81682" y="3373557"/>
            <a:ext cx="2140358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임계값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색조가 약한 음영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48642" y="5731819"/>
            <a:ext cx="1768891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적용 영상</a:t>
            </a:r>
          </a:p>
        </p:txBody>
      </p:sp>
      <p:cxnSp>
        <p:nvCxnSpPr>
          <p:cNvPr id="13" name="꺾인 연결선 12"/>
          <p:cNvCxnSpPr>
            <a:stCxn id="4" idx="2"/>
            <a:endCxn id="6" idx="0"/>
          </p:cNvCxnSpPr>
          <p:nvPr/>
        </p:nvCxnSpPr>
        <p:spPr>
          <a:xfrm rot="16200000" flipH="1">
            <a:off x="5611210" y="1652490"/>
            <a:ext cx="6437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1"/>
            <a:endCxn id="7" idx="0"/>
          </p:cNvCxnSpPr>
          <p:nvPr/>
        </p:nvCxnSpPr>
        <p:spPr>
          <a:xfrm rot="10800000" flipV="1">
            <a:off x="1811175" y="2384801"/>
            <a:ext cx="3237471" cy="987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2"/>
            <a:endCxn id="8" idx="0"/>
          </p:cNvCxnSpPr>
          <p:nvPr/>
        </p:nvCxnSpPr>
        <p:spPr>
          <a:xfrm rot="5400000">
            <a:off x="4490573" y="2414253"/>
            <a:ext cx="1061543" cy="1823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2"/>
            <a:endCxn id="9" idx="0"/>
          </p:cNvCxnSpPr>
          <p:nvPr/>
        </p:nvCxnSpPr>
        <p:spPr>
          <a:xfrm rot="16200000" flipH="1">
            <a:off x="6260900" y="2467419"/>
            <a:ext cx="1061543" cy="1717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3"/>
            <a:endCxn id="10" idx="0"/>
          </p:cNvCxnSpPr>
          <p:nvPr/>
        </p:nvCxnSpPr>
        <p:spPr>
          <a:xfrm>
            <a:off x="6817536" y="2384801"/>
            <a:ext cx="3434325" cy="988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7" idx="2"/>
            <a:endCxn id="11" idx="1"/>
          </p:cNvCxnSpPr>
          <p:nvPr/>
        </p:nvCxnSpPr>
        <p:spPr>
          <a:xfrm rot="16200000" flipH="1">
            <a:off x="2455137" y="3548743"/>
            <a:ext cx="1949542" cy="323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8" idx="2"/>
            <a:endCxn id="11" idx="0"/>
          </p:cNvCxnSpPr>
          <p:nvPr/>
        </p:nvCxnSpPr>
        <p:spPr>
          <a:xfrm rot="16200000" flipH="1">
            <a:off x="4494247" y="4292978"/>
            <a:ext cx="1054190" cy="182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2"/>
            <a:endCxn id="11" idx="0"/>
          </p:cNvCxnSpPr>
          <p:nvPr/>
        </p:nvCxnSpPr>
        <p:spPr>
          <a:xfrm rot="5400000">
            <a:off x="6264575" y="4346142"/>
            <a:ext cx="1054190" cy="1717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2"/>
            <a:endCxn id="11" idx="3"/>
          </p:cNvCxnSpPr>
          <p:nvPr/>
        </p:nvCxnSpPr>
        <p:spPr>
          <a:xfrm rot="5400000">
            <a:off x="7560780" y="3451167"/>
            <a:ext cx="1947834" cy="3434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3112" y="573181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굵은 검정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8587" y="48748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84549" y="48968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8610" y="58344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세로 줄무늬</a:t>
            </a:r>
          </a:p>
        </p:txBody>
      </p:sp>
    </p:spTree>
    <p:extLst>
      <p:ext uri="{BB962C8B-B14F-4D97-AF65-F5344CB8AC3E}">
        <p14:creationId xmlns:p14="http://schemas.microsoft.com/office/powerpoint/2010/main" val="19744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 noGrp="1" noChangeArrowheads="1"/>
          </p:cNvSpPr>
          <p:nvPr/>
        </p:nvSpPr>
        <p:spPr>
          <a:xfrm>
            <a:off x="5336413" y="1323848"/>
            <a:ext cx="6855587" cy="395160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흑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백 필터의 구현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사진에서 검정색이 진한 부분을 마스크로 추출하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여 검은색으로 칠한 레이어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상대적으로 까맣지 않은 부분을 추출하여 세로 빗무늬로 칠한 레이어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사진에서 진한 부분의 외곽만을 더욱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두껍게 만들어 추출한 레이어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</a:t>
            </a: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모든 외곽을 추출한 레이어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58818" y="107257"/>
            <a:ext cx="3238949" cy="6477898"/>
            <a:chOff x="142082" y="125545"/>
            <a:chExt cx="3238949" cy="64778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082" y="125545"/>
              <a:ext cx="3238949" cy="647789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87" y="773807"/>
              <a:ext cx="3076737" cy="526357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 noGrp="1" noChangeArrowheads="1"/>
          </p:cNvSpPr>
          <p:nvPr/>
        </p:nvSpPr>
        <p:spPr>
          <a:xfrm>
            <a:off x="3448124" y="729490"/>
            <a:ext cx="2748847" cy="3091688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러 판화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penCV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bilateral Filter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를 사용함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진을 흐리게 하고 윤곽선을 진하게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추출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하여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둘을 합성한다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4914" y="255583"/>
            <a:ext cx="3193229" cy="6386458"/>
            <a:chOff x="217482" y="156005"/>
            <a:chExt cx="3193229" cy="63864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482" y="156005"/>
              <a:ext cx="3193229" cy="638645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996" y="762000"/>
              <a:ext cx="2940368" cy="522732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069191" y="255583"/>
            <a:ext cx="3193229" cy="6386458"/>
            <a:chOff x="5797667" y="156005"/>
            <a:chExt cx="3193229" cy="63864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7667" y="156005"/>
              <a:ext cx="3193229" cy="638645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995" y="762000"/>
              <a:ext cx="2940368" cy="522732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262420" y="531945"/>
            <a:ext cx="28773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50800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채화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pen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소스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Oil Painting Filter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를 사용함</a:t>
            </a: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85750" indent="-285750" defTabSz="5080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특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정 수식을 각 픽셀에 대입하여 만든다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50800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519" y="4328752"/>
            <a:ext cx="2295525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9779" y="4617634"/>
            <a:ext cx="4643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</a:t>
            </a:r>
            <a:r>
              <a:rPr lang="ko-KR" altLang="en-US" dirty="0"/>
              <a:t>식된 얼굴 위치에 스티커를 조절하여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다루는 정보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인식된 얼굴의 좌표</a:t>
            </a:r>
            <a:r>
              <a:rPr lang="en-US" altLang="ko-KR" dirty="0"/>
              <a:t>, </a:t>
            </a:r>
            <a:r>
              <a:rPr lang="ko-KR" altLang="en-US" dirty="0"/>
              <a:t>스마트폰 화면</a:t>
            </a:r>
            <a:r>
              <a:rPr lang="en-US" altLang="ko-KR" dirty="0"/>
              <a:t>, </a:t>
            </a:r>
            <a:r>
              <a:rPr lang="ko-KR" altLang="en-US" dirty="0"/>
              <a:t>지정된 스티커 정보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05" y="331887"/>
            <a:ext cx="4010072" cy="41590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7165947" y="3235327"/>
            <a:ext cx="3799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스</a:t>
            </a:r>
            <a:r>
              <a:rPr lang="ko-KR" altLang="en-US" dirty="0"/>
              <a:t>티커의 크기와 위치를 담는다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다루는 정보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스</a:t>
            </a:r>
            <a:r>
              <a:rPr lang="ko-KR" altLang="en-US" dirty="0"/>
              <a:t>티커에 대한 정보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069571" y="95252"/>
            <a:ext cx="4156075" cy="3181350"/>
            <a:chOff x="4566" y="191"/>
            <a:chExt cx="2618" cy="2004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66" y="191"/>
              <a:ext cx="2618" cy="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722" y="367"/>
              <a:ext cx="2298" cy="164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699" y="402"/>
              <a:ext cx="4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Stiker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61" y="639"/>
              <a:ext cx="74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-Img: Bitmap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761" y="798"/>
              <a:ext cx="41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-Id: int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761" y="956"/>
              <a:ext cx="40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+x: int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761" y="1114"/>
              <a:ext cx="40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+y: int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761" y="1272"/>
              <a:ext cx="6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-</a:t>
              </a:r>
              <a:r>
                <a:rPr kumimoji="0" lang="ko-KR" altLang="ko-KR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iWidth</a:t>
              </a:r>
              <a:r>
                <a:rPr kumimoji="0" lang="ko-KR" altLang="ko-KR" sz="1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: </a:t>
              </a:r>
              <a:r>
                <a:rPr kumimoji="0" lang="ko-KR" altLang="ko-KR" sz="17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int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761" y="1430"/>
              <a:ext cx="67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-iHeight: int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22" y="604"/>
              <a:ext cx="2306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761" y="1668"/>
              <a:ext cx="16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+reSizeBitmap(RectF, int): void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0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452355" y="1743485"/>
            <a:ext cx="2140358" cy="82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추출된 얼굴 위치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선택된 스티커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37982" y="3556854"/>
            <a:ext cx="2140358" cy="82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얼굴 위치 재계산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77020" y="5383685"/>
            <a:ext cx="2140358" cy="82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스티커 생성</a:t>
            </a: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>
            <a:off x="4522534" y="2564342"/>
            <a:ext cx="2485627" cy="99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 flipH="1">
            <a:off x="4547199" y="4377711"/>
            <a:ext cx="2460962" cy="100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15930" y="156005"/>
            <a:ext cx="3193229" cy="6386458"/>
            <a:chOff x="217482" y="156005"/>
            <a:chExt cx="3193229" cy="63864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482" y="156005"/>
              <a:ext cx="3193229" cy="638645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32" y="802433"/>
              <a:ext cx="2970074" cy="518782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622080" y="4417482"/>
            <a:ext cx="581624" cy="3888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위로 굽은 화살표 8"/>
          <p:cNvSpPr/>
          <p:nvPr/>
        </p:nvSpPr>
        <p:spPr>
          <a:xfrm rot="5400000" flipH="1">
            <a:off x="4420938" y="725004"/>
            <a:ext cx="984185" cy="61910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0" y="1991896"/>
            <a:ext cx="2070869" cy="2808893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 rot="5400000">
            <a:off x="5939240" y="911651"/>
            <a:ext cx="510032" cy="3628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87599" y="4011709"/>
            <a:ext cx="307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해당하는 경로를 받아 서버에 요청한다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7599" y="1898525"/>
            <a:ext cx="31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미지를 화면에 전송한다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25" y="754333"/>
            <a:ext cx="4637502" cy="31902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4" y="997524"/>
            <a:ext cx="5059852" cy="3190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7792" y="4104290"/>
            <a:ext cx="421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말</a:t>
            </a:r>
            <a:r>
              <a:rPr lang="ko-KR" altLang="en-US" dirty="0"/>
              <a:t>풍선이 있는 장면에 텍스트를 채우고 사진을 넣는다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2110" y="4104290"/>
            <a:ext cx="4214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저</a:t>
            </a:r>
            <a:r>
              <a:rPr lang="ko-KR" altLang="en-US" dirty="0"/>
              <a:t>장된 사진을 레이아웃에 삽입하거나</a:t>
            </a:r>
            <a:r>
              <a:rPr lang="en-US" altLang="ko-KR" dirty="0"/>
              <a:t> </a:t>
            </a:r>
            <a:r>
              <a:rPr lang="ko-KR" altLang="en-US" dirty="0"/>
              <a:t>말풍선이 있는 장면을 넣어 만화를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0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20624" y="458580"/>
            <a:ext cx="2805913" cy="5611826"/>
            <a:chOff x="868680" y="348852"/>
            <a:chExt cx="2805913" cy="56118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" y="348852"/>
              <a:ext cx="2805913" cy="561182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01" y="894468"/>
              <a:ext cx="2619803" cy="457364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969737" y="458734"/>
            <a:ext cx="2805836" cy="5611672"/>
            <a:chOff x="3979012" y="348852"/>
            <a:chExt cx="2805836" cy="561167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9012" y="348852"/>
              <a:ext cx="2805836" cy="561167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037" y="894468"/>
              <a:ext cx="2564939" cy="458629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348562" y="848301"/>
            <a:ext cx="2238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 레이아웃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편집 화면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리드로 나뉜 각 칸을 터치하면  앨범을 불러온다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다양한 레이아웃을 지원하고  말풍선 기능 또한 추가할 것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97598" y="848301"/>
            <a:ext cx="22384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앨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범에는 영상  처리된 사진들이 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사진을  터치하면 해당하는 그리드로 병합한다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1500" y="1234440"/>
            <a:ext cx="1211580" cy="12618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1762" y="4529528"/>
            <a:ext cx="811958" cy="1036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343808" y="296405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무엇을 만드나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2" y="2453612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참조 및 사례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805" y="437860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환경과 방안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11587" y="526171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11586" y="569922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수행일정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43801" y="343064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1587" y="6165818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참고문헌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23680" y="2053503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Table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3808" y="1962212"/>
            <a:ext cx="16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지적사항 개선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43797" y="3868159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 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1587" y="483065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23123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938419" y="485182"/>
            <a:ext cx="2805836" cy="5611672"/>
            <a:chOff x="9175242" y="458580"/>
            <a:chExt cx="2805836" cy="561167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5242" y="458580"/>
              <a:ext cx="2805836" cy="561167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692" y="1004196"/>
              <a:ext cx="2601999" cy="4573644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389383" y="458580"/>
            <a:ext cx="2805836" cy="5611672"/>
            <a:chOff x="6937248" y="348852"/>
            <a:chExt cx="2805836" cy="561167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7248" y="348852"/>
              <a:ext cx="2805836" cy="561167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973" y="894468"/>
              <a:ext cx="2610660" cy="457364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348562" y="848301"/>
            <a:ext cx="2238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하는 모든 칸을 채워 넣어 완성한 상태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단의 저장하기를 누르면 갤러리에 저장이 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97598" y="848301"/>
            <a:ext cx="2238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장명을 적고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누르면 저장완료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</a:rPr>
              <a:t>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성본은 원하는 대로 사용할 수 있다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0108" y="5266944"/>
            <a:ext cx="2610660" cy="31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43116" y="5081188"/>
            <a:ext cx="626364" cy="4052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42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50" y="1219427"/>
            <a:ext cx="7888111" cy="47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3" y="199476"/>
            <a:ext cx="10738752" cy="64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80" y="65318"/>
            <a:ext cx="7476839" cy="67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50976" y="2128838"/>
            <a:ext cx="8156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Android Studio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이용하여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App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최신 안드로이드 버전을 기반으로 제작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카메라는 안드로이드 카메라를 사용함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OpenCV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를 이용한 영상처리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필터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및 안면인식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스티커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그 외의 기능은 순수코딩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레이아웃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erver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을 이용한 서버 원하는 스티커를 받아온다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공용갤러리를 통한 작품 공유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php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Apache)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8229" y="594096"/>
            <a:ext cx="2805913" cy="5611826"/>
            <a:chOff x="868680" y="348852"/>
            <a:chExt cx="2805913" cy="56118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" y="348852"/>
              <a:ext cx="2805913" cy="561182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01" y="894468"/>
              <a:ext cx="2619803" cy="4573644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879592" y="2706624"/>
            <a:ext cx="255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1"/>
                </a:solidFill>
              </a:rPr>
              <a:t>데</a:t>
            </a:r>
            <a:r>
              <a:rPr lang="ko-KR" altLang="en-US" sz="4800" dirty="0"/>
              <a:t>모 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355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48290"/>
              </p:ext>
            </p:extLst>
          </p:nvPr>
        </p:nvGraphicFramePr>
        <p:xfrm>
          <a:off x="676275" y="676277"/>
          <a:ext cx="10810875" cy="5693916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2214322">
                  <a:extLst>
                    <a:ext uri="{9D8B030D-6E8A-4147-A177-3AD203B41FA5}">
                      <a16:colId xmlns:a16="http://schemas.microsoft.com/office/drawing/2014/main" val="3309210343"/>
                    </a:ext>
                  </a:extLst>
                </a:gridCol>
                <a:gridCol w="8596553">
                  <a:extLst>
                    <a:ext uri="{9D8B030D-6E8A-4147-A177-3AD203B41FA5}">
                      <a16:colId xmlns:a16="http://schemas.microsoft.com/office/drawing/2014/main" val="2259446261"/>
                    </a:ext>
                  </a:extLst>
                </a:gridCol>
              </a:tblGrid>
              <a:tr h="853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 </a:t>
                      </a:r>
                      <a:r>
                        <a:rPr lang="en-US" altLang="ko-KR" baseline="0" dirty="0"/>
                        <a:t>MT6735 1.30GHz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17457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Memory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GB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2987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Graphics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ARM Mali-T720 </a:t>
                      </a:r>
                      <a:r>
                        <a:rPr lang="en-US" altLang="ko-KR" sz="1800" kern="1200" dirty="0">
                          <a:effectLst/>
                        </a:rPr>
                        <a:t>650 MHz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94399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HDD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en-US" altLang="ko-KR" baseline="0" dirty="0"/>
                        <a:t> GB </a:t>
                      </a:r>
                      <a:r>
                        <a:rPr lang="ko-KR" altLang="en-US" baseline="0" dirty="0"/>
                        <a:t>내장 메모리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1711"/>
                  </a:ext>
                </a:extLst>
              </a:tr>
              <a:tr h="844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O/S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Marshmallow (6.0.1)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27925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tool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스튜디오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4385"/>
                  </a:ext>
                </a:extLst>
              </a:tr>
              <a:tr h="799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</a:t>
                      </a:r>
                      <a:r>
                        <a:rPr lang="ko-KR" altLang="en-US" baseline="0" dirty="0"/>
                        <a:t> 언어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en-US" altLang="ko-KR" baseline="0" dirty="0"/>
                        <a:t>, C++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6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2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030298"/>
              </p:ext>
            </p:extLst>
          </p:nvPr>
        </p:nvGraphicFramePr>
        <p:xfrm>
          <a:off x="742949" y="809625"/>
          <a:ext cx="10906127" cy="5664475"/>
        </p:xfrm>
        <a:graphic>
          <a:graphicData uri="http://schemas.openxmlformats.org/drawingml/2006/table">
            <a:tbl>
              <a:tblPr/>
              <a:tblGrid>
                <a:gridCol w="148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8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73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백 종엽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송 현호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 상원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1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OpenCV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 카메라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안드로이드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웹툰 등 만화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Windows APM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28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사진 필터를 이용한 편집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안면 인식 기능을 통한 스티커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사진을 만화처럼 연속적으로 묶어 줌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레이아웃 기능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안면 스티커를 저장하는 데이터베이스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업로드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다운로드가 가능한 공유 게시판 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61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카메라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만화화 필터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안면 스티커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그리드 뷰를 이용해 이미지 불러오기로 여러 사진을 골라서 원하는 장면에 넣어준다 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스티커 서버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공용 갤러리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32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장비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원격 작동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제어 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통합테스트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0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40" y="332810"/>
            <a:ext cx="8409709" cy="595963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9182100" y="5190384"/>
            <a:ext cx="295275" cy="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9896473" y="5190383"/>
            <a:ext cx="295275" cy="1"/>
          </a:xfrm>
          <a:prstGeom prst="line">
            <a:avLst/>
          </a:prstGeom>
          <a:ln w="47625">
            <a:solidFill>
              <a:srgbClr val="7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239249" y="5199170"/>
            <a:ext cx="295275" cy="1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24998" y="5000625"/>
            <a:ext cx="0" cy="8001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42924" y="1409700"/>
            <a:ext cx="10791825" cy="4743450"/>
          </a:xfrm>
        </p:spPr>
        <p:txBody>
          <a:bodyPr>
            <a:normAutofit fontScale="85000" lnSpcReduction="20000"/>
          </a:bodyPr>
          <a:lstStyle/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용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APM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서적 및 사이트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1"/>
                </a:solidFill>
              </a:rPr>
              <a:t>O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penCV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hlinkClick r:id="rId2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http://docs.opencv.org/2.4/modules/refman.html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https://sites.google.com/site/opencvwikiproject/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http://cafe.naver.com/opencv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안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드로이드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hlinkClick r:id="rId5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http://www.androidpub.com/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그림으로 쉽게 설명하는 안드로이드 프로그래밍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생능출판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0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32056" y="2549456"/>
            <a:ext cx="971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설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 내용의 부재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2490" y="281114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감사합니다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5127625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21792" y="2395728"/>
            <a:ext cx="413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</a:rPr>
              <a:t>데이</a:t>
            </a:r>
            <a:r>
              <a:rPr lang="ko-KR" altLang="en-US" sz="4800" dirty="0">
                <a:solidFill>
                  <a:schemeClr val="accent1"/>
                </a:solidFill>
              </a:rPr>
              <a:t>툰</a:t>
            </a:r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864" y="3493615"/>
            <a:ext cx="869289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sz="2400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구나 쉽게 만화같은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효과와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귀여운 스티커로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멋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진 만화를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만들어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공유할 수 있는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5789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69" y="0"/>
            <a:ext cx="3933825" cy="3933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706" y="2918884"/>
            <a:ext cx="4029075" cy="3924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3061759"/>
            <a:ext cx="3810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08" y="-407725"/>
            <a:ext cx="2215977" cy="1999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528" y="1922706"/>
            <a:ext cx="1053477" cy="1428919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31" y="2803425"/>
            <a:ext cx="1053477" cy="14289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50" y="584127"/>
            <a:ext cx="1661284" cy="16993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236" y="1896932"/>
            <a:ext cx="1533525" cy="3067050"/>
          </a:xfrm>
          <a:prstGeom prst="rect">
            <a:avLst/>
          </a:prstGeom>
        </p:spPr>
      </p:pic>
      <p:grpSp>
        <p:nvGrpSpPr>
          <p:cNvPr id="43" name="Shape 302"/>
          <p:cNvGrpSpPr/>
          <p:nvPr/>
        </p:nvGrpSpPr>
        <p:grpSpPr>
          <a:xfrm>
            <a:off x="3296545" y="5286710"/>
            <a:ext cx="1152292" cy="1120807"/>
            <a:chOff x="1928175" y="312600"/>
            <a:chExt cx="425000" cy="373700"/>
          </a:xfrm>
          <a:solidFill>
            <a:srgbClr val="000000"/>
          </a:solidFill>
        </p:grpSpPr>
        <p:sp>
          <p:nvSpPr>
            <p:cNvPr id="45" name="Shape 30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4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874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7494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26241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34989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43736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52483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61230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9977" algn="l" defTabSz="308747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496" y="5139491"/>
            <a:ext cx="1181533" cy="1415243"/>
          </a:xfrm>
          <a:prstGeom prst="rect">
            <a:avLst/>
          </a:prstGeom>
        </p:spPr>
      </p:pic>
      <p:sp>
        <p:nvSpPr>
          <p:cNvPr id="100" name="아래쪽 화살표 99"/>
          <p:cNvSpPr/>
          <p:nvPr/>
        </p:nvSpPr>
        <p:spPr>
          <a:xfrm>
            <a:off x="6345973" y="1045170"/>
            <a:ext cx="384048" cy="77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로 굽은 화살표 102"/>
          <p:cNvSpPr/>
          <p:nvPr/>
        </p:nvSpPr>
        <p:spPr>
          <a:xfrm flipH="1">
            <a:off x="4406421" y="2283455"/>
            <a:ext cx="1254255" cy="7074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103"/>
          <p:cNvSpPr/>
          <p:nvPr/>
        </p:nvSpPr>
        <p:spPr>
          <a:xfrm>
            <a:off x="3677868" y="2338414"/>
            <a:ext cx="384048" cy="2893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아래쪽 화살표 104"/>
          <p:cNvSpPr/>
          <p:nvPr/>
        </p:nvSpPr>
        <p:spPr>
          <a:xfrm rot="16200000">
            <a:off x="2753156" y="2860369"/>
            <a:ext cx="384048" cy="146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아래쪽 화살표 105"/>
          <p:cNvSpPr/>
          <p:nvPr/>
        </p:nvSpPr>
        <p:spPr>
          <a:xfrm rot="16200000">
            <a:off x="6382142" y="3513011"/>
            <a:ext cx="384048" cy="415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아래쪽 화살표 107"/>
          <p:cNvSpPr/>
          <p:nvPr/>
        </p:nvSpPr>
        <p:spPr>
          <a:xfrm rot="5400000">
            <a:off x="6382142" y="3989360"/>
            <a:ext cx="384048" cy="4151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위로 굽은 화살표 109"/>
          <p:cNvSpPr/>
          <p:nvPr/>
        </p:nvSpPr>
        <p:spPr>
          <a:xfrm rot="16200000">
            <a:off x="8029557" y="3618108"/>
            <a:ext cx="815144" cy="204361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아래쪽 화살표 111"/>
          <p:cNvSpPr/>
          <p:nvPr/>
        </p:nvSpPr>
        <p:spPr>
          <a:xfrm rot="16200000">
            <a:off x="8293380" y="1709433"/>
            <a:ext cx="384048" cy="214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아래쪽 화살표 112"/>
          <p:cNvSpPr/>
          <p:nvPr/>
        </p:nvSpPr>
        <p:spPr>
          <a:xfrm rot="5400000">
            <a:off x="8293381" y="1268333"/>
            <a:ext cx="384048" cy="2140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08651" y="1557266"/>
            <a:ext cx="5339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기능 </a:t>
            </a:r>
            <a:r>
              <a:rPr lang="en-US" altLang="ko-KR" dirty="0">
                <a:latin typeface="+mj-lt"/>
              </a:rPr>
              <a:t>: </a:t>
            </a: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촬</a:t>
            </a:r>
            <a:r>
              <a:rPr lang="ko-KR" altLang="en-US" dirty="0">
                <a:latin typeface="+mj-lt"/>
              </a:rPr>
              <a:t>영 영상을 각도에 맞게 회전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및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크기 조절을 가능케 하고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만화 필터를 적용하여 저장한다</a:t>
            </a:r>
            <a:r>
              <a:rPr lang="en-US" altLang="ko-KR" dirty="0">
                <a:latin typeface="+mj-lt"/>
              </a:rPr>
              <a:t>.</a:t>
            </a: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다루는 정보 </a:t>
            </a:r>
            <a:r>
              <a:rPr lang="en-US" altLang="ko-KR" dirty="0">
                <a:latin typeface="+mj-lt"/>
              </a:rPr>
              <a:t>:</a:t>
            </a:r>
          </a:p>
          <a:p>
            <a:endParaRPr lang="en-US" altLang="ko-K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촬</a:t>
            </a:r>
            <a:r>
              <a:rPr lang="ko-KR" altLang="en-US" dirty="0">
                <a:latin typeface="+mj-lt"/>
              </a:rPr>
              <a:t>영 영상 정보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스티커 영상 정보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스마트폰 각도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정보 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3" y="926897"/>
            <a:ext cx="5120590" cy="47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4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41044" y="869946"/>
            <a:ext cx="1608083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촬영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1043" y="2889819"/>
            <a:ext cx="1608083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촬영 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스티커 영상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41045" y="5185260"/>
            <a:ext cx="1608083" cy="8208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회전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024" y="2889818"/>
            <a:ext cx="1608083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크기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60586" y="869945"/>
            <a:ext cx="1608083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촬영 영상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스티커 영상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60585" y="2889820"/>
            <a:ext cx="1608083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필터 적용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60584" y="5185259"/>
            <a:ext cx="1608083" cy="8208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 파일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cxnSp>
        <p:nvCxnSpPr>
          <p:cNvPr id="17" name="꺾인 연결선 16"/>
          <p:cNvCxnSpPr>
            <a:stCxn id="4" idx="2"/>
            <a:endCxn id="5" idx="0"/>
          </p:cNvCxnSpPr>
          <p:nvPr/>
        </p:nvCxnSpPr>
        <p:spPr>
          <a:xfrm rot="5400000">
            <a:off x="2045578" y="2290311"/>
            <a:ext cx="1199016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2"/>
            <a:endCxn id="7" idx="0"/>
          </p:cNvCxnSpPr>
          <p:nvPr/>
        </p:nvCxnSpPr>
        <p:spPr>
          <a:xfrm rot="16200000" flipH="1">
            <a:off x="1907794" y="4447967"/>
            <a:ext cx="1474584" cy="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2"/>
            <a:endCxn id="10" idx="0"/>
          </p:cNvCxnSpPr>
          <p:nvPr/>
        </p:nvCxnSpPr>
        <p:spPr>
          <a:xfrm rot="5400000">
            <a:off x="7965119" y="2290311"/>
            <a:ext cx="119901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" idx="2"/>
            <a:endCxn id="11" idx="0"/>
          </p:cNvCxnSpPr>
          <p:nvPr/>
        </p:nvCxnSpPr>
        <p:spPr>
          <a:xfrm rot="5400000">
            <a:off x="7827336" y="4447968"/>
            <a:ext cx="147458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8" idx="2"/>
          </p:cNvCxnSpPr>
          <p:nvPr/>
        </p:nvCxnSpPr>
        <p:spPr>
          <a:xfrm flipV="1">
            <a:off x="3449128" y="3710675"/>
            <a:ext cx="2081938" cy="18850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0"/>
            <a:endCxn id="9" idx="1"/>
          </p:cNvCxnSpPr>
          <p:nvPr/>
        </p:nvCxnSpPr>
        <p:spPr>
          <a:xfrm rot="5400000" flipH="1" flipV="1">
            <a:off x="5841104" y="970336"/>
            <a:ext cx="1609444" cy="22295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87595" y="-10782"/>
            <a:ext cx="3423523" cy="6847046"/>
            <a:chOff x="1976476" y="531732"/>
            <a:chExt cx="2805836" cy="56116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6476" y="531732"/>
              <a:ext cx="2805836" cy="561167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689" y="1095417"/>
              <a:ext cx="2596896" cy="4573864"/>
            </a:xfrm>
            <a:prstGeom prst="rect">
              <a:avLst/>
            </a:prstGeom>
          </p:spPr>
        </p:pic>
      </p:grpSp>
      <p:sp>
        <p:nvSpPr>
          <p:cNvPr id="9" name="위로 굽은 화살표 8"/>
          <p:cNvSpPr/>
          <p:nvPr/>
        </p:nvSpPr>
        <p:spPr>
          <a:xfrm rot="5400000" flipH="1">
            <a:off x="3956515" y="-1143265"/>
            <a:ext cx="906644" cy="3829978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5400000">
            <a:off x="5101372" y="1838950"/>
            <a:ext cx="1063752" cy="13831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25993" y="271044"/>
            <a:ext cx="427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</a:rPr>
              <a:t>스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티커 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70158" y="2771620"/>
            <a:ext cx="427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993" y="822603"/>
            <a:ext cx="47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</a:rPr>
              <a:t>전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후면 카메라 전환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5993" y="2527745"/>
            <a:ext cx="47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</a:rPr>
              <a:t>필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터 변경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5993" y="4686216"/>
            <a:ext cx="47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accent1"/>
                </a:solidFill>
              </a:rPr>
              <a:t>사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 촬영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17793" y="1310875"/>
            <a:ext cx="769470" cy="3888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229754" y="857552"/>
            <a:ext cx="1095072" cy="453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위로 굽은 화살표 22"/>
          <p:cNvSpPr/>
          <p:nvPr/>
        </p:nvSpPr>
        <p:spPr>
          <a:xfrm rot="5400000" flipH="1">
            <a:off x="4504297" y="3901700"/>
            <a:ext cx="1025587" cy="261546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63020" y="909513"/>
            <a:ext cx="331134" cy="3155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64635" y="1317229"/>
            <a:ext cx="621744" cy="6014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11818" y="5800528"/>
            <a:ext cx="375076" cy="4218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013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WindowsPhoneIcons.Camera" Revision="1" Stencil="System.Storyboarding.WindowsPhoneIcons" StencilVersion="0.1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A94200F-B09A-4528-A396-FB3F8B4273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84A47AE-1FF5-4D4D-9788-3C3F0DB559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007FA8-CAD6-4558-B0A2-162E91AD0C3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2E3D6-A15E-4470-9972-0F26D47862D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23</Pages>
  <Words>639</Words>
  <Characters>0</Characters>
  <Application>Microsoft Office PowerPoint</Application>
  <DocSecurity>0</DocSecurity>
  <PresentationFormat>와이드스크린</PresentationFormat>
  <Lines>0</Lines>
  <Paragraphs>216</Paragraphs>
  <Slides>30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HY중고딕</vt:lpstr>
      <vt:lpstr>굴림</vt:lpstr>
      <vt:lpstr>나눔바른고딕</vt:lpstr>
      <vt:lpstr>맑은 고딕</vt:lpstr>
      <vt:lpstr>Algerian</vt:lpstr>
      <vt:lpstr>Arial</vt:lpstr>
      <vt:lpstr>Georgia</vt:lpstr>
      <vt:lpstr>Tahoma</vt:lpstr>
      <vt:lpstr>Wingdings</vt:lpstr>
      <vt:lpstr>Office 테마</vt:lpstr>
      <vt:lpstr>DayToon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</cp:revision>
  <dcterms:modified xsi:type="dcterms:W3CDTF">2017-03-18T11:45:26Z</dcterms:modified>
</cp:coreProperties>
</file>