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8" r:id="rId3"/>
    <p:sldId id="286" r:id="rId4"/>
    <p:sldId id="262" r:id="rId5"/>
    <p:sldId id="319" r:id="rId6"/>
    <p:sldId id="289" r:id="rId7"/>
    <p:sldId id="263" r:id="rId8"/>
    <p:sldId id="284" r:id="rId9"/>
    <p:sldId id="264" r:id="rId10"/>
    <p:sldId id="265" r:id="rId11"/>
    <p:sldId id="266" r:id="rId12"/>
    <p:sldId id="267" r:id="rId13"/>
    <p:sldId id="361" r:id="rId14"/>
    <p:sldId id="269" r:id="rId15"/>
    <p:sldId id="270" r:id="rId16"/>
    <p:sldId id="278" r:id="rId17"/>
    <p:sldId id="348" r:id="rId18"/>
    <p:sldId id="349" r:id="rId19"/>
    <p:sldId id="350" r:id="rId20"/>
    <p:sldId id="362" r:id="rId21"/>
    <p:sldId id="346" r:id="rId22"/>
    <p:sldId id="282" r:id="rId23"/>
    <p:sldId id="275" r:id="rId24"/>
    <p:sldId id="276" r:id="rId25"/>
    <p:sldId id="304" r:id="rId26"/>
    <p:sldId id="317" r:id="rId27"/>
    <p:sldId id="320" r:id="rId28"/>
    <p:sldId id="285" r:id="rId29"/>
    <p:sldId id="318" r:id="rId30"/>
    <p:sldId id="307" r:id="rId31"/>
    <p:sldId id="310" r:id="rId32"/>
    <p:sldId id="303" r:id="rId33"/>
    <p:sldId id="322" r:id="rId34"/>
    <p:sldId id="326" r:id="rId35"/>
    <p:sldId id="364" r:id="rId36"/>
    <p:sldId id="306" r:id="rId37"/>
    <p:sldId id="353" r:id="rId38"/>
    <p:sldId id="363" r:id="rId39"/>
    <p:sldId id="356" r:id="rId40"/>
    <p:sldId id="359" r:id="rId41"/>
    <p:sldId id="360" r:id="rId42"/>
    <p:sldId id="309" r:id="rId43"/>
    <p:sldId id="296" r:id="rId44"/>
    <p:sldId id="295" r:id="rId45"/>
    <p:sldId id="299" r:id="rId46"/>
    <p:sldId id="300" r:id="rId47"/>
    <p:sldId id="302" r:id="rId48"/>
    <p:sldId id="297" r:id="rId49"/>
    <p:sldId id="311" r:id="rId50"/>
    <p:sldId id="365" r:id="rId51"/>
    <p:sldId id="366" r:id="rId52"/>
    <p:sldId id="367" r:id="rId53"/>
    <p:sldId id="368" r:id="rId5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FDFD"/>
    <a:srgbClr val="DC0A0A"/>
    <a:srgbClr val="BF1E56"/>
    <a:srgbClr val="3C3C3C"/>
    <a:srgbClr val="505050"/>
    <a:srgbClr val="3DB680"/>
    <a:srgbClr val="3DC99B"/>
    <a:srgbClr val="64C99B"/>
    <a:srgbClr val="40B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1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5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rgbClr val="3C3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rgbClr val="3C3C3C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3C3C3C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rgbClr val="3C3C3C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3DB68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3DB680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DQNEO/items/da5df074c48b012152ee" TargetMode="External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.jp/Download/index.aspx?lang=j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ulti-user.targe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wokagaku.com/docker_lectu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機械学習のための</a:t>
            </a:r>
            <a:r>
              <a:rPr lang="en-US" altLang="ja-JP" dirty="0"/>
              <a:t>docker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2020/10/14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62BEF-1499-46F7-8DD1-40FF468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ベース</a:t>
            </a:r>
            <a:r>
              <a:rPr kumimoji="1" lang="en-US" altLang="ja-JP" dirty="0"/>
              <a:t>image</a:t>
            </a:r>
            <a:r>
              <a:rPr kumimoji="1" lang="ja-JP" altLang="en-US" dirty="0"/>
              <a:t>を</a:t>
            </a:r>
            <a:r>
              <a:rPr lang="ja-JP" altLang="en-US" dirty="0"/>
              <a:t>探す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6E9B8-EB8B-4716-B44E-D9DCD08A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hub</a:t>
            </a:r>
            <a:r>
              <a:rPr kumimoji="1" lang="ja-JP" altLang="en-US" dirty="0"/>
              <a:t>で使用したい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を検索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3B266D-8FEF-47F6-8722-5D2B5A03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8276469A-B4FC-4DED-855C-47B476381B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8" y="2018753"/>
            <a:ext cx="10719732" cy="4460037"/>
          </a:xfrm>
        </p:spPr>
      </p:pic>
    </p:spTree>
    <p:extLst>
      <p:ext uri="{BB962C8B-B14F-4D97-AF65-F5344CB8AC3E}">
        <p14:creationId xmlns:p14="http://schemas.microsoft.com/office/powerpoint/2010/main" val="95664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0EC432EC-70F4-40F3-87D9-DAE9C8BC8F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0" y="1846041"/>
            <a:ext cx="10683841" cy="481329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1981FF0-22A2-4866-BB6A-7CECF2DE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ベース</a:t>
            </a:r>
            <a:r>
              <a:rPr lang="en-US" altLang="ja-JP" dirty="0"/>
              <a:t>image</a:t>
            </a:r>
            <a:r>
              <a:rPr lang="ja-JP" altLang="en-US" dirty="0"/>
              <a:t>を探す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33C054-EB47-4A0E-ACA3-C667F467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kumimoji="1" lang="en-US" altLang="ja-JP" dirty="0"/>
              <a:t>Tags</a:t>
            </a:r>
            <a:r>
              <a:rPr kumimoji="1" lang="ja-JP" altLang="en-US" dirty="0"/>
              <a:t>から使用したい</a:t>
            </a:r>
            <a:r>
              <a:rPr kumimoji="1" lang="en-US" altLang="ja-JP" dirty="0"/>
              <a:t>image</a:t>
            </a:r>
            <a:r>
              <a:rPr kumimoji="1" lang="ja-JP" altLang="en-US" dirty="0"/>
              <a:t>のバージョンを確認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053F9-890A-47A3-8421-B32209CF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9EF8E69F-C777-44BE-AB69-51BF6B71C7FC}"/>
              </a:ext>
            </a:extLst>
          </p:cNvPr>
          <p:cNvSpPr/>
          <p:nvPr/>
        </p:nvSpPr>
        <p:spPr>
          <a:xfrm>
            <a:off x="8364221" y="5482686"/>
            <a:ext cx="2633842" cy="365128"/>
          </a:xfrm>
          <a:prstGeom prst="frame">
            <a:avLst>
              <a:gd name="adj1" fmla="val 195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537451-FF8F-445E-89C1-C7128591156D}"/>
              </a:ext>
            </a:extLst>
          </p:cNvPr>
          <p:cNvSpPr txBox="1"/>
          <p:nvPr/>
        </p:nvSpPr>
        <p:spPr>
          <a:xfrm>
            <a:off x="7362335" y="4546865"/>
            <a:ext cx="43864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ここの「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docker pull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」以降を</a:t>
            </a:r>
            <a:r>
              <a:rPr kumimoji="1" lang="en-US" altLang="ja-JP" sz="24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の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FROM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に記述</a:t>
            </a:r>
          </a:p>
        </p:txBody>
      </p:sp>
    </p:spTree>
    <p:extLst>
      <p:ext uri="{BB962C8B-B14F-4D97-AF65-F5344CB8AC3E}">
        <p14:creationId xmlns:p14="http://schemas.microsoft.com/office/powerpoint/2010/main" val="32921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E8B7A4-A29A-44B7-9CAC-CBBF3851C3DC}"/>
              </a:ext>
            </a:extLst>
          </p:cNvPr>
          <p:cNvSpPr/>
          <p:nvPr/>
        </p:nvSpPr>
        <p:spPr>
          <a:xfrm>
            <a:off x="8387333" y="5463653"/>
            <a:ext cx="3403961" cy="465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C23194-798C-47D2-93C7-2603878746C8}"/>
              </a:ext>
            </a:extLst>
          </p:cNvPr>
          <p:cNvSpPr/>
          <p:nvPr/>
        </p:nvSpPr>
        <p:spPr>
          <a:xfrm>
            <a:off x="8387334" y="4557987"/>
            <a:ext cx="3403961" cy="761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77A820-2140-4D71-8479-BF9E92E9B50C}"/>
              </a:ext>
            </a:extLst>
          </p:cNvPr>
          <p:cNvSpPr/>
          <p:nvPr/>
        </p:nvSpPr>
        <p:spPr>
          <a:xfrm>
            <a:off x="8387335" y="3793349"/>
            <a:ext cx="3403961" cy="612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5F1253-2846-4C9E-ABCB-BE0F7149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RUN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AF51D-A35A-4D30-838B-AF03DA21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RUN &lt;command&gt;</a:t>
            </a:r>
            <a:r>
              <a:rPr kumimoji="1" lang="ja-JP" altLang="en-US" dirty="0"/>
              <a:t>：</a:t>
            </a:r>
            <a:r>
              <a:rPr lang="ja-JP" altLang="en-US" dirty="0"/>
              <a:t>ベース</a:t>
            </a:r>
            <a:r>
              <a:rPr lang="en-US" altLang="ja-JP" dirty="0"/>
              <a:t>OS</a:t>
            </a:r>
            <a:r>
              <a:rPr lang="ja-JP" altLang="en-US" dirty="0"/>
              <a:t>で使用できるコマンドを記述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3907E9-C0AB-4A2B-B90D-63BDC4FF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F6F868-251A-4DD6-93E2-8596C86F6394}"/>
              </a:ext>
            </a:extLst>
          </p:cNvPr>
          <p:cNvSpPr/>
          <p:nvPr/>
        </p:nvSpPr>
        <p:spPr>
          <a:xfrm>
            <a:off x="430361" y="1992056"/>
            <a:ext cx="11443253" cy="144655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200" dirty="0"/>
              <a:t>RUN apt-get update &amp;&amp; apt-get install -y /</a:t>
            </a:r>
          </a:p>
          <a:p>
            <a:r>
              <a:rPr lang="en-US" altLang="ja-JP" sz="2200" dirty="0"/>
              <a:t>    </a:t>
            </a:r>
            <a:r>
              <a:rPr lang="en-US" altLang="ja-JP" sz="2200" dirty="0" err="1"/>
              <a:t>sudo</a:t>
            </a:r>
            <a:r>
              <a:rPr lang="en-US" altLang="ja-JP" sz="2200" dirty="0"/>
              <a:t> /</a:t>
            </a:r>
          </a:p>
          <a:p>
            <a:r>
              <a:rPr lang="en-US" altLang="ja-JP" sz="2200" dirty="0"/>
              <a:t>    </a:t>
            </a:r>
            <a:r>
              <a:rPr lang="en-US" altLang="ja-JP" sz="2200" dirty="0" err="1"/>
              <a:t>wget</a:t>
            </a:r>
            <a:r>
              <a:rPr lang="en-US" altLang="ja-JP" sz="2200" dirty="0"/>
              <a:t> /</a:t>
            </a:r>
          </a:p>
          <a:p>
            <a:r>
              <a:rPr lang="en-US" altLang="ja-JP" sz="2200" dirty="0"/>
              <a:t>    vim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AB91C1-E055-4256-A700-D8FAFA254F8A}"/>
              </a:ext>
            </a:extLst>
          </p:cNvPr>
          <p:cNvSpPr txBox="1"/>
          <p:nvPr/>
        </p:nvSpPr>
        <p:spPr>
          <a:xfrm>
            <a:off x="449215" y="4018271"/>
            <a:ext cx="7733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800" dirty="0"/>
              <a:t>ベース</a:t>
            </a:r>
            <a:r>
              <a:rPr kumimoji="1" lang="en-US" altLang="ja-JP" sz="2800" dirty="0"/>
              <a:t>OS</a:t>
            </a:r>
            <a:r>
              <a:rPr kumimoji="1" lang="ja-JP" altLang="en-US" sz="2800" dirty="0"/>
              <a:t>で使用できるコマンド</a:t>
            </a:r>
            <a:endParaRPr kumimoji="1" lang="en-US" altLang="ja-JP" sz="28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800" dirty="0"/>
              <a:t>（</a:t>
            </a:r>
            <a:r>
              <a:rPr lang="en-US" altLang="ja-JP" sz="2800" dirty="0" err="1"/>
              <a:t>linux</a:t>
            </a:r>
            <a:r>
              <a:rPr lang="ja-JP" altLang="en-US" sz="2800" dirty="0"/>
              <a:t>系なら</a:t>
            </a:r>
            <a:r>
              <a:rPr lang="en-US" altLang="ja-JP" sz="2800" dirty="0"/>
              <a:t>cd</a:t>
            </a:r>
            <a:r>
              <a:rPr lang="ja-JP" altLang="en-US" sz="2800" dirty="0"/>
              <a:t>や</a:t>
            </a:r>
            <a:r>
              <a:rPr lang="en-US" altLang="ja-JP" sz="2800" dirty="0"/>
              <a:t>ls</a:t>
            </a:r>
            <a:r>
              <a:rPr lang="ja-JP" altLang="en-US" sz="2800" dirty="0"/>
              <a:t>等</a:t>
            </a:r>
            <a:r>
              <a:rPr kumimoji="1" lang="ja-JP" altLang="en-US" sz="2800" dirty="0"/>
              <a:t>）を記述</a:t>
            </a:r>
            <a:endParaRPr kumimoji="1" lang="en-US" altLang="ja-JP" sz="28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/>
              <a:t>必要となるパッケージ等をインストールする等して環境を設定</a:t>
            </a:r>
            <a:endParaRPr lang="en-US" altLang="ja-JP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229BA-5DA3-4D70-A4B0-D1FB12DA86C5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185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59C60BB-8D94-4AB5-A3A6-CE20A4683FEB}"/>
              </a:ext>
            </a:extLst>
          </p:cNvPr>
          <p:cNvSpPr/>
          <p:nvPr/>
        </p:nvSpPr>
        <p:spPr>
          <a:xfrm>
            <a:off x="8387331" y="4388126"/>
            <a:ext cx="3403961" cy="169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488A9B-3DDB-4B58-BA2E-328FD7B89483}"/>
              </a:ext>
            </a:extLst>
          </p:cNvPr>
          <p:cNvSpPr/>
          <p:nvPr/>
        </p:nvSpPr>
        <p:spPr>
          <a:xfrm>
            <a:off x="8391602" y="5939952"/>
            <a:ext cx="3403961" cy="138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8F0AB2A-7759-4B89-8689-9DD646646CB5}"/>
              </a:ext>
            </a:extLst>
          </p:cNvPr>
          <p:cNvSpPr/>
          <p:nvPr/>
        </p:nvSpPr>
        <p:spPr>
          <a:xfrm>
            <a:off x="318386" y="3362400"/>
            <a:ext cx="7792256" cy="3243750"/>
          </a:xfrm>
          <a:prstGeom prst="roundRect">
            <a:avLst>
              <a:gd name="adj" fmla="val 7871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323B02-5401-4812-BD8C-01229BE1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WORKDIR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5C9B5-61E4-48B0-9510-F88828B5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WORKDIR &lt;path&gt;</a:t>
            </a:r>
            <a:r>
              <a:rPr kumimoji="1" lang="ja-JP" altLang="en-US" dirty="0"/>
              <a:t>：作業ディレクトリを変更する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19869-3F34-4A3D-ABFF-C2BDE823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DE1F6C-157D-4670-9DC6-A62764431C25}"/>
              </a:ext>
            </a:extLst>
          </p:cNvPr>
          <p:cNvSpPr/>
          <p:nvPr/>
        </p:nvSpPr>
        <p:spPr>
          <a:xfrm>
            <a:off x="571764" y="2056306"/>
            <a:ext cx="11287155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WORKDIR /opt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DE49D7-5ED2-4552-8E67-6BF0B5723C38}"/>
              </a:ext>
            </a:extLst>
          </p:cNvPr>
          <p:cNvSpPr txBox="1"/>
          <p:nvPr/>
        </p:nvSpPr>
        <p:spPr>
          <a:xfrm>
            <a:off x="2653302" y="2770242"/>
            <a:ext cx="6885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2800" dirty="0"/>
              <a:t>RUN</a:t>
            </a:r>
            <a:r>
              <a:rPr lang="ja-JP" altLang="en-US" sz="2800" dirty="0"/>
              <a:t>等でコマンドを実行する場所を変更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92BE5C-6403-4350-8279-04E7705407CE}"/>
              </a:ext>
            </a:extLst>
          </p:cNvPr>
          <p:cNvSpPr txBox="1"/>
          <p:nvPr/>
        </p:nvSpPr>
        <p:spPr>
          <a:xfrm>
            <a:off x="252439" y="3411796"/>
            <a:ext cx="78582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800" b="1" u="sng" dirty="0">
                <a:solidFill>
                  <a:schemeClr val="accent2"/>
                </a:solidFill>
              </a:rPr>
              <a:t>注意</a:t>
            </a:r>
            <a:endParaRPr lang="en-US" altLang="ja-JP" sz="2800" b="1" u="sng" dirty="0">
              <a:solidFill>
                <a:schemeClr val="accent2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下記のような場合「</a:t>
            </a:r>
            <a:r>
              <a:rPr lang="en-US" altLang="ja-JP" sz="2000" dirty="0" err="1"/>
              <a:t>hoge</a:t>
            </a:r>
            <a:r>
              <a:rPr lang="ja-JP" altLang="en-US" sz="2000" dirty="0"/>
              <a:t>」は「</a:t>
            </a:r>
            <a:r>
              <a:rPr lang="en-US" altLang="ja-JP" sz="2000" dirty="0"/>
              <a:t>/opt</a:t>
            </a:r>
            <a:r>
              <a:rPr lang="ja-JP" altLang="en-US" sz="2000" dirty="0"/>
              <a:t>」ではなく「</a:t>
            </a:r>
            <a:r>
              <a:rPr lang="en-US" altLang="ja-JP" sz="2000" dirty="0"/>
              <a:t>/</a:t>
            </a:r>
            <a:r>
              <a:rPr lang="ja-JP" altLang="en-US" sz="2000" dirty="0"/>
              <a:t>」に作成される</a:t>
            </a:r>
            <a:endParaRPr lang="en-US" altLang="ja-JP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136504-4B38-456E-B70D-27A69D14D58A}"/>
              </a:ext>
            </a:extLst>
          </p:cNvPr>
          <p:cNvSpPr/>
          <p:nvPr/>
        </p:nvSpPr>
        <p:spPr>
          <a:xfrm>
            <a:off x="2436356" y="4431428"/>
            <a:ext cx="3452612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WORKDIR /</a:t>
            </a:r>
          </a:p>
          <a:p>
            <a:r>
              <a:rPr lang="en-US" altLang="ja-JP" sz="3200" dirty="0"/>
              <a:t>RUN cd /opt</a:t>
            </a:r>
          </a:p>
          <a:p>
            <a:r>
              <a:rPr lang="en-US" altLang="ja-JP" sz="3200" dirty="0"/>
              <a:t>RUN </a:t>
            </a:r>
            <a:r>
              <a:rPr lang="en-US" altLang="ja-JP" sz="3200" dirty="0" err="1"/>
              <a:t>mkdir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hoge</a:t>
            </a:r>
            <a:endParaRPr lang="en-US" altLang="ja-JP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7CFB0F-1A43-4DDF-B7F7-7FD43782477F}"/>
              </a:ext>
            </a:extLst>
          </p:cNvPr>
          <p:cNvSpPr txBox="1"/>
          <p:nvPr/>
        </p:nvSpPr>
        <p:spPr>
          <a:xfrm>
            <a:off x="359479" y="6118953"/>
            <a:ext cx="802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chemeClr val="accent1"/>
                </a:solidFill>
              </a:rPr>
              <a:t>RUN cd /opt &amp;&amp;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mkdir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hoge</a:t>
            </a:r>
            <a:r>
              <a:rPr lang="ja-JP" altLang="en-US" b="1" dirty="0">
                <a:solidFill>
                  <a:schemeClr val="accent1"/>
                </a:solidFill>
              </a:rPr>
              <a:t>　</a:t>
            </a:r>
            <a:r>
              <a:rPr kumimoji="1" lang="ja-JP" altLang="en-US" b="1" dirty="0">
                <a:solidFill>
                  <a:schemeClr val="accent1"/>
                </a:solidFill>
              </a:rPr>
              <a:t>で一度に実行すれば</a:t>
            </a:r>
            <a:r>
              <a:rPr lang="ja-JP" altLang="en-US" b="1" dirty="0">
                <a:solidFill>
                  <a:schemeClr val="accent1"/>
                </a:solidFill>
              </a:rPr>
              <a:t>「</a:t>
            </a:r>
            <a:r>
              <a:rPr lang="en-US" altLang="ja-JP" b="1" dirty="0">
                <a:solidFill>
                  <a:schemeClr val="accent1"/>
                </a:solidFill>
              </a:rPr>
              <a:t>/opt</a:t>
            </a:r>
            <a:r>
              <a:rPr lang="ja-JP" altLang="en-US" b="1" dirty="0">
                <a:solidFill>
                  <a:schemeClr val="accent1"/>
                </a:solidFill>
              </a:rPr>
              <a:t>」に作成される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3F02B-32AC-480A-B649-F900C81E503E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867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7264FA-3304-43D6-9119-CC9B045081DC}"/>
              </a:ext>
            </a:extLst>
          </p:cNvPr>
          <p:cNvSpPr/>
          <p:nvPr/>
        </p:nvSpPr>
        <p:spPr>
          <a:xfrm>
            <a:off x="8387331" y="5326964"/>
            <a:ext cx="3403961" cy="121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9C7E1C-E31F-461B-9599-890F6955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26799-F01C-4A87-A7FE-94E59836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ENV &lt;path&gt;</a:t>
            </a:r>
            <a:r>
              <a:rPr kumimoji="1" lang="ja-JP" altLang="en-US" dirty="0"/>
              <a:t>：パスを通す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836CC-3786-4904-A7C2-1BCB361B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E151E4-84D9-4679-A097-6C56B265FDB3}"/>
              </a:ext>
            </a:extLst>
          </p:cNvPr>
          <p:cNvSpPr/>
          <p:nvPr/>
        </p:nvSpPr>
        <p:spPr>
          <a:xfrm>
            <a:off x="449215" y="2035294"/>
            <a:ext cx="11424399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ENV PATH /opt/anaconda3/bin:$PATH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4BDB31-E097-484A-A045-41509F7AE79D}"/>
              </a:ext>
            </a:extLst>
          </p:cNvPr>
          <p:cNvSpPr txBox="1"/>
          <p:nvPr/>
        </p:nvSpPr>
        <p:spPr>
          <a:xfrm>
            <a:off x="1330960" y="2790264"/>
            <a:ext cx="953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パッケージ等がすぐに使用できるようにパスを通しておく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C05A4F-AADC-455B-A4F1-B3F4128C5D82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01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EABFE4F-7325-4123-892D-538A4134E9A7}"/>
              </a:ext>
            </a:extLst>
          </p:cNvPr>
          <p:cNvSpPr/>
          <p:nvPr/>
        </p:nvSpPr>
        <p:spPr>
          <a:xfrm>
            <a:off x="271252" y="4600885"/>
            <a:ext cx="7882771" cy="1918305"/>
          </a:xfrm>
          <a:prstGeom prst="roundRect">
            <a:avLst>
              <a:gd name="adj" fmla="val 7871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833606-69F8-4F9F-9BFE-2CA8AC73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CMD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9B703-BFEA-4366-BFC5-BBD0BEC7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CMD [“command”</a:t>
            </a:r>
            <a:r>
              <a:rPr lang="en-US" altLang="ja-JP" dirty="0"/>
              <a:t>]</a:t>
            </a:r>
            <a:r>
              <a:rPr kumimoji="1" lang="ja-JP" altLang="en-US" dirty="0"/>
              <a:t>：コンテナ作成時に実行するコマンドを指定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D2F6AD-241D-4D94-A583-AF5AA086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F755DE-EE7D-4480-824F-EA7F278E4A92}"/>
              </a:ext>
            </a:extLst>
          </p:cNvPr>
          <p:cNvSpPr txBox="1"/>
          <p:nvPr/>
        </p:nvSpPr>
        <p:spPr>
          <a:xfrm>
            <a:off x="0" y="2965417"/>
            <a:ext cx="82594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400" dirty="0"/>
              <a:t>コンテナを作成する際に実行．原則最後の行に記述．</a:t>
            </a:r>
            <a:endParaRPr kumimoji="1" lang="en-US" altLang="ja-JP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/bin/bash </a:t>
            </a:r>
            <a:r>
              <a:rPr lang="ja-JP" altLang="en-US" sz="2400" dirty="0"/>
              <a:t>の場合，シェルを操作できるようになる</a:t>
            </a:r>
            <a:endParaRPr lang="en-US" altLang="ja-JP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400" dirty="0"/>
              <a:t>※ </a:t>
            </a:r>
            <a:r>
              <a:rPr kumimoji="1" lang="ja-JP" altLang="en-US" sz="2400" dirty="0"/>
              <a:t>特に理由がない場合，</a:t>
            </a:r>
            <a:r>
              <a:rPr kumimoji="1" lang="en-US" altLang="ja-JP" sz="2400" dirty="0"/>
              <a:t>/bin/bash</a:t>
            </a:r>
            <a:r>
              <a:rPr kumimoji="1" lang="ja-JP" altLang="en-US" sz="2400" dirty="0"/>
              <a:t>を設定することが多い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2F81-6A62-4C1E-BC9B-0030223808A0}"/>
              </a:ext>
            </a:extLst>
          </p:cNvPr>
          <p:cNvSpPr/>
          <p:nvPr/>
        </p:nvSpPr>
        <p:spPr>
          <a:xfrm>
            <a:off x="449215" y="2045454"/>
            <a:ext cx="11424399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CMD ["/bin/bash"]</a:t>
            </a:r>
            <a:endParaRPr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D97E0C-3DAE-41DD-9049-6B2C48DA190D}"/>
              </a:ext>
            </a:extLst>
          </p:cNvPr>
          <p:cNvSpPr txBox="1"/>
          <p:nvPr/>
        </p:nvSpPr>
        <p:spPr>
          <a:xfrm>
            <a:off x="318386" y="5478834"/>
            <a:ext cx="749607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$docker run  --</a:t>
            </a:r>
            <a:r>
              <a:rPr lang="en-US" altLang="ja-JP" sz="2200" dirty="0" err="1"/>
              <a:t>gpus</a:t>
            </a:r>
            <a:r>
              <a:rPr lang="en-US" altLang="ja-JP" sz="2200" dirty="0"/>
              <a:t> all cuda9.0cnn7chainer5.3.0 </a:t>
            </a:r>
            <a:r>
              <a:rPr lang="en-US" altLang="ja-JP" sz="2200" dirty="0" err="1"/>
              <a:t>nvidia-smi</a:t>
            </a:r>
            <a:endParaRPr kumimoji="1" lang="ja-JP" altLang="en-US" sz="2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657C1D-F4D1-4681-90E0-37BD08E1D622}"/>
              </a:ext>
            </a:extLst>
          </p:cNvPr>
          <p:cNvSpPr txBox="1"/>
          <p:nvPr/>
        </p:nvSpPr>
        <p:spPr>
          <a:xfrm>
            <a:off x="1490694" y="6022495"/>
            <a:ext cx="544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※ /bin/bash </a:t>
            </a:r>
            <a:r>
              <a:rPr kumimoji="1" lang="ja-JP" altLang="en-US" b="1" dirty="0">
                <a:solidFill>
                  <a:schemeClr val="accent1"/>
                </a:solidFill>
              </a:rPr>
              <a:t>の代わりに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nvidia-smi</a:t>
            </a:r>
            <a:r>
              <a:rPr kumimoji="1" lang="ja-JP" altLang="en-US" b="1" dirty="0">
                <a:solidFill>
                  <a:schemeClr val="accent1"/>
                </a:solidFill>
              </a:rPr>
              <a:t> が実行される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27699D-10BF-47BC-9FB2-7BF4F24E65B2}"/>
              </a:ext>
            </a:extLst>
          </p:cNvPr>
          <p:cNvSpPr/>
          <p:nvPr/>
        </p:nvSpPr>
        <p:spPr>
          <a:xfrm>
            <a:off x="233905" y="4894100"/>
            <a:ext cx="7882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200" dirty="0"/>
              <a:t>このコマンドは下記の様にコンテナ作成時に上書き可能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1242740-ED85-4DA2-80AD-0421D888476E}"/>
              </a:ext>
            </a:extLst>
          </p:cNvPr>
          <p:cNvSpPr/>
          <p:nvPr/>
        </p:nvSpPr>
        <p:spPr>
          <a:xfrm>
            <a:off x="8387331" y="6095912"/>
            <a:ext cx="3403961" cy="121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AFE4CF3-DA1F-44B2-81D0-DEC57305FDF9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525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42284D2-BEAD-463E-8B96-D01E3E0B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42" y="2892465"/>
            <a:ext cx="6675996" cy="23114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F922-3C7F-4426-AEA2-BE1EFD6D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 build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3EB79-FF1A-42B6-BE3B-7CEABBF4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Dockerfile</a:t>
            </a:r>
            <a:r>
              <a:rPr lang="en-US" altLang="ja-JP" dirty="0"/>
              <a:t> </a:t>
            </a:r>
            <a:r>
              <a:rPr lang="ja-JP" altLang="en-US" dirty="0"/>
              <a:t>➡ </a:t>
            </a:r>
            <a:r>
              <a:rPr lang="en-US" altLang="ja-JP" dirty="0"/>
              <a:t>Docker image</a:t>
            </a:r>
            <a:r>
              <a:rPr lang="ja-JP" altLang="en-US" dirty="0"/>
              <a:t>を生成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A4EDAC-3699-400B-BDB6-7E9289A9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7DDCB5-7D12-4735-A508-125AC948936B}"/>
              </a:ext>
            </a:extLst>
          </p:cNvPr>
          <p:cNvSpPr/>
          <p:nvPr/>
        </p:nvSpPr>
        <p:spPr>
          <a:xfrm>
            <a:off x="389947" y="2117404"/>
            <a:ext cx="11412106" cy="43088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200" dirty="0">
                <a:solidFill>
                  <a:srgbClr val="202124"/>
                </a:solidFill>
                <a:latin typeface="Roboto"/>
              </a:rPr>
              <a:t>$docker build -t &lt;Docker image</a:t>
            </a:r>
            <a:r>
              <a:rPr lang="ja-JP" altLang="en-US" sz="2200" dirty="0">
                <a:solidFill>
                  <a:srgbClr val="202124"/>
                </a:solidFill>
                <a:latin typeface="Roboto"/>
              </a:rPr>
              <a:t>の名称（任意）</a:t>
            </a:r>
            <a:r>
              <a:rPr lang="en-US" altLang="ja-JP" sz="2200" dirty="0">
                <a:solidFill>
                  <a:srgbClr val="202124"/>
                </a:solidFill>
                <a:latin typeface="Roboto"/>
              </a:rPr>
              <a:t>&gt; &lt;</a:t>
            </a:r>
            <a:r>
              <a:rPr lang="en-US" altLang="ja-JP" sz="2200" dirty="0" err="1">
                <a:solidFill>
                  <a:srgbClr val="202124"/>
                </a:solidFill>
                <a:latin typeface="Roboto"/>
              </a:rPr>
              <a:t>Dockerfile</a:t>
            </a:r>
            <a:r>
              <a:rPr lang="ja-JP" altLang="en-US" sz="2200" dirty="0">
                <a:solidFill>
                  <a:srgbClr val="202124"/>
                </a:solidFill>
                <a:latin typeface="Roboto"/>
              </a:rPr>
              <a:t>のある場所（相対パス）</a:t>
            </a:r>
            <a:r>
              <a:rPr lang="en-US" altLang="ja-JP" sz="2200" dirty="0">
                <a:solidFill>
                  <a:srgbClr val="202124"/>
                </a:solidFill>
                <a:latin typeface="Roboto"/>
              </a:rPr>
              <a:t>&gt;</a:t>
            </a:r>
            <a:endParaRPr lang="ja-JP" altLang="en-US" sz="2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410C32-DEE7-421E-AF48-F5AD2BD0960F}"/>
              </a:ext>
            </a:extLst>
          </p:cNvPr>
          <p:cNvSpPr/>
          <p:nvPr/>
        </p:nvSpPr>
        <p:spPr>
          <a:xfrm>
            <a:off x="389947" y="5969943"/>
            <a:ext cx="11412106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$docker build -t  cuda9.0cudnn7chainer5.3.0 .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F43E03-C2F8-4528-B319-D95AF0901F14}"/>
              </a:ext>
            </a:extLst>
          </p:cNvPr>
          <p:cNvSpPr txBox="1"/>
          <p:nvPr/>
        </p:nvSpPr>
        <p:spPr>
          <a:xfrm>
            <a:off x="233070" y="5548105"/>
            <a:ext cx="1193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Docker file</a:t>
            </a:r>
            <a:r>
              <a:rPr kumimoji="1" lang="ja-JP" altLang="en-US" dirty="0"/>
              <a:t>がある場所が現在地（</a:t>
            </a:r>
            <a:r>
              <a:rPr lang="en-US" altLang="ja-JP" dirty="0"/>
              <a:t>.</a:t>
            </a:r>
            <a:r>
              <a:rPr lang="ja-JP" altLang="en-US" dirty="0"/>
              <a:t>）</a:t>
            </a:r>
            <a:r>
              <a:rPr kumimoji="1" lang="ja-JP" altLang="en-US" dirty="0"/>
              <a:t>，生成する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の名前を</a:t>
            </a:r>
            <a:r>
              <a:rPr kumimoji="1" lang="en-US" altLang="ja-JP" dirty="0"/>
              <a:t>cuda9.0chainer5.3.0</a:t>
            </a:r>
            <a:r>
              <a:rPr kumimoji="1" lang="ja-JP" altLang="en-US" dirty="0"/>
              <a:t>とする場合</a:t>
            </a:r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FDC031F7-77E4-4B4F-AA9D-5838A69F9343}"/>
              </a:ext>
            </a:extLst>
          </p:cNvPr>
          <p:cNvSpPr/>
          <p:nvPr/>
        </p:nvSpPr>
        <p:spPr>
          <a:xfrm>
            <a:off x="2708742" y="2998494"/>
            <a:ext cx="4382938" cy="2198163"/>
          </a:xfrm>
          <a:prstGeom prst="frame">
            <a:avLst>
              <a:gd name="adj1" fmla="val 5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1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201848-DBF2-4052-861C-3338951BE6A4}"/>
              </a:ext>
            </a:extLst>
          </p:cNvPr>
          <p:cNvSpPr/>
          <p:nvPr/>
        </p:nvSpPr>
        <p:spPr>
          <a:xfrm>
            <a:off x="5382830" y="2108435"/>
            <a:ext cx="6096000" cy="437042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en-US" altLang="ja-JP" sz="1600" dirty="0"/>
              <a:t>FROM </a:t>
            </a:r>
            <a:r>
              <a:rPr lang="en-US" altLang="ja-JP" sz="1600" dirty="0" err="1"/>
              <a:t>nvidia</a:t>
            </a:r>
            <a:r>
              <a:rPr lang="en-US" altLang="ja-JP" sz="1600" dirty="0"/>
              <a:t>/cuda:9.0-cudnn7-devel-ubuntu16.04</a:t>
            </a:r>
          </a:p>
          <a:p>
            <a:r>
              <a:rPr lang="en-US" altLang="ja-JP" sz="1600" dirty="0"/>
              <a:t>RUN apt-get update &amp;&amp; apt-get install -y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vim</a:t>
            </a:r>
          </a:p>
          <a:p>
            <a:r>
              <a:rPr lang="en-US" altLang="ja-JP" sz="1600" dirty="0"/>
              <a:t>WORKDIR /opt</a:t>
            </a:r>
          </a:p>
          <a:p>
            <a:r>
              <a:rPr lang="en-US" altLang="ja-JP" sz="1600" dirty="0"/>
              <a:t>RUN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https://repo.anaconda.com/archive/Anaconda3-2020.02-Linux-x86_64.sh &amp;&amp;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Anaconda3-2020.02-Linux-x86_64.sh -b -p /opt/anaconda3 &amp;&amp; /</a:t>
            </a:r>
          </a:p>
          <a:p>
            <a:r>
              <a:rPr lang="en-US" altLang="ja-JP" sz="1600" dirty="0"/>
              <a:t>    rm -f Anaconda3-2020.02-Linux-x86_64.sh</a:t>
            </a:r>
          </a:p>
          <a:p>
            <a:r>
              <a:rPr lang="en-US" altLang="ja-JP" sz="1600" dirty="0"/>
              <a:t>ENV PATH /opt/anaconda3/bin:$PATH</a:t>
            </a:r>
          </a:p>
          <a:p>
            <a:r>
              <a:rPr lang="en-US" altLang="ja-JP" sz="1600" dirty="0"/>
              <a:t>RUN pip install --upgrade pip &amp;&amp; pip install /</a:t>
            </a:r>
          </a:p>
          <a:p>
            <a:r>
              <a:rPr lang="en-US" altLang="ja-JP" sz="1600" dirty="0"/>
              <a:t>cupy-cuda90==5.3.0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chainer</a:t>
            </a:r>
            <a:r>
              <a:rPr lang="en-US" altLang="ja-JP" sz="1600" dirty="0"/>
              <a:t>==5.3.0</a:t>
            </a:r>
          </a:p>
          <a:p>
            <a:r>
              <a:rPr lang="en-US" altLang="ja-JP" sz="1600" dirty="0"/>
              <a:t>WORKDIR /</a:t>
            </a:r>
          </a:p>
          <a:p>
            <a:r>
              <a:rPr lang="en-US" altLang="ja-JP" sz="1600" dirty="0"/>
              <a:t>CMD ["/bin/bash"]</a:t>
            </a:r>
            <a:endParaRPr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B0C3E7-5B44-43D9-A16D-50E516F8371B}"/>
              </a:ext>
            </a:extLst>
          </p:cNvPr>
          <p:cNvSpPr/>
          <p:nvPr/>
        </p:nvSpPr>
        <p:spPr>
          <a:xfrm>
            <a:off x="5440318" y="2140176"/>
            <a:ext cx="5938881" cy="4162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517494-4CA3-4016-B3C2-FF96FF91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image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B4F63-F78F-4A27-824A-904AF942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image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Docker layer</a:t>
            </a:r>
            <a:r>
              <a:rPr lang="ja-JP" altLang="en-US" dirty="0"/>
              <a:t>を重ねたもの</a:t>
            </a:r>
            <a:r>
              <a:rPr lang="en-US" altLang="ja-JP" dirty="0"/>
              <a:t>(1layer=1instruction)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C30E24-0838-46AD-BEB3-CFED331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8A899B-66F8-4636-8A51-4EA86D8DBABE}"/>
              </a:ext>
            </a:extLst>
          </p:cNvPr>
          <p:cNvSpPr/>
          <p:nvPr/>
        </p:nvSpPr>
        <p:spPr>
          <a:xfrm>
            <a:off x="812800" y="2205221"/>
            <a:ext cx="3921760" cy="4097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A33354-6057-47F2-AB4F-F56A82EF83B3}"/>
              </a:ext>
            </a:extLst>
          </p:cNvPr>
          <p:cNvSpPr/>
          <p:nvPr/>
        </p:nvSpPr>
        <p:spPr>
          <a:xfrm>
            <a:off x="1486403" y="2305321"/>
            <a:ext cx="2686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Docker image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C69703-C2B8-4C17-AAF8-FB27084C1CEC}"/>
              </a:ext>
            </a:extLst>
          </p:cNvPr>
          <p:cNvSpPr txBox="1"/>
          <p:nvPr/>
        </p:nvSpPr>
        <p:spPr>
          <a:xfrm>
            <a:off x="1486403" y="5551883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Docker-layer1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E7FAB3-34C2-4F53-BDFF-127EDEA10E19}"/>
              </a:ext>
            </a:extLst>
          </p:cNvPr>
          <p:cNvSpPr txBox="1"/>
          <p:nvPr/>
        </p:nvSpPr>
        <p:spPr>
          <a:xfrm>
            <a:off x="1486403" y="490030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Docker-layer2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BCB70A-96AD-4C8B-B4C0-06BE24037D67}"/>
              </a:ext>
            </a:extLst>
          </p:cNvPr>
          <p:cNvSpPr txBox="1"/>
          <p:nvPr/>
        </p:nvSpPr>
        <p:spPr>
          <a:xfrm>
            <a:off x="1486403" y="4215660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Docker-layer3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A51D17-5DAE-4656-B575-D49F1973E5E5}"/>
              </a:ext>
            </a:extLst>
          </p:cNvPr>
          <p:cNvSpPr txBox="1"/>
          <p:nvPr/>
        </p:nvSpPr>
        <p:spPr>
          <a:xfrm>
            <a:off x="1486403" y="357497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265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3164FD2-55DF-4B8D-879E-71DDCFE3A05B}"/>
              </a:ext>
            </a:extLst>
          </p:cNvPr>
          <p:cNvSpPr/>
          <p:nvPr/>
        </p:nvSpPr>
        <p:spPr>
          <a:xfrm>
            <a:off x="5466076" y="5089107"/>
            <a:ext cx="5913124" cy="745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BFF20DC-9265-49CA-B864-4345ED66005B}"/>
              </a:ext>
            </a:extLst>
          </p:cNvPr>
          <p:cNvSpPr/>
          <p:nvPr/>
        </p:nvSpPr>
        <p:spPr>
          <a:xfrm>
            <a:off x="5466076" y="3595214"/>
            <a:ext cx="5913124" cy="1276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7A31EAC-2FC4-4A89-9FB8-AD8949795EA7}"/>
              </a:ext>
            </a:extLst>
          </p:cNvPr>
          <p:cNvSpPr/>
          <p:nvPr/>
        </p:nvSpPr>
        <p:spPr>
          <a:xfrm>
            <a:off x="5466077" y="2439443"/>
            <a:ext cx="5913123" cy="93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EB2DD3D-2164-49CB-ADEA-8B5AF3800950}"/>
              </a:ext>
            </a:extLst>
          </p:cNvPr>
          <p:cNvSpPr/>
          <p:nvPr/>
        </p:nvSpPr>
        <p:spPr>
          <a:xfrm>
            <a:off x="5466078" y="2179008"/>
            <a:ext cx="5913122" cy="202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517494-4CA3-4016-B3C2-FF96FF91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image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B4F63-F78F-4A27-824A-904AF942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image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Docker layer</a:t>
            </a:r>
            <a:r>
              <a:rPr lang="ja-JP" altLang="en-US" dirty="0"/>
              <a:t>を重ねたもの</a:t>
            </a:r>
            <a:r>
              <a:rPr lang="en-US" altLang="ja-JP" dirty="0"/>
              <a:t>(1layer=1instruction)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C30E24-0838-46AD-BEB3-CFED331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8A899B-66F8-4636-8A51-4EA86D8DBABE}"/>
              </a:ext>
            </a:extLst>
          </p:cNvPr>
          <p:cNvSpPr/>
          <p:nvPr/>
        </p:nvSpPr>
        <p:spPr>
          <a:xfrm>
            <a:off x="812800" y="2205221"/>
            <a:ext cx="3921760" cy="4097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A33354-6057-47F2-AB4F-F56A82EF83B3}"/>
              </a:ext>
            </a:extLst>
          </p:cNvPr>
          <p:cNvSpPr/>
          <p:nvPr/>
        </p:nvSpPr>
        <p:spPr>
          <a:xfrm>
            <a:off x="1486403" y="2305321"/>
            <a:ext cx="2686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Docker image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C69703-C2B8-4C17-AAF8-FB27084C1CEC}"/>
              </a:ext>
            </a:extLst>
          </p:cNvPr>
          <p:cNvSpPr txBox="1"/>
          <p:nvPr/>
        </p:nvSpPr>
        <p:spPr>
          <a:xfrm>
            <a:off x="1486403" y="5551883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Docker-layer1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E7FAB3-34C2-4F53-BDFF-127EDEA10E19}"/>
              </a:ext>
            </a:extLst>
          </p:cNvPr>
          <p:cNvSpPr txBox="1"/>
          <p:nvPr/>
        </p:nvSpPr>
        <p:spPr>
          <a:xfrm>
            <a:off x="1486403" y="490030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Docker-layer2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BCB70A-96AD-4C8B-B4C0-06BE24037D67}"/>
              </a:ext>
            </a:extLst>
          </p:cNvPr>
          <p:cNvSpPr txBox="1"/>
          <p:nvPr/>
        </p:nvSpPr>
        <p:spPr>
          <a:xfrm>
            <a:off x="1486403" y="4215660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Docker-layer3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A51D17-5DAE-4656-B575-D49F1973E5E5}"/>
              </a:ext>
            </a:extLst>
          </p:cNvPr>
          <p:cNvSpPr txBox="1"/>
          <p:nvPr/>
        </p:nvSpPr>
        <p:spPr>
          <a:xfrm>
            <a:off x="1486403" y="357497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Docker-layer4</a:t>
            </a:r>
            <a:endParaRPr kumimoji="1" lang="ja-JP" altLang="en-US" sz="2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201848-DBF2-4052-861C-3338951BE6A4}"/>
              </a:ext>
            </a:extLst>
          </p:cNvPr>
          <p:cNvSpPr/>
          <p:nvPr/>
        </p:nvSpPr>
        <p:spPr>
          <a:xfrm>
            <a:off x="5382830" y="2108435"/>
            <a:ext cx="6096000" cy="437042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en-US" altLang="ja-JP" sz="1600" dirty="0"/>
              <a:t>FROM </a:t>
            </a:r>
            <a:r>
              <a:rPr lang="en-US" altLang="ja-JP" sz="1600" dirty="0" err="1"/>
              <a:t>nvidia</a:t>
            </a:r>
            <a:r>
              <a:rPr lang="en-US" altLang="ja-JP" sz="1600" dirty="0"/>
              <a:t>/cuda:9.0-cudnn7-devel-ubuntu16.04</a:t>
            </a:r>
          </a:p>
          <a:p>
            <a:r>
              <a:rPr lang="en-US" altLang="ja-JP" sz="1600" dirty="0"/>
              <a:t>RUN apt-get update &amp;&amp; apt-get install -y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vim</a:t>
            </a:r>
          </a:p>
          <a:p>
            <a:r>
              <a:rPr lang="en-US" altLang="ja-JP" sz="1600" dirty="0"/>
              <a:t>WORKDIR /opt</a:t>
            </a:r>
          </a:p>
          <a:p>
            <a:r>
              <a:rPr lang="en-US" altLang="ja-JP" sz="1600" dirty="0"/>
              <a:t>RUN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https://repo.anaconda.com/archive/Anaconda3-2020.02-Linux-x86_64.sh &amp;&amp;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Anaconda3-2020.02-Linux-x86_64.sh -b -p /opt/anaconda3 &amp;&amp; /</a:t>
            </a:r>
          </a:p>
          <a:p>
            <a:r>
              <a:rPr lang="en-US" altLang="ja-JP" sz="1600" dirty="0"/>
              <a:t>    rm -f Anaconda3-2020.02-Linux-x86_64.sh</a:t>
            </a:r>
          </a:p>
          <a:p>
            <a:r>
              <a:rPr lang="en-US" altLang="ja-JP" sz="1600" dirty="0"/>
              <a:t>ENV PATH /opt/anaconda3/bin:$PATH</a:t>
            </a:r>
          </a:p>
          <a:p>
            <a:r>
              <a:rPr lang="en-US" altLang="ja-JP" sz="1600" dirty="0"/>
              <a:t>RUN pip install --upgrade pip &amp;&amp; pip install /</a:t>
            </a:r>
          </a:p>
          <a:p>
            <a:r>
              <a:rPr lang="en-US" altLang="ja-JP" sz="1600" dirty="0"/>
              <a:t>cupy-cuda90==5.3.0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chainer</a:t>
            </a:r>
            <a:r>
              <a:rPr lang="en-US" altLang="ja-JP" sz="1600" dirty="0"/>
              <a:t>==5.3.0</a:t>
            </a:r>
          </a:p>
          <a:p>
            <a:r>
              <a:rPr lang="en-US" altLang="ja-JP" sz="1600" dirty="0"/>
              <a:t>WORKDIR /</a:t>
            </a:r>
          </a:p>
          <a:p>
            <a:r>
              <a:rPr lang="en-US" altLang="ja-JP" sz="1600" dirty="0"/>
              <a:t>CMD ["/bin/bash"]</a:t>
            </a:r>
            <a:endParaRPr lang="ja-JP" altLang="en-US" sz="16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6F3E555-ED0F-4186-900E-FD6911EAE1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952240" y="2280141"/>
            <a:ext cx="1513838" cy="3737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41F99B-01B2-4136-B6C4-71752489C3E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952239" y="4044127"/>
            <a:ext cx="1513836" cy="433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D7EF90-DBA1-47CF-BAF3-BE58DCEBA94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952239" y="2782279"/>
            <a:ext cx="1513836" cy="2379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F482E70-3674-4D12-A0D9-58AF6824D392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3952239" y="3836582"/>
            <a:ext cx="1513836" cy="1442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B0C3E7-5B44-43D9-A16D-50E516F8371B}"/>
              </a:ext>
            </a:extLst>
          </p:cNvPr>
          <p:cNvSpPr/>
          <p:nvPr/>
        </p:nvSpPr>
        <p:spPr>
          <a:xfrm>
            <a:off x="5440318" y="2140176"/>
            <a:ext cx="5938881" cy="4162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2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9116BBA-2212-468F-8CDB-8CC91AFD97CD}"/>
              </a:ext>
            </a:extLst>
          </p:cNvPr>
          <p:cNvSpPr/>
          <p:nvPr/>
        </p:nvSpPr>
        <p:spPr>
          <a:xfrm>
            <a:off x="581192" y="4069980"/>
            <a:ext cx="11029615" cy="2596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9A010B-DFAF-493F-A218-B6FC8F41F99F}"/>
              </a:ext>
            </a:extLst>
          </p:cNvPr>
          <p:cNvSpPr/>
          <p:nvPr/>
        </p:nvSpPr>
        <p:spPr>
          <a:xfrm>
            <a:off x="5071188" y="4565665"/>
            <a:ext cx="6096000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dirty="0"/>
              <a:t>FROM ubuntu:16.04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RUN apt-get install –y /</a:t>
            </a:r>
          </a:p>
          <a:p>
            <a:r>
              <a:rPr lang="en-US" altLang="ja-JP" dirty="0"/>
              <a:t>    python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CD3EB9A-B680-422C-B382-BDD1CC4E44A5}"/>
              </a:ext>
            </a:extLst>
          </p:cNvPr>
          <p:cNvSpPr/>
          <p:nvPr/>
        </p:nvSpPr>
        <p:spPr>
          <a:xfrm>
            <a:off x="5146602" y="4602505"/>
            <a:ext cx="4515277" cy="13563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0540C90-5FAB-47E5-9718-A6BFAB8D0B5E}"/>
              </a:ext>
            </a:extLst>
          </p:cNvPr>
          <p:cNvSpPr/>
          <p:nvPr/>
        </p:nvSpPr>
        <p:spPr>
          <a:xfrm>
            <a:off x="571765" y="1908218"/>
            <a:ext cx="11029615" cy="21088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C7661C9-D76C-4807-8858-22BC357ED3B9}"/>
              </a:ext>
            </a:extLst>
          </p:cNvPr>
          <p:cNvSpPr/>
          <p:nvPr/>
        </p:nvSpPr>
        <p:spPr>
          <a:xfrm>
            <a:off x="1796764" y="2024164"/>
            <a:ext cx="2465836" cy="1886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0BE6-D6DE-4E55-A8E3-363050B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layer</a:t>
            </a:r>
            <a:r>
              <a:rPr lang="ja-JP" altLang="en-US" dirty="0"/>
              <a:t>を増やすメリット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8A1C1-612E-476A-BA64-A31867FF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layer</a:t>
            </a:r>
            <a:r>
              <a:rPr lang="ja-JP" altLang="en-US" dirty="0"/>
              <a:t>毎に</a:t>
            </a:r>
            <a:r>
              <a:rPr lang="en-US" altLang="ja-JP" dirty="0"/>
              <a:t>build</a:t>
            </a:r>
            <a:r>
              <a:rPr lang="ja-JP" altLang="en-US" dirty="0"/>
              <a:t>されるため，</a:t>
            </a:r>
            <a:r>
              <a:rPr lang="en-US" altLang="ja-JP" dirty="0"/>
              <a:t>build</a:t>
            </a:r>
            <a:r>
              <a:rPr lang="ja-JP" altLang="en-US" dirty="0"/>
              <a:t>時間が短縮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B8F6D5-54B8-46BE-9889-35F831F5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4FD75-3328-48D5-B10E-3150D7928BE3}"/>
              </a:ext>
            </a:extLst>
          </p:cNvPr>
          <p:cNvSpPr/>
          <p:nvPr/>
        </p:nvSpPr>
        <p:spPr>
          <a:xfrm>
            <a:off x="5146602" y="2448317"/>
            <a:ext cx="60960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dirty="0"/>
              <a:t>FROM ubuntu:16.04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7E5BF-69F5-4746-84DE-9222E5CB0104}"/>
              </a:ext>
            </a:extLst>
          </p:cNvPr>
          <p:cNvSpPr txBox="1"/>
          <p:nvPr/>
        </p:nvSpPr>
        <p:spPr>
          <a:xfrm>
            <a:off x="1869220" y="5080641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Docker-layer2</a:t>
            </a:r>
            <a:endParaRPr kumimoji="1" lang="ja-JP" altLang="en-US" sz="2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33E525-7D57-481C-992A-CC8C1B429357}"/>
              </a:ext>
            </a:extLst>
          </p:cNvPr>
          <p:cNvSpPr txBox="1"/>
          <p:nvPr/>
        </p:nvSpPr>
        <p:spPr>
          <a:xfrm>
            <a:off x="4983200" y="1946612"/>
            <a:ext cx="138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回目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C5CA3A-AB13-4F76-AC37-9490B9ECFA01}"/>
              </a:ext>
            </a:extLst>
          </p:cNvPr>
          <p:cNvSpPr txBox="1"/>
          <p:nvPr/>
        </p:nvSpPr>
        <p:spPr>
          <a:xfrm>
            <a:off x="5071188" y="4132352"/>
            <a:ext cx="138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回目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3731B4C-BEF6-45F1-B286-55FF702F3568}"/>
              </a:ext>
            </a:extLst>
          </p:cNvPr>
          <p:cNvSpPr txBox="1"/>
          <p:nvPr/>
        </p:nvSpPr>
        <p:spPr>
          <a:xfrm>
            <a:off x="1869220" y="5582346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Docker-layer1</a:t>
            </a:r>
            <a:endParaRPr kumimoji="1" lang="ja-JP" altLang="en-US" sz="20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5D7E036-EAFA-4B0A-BC6F-57F55786ECF5}"/>
              </a:ext>
            </a:extLst>
          </p:cNvPr>
          <p:cNvSpPr/>
          <p:nvPr/>
        </p:nvSpPr>
        <p:spPr>
          <a:xfrm>
            <a:off x="1698936" y="4357867"/>
            <a:ext cx="2465836" cy="1886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174D61-EE5A-426C-BBC2-73578EE93559}"/>
              </a:ext>
            </a:extLst>
          </p:cNvPr>
          <p:cNvSpPr txBox="1"/>
          <p:nvPr/>
        </p:nvSpPr>
        <p:spPr>
          <a:xfrm>
            <a:off x="2021620" y="5233041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Docker-layer2</a:t>
            </a:r>
            <a:endParaRPr kumimoji="1" lang="ja-JP" altLang="en-US" sz="2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5576207-29B4-409A-987D-04DF3D7BB8DC}"/>
              </a:ext>
            </a:extLst>
          </p:cNvPr>
          <p:cNvSpPr txBox="1"/>
          <p:nvPr/>
        </p:nvSpPr>
        <p:spPr>
          <a:xfrm>
            <a:off x="2021620" y="5734746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Docker-layer1</a:t>
            </a:r>
            <a:endParaRPr kumimoji="1" lang="ja-JP" altLang="en-US" sz="2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552DC9-3A6E-48DB-82FF-CA470064F4F3}"/>
              </a:ext>
            </a:extLst>
          </p:cNvPr>
          <p:cNvSpPr txBox="1"/>
          <p:nvPr/>
        </p:nvSpPr>
        <p:spPr>
          <a:xfrm>
            <a:off x="2100110" y="2897665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Docker-layer2</a:t>
            </a:r>
            <a:endParaRPr kumimoji="1" lang="ja-JP" altLang="en-US" sz="2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4652F5F-62AF-4B01-B35C-043FC9B0F339}"/>
              </a:ext>
            </a:extLst>
          </p:cNvPr>
          <p:cNvSpPr txBox="1"/>
          <p:nvPr/>
        </p:nvSpPr>
        <p:spPr>
          <a:xfrm>
            <a:off x="2100110" y="3399370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Docker-layer1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068B0BB-805B-43B7-B7EB-06B1C3451DC7}"/>
              </a:ext>
            </a:extLst>
          </p:cNvPr>
          <p:cNvSpPr txBox="1"/>
          <p:nvPr/>
        </p:nvSpPr>
        <p:spPr>
          <a:xfrm>
            <a:off x="2021620" y="4640148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Docker-layer3</a:t>
            </a:r>
            <a:endParaRPr kumimoji="1" lang="ja-JP" altLang="en-US" sz="2000" dirty="0"/>
          </a:p>
        </p:txBody>
      </p:sp>
      <p:sp>
        <p:nvSpPr>
          <p:cNvPr id="40" name="フレーム 39">
            <a:extLst>
              <a:ext uri="{FF2B5EF4-FFF2-40B4-BE49-F238E27FC236}">
                <a16:creationId xmlns:a16="http://schemas.microsoft.com/office/drawing/2014/main" id="{4BB107FC-5C2D-437E-A348-3C5F2D9CC485}"/>
              </a:ext>
            </a:extLst>
          </p:cNvPr>
          <p:cNvSpPr/>
          <p:nvPr/>
        </p:nvSpPr>
        <p:spPr>
          <a:xfrm>
            <a:off x="1869220" y="5106385"/>
            <a:ext cx="2084481" cy="1097140"/>
          </a:xfrm>
          <a:prstGeom prst="frame">
            <a:avLst>
              <a:gd name="adj1" fmla="val 577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33A681E-3583-4D1B-90E0-F02B7A87AB22}"/>
              </a:ext>
            </a:extLst>
          </p:cNvPr>
          <p:cNvSpPr txBox="1"/>
          <p:nvPr/>
        </p:nvSpPr>
        <p:spPr>
          <a:xfrm>
            <a:off x="680988" y="6297597"/>
            <a:ext cx="46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</a:rPr>
              <a:t>layer1, 2</a:t>
            </a:r>
            <a:r>
              <a:rPr kumimoji="1" lang="ja-JP" altLang="en-US" b="1" dirty="0">
                <a:solidFill>
                  <a:schemeClr val="accent2"/>
                </a:solidFill>
              </a:rPr>
              <a:t>は</a:t>
            </a:r>
            <a:r>
              <a:rPr kumimoji="1" lang="en-US" altLang="ja-JP" b="1" dirty="0">
                <a:solidFill>
                  <a:schemeClr val="accent2"/>
                </a:solidFill>
              </a:rPr>
              <a:t>build</a:t>
            </a:r>
            <a:r>
              <a:rPr kumimoji="1" lang="ja-JP" altLang="en-US" b="1" dirty="0">
                <a:solidFill>
                  <a:schemeClr val="accent2"/>
                </a:solidFill>
              </a:rPr>
              <a:t>済のため</a:t>
            </a:r>
            <a:r>
              <a:rPr kumimoji="1" lang="en-US" altLang="ja-JP" b="1" dirty="0">
                <a:solidFill>
                  <a:schemeClr val="accent2"/>
                </a:solidFill>
              </a:rPr>
              <a:t>layer3</a:t>
            </a:r>
            <a:r>
              <a:rPr kumimoji="1" lang="ja-JP" altLang="en-US" b="1" dirty="0">
                <a:solidFill>
                  <a:schemeClr val="accent2"/>
                </a:solidFill>
              </a:rPr>
              <a:t>のみ</a:t>
            </a:r>
            <a:r>
              <a:rPr kumimoji="1" lang="en-US" altLang="ja-JP" b="1" dirty="0">
                <a:solidFill>
                  <a:schemeClr val="accent2"/>
                </a:solidFill>
              </a:rPr>
              <a:t>build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A6B6B89-2D85-493F-8499-49C63CC9F189}"/>
              </a:ext>
            </a:extLst>
          </p:cNvPr>
          <p:cNvSpPr txBox="1"/>
          <p:nvPr/>
        </p:nvSpPr>
        <p:spPr>
          <a:xfrm>
            <a:off x="9658303" y="5040258"/>
            <a:ext cx="108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build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済</a:t>
            </a:r>
          </a:p>
        </p:txBody>
      </p:sp>
    </p:spTree>
    <p:extLst>
      <p:ext uri="{BB962C8B-B14F-4D97-AF65-F5344CB8AC3E}">
        <p14:creationId xmlns:p14="http://schemas.microsoft.com/office/powerpoint/2010/main" val="129246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0A5E7AC-508A-422C-9CE0-E3F2113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1.docker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0E1B0-F1F5-4BC5-9F62-7137CE82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73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141AD-B158-4DEA-B4BD-A34F15AE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layer</a:t>
            </a:r>
            <a:r>
              <a:rPr lang="ja-JP" altLang="en-US" dirty="0"/>
              <a:t>を増やすデメリット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5A71F-6355-48D4-A183-E63517DE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instruction</a:t>
            </a:r>
            <a:r>
              <a:rPr kumimoji="1" lang="ja-JP" altLang="en-US" dirty="0"/>
              <a:t>が増えると</a:t>
            </a:r>
            <a:r>
              <a:rPr kumimoji="1" lang="en-US" altLang="ja-JP" dirty="0"/>
              <a:t>docker image</a:t>
            </a:r>
            <a:r>
              <a:rPr lang="ja-JP" altLang="en-US" dirty="0"/>
              <a:t>の容量も</a:t>
            </a:r>
            <a:r>
              <a:rPr kumimoji="1" lang="ja-JP" altLang="en-US" dirty="0"/>
              <a:t>増加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31A1A4-F25F-49CB-AB2C-98D3572B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6A4532-B39E-49D7-B52B-8DCF0F8EAC05}"/>
              </a:ext>
            </a:extLst>
          </p:cNvPr>
          <p:cNvSpPr/>
          <p:nvPr/>
        </p:nvSpPr>
        <p:spPr>
          <a:xfrm>
            <a:off x="1093509" y="2175359"/>
            <a:ext cx="6116423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RUN apt-get update &amp;&amp; apt-get install –y / </a:t>
            </a:r>
          </a:p>
          <a:p>
            <a:r>
              <a:rPr lang="en-US" altLang="ja-JP" sz="2400" dirty="0"/>
              <a:t>   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/</a:t>
            </a:r>
          </a:p>
          <a:p>
            <a:r>
              <a:rPr lang="en-US" altLang="ja-JP" sz="2400" dirty="0"/>
              <a:t>    </a:t>
            </a:r>
            <a:r>
              <a:rPr lang="en-US" altLang="ja-JP" sz="2400" dirty="0" err="1"/>
              <a:t>wget</a:t>
            </a:r>
            <a:r>
              <a:rPr lang="en-US" altLang="ja-JP" sz="2400" dirty="0"/>
              <a:t> /</a:t>
            </a:r>
          </a:p>
          <a:p>
            <a:r>
              <a:rPr lang="en-US" altLang="ja-JP" sz="2400" dirty="0"/>
              <a:t>    vim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BE8444-CA3F-48A8-9404-5F0D0D4B01CE}"/>
              </a:ext>
            </a:extLst>
          </p:cNvPr>
          <p:cNvSpPr/>
          <p:nvPr/>
        </p:nvSpPr>
        <p:spPr>
          <a:xfrm>
            <a:off x="1093509" y="4388979"/>
            <a:ext cx="6116423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RUN apt-get update</a:t>
            </a:r>
          </a:p>
          <a:p>
            <a:r>
              <a:rPr lang="en-US" altLang="ja-JP" sz="2400" dirty="0"/>
              <a:t>RUN apt-get install –y </a:t>
            </a:r>
            <a:r>
              <a:rPr lang="en-US" altLang="ja-JP" sz="2400" dirty="0" err="1"/>
              <a:t>sudo</a:t>
            </a:r>
            <a:endParaRPr lang="en-US" altLang="ja-JP" sz="2400" dirty="0"/>
          </a:p>
          <a:p>
            <a:r>
              <a:rPr lang="en-US" altLang="ja-JP" sz="2400" dirty="0"/>
              <a:t>RUN apt-get install –y </a:t>
            </a:r>
            <a:r>
              <a:rPr lang="en-US" altLang="ja-JP" sz="2400" dirty="0" err="1"/>
              <a:t>wget</a:t>
            </a:r>
            <a:endParaRPr lang="en-US" altLang="ja-JP" sz="2400" dirty="0"/>
          </a:p>
          <a:p>
            <a:r>
              <a:rPr lang="en-US" altLang="ja-JP" sz="2400" dirty="0"/>
              <a:t>RUN apt-get install –y vim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CF9AE1-F169-40B0-B038-40126747686C}"/>
              </a:ext>
            </a:extLst>
          </p:cNvPr>
          <p:cNvSpPr txBox="1"/>
          <p:nvPr/>
        </p:nvSpPr>
        <p:spPr>
          <a:xfrm>
            <a:off x="1783236" y="6115245"/>
            <a:ext cx="862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</a:rPr>
              <a:t>同じ処理内容だが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build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後の</a:t>
            </a:r>
            <a:r>
              <a:rPr lang="en-US" altLang="ja-JP" sz="2400" b="1" dirty="0">
                <a:solidFill>
                  <a:schemeClr val="accent2"/>
                </a:solidFill>
              </a:rPr>
              <a:t>image file</a:t>
            </a:r>
            <a:r>
              <a:rPr lang="ja-JP" altLang="en-US" sz="2400" b="1" dirty="0">
                <a:solidFill>
                  <a:schemeClr val="accent2"/>
                </a:solidFill>
              </a:rPr>
              <a:t>の容量は下例の方が大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0085A6-2B7B-43C3-835D-EF133E8FBAC6}"/>
              </a:ext>
            </a:extLst>
          </p:cNvPr>
          <p:cNvSpPr txBox="1"/>
          <p:nvPr/>
        </p:nvSpPr>
        <p:spPr>
          <a:xfrm>
            <a:off x="7297919" y="2635838"/>
            <a:ext cx="3784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build</a:t>
            </a:r>
            <a:r>
              <a:rPr kumimoji="1" lang="ja-JP" altLang="en-US" sz="2800" dirty="0"/>
              <a:t>後の</a:t>
            </a:r>
            <a:r>
              <a:rPr kumimoji="1" lang="en-US" altLang="ja-JP" sz="2800" dirty="0"/>
              <a:t>image file</a:t>
            </a:r>
          </a:p>
          <a:p>
            <a:pPr algn="ctr"/>
            <a:r>
              <a:rPr lang="ja-JP" altLang="en-US" sz="2800" b="1" dirty="0">
                <a:solidFill>
                  <a:schemeClr val="accent2"/>
                </a:solidFill>
              </a:rPr>
              <a:t>➡ 容量小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2BB619-E12F-4972-B7D5-8691AB16A0C6}"/>
              </a:ext>
            </a:extLst>
          </p:cNvPr>
          <p:cNvSpPr txBox="1"/>
          <p:nvPr/>
        </p:nvSpPr>
        <p:spPr>
          <a:xfrm>
            <a:off x="7477028" y="4736774"/>
            <a:ext cx="360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build</a:t>
            </a:r>
            <a:r>
              <a:rPr kumimoji="1" lang="ja-JP" altLang="en-US" sz="2800" dirty="0"/>
              <a:t>後の</a:t>
            </a:r>
            <a:r>
              <a:rPr kumimoji="1" lang="en-US" altLang="ja-JP" sz="2800" dirty="0"/>
              <a:t>image file</a:t>
            </a:r>
          </a:p>
          <a:p>
            <a:pPr algn="ctr"/>
            <a:r>
              <a:rPr lang="ja-JP" altLang="en-US" sz="2800" b="1" dirty="0">
                <a:solidFill>
                  <a:schemeClr val="accent2"/>
                </a:solidFill>
              </a:rPr>
              <a:t>➡ 容量大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6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1C52F3A-7051-45ED-ADB8-2DAB116662FD}"/>
              </a:ext>
            </a:extLst>
          </p:cNvPr>
          <p:cNvSpPr/>
          <p:nvPr/>
        </p:nvSpPr>
        <p:spPr>
          <a:xfrm>
            <a:off x="6248732" y="2906517"/>
            <a:ext cx="5578868" cy="2427009"/>
          </a:xfrm>
          <a:prstGeom prst="roundRect">
            <a:avLst>
              <a:gd name="adj" fmla="val 72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4E8F24D-B7F5-42B3-B41F-40BF9A1AE94B}"/>
              </a:ext>
            </a:extLst>
          </p:cNvPr>
          <p:cNvSpPr/>
          <p:nvPr/>
        </p:nvSpPr>
        <p:spPr>
          <a:xfrm>
            <a:off x="343656" y="2906517"/>
            <a:ext cx="5578868" cy="2427009"/>
          </a:xfrm>
          <a:prstGeom prst="roundRect">
            <a:avLst>
              <a:gd name="adj" fmla="val 72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E479-8FBA-4DE5-8F3B-CF3BFFD0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環境構築の進め方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5EA8A-0DF1-4C1D-B3BF-DE9D73AD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593260" cy="1236491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環境構築中は，</a:t>
            </a:r>
            <a:r>
              <a:rPr lang="en-US" altLang="ja-JP" sz="2400" dirty="0"/>
              <a:t>instruction</a:t>
            </a:r>
            <a:r>
              <a:rPr lang="ja-JP" altLang="en-US" sz="2400" dirty="0"/>
              <a:t>を</a:t>
            </a:r>
            <a:r>
              <a:rPr lang="en-US" altLang="ja-JP" sz="2400" dirty="0"/>
              <a:t>1</a:t>
            </a:r>
            <a:r>
              <a:rPr lang="ja-JP" altLang="en-US" sz="2400" dirty="0"/>
              <a:t>行ずつ追加（</a:t>
            </a:r>
            <a:r>
              <a:rPr lang="en-US" altLang="ja-JP" sz="2400" dirty="0"/>
              <a:t>build</a:t>
            </a:r>
            <a:r>
              <a:rPr lang="ja-JP" altLang="en-US" sz="2400" dirty="0"/>
              <a:t>の時間削減）</a:t>
            </a:r>
            <a:endParaRPr lang="en-US" altLang="ja-JP" sz="2400" dirty="0"/>
          </a:p>
          <a:p>
            <a:r>
              <a:rPr kumimoji="1" lang="ja-JP" altLang="en-US" sz="2400" dirty="0"/>
              <a:t>➡ 構築し終わったら</a:t>
            </a:r>
            <a:r>
              <a:rPr kumimoji="1" lang="en-US" altLang="ja-JP" sz="2400" dirty="0"/>
              <a:t>Docker image</a:t>
            </a:r>
            <a:r>
              <a:rPr kumimoji="1" lang="ja-JP" altLang="en-US" sz="2400" dirty="0"/>
              <a:t>の容量を小さくするため，</a:t>
            </a:r>
            <a:r>
              <a:rPr kumimoji="1" lang="en-US" altLang="ja-JP" sz="2400" dirty="0"/>
              <a:t>instruction</a:t>
            </a:r>
            <a:r>
              <a:rPr kumimoji="1" lang="ja-JP" altLang="en-US" sz="2400" dirty="0"/>
              <a:t>をまとめる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B455D0-F57F-4E47-AC17-D65F04F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08337EA-1069-4C10-A98B-16921B159FBC}"/>
              </a:ext>
            </a:extLst>
          </p:cNvPr>
          <p:cNvSpPr/>
          <p:nvPr/>
        </p:nvSpPr>
        <p:spPr>
          <a:xfrm>
            <a:off x="628327" y="3458303"/>
            <a:ext cx="5009526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RUN apt-get update</a:t>
            </a:r>
          </a:p>
          <a:p>
            <a:r>
              <a:rPr lang="en-US" altLang="ja-JP" sz="2000" dirty="0"/>
              <a:t>RUN apt-get install –y </a:t>
            </a:r>
            <a:r>
              <a:rPr lang="en-US" altLang="ja-JP" sz="2000" dirty="0" err="1"/>
              <a:t>sudo</a:t>
            </a:r>
            <a:endParaRPr lang="en-US" altLang="ja-JP" sz="2000" dirty="0"/>
          </a:p>
          <a:p>
            <a:r>
              <a:rPr lang="en-US" altLang="ja-JP" sz="2000" dirty="0"/>
              <a:t>RUN apt-get install –y </a:t>
            </a:r>
            <a:r>
              <a:rPr lang="en-US" altLang="ja-JP" sz="2000" dirty="0" err="1"/>
              <a:t>wget</a:t>
            </a:r>
            <a:endParaRPr lang="en-US" altLang="ja-JP" sz="2000" dirty="0"/>
          </a:p>
          <a:p>
            <a:r>
              <a:rPr lang="en-US" altLang="ja-JP" sz="2000" dirty="0"/>
              <a:t>RUN apt-get install –y vim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B1DDA1-32F9-4AB0-904D-BD9F811F6044}"/>
              </a:ext>
            </a:extLst>
          </p:cNvPr>
          <p:cNvSpPr txBox="1"/>
          <p:nvPr/>
        </p:nvSpPr>
        <p:spPr>
          <a:xfrm>
            <a:off x="1448460" y="5408258"/>
            <a:ext cx="356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環境構築中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➡ </a:t>
            </a:r>
            <a:r>
              <a:rPr lang="en-US" altLang="ja-JP" sz="2800" dirty="0"/>
              <a:t>instruction</a:t>
            </a:r>
            <a:r>
              <a:rPr lang="ja-JP" altLang="en-US" sz="2800" dirty="0"/>
              <a:t>を多用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ACD797-04EB-4D6B-AA4F-6F8E12BC4A8E}"/>
              </a:ext>
            </a:extLst>
          </p:cNvPr>
          <p:cNvSpPr txBox="1"/>
          <p:nvPr/>
        </p:nvSpPr>
        <p:spPr>
          <a:xfrm>
            <a:off x="6302407" y="5411006"/>
            <a:ext cx="569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環境構築終了後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➡ </a:t>
            </a:r>
            <a:r>
              <a:rPr kumimoji="1" lang="en-US" altLang="ja-JP" sz="2800" dirty="0"/>
              <a:t>instruction</a:t>
            </a:r>
            <a:r>
              <a:rPr kumimoji="1" lang="ja-JP" altLang="en-US" sz="2800" dirty="0"/>
              <a:t>を最小限にまとめる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EF8985-6247-4324-8640-2BE4C50CB298}"/>
              </a:ext>
            </a:extLst>
          </p:cNvPr>
          <p:cNvSpPr/>
          <p:nvPr/>
        </p:nvSpPr>
        <p:spPr>
          <a:xfrm>
            <a:off x="6486985" y="3458303"/>
            <a:ext cx="5189812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/>
              <a:t>RUN apt-get update &amp;&amp; apt-get install –y / </a:t>
            </a:r>
          </a:p>
          <a:p>
            <a:r>
              <a:rPr lang="en-US" altLang="ja-JP" sz="2000"/>
              <a:t>    sudo /</a:t>
            </a:r>
          </a:p>
          <a:p>
            <a:r>
              <a:rPr lang="en-US" altLang="ja-JP" sz="2000"/>
              <a:t>    wget /</a:t>
            </a:r>
          </a:p>
          <a:p>
            <a:r>
              <a:rPr lang="en-US" altLang="ja-JP" sz="2000"/>
              <a:t>    vim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4641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84DEC8D-8FC7-4836-9A17-954CD965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89" y="3163422"/>
            <a:ext cx="6074768" cy="210813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F922-3C7F-4426-AEA2-BE1EFD6D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 run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3EB79-FF1A-42B6-BE3B-7CEABBF4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Docker image </a:t>
            </a:r>
            <a:r>
              <a:rPr lang="ja-JP" altLang="en-US" dirty="0"/>
              <a:t>➡ </a:t>
            </a:r>
            <a:r>
              <a:rPr lang="en-US" altLang="ja-JP" dirty="0"/>
              <a:t>container</a:t>
            </a:r>
            <a:r>
              <a:rPr lang="ja-JP" altLang="en-US" dirty="0"/>
              <a:t>を生成（</a:t>
            </a:r>
            <a:r>
              <a:rPr lang="en-US" altLang="ja-JP" dirty="0"/>
              <a:t>+</a:t>
            </a:r>
            <a:r>
              <a:rPr lang="ja-JP" altLang="en-US" dirty="0"/>
              <a:t>コンテナ内に入る）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A4EDAC-3699-400B-BDB6-7E9289A9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7DDCB5-7D12-4735-A508-125AC948936B}"/>
              </a:ext>
            </a:extLst>
          </p:cNvPr>
          <p:cNvSpPr/>
          <p:nvPr/>
        </p:nvSpPr>
        <p:spPr>
          <a:xfrm>
            <a:off x="389947" y="1974697"/>
            <a:ext cx="11412106" cy="70788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$docker run -it --name=&lt;</a:t>
            </a:r>
            <a:r>
              <a:rPr lang="ja-JP" altLang="en-US" sz="2000" dirty="0"/>
              <a:t>コンテナの名称（任意）</a:t>
            </a:r>
            <a:r>
              <a:rPr lang="en-US" altLang="ja-JP" sz="2000" dirty="0"/>
              <a:t>&gt;  &lt;Docker image&gt;</a:t>
            </a:r>
            <a:r>
              <a:rPr lang="ja-JP" altLang="en-US" sz="2000" dirty="0"/>
              <a:t> </a:t>
            </a:r>
            <a:r>
              <a:rPr lang="en-US" altLang="ja-JP" sz="2000" dirty="0"/>
              <a:t>&lt;</a:t>
            </a:r>
            <a:r>
              <a:rPr lang="ja-JP" altLang="en-US" sz="2000" dirty="0"/>
              <a:t>コンテナ起動時に実行したいコマンド</a:t>
            </a:r>
            <a:r>
              <a:rPr lang="en-US" altLang="ja-JP" sz="2000" dirty="0"/>
              <a:t>&gt; 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410C32-DEE7-421E-AF48-F5AD2BD0960F}"/>
              </a:ext>
            </a:extLst>
          </p:cNvPr>
          <p:cNvSpPr/>
          <p:nvPr/>
        </p:nvSpPr>
        <p:spPr>
          <a:xfrm>
            <a:off x="389947" y="5900501"/>
            <a:ext cx="1141210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-it --name=cuda90cudnn7chainer530 cuda9.0cudnn7chainer5.3.0 bash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F43E03-C2F8-4528-B319-D95AF0901F14}"/>
              </a:ext>
            </a:extLst>
          </p:cNvPr>
          <p:cNvSpPr txBox="1"/>
          <p:nvPr/>
        </p:nvSpPr>
        <p:spPr>
          <a:xfrm>
            <a:off x="389947" y="5414117"/>
            <a:ext cx="115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cuda9.0cnn7chainer5.3.0</a:t>
            </a:r>
            <a:r>
              <a:rPr lang="ja-JP" altLang="en-US" dirty="0"/>
              <a:t>」からコンテナ「</a:t>
            </a:r>
            <a:r>
              <a:rPr lang="en-US" altLang="ja-JP" dirty="0"/>
              <a:t>cuda90cudnn7chainer530</a:t>
            </a:r>
            <a:r>
              <a:rPr lang="ja-JP" altLang="en-US" dirty="0"/>
              <a:t>」を生成</a:t>
            </a:r>
            <a:endParaRPr lang="en-US" altLang="ja-JP" dirty="0"/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E7FC787D-C46F-4899-B0D9-C4ECAE1FAED5}"/>
              </a:ext>
            </a:extLst>
          </p:cNvPr>
          <p:cNvSpPr/>
          <p:nvPr/>
        </p:nvSpPr>
        <p:spPr>
          <a:xfrm>
            <a:off x="5202433" y="3051429"/>
            <a:ext cx="3829807" cy="2198163"/>
          </a:xfrm>
          <a:prstGeom prst="frame">
            <a:avLst>
              <a:gd name="adj1" fmla="val 5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122D0D30-4D7E-456E-9D30-02BB4C98DD59}"/>
              </a:ext>
            </a:extLst>
          </p:cNvPr>
          <p:cNvSpPr/>
          <p:nvPr/>
        </p:nvSpPr>
        <p:spPr>
          <a:xfrm rot="16585797">
            <a:off x="5186259" y="3194171"/>
            <a:ext cx="927341" cy="351397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DF61065-18A8-481F-BF91-50D3AD7E0534}"/>
              </a:ext>
            </a:extLst>
          </p:cNvPr>
          <p:cNvSpPr/>
          <p:nvPr/>
        </p:nvSpPr>
        <p:spPr>
          <a:xfrm>
            <a:off x="6902861" y="2599210"/>
            <a:ext cx="4882739" cy="330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9EE01A-7DF3-481B-8D3B-6BCDB24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ホスト↔コンテナでファイル共有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A0ADB-056D-44B4-B592-61ED1B8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通常，ホスト（自分の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）↔コンテナの間でファイルの共有は不可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1CF647-3F5B-446A-95EC-04B0C318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52881B5-060D-4C0F-9B47-161CA08CF6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D5404DBB-E609-479F-86F3-AE0B3B5CE916}"/>
              </a:ext>
            </a:extLst>
          </p:cNvPr>
          <p:cNvSpPr/>
          <p:nvPr/>
        </p:nvSpPr>
        <p:spPr>
          <a:xfrm>
            <a:off x="7746283" y="3187007"/>
            <a:ext cx="3261029" cy="1957622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コンテナ</a:t>
            </a:r>
          </a:p>
        </p:txBody>
      </p:sp>
      <p:sp>
        <p:nvSpPr>
          <p:cNvPr id="11" name="Freeform 1233">
            <a:extLst>
              <a:ext uri="{FF2B5EF4-FFF2-40B4-BE49-F238E27FC236}">
                <a16:creationId xmlns:a16="http://schemas.microsoft.com/office/drawing/2014/main" id="{4A7D4928-4F77-42C7-BB76-A2465FBC7BB9}"/>
              </a:ext>
            </a:extLst>
          </p:cNvPr>
          <p:cNvSpPr>
            <a:spLocks noEditPoints="1"/>
          </p:cNvSpPr>
          <p:nvPr/>
        </p:nvSpPr>
        <p:spPr bwMode="auto">
          <a:xfrm>
            <a:off x="810633" y="3187007"/>
            <a:ext cx="3261029" cy="2194398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942AAF7A-F715-4929-956B-525E19C05CB5}"/>
              </a:ext>
            </a:extLst>
          </p:cNvPr>
          <p:cNvSpPr/>
          <p:nvPr/>
        </p:nvSpPr>
        <p:spPr>
          <a:xfrm>
            <a:off x="4019414" y="3702148"/>
            <a:ext cx="3595725" cy="927340"/>
          </a:xfrm>
          <a:prstGeom prst="leftRightArrow">
            <a:avLst>
              <a:gd name="adj1" fmla="val 49569"/>
              <a:gd name="adj2" fmla="val 514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5ECE324F-0D43-4F6D-8CF4-314AA4A6B207}"/>
              </a:ext>
            </a:extLst>
          </p:cNvPr>
          <p:cNvSpPr/>
          <p:nvPr/>
        </p:nvSpPr>
        <p:spPr>
          <a:xfrm>
            <a:off x="4226942" y="2753424"/>
            <a:ext cx="3053501" cy="2824787"/>
          </a:xfrm>
          <a:prstGeom prst="mathMultiply">
            <a:avLst>
              <a:gd name="adj1" fmla="val 71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0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FD96B9C6-AB3F-45BF-89A1-2D9565A10A9B}"/>
              </a:ext>
            </a:extLst>
          </p:cNvPr>
          <p:cNvSpPr/>
          <p:nvPr/>
        </p:nvSpPr>
        <p:spPr>
          <a:xfrm rot="15711227">
            <a:off x="4865114" y="2444368"/>
            <a:ext cx="722200" cy="304897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554207B-0D0F-4F68-975D-375600B4C316}"/>
              </a:ext>
            </a:extLst>
          </p:cNvPr>
          <p:cNvSpPr/>
          <p:nvPr/>
        </p:nvSpPr>
        <p:spPr>
          <a:xfrm>
            <a:off x="5903246" y="3102629"/>
            <a:ext cx="5445474" cy="2661366"/>
          </a:xfrm>
          <a:prstGeom prst="roundRect">
            <a:avLst>
              <a:gd name="adj" fmla="val 903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847CA1-C5D1-4F4B-81D2-31BA16B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ホスト↔コンテナでファイル共有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7738B3-3AF8-4A8B-A531-3816A6F4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-v</a:t>
            </a:r>
            <a:r>
              <a:rPr kumimoji="1" lang="ja-JP" altLang="en-US" dirty="0"/>
              <a:t>オプションでディレクトリのマウントが可能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0AD890-C850-4421-8D7C-30091B96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4EB876E9-281A-4B98-96A4-6A242CA7836F}"/>
              </a:ext>
            </a:extLst>
          </p:cNvPr>
          <p:cNvSpPr/>
          <p:nvPr/>
        </p:nvSpPr>
        <p:spPr>
          <a:xfrm>
            <a:off x="6943643" y="3359532"/>
            <a:ext cx="3261029" cy="1957622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コンテナ</a:t>
            </a:r>
          </a:p>
        </p:txBody>
      </p:sp>
      <p:sp>
        <p:nvSpPr>
          <p:cNvPr id="7" name="Freeform 1233">
            <a:extLst>
              <a:ext uri="{FF2B5EF4-FFF2-40B4-BE49-F238E27FC236}">
                <a16:creationId xmlns:a16="http://schemas.microsoft.com/office/drawing/2014/main" id="{93488DD7-D699-44BB-80A0-569CF5DBA5D2}"/>
              </a:ext>
            </a:extLst>
          </p:cNvPr>
          <p:cNvSpPr>
            <a:spLocks noEditPoints="1"/>
          </p:cNvSpPr>
          <p:nvPr/>
        </p:nvSpPr>
        <p:spPr bwMode="auto">
          <a:xfrm>
            <a:off x="810633" y="3359532"/>
            <a:ext cx="3261029" cy="2194398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201CEF4F-1D82-45CD-B34C-C52C6CBB01AF}"/>
              </a:ext>
            </a:extLst>
          </p:cNvPr>
          <p:cNvSpPr/>
          <p:nvPr/>
        </p:nvSpPr>
        <p:spPr>
          <a:xfrm>
            <a:off x="4167459" y="4400172"/>
            <a:ext cx="2619027" cy="927340"/>
          </a:xfrm>
          <a:prstGeom prst="leftRightArrow">
            <a:avLst>
              <a:gd name="adj1" fmla="val 49569"/>
              <a:gd name="adj2" fmla="val 514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EDB12B-A852-44F3-B616-6D7EB94DCB94}"/>
              </a:ext>
            </a:extLst>
          </p:cNvPr>
          <p:cNvSpPr txBox="1"/>
          <p:nvPr/>
        </p:nvSpPr>
        <p:spPr>
          <a:xfrm>
            <a:off x="571765" y="2095303"/>
            <a:ext cx="1102961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$docker run -it -v </a:t>
            </a:r>
            <a:r>
              <a:rPr lang="en-US" altLang="ja-JP" sz="2400" dirty="0"/>
              <a:t>/home/gizmo/docker/code:/code cuda9.0cudnn7chainer5.3.0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23BE87-E8EA-4F29-AF12-441BF9B4EF9E}"/>
              </a:ext>
            </a:extLst>
          </p:cNvPr>
          <p:cNvSpPr txBox="1"/>
          <p:nvPr/>
        </p:nvSpPr>
        <p:spPr>
          <a:xfrm>
            <a:off x="2331988" y="4520192"/>
            <a:ext cx="1739661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/home/gizmo/docker/code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0E64EA-F108-48B3-A375-866804D35FDA}"/>
              </a:ext>
            </a:extLst>
          </p:cNvPr>
          <p:cNvSpPr txBox="1"/>
          <p:nvPr/>
        </p:nvSpPr>
        <p:spPr>
          <a:xfrm>
            <a:off x="6943636" y="4805221"/>
            <a:ext cx="94915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/code</a:t>
            </a:r>
            <a:endParaRPr kumimoji="1" lang="ja-JP" altLang="en-US" sz="2000" dirty="0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CB1B871B-34E6-4CB7-A8D3-DD191F098CD2}"/>
              </a:ext>
            </a:extLst>
          </p:cNvPr>
          <p:cNvSpPr/>
          <p:nvPr/>
        </p:nvSpPr>
        <p:spPr>
          <a:xfrm>
            <a:off x="2700068" y="2038823"/>
            <a:ext cx="4937069" cy="574092"/>
          </a:xfrm>
          <a:prstGeom prst="frame">
            <a:avLst>
              <a:gd name="adj1" fmla="val 66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795C87-77FC-4A9A-B429-82433C5539A7}"/>
              </a:ext>
            </a:extLst>
          </p:cNvPr>
          <p:cNvSpPr txBox="1"/>
          <p:nvPr/>
        </p:nvSpPr>
        <p:spPr>
          <a:xfrm>
            <a:off x="1289396" y="2675972"/>
            <a:ext cx="92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-v &lt;</a:t>
            </a:r>
            <a:r>
              <a:rPr kumimoji="1" lang="ja-JP" altLang="en-US" sz="2000" b="1" dirty="0">
                <a:solidFill>
                  <a:schemeClr val="accent1"/>
                </a:solidFill>
              </a:rPr>
              <a:t>ホスト側のマウントしたいディレクトリまでのパス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&gt;:&lt;</a:t>
            </a:r>
            <a:r>
              <a:rPr kumimoji="1" lang="ja-JP" altLang="en-US" sz="2000" b="1" dirty="0">
                <a:solidFill>
                  <a:schemeClr val="accent1"/>
                </a:solidFill>
              </a:rPr>
              <a:t>コンテナ側のパス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&gt;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E87065-61CA-4402-B892-4B27F48102EA}"/>
              </a:ext>
            </a:extLst>
          </p:cNvPr>
          <p:cNvSpPr txBox="1"/>
          <p:nvPr/>
        </p:nvSpPr>
        <p:spPr>
          <a:xfrm>
            <a:off x="5807436" y="5376522"/>
            <a:ext cx="554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※</a:t>
            </a:r>
            <a:r>
              <a:rPr lang="ja-JP" altLang="en-US" sz="1600" dirty="0"/>
              <a:t>コンテナ側のディレクトリは無かった場合，自動で生成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62BB9A-D410-41D1-AE15-E8D491ECFCDD}"/>
              </a:ext>
            </a:extLst>
          </p:cNvPr>
          <p:cNvSpPr txBox="1"/>
          <p:nvPr/>
        </p:nvSpPr>
        <p:spPr>
          <a:xfrm>
            <a:off x="253073" y="5867962"/>
            <a:ext cx="1168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ホストの</a:t>
            </a:r>
            <a:r>
              <a:rPr lang="ja-JP" altLang="en-US" sz="2400" dirty="0"/>
              <a:t>「</a:t>
            </a:r>
            <a:r>
              <a:rPr kumimoji="1" lang="en-US" altLang="ja-JP" sz="2400" dirty="0"/>
              <a:t>/home/gizmo/docker/code</a:t>
            </a:r>
            <a:r>
              <a:rPr kumimoji="1" lang="ja-JP" altLang="en-US" sz="2400" dirty="0"/>
              <a:t>」内</a:t>
            </a:r>
            <a:r>
              <a:rPr lang="ja-JP" altLang="en-US" sz="2400" dirty="0"/>
              <a:t>のファイルがコンテナの「</a:t>
            </a:r>
            <a:r>
              <a:rPr lang="en-US" altLang="ja-JP" sz="2400" dirty="0"/>
              <a:t>/code</a:t>
            </a:r>
            <a:r>
              <a:rPr lang="ja-JP" altLang="en-US" sz="2400" dirty="0"/>
              <a:t>」に反映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97DED7-D7AD-46E5-9212-701254BFF483}"/>
              </a:ext>
            </a:extLst>
          </p:cNvPr>
          <p:cNvSpPr txBox="1"/>
          <p:nvPr/>
        </p:nvSpPr>
        <p:spPr>
          <a:xfrm>
            <a:off x="524965" y="6335571"/>
            <a:ext cx="1114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※</a:t>
            </a:r>
            <a:r>
              <a:rPr kumimoji="1" lang="ja-JP" altLang="en-US" sz="2000" b="1" dirty="0">
                <a:solidFill>
                  <a:schemeClr val="accent1"/>
                </a:solidFill>
              </a:rPr>
              <a:t>参照しているだけなのでホスト側でファイルの追加・編集するとコンテナ側にも反映（逆も）</a:t>
            </a:r>
          </a:p>
        </p:txBody>
      </p:sp>
    </p:spTree>
    <p:extLst>
      <p:ext uri="{BB962C8B-B14F-4D97-AF65-F5344CB8AC3E}">
        <p14:creationId xmlns:p14="http://schemas.microsoft.com/office/powerpoint/2010/main" val="376522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971E847-4B16-4464-83ED-E9710D4A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937"/>
            <a:ext cx="10515600" cy="224412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機械学習を行うための</a:t>
            </a:r>
            <a:br>
              <a:rPr kumimoji="1" lang="en-US" altLang="ja-JP" dirty="0"/>
            </a:br>
            <a:r>
              <a:rPr kumimoji="1" lang="en-US" altLang="ja-JP" dirty="0"/>
              <a:t>docker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9063B3-3A0E-42C2-BF34-EF3EDC9B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37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ADA81-BC8B-4B37-9399-987E413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機械学習でコンテナを使う利点①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C4E92-D0F2-4480-A823-5310DA02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各コンテナで異なる環境を構築可能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D19B2-C9FE-4C4A-8779-9CD6284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7D8D744-7DBB-4A8B-9233-45E540645304}"/>
              </a:ext>
            </a:extLst>
          </p:cNvPr>
          <p:cNvGrpSpPr/>
          <p:nvPr/>
        </p:nvGrpSpPr>
        <p:grpSpPr>
          <a:xfrm>
            <a:off x="2637591" y="2187365"/>
            <a:ext cx="6916818" cy="4188434"/>
            <a:chOff x="2329650" y="2187365"/>
            <a:chExt cx="6916818" cy="4188434"/>
          </a:xfrm>
        </p:grpSpPr>
        <p:sp>
          <p:nvSpPr>
            <p:cNvPr id="16" name="直方体 15">
              <a:extLst>
                <a:ext uri="{FF2B5EF4-FFF2-40B4-BE49-F238E27FC236}">
                  <a16:creationId xmlns:a16="http://schemas.microsoft.com/office/drawing/2014/main" id="{E4C2D991-6566-4852-838B-FD4C82F89BE8}"/>
                </a:ext>
              </a:extLst>
            </p:cNvPr>
            <p:cNvSpPr/>
            <p:nvPr/>
          </p:nvSpPr>
          <p:spPr>
            <a:xfrm>
              <a:off x="5814520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218CA89-CA86-4483-8982-A12AC8A56911}"/>
                </a:ext>
              </a:extLst>
            </p:cNvPr>
            <p:cNvSpPr/>
            <p:nvPr/>
          </p:nvSpPr>
          <p:spPr>
            <a:xfrm>
              <a:off x="5865825" y="3133043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Freeform 1233">
              <a:extLst>
                <a:ext uri="{FF2B5EF4-FFF2-40B4-BE49-F238E27FC236}">
                  <a16:creationId xmlns:a16="http://schemas.microsoft.com/office/drawing/2014/main" id="{1B21729F-CEB3-490A-BBE8-B9D668FB7A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650" y="2187365"/>
              <a:ext cx="6916818" cy="4188434"/>
            </a:xfrm>
            <a:custGeom>
              <a:avLst/>
              <a:gdLst>
                <a:gd name="T0" fmla="*/ 160 w 192"/>
                <a:gd name="T1" fmla="*/ 112 h 128"/>
                <a:gd name="T2" fmla="*/ 176 w 192"/>
                <a:gd name="T3" fmla="*/ 96 h 128"/>
                <a:gd name="T4" fmla="*/ 176 w 192"/>
                <a:gd name="T5" fmla="*/ 16 h 128"/>
                <a:gd name="T6" fmla="*/ 160 w 192"/>
                <a:gd name="T7" fmla="*/ 0 h 128"/>
                <a:gd name="T8" fmla="*/ 32 w 192"/>
                <a:gd name="T9" fmla="*/ 0 h 128"/>
                <a:gd name="T10" fmla="*/ 16 w 192"/>
                <a:gd name="T11" fmla="*/ 16 h 128"/>
                <a:gd name="T12" fmla="*/ 16 w 192"/>
                <a:gd name="T13" fmla="*/ 96 h 128"/>
                <a:gd name="T14" fmla="*/ 32 w 192"/>
                <a:gd name="T15" fmla="*/ 112 h 128"/>
                <a:gd name="T16" fmla="*/ 0 w 192"/>
                <a:gd name="T17" fmla="*/ 112 h 128"/>
                <a:gd name="T18" fmla="*/ 0 w 192"/>
                <a:gd name="T19" fmla="*/ 128 h 128"/>
                <a:gd name="T20" fmla="*/ 192 w 192"/>
                <a:gd name="T21" fmla="*/ 128 h 128"/>
                <a:gd name="T22" fmla="*/ 192 w 192"/>
                <a:gd name="T23" fmla="*/ 112 h 128"/>
                <a:gd name="T24" fmla="*/ 160 w 192"/>
                <a:gd name="T25" fmla="*/ 112 h 128"/>
                <a:gd name="T26" fmla="*/ 32 w 192"/>
                <a:gd name="T27" fmla="*/ 16 h 128"/>
                <a:gd name="T28" fmla="*/ 160 w 192"/>
                <a:gd name="T29" fmla="*/ 16 h 128"/>
                <a:gd name="T30" fmla="*/ 160 w 192"/>
                <a:gd name="T31" fmla="*/ 96 h 128"/>
                <a:gd name="T32" fmla="*/ 32 w 192"/>
                <a:gd name="T33" fmla="*/ 96 h 128"/>
                <a:gd name="T34" fmla="*/ 32 w 192"/>
                <a:gd name="T3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8">
                  <a:moveTo>
                    <a:pt x="160" y="112"/>
                  </a:moveTo>
                  <a:cubicBezTo>
                    <a:pt x="169" y="112"/>
                    <a:pt x="176" y="105"/>
                    <a:pt x="176" y="9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5"/>
                    <a:pt x="23" y="112"/>
                    <a:pt x="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2" y="112"/>
                    <a:pt x="192" y="112"/>
                    <a:pt x="192" y="112"/>
                  </a:cubicBezTo>
                  <a:lnTo>
                    <a:pt x="160" y="112"/>
                  </a:lnTo>
                  <a:close/>
                  <a:moveTo>
                    <a:pt x="32" y="16"/>
                  </a:moveTo>
                  <a:cubicBezTo>
                    <a:pt x="160" y="16"/>
                    <a:pt x="160" y="16"/>
                    <a:pt x="160" y="1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775B297-4436-4BD7-BAEF-B01B17A67FA0}"/>
                </a:ext>
              </a:extLst>
            </p:cNvPr>
            <p:cNvSpPr txBox="1"/>
            <p:nvPr/>
          </p:nvSpPr>
          <p:spPr>
            <a:xfrm>
              <a:off x="4562575" y="4666395"/>
              <a:ext cx="2196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OS(ubuntu)</a:t>
              </a:r>
              <a:endParaRPr kumimoji="1" lang="ja-JP" altLang="en-US" sz="28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D063F94-F8D6-4DDD-9DB4-0D9E012C4E69}"/>
                </a:ext>
              </a:extLst>
            </p:cNvPr>
            <p:cNvSpPr txBox="1"/>
            <p:nvPr/>
          </p:nvSpPr>
          <p:spPr>
            <a:xfrm>
              <a:off x="6101036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21" name="直方体 20">
              <a:extLst>
                <a:ext uri="{FF2B5EF4-FFF2-40B4-BE49-F238E27FC236}">
                  <a16:creationId xmlns:a16="http://schemas.microsoft.com/office/drawing/2014/main" id="{B51957E1-1DF5-4475-B34B-78BB751F4E2B}"/>
                </a:ext>
              </a:extLst>
            </p:cNvPr>
            <p:cNvSpPr/>
            <p:nvPr/>
          </p:nvSpPr>
          <p:spPr>
            <a:xfrm>
              <a:off x="3565433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9D180E9-A751-47E1-849C-ABD9B2C9E75C}"/>
                </a:ext>
              </a:extLst>
            </p:cNvPr>
            <p:cNvSpPr/>
            <p:nvPr/>
          </p:nvSpPr>
          <p:spPr>
            <a:xfrm>
              <a:off x="3616739" y="3137094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2CE4CDD-8540-49C8-8FC0-0D65809EDDBD}"/>
                </a:ext>
              </a:extLst>
            </p:cNvPr>
            <p:cNvSpPr txBox="1"/>
            <p:nvPr/>
          </p:nvSpPr>
          <p:spPr>
            <a:xfrm>
              <a:off x="3851949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04EF7F2-E415-4B8E-BAB6-6DD0F5872ADF}"/>
                </a:ext>
              </a:extLst>
            </p:cNvPr>
            <p:cNvSpPr/>
            <p:nvPr/>
          </p:nvSpPr>
          <p:spPr>
            <a:xfrm>
              <a:off x="3894420" y="3558863"/>
              <a:ext cx="120663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/>
                <a:t>環境</a:t>
              </a:r>
              <a:r>
                <a:rPr lang="en-US" altLang="ja-JP" dirty="0"/>
                <a:t>1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8B96858-DB2D-4740-BCA7-FBA36F40E4F9}"/>
                </a:ext>
              </a:extLst>
            </p:cNvPr>
            <p:cNvSpPr/>
            <p:nvPr/>
          </p:nvSpPr>
          <p:spPr>
            <a:xfrm>
              <a:off x="6155705" y="3554502"/>
              <a:ext cx="120663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/>
                <a:t>環境</a:t>
              </a:r>
              <a:r>
                <a:rPr lang="en-US" altLang="ja-JP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90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ADA81-BC8B-4B37-9399-987E413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機械学習でコンテナを使う利点①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C4E92-D0F2-4480-A823-5310DA02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例）コンテナ</a:t>
            </a:r>
            <a:r>
              <a:rPr kumimoji="1" lang="en-US" altLang="ja-JP" dirty="0"/>
              <a:t>1</a:t>
            </a:r>
            <a:r>
              <a:rPr kumimoji="1" lang="ja-JP" altLang="en-US" dirty="0"/>
              <a:t>に</a:t>
            </a:r>
            <a:r>
              <a:rPr kumimoji="1" lang="en-US" altLang="ja-JP" dirty="0"/>
              <a:t>cuda7.0</a:t>
            </a:r>
            <a:r>
              <a:rPr kumimoji="1" lang="ja-JP" altLang="en-US" dirty="0" err="1"/>
              <a:t>，</a:t>
            </a:r>
            <a:r>
              <a:rPr kumimoji="1" lang="ja-JP" altLang="en-US" dirty="0"/>
              <a:t>コンテナ</a:t>
            </a:r>
            <a:r>
              <a:rPr kumimoji="1" lang="en-US" altLang="ja-JP" dirty="0"/>
              <a:t>2</a:t>
            </a:r>
            <a:r>
              <a:rPr kumimoji="1" lang="ja-JP" altLang="en-US" dirty="0"/>
              <a:t>に</a:t>
            </a:r>
            <a:r>
              <a:rPr kumimoji="1" lang="en-US" altLang="ja-JP" dirty="0"/>
              <a:t>cuda10.0</a:t>
            </a:r>
            <a:r>
              <a:rPr kumimoji="1" lang="ja-JP" altLang="en-US" dirty="0"/>
              <a:t>の環境を構築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D19B2-C9FE-4C4A-8779-9CD6284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BA7C158-9861-4FCF-9DEF-04E909B3CA50}"/>
              </a:ext>
            </a:extLst>
          </p:cNvPr>
          <p:cNvGrpSpPr/>
          <p:nvPr/>
        </p:nvGrpSpPr>
        <p:grpSpPr>
          <a:xfrm>
            <a:off x="2637591" y="2187365"/>
            <a:ext cx="6916818" cy="4188434"/>
            <a:chOff x="2329650" y="2187365"/>
            <a:chExt cx="6916818" cy="4188434"/>
          </a:xfrm>
        </p:grpSpPr>
        <p:sp>
          <p:nvSpPr>
            <p:cNvPr id="16" name="直方体 15">
              <a:extLst>
                <a:ext uri="{FF2B5EF4-FFF2-40B4-BE49-F238E27FC236}">
                  <a16:creationId xmlns:a16="http://schemas.microsoft.com/office/drawing/2014/main" id="{E4C2D991-6566-4852-838B-FD4C82F89BE8}"/>
                </a:ext>
              </a:extLst>
            </p:cNvPr>
            <p:cNvSpPr/>
            <p:nvPr/>
          </p:nvSpPr>
          <p:spPr>
            <a:xfrm>
              <a:off x="5814520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218CA89-CA86-4483-8982-A12AC8A56911}"/>
                </a:ext>
              </a:extLst>
            </p:cNvPr>
            <p:cNvSpPr/>
            <p:nvPr/>
          </p:nvSpPr>
          <p:spPr>
            <a:xfrm>
              <a:off x="5865825" y="3133043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Freeform 1233">
              <a:extLst>
                <a:ext uri="{FF2B5EF4-FFF2-40B4-BE49-F238E27FC236}">
                  <a16:creationId xmlns:a16="http://schemas.microsoft.com/office/drawing/2014/main" id="{1B21729F-CEB3-490A-BBE8-B9D668FB7A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650" y="2187365"/>
              <a:ext cx="6916818" cy="4188434"/>
            </a:xfrm>
            <a:custGeom>
              <a:avLst/>
              <a:gdLst>
                <a:gd name="T0" fmla="*/ 160 w 192"/>
                <a:gd name="T1" fmla="*/ 112 h 128"/>
                <a:gd name="T2" fmla="*/ 176 w 192"/>
                <a:gd name="T3" fmla="*/ 96 h 128"/>
                <a:gd name="T4" fmla="*/ 176 w 192"/>
                <a:gd name="T5" fmla="*/ 16 h 128"/>
                <a:gd name="T6" fmla="*/ 160 w 192"/>
                <a:gd name="T7" fmla="*/ 0 h 128"/>
                <a:gd name="T8" fmla="*/ 32 w 192"/>
                <a:gd name="T9" fmla="*/ 0 h 128"/>
                <a:gd name="T10" fmla="*/ 16 w 192"/>
                <a:gd name="T11" fmla="*/ 16 h 128"/>
                <a:gd name="T12" fmla="*/ 16 w 192"/>
                <a:gd name="T13" fmla="*/ 96 h 128"/>
                <a:gd name="T14" fmla="*/ 32 w 192"/>
                <a:gd name="T15" fmla="*/ 112 h 128"/>
                <a:gd name="T16" fmla="*/ 0 w 192"/>
                <a:gd name="T17" fmla="*/ 112 h 128"/>
                <a:gd name="T18" fmla="*/ 0 w 192"/>
                <a:gd name="T19" fmla="*/ 128 h 128"/>
                <a:gd name="T20" fmla="*/ 192 w 192"/>
                <a:gd name="T21" fmla="*/ 128 h 128"/>
                <a:gd name="T22" fmla="*/ 192 w 192"/>
                <a:gd name="T23" fmla="*/ 112 h 128"/>
                <a:gd name="T24" fmla="*/ 160 w 192"/>
                <a:gd name="T25" fmla="*/ 112 h 128"/>
                <a:gd name="T26" fmla="*/ 32 w 192"/>
                <a:gd name="T27" fmla="*/ 16 h 128"/>
                <a:gd name="T28" fmla="*/ 160 w 192"/>
                <a:gd name="T29" fmla="*/ 16 h 128"/>
                <a:gd name="T30" fmla="*/ 160 w 192"/>
                <a:gd name="T31" fmla="*/ 96 h 128"/>
                <a:gd name="T32" fmla="*/ 32 w 192"/>
                <a:gd name="T33" fmla="*/ 96 h 128"/>
                <a:gd name="T34" fmla="*/ 32 w 192"/>
                <a:gd name="T3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8">
                  <a:moveTo>
                    <a:pt x="160" y="112"/>
                  </a:moveTo>
                  <a:cubicBezTo>
                    <a:pt x="169" y="112"/>
                    <a:pt x="176" y="105"/>
                    <a:pt x="176" y="9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5"/>
                    <a:pt x="23" y="112"/>
                    <a:pt x="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2" y="112"/>
                    <a:pt x="192" y="112"/>
                    <a:pt x="192" y="112"/>
                  </a:cubicBezTo>
                  <a:lnTo>
                    <a:pt x="160" y="112"/>
                  </a:lnTo>
                  <a:close/>
                  <a:moveTo>
                    <a:pt x="32" y="16"/>
                  </a:moveTo>
                  <a:cubicBezTo>
                    <a:pt x="160" y="16"/>
                    <a:pt x="160" y="16"/>
                    <a:pt x="160" y="1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775B297-4436-4BD7-BAEF-B01B17A67FA0}"/>
                </a:ext>
              </a:extLst>
            </p:cNvPr>
            <p:cNvSpPr txBox="1"/>
            <p:nvPr/>
          </p:nvSpPr>
          <p:spPr>
            <a:xfrm>
              <a:off x="4562575" y="4666395"/>
              <a:ext cx="2196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OS(ubuntu)</a:t>
              </a:r>
              <a:endParaRPr kumimoji="1" lang="ja-JP" altLang="en-US" sz="28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D063F94-F8D6-4DDD-9DB4-0D9E012C4E69}"/>
                </a:ext>
              </a:extLst>
            </p:cNvPr>
            <p:cNvSpPr txBox="1"/>
            <p:nvPr/>
          </p:nvSpPr>
          <p:spPr>
            <a:xfrm>
              <a:off x="6101036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797CEC-F4DD-4151-B4F3-479D3515F9C9}"/>
                </a:ext>
              </a:extLst>
            </p:cNvPr>
            <p:cNvSpPr txBox="1"/>
            <p:nvPr/>
          </p:nvSpPr>
          <p:spPr>
            <a:xfrm>
              <a:off x="6153143" y="3190795"/>
              <a:ext cx="12066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cuda10.0</a:t>
              </a:r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AAFFFB9-3A2D-4588-8ABD-EF114273DFB1}"/>
                </a:ext>
              </a:extLst>
            </p:cNvPr>
            <p:cNvSpPr/>
            <p:nvPr/>
          </p:nvSpPr>
          <p:spPr>
            <a:xfrm>
              <a:off x="5908921" y="3594974"/>
              <a:ext cx="1754324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err="1"/>
                <a:t>tensorflow-gpu</a:t>
              </a:r>
              <a:endParaRPr lang="en-US" altLang="ja-JP" dirty="0"/>
            </a:p>
            <a:p>
              <a:pPr algn="ctr"/>
              <a:r>
                <a:rPr lang="en-US" altLang="ja-JP" dirty="0"/>
                <a:t>=1.13.0</a:t>
              </a:r>
            </a:p>
          </p:txBody>
        </p:sp>
        <p:sp>
          <p:nvSpPr>
            <p:cNvPr id="21" name="直方体 20">
              <a:extLst>
                <a:ext uri="{FF2B5EF4-FFF2-40B4-BE49-F238E27FC236}">
                  <a16:creationId xmlns:a16="http://schemas.microsoft.com/office/drawing/2014/main" id="{B51957E1-1DF5-4475-B34B-78BB751F4E2B}"/>
                </a:ext>
              </a:extLst>
            </p:cNvPr>
            <p:cNvSpPr/>
            <p:nvPr/>
          </p:nvSpPr>
          <p:spPr>
            <a:xfrm>
              <a:off x="3565433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9D180E9-A751-47E1-849C-ABD9B2C9E75C}"/>
                </a:ext>
              </a:extLst>
            </p:cNvPr>
            <p:cNvSpPr/>
            <p:nvPr/>
          </p:nvSpPr>
          <p:spPr>
            <a:xfrm>
              <a:off x="3616739" y="3137094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2CE4CDD-8540-49C8-8FC0-0D65809EDDBD}"/>
                </a:ext>
              </a:extLst>
            </p:cNvPr>
            <p:cNvSpPr txBox="1"/>
            <p:nvPr/>
          </p:nvSpPr>
          <p:spPr>
            <a:xfrm>
              <a:off x="3851949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7488513-54A3-4FF0-A148-F1F8908F37B1}"/>
                </a:ext>
              </a:extLst>
            </p:cNvPr>
            <p:cNvSpPr txBox="1"/>
            <p:nvPr/>
          </p:nvSpPr>
          <p:spPr>
            <a:xfrm>
              <a:off x="3904056" y="3190795"/>
              <a:ext cx="12066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cuda7.0</a:t>
              </a:r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04EF7F2-E415-4B8E-BAB6-6DD0F5872ADF}"/>
                </a:ext>
              </a:extLst>
            </p:cNvPr>
            <p:cNvSpPr/>
            <p:nvPr/>
          </p:nvSpPr>
          <p:spPr>
            <a:xfrm>
              <a:off x="3904056" y="3594974"/>
              <a:ext cx="1206631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err="1"/>
                <a:t>chainer</a:t>
              </a:r>
              <a:endParaRPr lang="en-US" altLang="ja-JP" dirty="0"/>
            </a:p>
            <a:p>
              <a:pPr algn="ctr"/>
              <a:r>
                <a:rPr lang="en-US" altLang="ja-JP" dirty="0"/>
                <a:t>=3.5.0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17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AC89F20-F25E-4AEF-8E4A-A93987B0FF4D}"/>
              </a:ext>
            </a:extLst>
          </p:cNvPr>
          <p:cNvSpPr/>
          <p:nvPr/>
        </p:nvSpPr>
        <p:spPr>
          <a:xfrm>
            <a:off x="1430039" y="2269332"/>
            <a:ext cx="9331922" cy="2315353"/>
          </a:xfrm>
          <a:prstGeom prst="roundRect">
            <a:avLst>
              <a:gd name="adj" fmla="val 8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5B69-EC83-49A4-93AB-58C557A0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</a:t>
            </a:r>
            <a:r>
              <a:rPr kumimoji="1" lang="ja-JP" altLang="en-US" dirty="0"/>
              <a:t>コンテナを使う利点②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01F2F-4B36-4BFA-B5C9-27725401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間違った環境構築をした場合 ➡ コンテナから抜けるだけで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415997-AA30-40B2-B3AE-574FE63B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61F74A-B1D3-43B4-B48D-032098BAB2B9}"/>
              </a:ext>
            </a:extLst>
          </p:cNvPr>
          <p:cNvSpPr txBox="1"/>
          <p:nvPr/>
        </p:nvSpPr>
        <p:spPr>
          <a:xfrm>
            <a:off x="4194852" y="2613724"/>
            <a:ext cx="5771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パッケージのアンインストール</a:t>
            </a:r>
            <a:endParaRPr kumimoji="1" lang="en-US" altLang="ja-JP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競合発生（</a:t>
            </a:r>
            <a:r>
              <a:rPr kumimoji="1" lang="en-US" altLang="ja-JP" sz="2000" dirty="0"/>
              <a:t>ROS</a:t>
            </a:r>
            <a:r>
              <a:rPr kumimoji="1" lang="ja-JP" altLang="en-US" sz="2000" dirty="0"/>
              <a:t>と</a:t>
            </a:r>
            <a:r>
              <a:rPr lang="en-US" altLang="ja-JP" sz="2000" dirty="0"/>
              <a:t>Anaconda</a:t>
            </a:r>
            <a:r>
              <a:rPr lang="ja-JP" altLang="en-US" sz="2000" dirty="0"/>
              <a:t>等）</a:t>
            </a:r>
            <a:r>
              <a:rPr lang="en-US" altLang="ja-JP" sz="20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　➡ 競合解消のため色々試行錯誤</a:t>
            </a:r>
            <a:endParaRPr lang="en-US" altLang="ja-JP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2000" dirty="0"/>
              <a:t>どうしようもなかったら最悪</a:t>
            </a:r>
            <a:r>
              <a:rPr lang="en-US" altLang="ja-JP" sz="2000" dirty="0"/>
              <a:t>OS</a:t>
            </a:r>
            <a:r>
              <a:rPr lang="ja-JP" altLang="en-US" sz="2000" dirty="0"/>
              <a:t>から入れ直し</a:t>
            </a:r>
            <a:endParaRPr lang="en-US" altLang="ja-JP" sz="2000" dirty="0"/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93E0A909-FFC5-4C2C-B5C6-3C5EAE0C61B1}"/>
              </a:ext>
            </a:extLst>
          </p:cNvPr>
          <p:cNvSpPr/>
          <p:nvPr/>
        </p:nvSpPr>
        <p:spPr>
          <a:xfrm>
            <a:off x="1732180" y="5113928"/>
            <a:ext cx="2240550" cy="1345020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コンテナ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1AAEF6-2375-4C35-A8A0-8682108626D8}"/>
              </a:ext>
            </a:extLst>
          </p:cNvPr>
          <p:cNvSpPr txBox="1"/>
          <p:nvPr/>
        </p:nvSpPr>
        <p:spPr>
          <a:xfrm>
            <a:off x="4440056" y="5587699"/>
            <a:ext cx="585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コンテナから抜ける．以上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2C0AD8-FB21-4BD9-9D10-9C097CDF41BF}"/>
              </a:ext>
            </a:extLst>
          </p:cNvPr>
          <p:cNvGrpSpPr/>
          <p:nvPr/>
        </p:nvGrpSpPr>
        <p:grpSpPr>
          <a:xfrm>
            <a:off x="1616245" y="2673157"/>
            <a:ext cx="2240550" cy="1507702"/>
            <a:chOff x="1404885" y="2939255"/>
            <a:chExt cx="2240550" cy="1507702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A0CAAB-8E1F-4175-92D3-50A32FD5163F}"/>
                </a:ext>
              </a:extLst>
            </p:cNvPr>
            <p:cNvSpPr/>
            <p:nvPr/>
          </p:nvSpPr>
          <p:spPr>
            <a:xfrm>
              <a:off x="1727600" y="3023426"/>
              <a:ext cx="1595120" cy="1076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Freeform 1233">
              <a:extLst>
                <a:ext uri="{FF2B5EF4-FFF2-40B4-BE49-F238E27FC236}">
                  <a16:creationId xmlns:a16="http://schemas.microsoft.com/office/drawing/2014/main" id="{B04643BA-2841-4879-93D5-D54496931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4885" y="2939255"/>
              <a:ext cx="2240550" cy="1507702"/>
            </a:xfrm>
            <a:custGeom>
              <a:avLst/>
              <a:gdLst>
                <a:gd name="T0" fmla="*/ 160 w 192"/>
                <a:gd name="T1" fmla="*/ 112 h 128"/>
                <a:gd name="T2" fmla="*/ 176 w 192"/>
                <a:gd name="T3" fmla="*/ 96 h 128"/>
                <a:gd name="T4" fmla="*/ 176 w 192"/>
                <a:gd name="T5" fmla="*/ 16 h 128"/>
                <a:gd name="T6" fmla="*/ 160 w 192"/>
                <a:gd name="T7" fmla="*/ 0 h 128"/>
                <a:gd name="T8" fmla="*/ 32 w 192"/>
                <a:gd name="T9" fmla="*/ 0 h 128"/>
                <a:gd name="T10" fmla="*/ 16 w 192"/>
                <a:gd name="T11" fmla="*/ 16 h 128"/>
                <a:gd name="T12" fmla="*/ 16 w 192"/>
                <a:gd name="T13" fmla="*/ 96 h 128"/>
                <a:gd name="T14" fmla="*/ 32 w 192"/>
                <a:gd name="T15" fmla="*/ 112 h 128"/>
                <a:gd name="T16" fmla="*/ 0 w 192"/>
                <a:gd name="T17" fmla="*/ 112 h 128"/>
                <a:gd name="T18" fmla="*/ 0 w 192"/>
                <a:gd name="T19" fmla="*/ 128 h 128"/>
                <a:gd name="T20" fmla="*/ 192 w 192"/>
                <a:gd name="T21" fmla="*/ 128 h 128"/>
                <a:gd name="T22" fmla="*/ 192 w 192"/>
                <a:gd name="T23" fmla="*/ 112 h 128"/>
                <a:gd name="T24" fmla="*/ 160 w 192"/>
                <a:gd name="T25" fmla="*/ 112 h 128"/>
                <a:gd name="T26" fmla="*/ 32 w 192"/>
                <a:gd name="T27" fmla="*/ 16 h 128"/>
                <a:gd name="T28" fmla="*/ 160 w 192"/>
                <a:gd name="T29" fmla="*/ 16 h 128"/>
                <a:gd name="T30" fmla="*/ 160 w 192"/>
                <a:gd name="T31" fmla="*/ 96 h 128"/>
                <a:gd name="T32" fmla="*/ 32 w 192"/>
                <a:gd name="T33" fmla="*/ 96 h 128"/>
                <a:gd name="T34" fmla="*/ 32 w 192"/>
                <a:gd name="T3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8">
                  <a:moveTo>
                    <a:pt x="160" y="112"/>
                  </a:moveTo>
                  <a:cubicBezTo>
                    <a:pt x="169" y="112"/>
                    <a:pt x="176" y="105"/>
                    <a:pt x="176" y="9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5"/>
                    <a:pt x="23" y="112"/>
                    <a:pt x="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2" y="112"/>
                    <a:pt x="192" y="112"/>
                    <a:pt x="192" y="112"/>
                  </a:cubicBezTo>
                  <a:lnTo>
                    <a:pt x="160" y="112"/>
                  </a:lnTo>
                  <a:close/>
                  <a:moveTo>
                    <a:pt x="32" y="16"/>
                  </a:moveTo>
                  <a:cubicBezTo>
                    <a:pt x="160" y="16"/>
                    <a:pt x="160" y="16"/>
                    <a:pt x="160" y="1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128A965-281B-4773-A9C0-A7D4E596DF46}"/>
              </a:ext>
            </a:extLst>
          </p:cNvPr>
          <p:cNvSpPr/>
          <p:nvPr/>
        </p:nvSpPr>
        <p:spPr>
          <a:xfrm>
            <a:off x="1430039" y="4948556"/>
            <a:ext cx="9331922" cy="1675764"/>
          </a:xfrm>
          <a:prstGeom prst="roundRect">
            <a:avLst>
              <a:gd name="adj" fmla="val 8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93A930-AB4C-4108-A9FF-073A7DEE436F}"/>
              </a:ext>
            </a:extLst>
          </p:cNvPr>
          <p:cNvSpPr txBox="1"/>
          <p:nvPr/>
        </p:nvSpPr>
        <p:spPr>
          <a:xfrm>
            <a:off x="4353560" y="2004238"/>
            <a:ext cx="348488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本体に構築した場合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E6104-B84B-4D2F-B17B-B6C3778FBFAE}"/>
              </a:ext>
            </a:extLst>
          </p:cNvPr>
          <p:cNvSpPr txBox="1"/>
          <p:nvPr/>
        </p:nvSpPr>
        <p:spPr>
          <a:xfrm>
            <a:off x="4274871" y="4735745"/>
            <a:ext cx="364225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コンテナに構築した場合</a:t>
            </a:r>
          </a:p>
        </p:txBody>
      </p:sp>
    </p:spTree>
    <p:extLst>
      <p:ext uri="{BB962C8B-B14F-4D97-AF65-F5344CB8AC3E}">
        <p14:creationId xmlns:p14="http://schemas.microsoft.com/office/powerpoint/2010/main" val="384318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ADA81-BC8B-4B37-9399-987E413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機械学習でコンテナを使う利点③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C4E92-D0F2-4480-A823-5310DA02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359282" cy="1327014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コンテナ内は完全に独立した環境 ➡ 競合の回避</a:t>
            </a:r>
            <a:endParaRPr kumimoji="1" lang="en-US" altLang="ja-JP" dirty="0"/>
          </a:p>
          <a:p>
            <a:r>
              <a:rPr kumimoji="1" lang="ja-JP" altLang="en-US" sz="2400" dirty="0"/>
              <a:t>（</a:t>
            </a:r>
            <a:r>
              <a:rPr lang="ja-JP" altLang="en-US" sz="2400" dirty="0"/>
              <a:t>ただし，</a:t>
            </a:r>
            <a:r>
              <a:rPr kumimoji="1" lang="ja-JP" altLang="en-US" sz="2400" dirty="0"/>
              <a:t>設定すればホスト↔コンテナ間，コンテナ↔コンテナ間で共有することも可）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D19B2-C9FE-4C4A-8779-9CD6284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6" name="Freeform 1233">
            <a:extLst>
              <a:ext uri="{FF2B5EF4-FFF2-40B4-BE49-F238E27FC236}">
                <a16:creationId xmlns:a16="http://schemas.microsoft.com/office/drawing/2014/main" id="{1B21729F-CEB3-490A-BBE8-B9D668FB7A27}"/>
              </a:ext>
            </a:extLst>
          </p:cNvPr>
          <p:cNvSpPr>
            <a:spLocks noEditPoints="1"/>
          </p:cNvSpPr>
          <p:nvPr/>
        </p:nvSpPr>
        <p:spPr bwMode="auto">
          <a:xfrm>
            <a:off x="1281251" y="2611276"/>
            <a:ext cx="3953179" cy="345703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75B297-4436-4BD7-BAEF-B01B17A67FA0}"/>
              </a:ext>
            </a:extLst>
          </p:cNvPr>
          <p:cNvSpPr txBox="1"/>
          <p:nvPr/>
        </p:nvSpPr>
        <p:spPr>
          <a:xfrm>
            <a:off x="2156424" y="4678709"/>
            <a:ext cx="209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OS(ubuntu)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39F7B9-CB2B-4E33-A234-6E2D113DDABD}"/>
              </a:ext>
            </a:extLst>
          </p:cNvPr>
          <p:cNvSpPr txBox="1"/>
          <p:nvPr/>
        </p:nvSpPr>
        <p:spPr>
          <a:xfrm>
            <a:off x="2577141" y="3217721"/>
            <a:ext cx="1259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F281CF-30C4-4774-BD14-2AF5185EDC6E}"/>
              </a:ext>
            </a:extLst>
          </p:cNvPr>
          <p:cNvSpPr txBox="1"/>
          <p:nvPr/>
        </p:nvSpPr>
        <p:spPr>
          <a:xfrm>
            <a:off x="2577141" y="4309377"/>
            <a:ext cx="1174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ROS</a:t>
            </a:r>
            <a:endParaRPr kumimoji="1" lang="ja-JP" altLang="en-US" dirty="0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F9D561FB-44CD-4334-BF9E-692300D3D4AA}"/>
              </a:ext>
            </a:extLst>
          </p:cNvPr>
          <p:cNvSpPr/>
          <p:nvPr/>
        </p:nvSpPr>
        <p:spPr>
          <a:xfrm rot="16200000">
            <a:off x="2858199" y="3788972"/>
            <a:ext cx="693433" cy="334824"/>
          </a:xfrm>
          <a:prstGeom prst="leftRightArrow">
            <a:avLst>
              <a:gd name="adj1" fmla="val 37179"/>
              <a:gd name="adj2" fmla="val 3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64EF22-14CF-4738-AB06-87B721EA4F10}"/>
              </a:ext>
            </a:extLst>
          </p:cNvPr>
          <p:cNvSpPr txBox="1"/>
          <p:nvPr/>
        </p:nvSpPr>
        <p:spPr>
          <a:xfrm>
            <a:off x="3415273" y="3735045"/>
            <a:ext cx="96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/>
                </a:solidFill>
              </a:rPr>
              <a:t>競合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DEDE33-84AA-4988-B75F-EC7F5E2416DF}"/>
              </a:ext>
            </a:extLst>
          </p:cNvPr>
          <p:cNvSpPr txBox="1"/>
          <p:nvPr/>
        </p:nvSpPr>
        <p:spPr>
          <a:xfrm>
            <a:off x="7594697" y="4702009"/>
            <a:ext cx="204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OS(ubuntu)</a:t>
            </a:r>
            <a:endParaRPr kumimoji="1" lang="ja-JP" altLang="en-US" sz="2800" dirty="0"/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D7F61904-EB51-46BE-96E5-B6E7F9A6B309}"/>
              </a:ext>
            </a:extLst>
          </p:cNvPr>
          <p:cNvSpPr/>
          <p:nvPr/>
        </p:nvSpPr>
        <p:spPr>
          <a:xfrm>
            <a:off x="7474199" y="3128996"/>
            <a:ext cx="2140660" cy="1161414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B10AE7-5D03-449D-B2A6-AEEF316683B2}"/>
              </a:ext>
            </a:extLst>
          </p:cNvPr>
          <p:cNvSpPr/>
          <p:nvPr/>
        </p:nvSpPr>
        <p:spPr>
          <a:xfrm>
            <a:off x="7594697" y="3468780"/>
            <a:ext cx="1653244" cy="747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37C1AB-E678-4734-90F3-A6E2B9C81B20}"/>
              </a:ext>
            </a:extLst>
          </p:cNvPr>
          <p:cNvSpPr txBox="1"/>
          <p:nvPr/>
        </p:nvSpPr>
        <p:spPr>
          <a:xfrm>
            <a:off x="7722101" y="3863114"/>
            <a:ext cx="1421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OS(ubuntu)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634032-F4A7-4190-A1EF-7C2A7EDE7A07}"/>
              </a:ext>
            </a:extLst>
          </p:cNvPr>
          <p:cNvSpPr txBox="1"/>
          <p:nvPr/>
        </p:nvSpPr>
        <p:spPr>
          <a:xfrm>
            <a:off x="7763832" y="3516788"/>
            <a:ext cx="1270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832AD7-D186-4A9B-BCB8-A4822BA6F9C0}"/>
              </a:ext>
            </a:extLst>
          </p:cNvPr>
          <p:cNvSpPr txBox="1"/>
          <p:nvPr/>
        </p:nvSpPr>
        <p:spPr>
          <a:xfrm>
            <a:off x="8030288" y="4385538"/>
            <a:ext cx="1028481" cy="31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ROS</a:t>
            </a:r>
            <a:endParaRPr kumimoji="1" lang="ja-JP" altLang="en-US" dirty="0"/>
          </a:p>
        </p:txBody>
      </p:sp>
      <p:sp>
        <p:nvSpPr>
          <p:cNvPr id="26" name="Freeform 1233">
            <a:extLst>
              <a:ext uri="{FF2B5EF4-FFF2-40B4-BE49-F238E27FC236}">
                <a16:creationId xmlns:a16="http://schemas.microsoft.com/office/drawing/2014/main" id="{5A4A33A0-B6D7-47FE-925B-70E0414954B6}"/>
              </a:ext>
            </a:extLst>
          </p:cNvPr>
          <p:cNvSpPr>
            <a:spLocks noEditPoints="1"/>
          </p:cNvSpPr>
          <p:nvPr/>
        </p:nvSpPr>
        <p:spPr bwMode="auto">
          <a:xfrm>
            <a:off x="6631034" y="2624196"/>
            <a:ext cx="3953179" cy="345703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868C04-DBE1-4129-A4D4-1E1C6CBE87D0}"/>
              </a:ext>
            </a:extLst>
          </p:cNvPr>
          <p:cNvSpPr txBox="1"/>
          <p:nvPr/>
        </p:nvSpPr>
        <p:spPr>
          <a:xfrm>
            <a:off x="1843569" y="6184765"/>
            <a:ext cx="267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競合の可能性あり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A52796-BCD8-4316-AC3F-421FF7CB52F7}"/>
              </a:ext>
            </a:extLst>
          </p:cNvPr>
          <p:cNvSpPr txBox="1"/>
          <p:nvPr/>
        </p:nvSpPr>
        <p:spPr>
          <a:xfrm>
            <a:off x="7903613" y="6196723"/>
            <a:ext cx="171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競合しない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C98C0B-CC2A-4E08-808A-3BCE238E903B}"/>
              </a:ext>
            </a:extLst>
          </p:cNvPr>
          <p:cNvSpPr txBox="1"/>
          <p:nvPr/>
        </p:nvSpPr>
        <p:spPr>
          <a:xfrm>
            <a:off x="9796929" y="3148002"/>
            <a:ext cx="2077408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2"/>
                </a:solidFill>
              </a:rPr>
              <a:t>コンテナ内はホストとは完全に独立 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accent2"/>
                </a:solidFill>
              </a:rPr>
              <a:t>➡ 競合しない</a:t>
            </a:r>
          </a:p>
        </p:txBody>
      </p:sp>
    </p:spTree>
    <p:extLst>
      <p:ext uri="{BB962C8B-B14F-4D97-AF65-F5344CB8AC3E}">
        <p14:creationId xmlns:p14="http://schemas.microsoft.com/office/powerpoint/2010/main" val="92824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901B9-4422-4B69-982C-021D0B9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8E10D-469E-43FE-98B7-3BE698F5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 dirty="0"/>
              <a:t>：一つの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内に仮想環境（のようなもの）を作成するツール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DA043-A6CE-423A-AB36-73676728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1728A7A-07E8-4E30-9B42-4AC3B79A02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https://miro.medium.com/max/336/0*qJDdTN5n79oDesz9.png</a:t>
            </a:r>
            <a:endParaRPr kumimoji="1" lang="ja-JP" altLang="en-US" dirty="0"/>
          </a:p>
        </p:txBody>
      </p:sp>
      <p:pic>
        <p:nvPicPr>
          <p:cNvPr id="3074" name="Picture 2" descr="Docker tutorial : Build Docker images using Jenkins | by KarthiKeyan  Shanmugam | Medium">
            <a:extLst>
              <a:ext uri="{FF2B5EF4-FFF2-40B4-BE49-F238E27FC236}">
                <a16:creationId xmlns:a16="http://schemas.microsoft.com/office/drawing/2014/main" id="{962372DE-BCB1-4BEB-BE6A-062866D9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60" y="2119418"/>
            <a:ext cx="5034280" cy="430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38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40D8D26-D9C4-4F6C-9500-90BC6763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ホストとコンテナの関係性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8370B65-568E-4FA0-9252-1F0273DE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機械学習の場合のイメージ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3132BF-C2B5-4A18-8365-7ECA9574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59D-F3B3-4DCA-95CB-FE1BB35EFE41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Freeform 1233">
            <a:extLst>
              <a:ext uri="{FF2B5EF4-FFF2-40B4-BE49-F238E27FC236}">
                <a16:creationId xmlns:a16="http://schemas.microsoft.com/office/drawing/2014/main" id="{DEB79A7E-FFE0-4D52-B21D-8F7BF5DA8CF8}"/>
              </a:ext>
            </a:extLst>
          </p:cNvPr>
          <p:cNvSpPr>
            <a:spLocks noEditPoints="1"/>
          </p:cNvSpPr>
          <p:nvPr/>
        </p:nvSpPr>
        <p:spPr bwMode="auto">
          <a:xfrm>
            <a:off x="652195" y="2765543"/>
            <a:ext cx="5382259" cy="3621808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A0A02A4-3854-4061-8199-AAC1F13F98EB}"/>
              </a:ext>
            </a:extLst>
          </p:cNvPr>
          <p:cNvSpPr/>
          <p:nvPr/>
        </p:nvSpPr>
        <p:spPr>
          <a:xfrm>
            <a:off x="6433295" y="2903455"/>
            <a:ext cx="4775175" cy="3194271"/>
          </a:xfrm>
          <a:prstGeom prst="roundRect">
            <a:avLst>
              <a:gd name="adj" fmla="val 80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049E829E-2E09-4D30-B46B-754A7064BAF2}"/>
              </a:ext>
            </a:extLst>
          </p:cNvPr>
          <p:cNvSpPr/>
          <p:nvPr/>
        </p:nvSpPr>
        <p:spPr>
          <a:xfrm rot="15887530">
            <a:off x="5533979" y="2478275"/>
            <a:ext cx="927341" cy="220968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9CF55AC0-A3FC-4996-9432-77BC8F2271DD}"/>
              </a:ext>
            </a:extLst>
          </p:cNvPr>
          <p:cNvSpPr/>
          <p:nvPr/>
        </p:nvSpPr>
        <p:spPr>
          <a:xfrm>
            <a:off x="6657439" y="3086641"/>
            <a:ext cx="4326886" cy="2908806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FB97243-0CDB-44DF-94C4-90CDBD2CD0DC}"/>
              </a:ext>
            </a:extLst>
          </p:cNvPr>
          <p:cNvSpPr txBox="1"/>
          <p:nvPr/>
        </p:nvSpPr>
        <p:spPr>
          <a:xfrm>
            <a:off x="2566035" y="3390696"/>
            <a:ext cx="142518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988E59-C729-4D59-BA93-DBFF8AB6874E}"/>
              </a:ext>
            </a:extLst>
          </p:cNvPr>
          <p:cNvSpPr txBox="1"/>
          <p:nvPr/>
        </p:nvSpPr>
        <p:spPr>
          <a:xfrm>
            <a:off x="1701975" y="4777267"/>
            <a:ext cx="315330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NVIDIA</a:t>
            </a:r>
            <a:r>
              <a:rPr kumimoji="1" lang="ja-JP" altLang="en-US" sz="2800" dirty="0"/>
              <a:t>ドライバー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C073423-FF62-4AE8-BFE0-093760C1B00C}"/>
              </a:ext>
            </a:extLst>
          </p:cNvPr>
          <p:cNvSpPr/>
          <p:nvPr/>
        </p:nvSpPr>
        <p:spPr>
          <a:xfrm>
            <a:off x="1708902" y="4080762"/>
            <a:ext cx="3268844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 err="1">
                <a:solidFill>
                  <a:srgbClr val="202124"/>
                </a:solidFill>
                <a:latin typeface="Roboto"/>
              </a:rPr>
              <a:t>nvidia</a:t>
            </a:r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-</a:t>
            </a:r>
            <a:r>
              <a:rPr lang="en-US" altLang="ja-JP" sz="2400" dirty="0" err="1">
                <a:solidFill>
                  <a:srgbClr val="202124"/>
                </a:solidFill>
                <a:latin typeface="Roboto"/>
              </a:rPr>
              <a:t>containar</a:t>
            </a:r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-toolkit</a:t>
            </a:r>
            <a:endParaRPr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E86965E-C64A-41FD-BE3C-B9A3E3763F25}"/>
              </a:ext>
            </a:extLst>
          </p:cNvPr>
          <p:cNvSpPr/>
          <p:nvPr/>
        </p:nvSpPr>
        <p:spPr>
          <a:xfrm>
            <a:off x="6769123" y="3863889"/>
            <a:ext cx="3354604" cy="1999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52EF18-CD67-4DE1-B5E3-B34A28099E94}"/>
              </a:ext>
            </a:extLst>
          </p:cNvPr>
          <p:cNvSpPr txBox="1"/>
          <p:nvPr/>
        </p:nvSpPr>
        <p:spPr>
          <a:xfrm>
            <a:off x="7577537" y="5435062"/>
            <a:ext cx="185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OS(ubuntu)</a:t>
            </a:r>
            <a:endParaRPr kumimoji="1" lang="ja-JP" altLang="en-US" sz="20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05BA63E-2252-45A6-95F4-52D13CDA9A93}"/>
              </a:ext>
            </a:extLst>
          </p:cNvPr>
          <p:cNvSpPr/>
          <p:nvPr/>
        </p:nvSpPr>
        <p:spPr>
          <a:xfrm>
            <a:off x="6898513" y="3930298"/>
            <a:ext cx="3130459" cy="44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2E3EB0F-7A99-424E-B4E1-5D7F6B07BA87}"/>
              </a:ext>
            </a:extLst>
          </p:cNvPr>
          <p:cNvSpPr/>
          <p:nvPr/>
        </p:nvSpPr>
        <p:spPr>
          <a:xfrm>
            <a:off x="6812002" y="3949888"/>
            <a:ext cx="3268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cuda</a:t>
            </a:r>
            <a:endParaRPr lang="en-US" altLang="ja-JP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3AF68-EE2A-4578-916F-BC4612311246}"/>
              </a:ext>
            </a:extLst>
          </p:cNvPr>
          <p:cNvSpPr txBox="1"/>
          <p:nvPr/>
        </p:nvSpPr>
        <p:spPr>
          <a:xfrm>
            <a:off x="1261048" y="2116584"/>
            <a:ext cx="439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docker, </a:t>
            </a:r>
            <a:r>
              <a:rPr kumimoji="1" lang="en-US" altLang="ja-JP" sz="2000" dirty="0" err="1"/>
              <a:t>nvidia</a:t>
            </a:r>
            <a:r>
              <a:rPr kumimoji="1" lang="en-US" altLang="ja-JP" sz="2000" dirty="0"/>
              <a:t>-container-toolkit</a:t>
            </a:r>
            <a:r>
              <a:rPr kumimoji="1" lang="ja-JP" altLang="en-US" sz="2000" dirty="0"/>
              <a:t>のみ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ホスト側にインストール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888248-5FC8-4317-A2A1-1434CED56851}"/>
              </a:ext>
            </a:extLst>
          </p:cNvPr>
          <p:cNvSpPr txBox="1"/>
          <p:nvPr/>
        </p:nvSpPr>
        <p:spPr>
          <a:xfrm>
            <a:off x="6621920" y="1907109"/>
            <a:ext cx="4397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それ以外（</a:t>
            </a:r>
            <a:r>
              <a:rPr kumimoji="1" lang="en-US" altLang="ja-JP" sz="2000" dirty="0" err="1"/>
              <a:t>cuda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機械学習フレームワーク</a:t>
            </a:r>
            <a:r>
              <a:rPr kumimoji="1" lang="en-US" altLang="ja-JP" sz="2000" dirty="0"/>
              <a:t>, python</a:t>
            </a:r>
            <a:r>
              <a:rPr kumimoji="1" lang="ja-JP" altLang="en-US" sz="2000" dirty="0"/>
              <a:t>等）</a:t>
            </a:r>
            <a:r>
              <a:rPr lang="ja-JP" altLang="en-US" sz="2000" dirty="0"/>
              <a:t>全てを</a:t>
            </a:r>
            <a:r>
              <a:rPr kumimoji="1" lang="ja-JP" altLang="en-US" sz="2000" dirty="0"/>
              <a:t>コンテナ内の</a:t>
            </a:r>
            <a:r>
              <a:rPr lang="en-US" altLang="ja-JP" sz="2000" dirty="0"/>
              <a:t>OS</a:t>
            </a:r>
            <a:r>
              <a:rPr lang="ja-JP" altLang="en-US" sz="2000" dirty="0"/>
              <a:t>上にインストール</a:t>
            </a:r>
            <a:endParaRPr kumimoji="1" lang="ja-JP" altLang="en-US" sz="20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810EC17-B6CF-4C60-85FF-7D7B1EFCFB6B}"/>
              </a:ext>
            </a:extLst>
          </p:cNvPr>
          <p:cNvSpPr/>
          <p:nvPr/>
        </p:nvSpPr>
        <p:spPr>
          <a:xfrm>
            <a:off x="6898513" y="4460531"/>
            <a:ext cx="3130459" cy="49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機械学習フレームワーク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BEBD01-29F4-4403-9D34-B2D5F1F8B93B}"/>
              </a:ext>
            </a:extLst>
          </p:cNvPr>
          <p:cNvSpPr/>
          <p:nvPr/>
        </p:nvSpPr>
        <p:spPr>
          <a:xfrm>
            <a:off x="6898513" y="5037431"/>
            <a:ext cx="313045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その他必要なパッケージ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864236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781DD-4C08-489C-9530-92684C05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758F1-4F8E-4EB0-A928-366EE056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029615" cy="5603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ja-JP" dirty="0"/>
              <a:t>1. Docker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自分の</a:t>
            </a:r>
            <a:r>
              <a:rPr lang="en-US" altLang="ja-JP" dirty="0"/>
              <a:t>PC</a:t>
            </a:r>
            <a:r>
              <a:rPr lang="ja-JP" altLang="en-US" dirty="0"/>
              <a:t>に搭載されている</a:t>
            </a:r>
            <a:r>
              <a:rPr lang="en-US" altLang="ja-JP" dirty="0"/>
              <a:t>GPU</a:t>
            </a:r>
            <a:r>
              <a:rPr lang="ja-JP" altLang="en-US" dirty="0"/>
              <a:t>の，</a:t>
            </a:r>
            <a:r>
              <a:rPr lang="en-US" altLang="ja-JP" dirty="0"/>
              <a:t>NVIDIA-driver</a:t>
            </a:r>
            <a:r>
              <a:rPr lang="ja-JP" altLang="en-US" dirty="0"/>
              <a:t>（基本最新で</a:t>
            </a:r>
            <a:r>
              <a:rPr lang="en-US" altLang="ja-JP" dirty="0"/>
              <a:t>OK</a:t>
            </a:r>
            <a:r>
              <a:rPr lang="ja-JP" altLang="en-US" dirty="0"/>
              <a:t>）をインストール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3. </a:t>
            </a:r>
            <a:r>
              <a:rPr lang="en-US" altLang="ja-JP" dirty="0" err="1"/>
              <a:t>nvidia</a:t>
            </a:r>
            <a:r>
              <a:rPr lang="en-US" altLang="ja-JP" dirty="0"/>
              <a:t>-container-toolkit</a:t>
            </a:r>
            <a:r>
              <a:rPr lang="ja-JP" altLang="en-US" dirty="0"/>
              <a:t>をインストール（</a:t>
            </a:r>
            <a:r>
              <a:rPr lang="en-US" altLang="ja-JP" dirty="0"/>
              <a:t>1.</a:t>
            </a:r>
            <a:r>
              <a:rPr lang="ja-JP" altLang="en-US" dirty="0"/>
              <a:t>～</a:t>
            </a:r>
            <a:r>
              <a:rPr lang="en-US" altLang="ja-JP" dirty="0"/>
              <a:t>3.</a:t>
            </a:r>
            <a:r>
              <a:rPr lang="ja-JP" altLang="en-US" dirty="0"/>
              <a:t>は初回のみ）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4. </a:t>
            </a:r>
            <a:r>
              <a:rPr lang="en-US" altLang="ja-JP" dirty="0" err="1"/>
              <a:t>Dockerfile</a:t>
            </a:r>
            <a:r>
              <a:rPr lang="ja-JP" altLang="en-US" dirty="0"/>
              <a:t>を記述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5. </a:t>
            </a:r>
            <a:r>
              <a:rPr lang="en-US" altLang="ja-JP" dirty="0" err="1"/>
              <a:t>Dockerfile</a:t>
            </a:r>
            <a:r>
              <a:rPr lang="en-US" altLang="ja-JP" dirty="0"/>
              <a:t> </a:t>
            </a:r>
            <a:r>
              <a:rPr lang="ja-JP" altLang="en-US" dirty="0"/>
              <a:t>➡ </a:t>
            </a:r>
            <a:r>
              <a:rPr lang="en-US" altLang="ja-JP" dirty="0"/>
              <a:t>image-file</a:t>
            </a:r>
            <a:r>
              <a:rPr lang="ja-JP" altLang="en-US" dirty="0"/>
              <a:t>を作成（ビルド）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6. image-file </a:t>
            </a:r>
            <a:r>
              <a:rPr lang="ja-JP" altLang="en-US" dirty="0"/>
              <a:t>➡ </a:t>
            </a:r>
            <a:r>
              <a:rPr lang="en-US" altLang="ja-JP" dirty="0"/>
              <a:t>container</a:t>
            </a:r>
            <a:r>
              <a:rPr lang="ja-JP" altLang="en-US" dirty="0"/>
              <a:t>を作成（</a:t>
            </a:r>
            <a:r>
              <a:rPr lang="en-US" altLang="ja-JP" dirty="0"/>
              <a:t>container =</a:t>
            </a:r>
            <a:r>
              <a:rPr lang="ja-JP" altLang="en-US" dirty="0"/>
              <a:t>実際に作業する環境）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※ </a:t>
            </a:r>
            <a:r>
              <a:rPr lang="ja-JP" altLang="en-US" dirty="0"/>
              <a:t>環境構築が完了するまで，</a:t>
            </a:r>
            <a:r>
              <a:rPr lang="en-US" altLang="ja-JP" dirty="0"/>
              <a:t>4.</a:t>
            </a:r>
            <a:r>
              <a:rPr lang="ja-JP" altLang="en-US" dirty="0"/>
              <a:t>～</a:t>
            </a:r>
            <a:r>
              <a:rPr lang="en-US" altLang="ja-JP" dirty="0"/>
              <a:t>6.</a:t>
            </a:r>
            <a:r>
              <a:rPr lang="ja-JP" altLang="en-US" dirty="0"/>
              <a:t>を繰り返す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7. </a:t>
            </a:r>
            <a:r>
              <a:rPr lang="ja-JP" altLang="en-US" dirty="0"/>
              <a:t>環境構築が完了したら，</a:t>
            </a:r>
            <a:r>
              <a:rPr lang="en-US" altLang="ja-JP" dirty="0"/>
              <a:t>container</a:t>
            </a:r>
            <a:r>
              <a:rPr lang="ja-JP" altLang="en-US" dirty="0"/>
              <a:t>内で作業（プログラム実行等）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49A111-2203-4380-9366-DAA7576A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95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CF05A-6BBF-4750-8CAE-90CE9A5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DC96E-7246-4C43-AD2D-74931C17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437985" cy="3991719"/>
          </a:xfrm>
        </p:spPr>
        <p:txBody>
          <a:bodyPr>
            <a:normAutofit/>
          </a:bodyPr>
          <a:lstStyle/>
          <a:p>
            <a:r>
              <a:rPr lang="en-US" altLang="ja-JP" dirty="0"/>
              <a:t>Ubuntu</a:t>
            </a:r>
            <a:r>
              <a:rPr lang="ja-JP" altLang="en-US" dirty="0"/>
              <a:t>に</a:t>
            </a:r>
            <a:r>
              <a:rPr lang="en-US" altLang="ja-JP" dirty="0" err="1"/>
              <a:t>DockerEngine</a:t>
            </a:r>
            <a:r>
              <a:rPr lang="ja-JP" altLang="en-US" dirty="0"/>
              <a:t>をインストールする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https://docs.docker.com/engine/install/ubuntu/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※Docker</a:t>
            </a:r>
            <a:r>
              <a:rPr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lang="en-US" altLang="ja-JP" dirty="0"/>
          </a:p>
          <a:p>
            <a:r>
              <a:rPr lang="en-US" altLang="ja-JP" dirty="0"/>
              <a:t>docker</a:t>
            </a:r>
            <a:r>
              <a:rPr lang="ja-JP" altLang="en-US" dirty="0"/>
              <a:t>を</a:t>
            </a:r>
            <a:r>
              <a:rPr lang="en-US" altLang="ja-JP" dirty="0" err="1"/>
              <a:t>sudo</a:t>
            </a:r>
            <a:r>
              <a:rPr lang="ja-JP" altLang="en-US" dirty="0"/>
              <a:t>なしでログイン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https://qiita.com/DQNEO/items/da5df074c48b012152ee</a:t>
            </a:r>
            <a:endParaRPr lang="en-US" altLang="ja-JP" dirty="0"/>
          </a:p>
          <a:p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DE574-0BC1-4560-91C1-A48514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19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9D681-BC1D-49FD-9625-A15110B7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131EF6-5EFF-4AAF-B827-EF3A6D3C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0DB86A-5362-4086-B266-605645240572}"/>
              </a:ext>
            </a:extLst>
          </p:cNvPr>
          <p:cNvSpPr/>
          <p:nvPr/>
        </p:nvSpPr>
        <p:spPr>
          <a:xfrm>
            <a:off x="431862" y="1465613"/>
            <a:ext cx="1132827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lspci</a:t>
            </a:r>
            <a:r>
              <a:rPr lang="en-US" altLang="ja-JP" sz="2400" dirty="0"/>
              <a:t> | grep -</a:t>
            </a:r>
            <a:r>
              <a:rPr lang="en-US" altLang="ja-JP" sz="2400" dirty="0" err="1"/>
              <a:t>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nvidia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DCF057-EDE2-4156-BCF7-9415362055C3}"/>
              </a:ext>
            </a:extLst>
          </p:cNvPr>
          <p:cNvSpPr txBox="1"/>
          <p:nvPr/>
        </p:nvSpPr>
        <p:spPr>
          <a:xfrm>
            <a:off x="8235647" y="1485038"/>
            <a:ext cx="35244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自分の</a:t>
            </a:r>
            <a:r>
              <a:rPr lang="en-US" altLang="ja-JP" dirty="0"/>
              <a:t>PC</a:t>
            </a:r>
            <a:r>
              <a:rPr lang="ja-JP" altLang="en-US" dirty="0"/>
              <a:t>に搭載の</a:t>
            </a:r>
            <a:r>
              <a:rPr lang="en-US" altLang="ja-JP" dirty="0"/>
              <a:t>GPU</a:t>
            </a:r>
            <a:r>
              <a:rPr lang="ja-JP" altLang="en-US" dirty="0"/>
              <a:t>を調べる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325FB1A-12D0-4AC0-BC9E-4318D5942BCA}"/>
              </a:ext>
            </a:extLst>
          </p:cNvPr>
          <p:cNvSpPr/>
          <p:nvPr/>
        </p:nvSpPr>
        <p:spPr>
          <a:xfrm>
            <a:off x="290457" y="2156039"/>
            <a:ext cx="11592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・調べた</a:t>
            </a:r>
            <a:r>
              <a:rPr lang="en-US" altLang="ja-JP" sz="2400" dirty="0"/>
              <a:t>GPU</a:t>
            </a:r>
            <a:r>
              <a:rPr lang="ja-JP" altLang="en-US" sz="2400" dirty="0"/>
              <a:t>に対応する</a:t>
            </a:r>
            <a:r>
              <a:rPr lang="en-US" altLang="ja-JP" sz="2400" dirty="0">
                <a:solidFill>
                  <a:schemeClr val="accent2"/>
                </a:solidFill>
              </a:rPr>
              <a:t>NVIDIA driver</a:t>
            </a:r>
            <a:r>
              <a:rPr lang="ja-JP" altLang="en-US" sz="2400" dirty="0">
                <a:solidFill>
                  <a:schemeClr val="accent2"/>
                </a:solidFill>
              </a:rPr>
              <a:t>の最新</a:t>
            </a:r>
            <a:r>
              <a:rPr lang="en-US" altLang="ja-JP" sz="2400" dirty="0" err="1">
                <a:solidFill>
                  <a:schemeClr val="accent2"/>
                </a:solidFill>
              </a:rPr>
              <a:t>ver</a:t>
            </a:r>
            <a:r>
              <a:rPr lang="ja-JP" altLang="en-US" sz="2400" dirty="0"/>
              <a:t>を確認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>
                <a:hlinkClick r:id="rId2"/>
              </a:rPr>
              <a:t>https://www.nvidia.co.jp/Download/index.aspx?lang=jp</a:t>
            </a:r>
            <a:endParaRPr lang="en-US" altLang="ja-JP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FEC55C9-B577-4C38-ADF7-94670A4B5CA3}"/>
              </a:ext>
            </a:extLst>
          </p:cNvPr>
          <p:cNvSpPr/>
          <p:nvPr/>
        </p:nvSpPr>
        <p:spPr>
          <a:xfrm>
            <a:off x="290457" y="3184434"/>
            <a:ext cx="11286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200" dirty="0"/>
              <a:t>・調べた</a:t>
            </a:r>
            <a:r>
              <a:rPr lang="en-US" altLang="ja-JP" sz="2200" dirty="0"/>
              <a:t>GPU</a:t>
            </a:r>
            <a:r>
              <a:rPr lang="ja-JP" altLang="en-US" sz="2200" dirty="0"/>
              <a:t>に対応する</a:t>
            </a:r>
            <a:r>
              <a:rPr lang="en-US" altLang="ja-JP" sz="2200" dirty="0">
                <a:solidFill>
                  <a:schemeClr val="accent2"/>
                </a:solidFill>
              </a:rPr>
              <a:t>NVIDIA driver</a:t>
            </a:r>
            <a:r>
              <a:rPr lang="ja-JP" altLang="en-US" sz="2200" dirty="0">
                <a:solidFill>
                  <a:schemeClr val="accent2"/>
                </a:solidFill>
              </a:rPr>
              <a:t>の最新</a:t>
            </a:r>
            <a:r>
              <a:rPr lang="en-US" altLang="ja-JP" sz="2200" dirty="0" err="1">
                <a:solidFill>
                  <a:schemeClr val="accent2"/>
                </a:solidFill>
              </a:rPr>
              <a:t>ver</a:t>
            </a:r>
            <a:r>
              <a:rPr lang="ja-JP" altLang="en-US" sz="2200" dirty="0"/>
              <a:t>のインストールファイルをダウンロード</a:t>
            </a:r>
            <a:endParaRPr lang="en-US" altLang="ja-JP" sz="2200" dirty="0"/>
          </a:p>
          <a:p>
            <a:pPr>
              <a:spcAft>
                <a:spcPts val="600"/>
              </a:spcAft>
            </a:pPr>
            <a:r>
              <a:rPr lang="ja-JP" altLang="en-US" sz="2200" dirty="0"/>
              <a:t>　</a:t>
            </a:r>
            <a:r>
              <a:rPr lang="en-US" altLang="ja-JP" sz="2200" dirty="0">
                <a:hlinkClick r:id="rId2"/>
              </a:rPr>
              <a:t>https://www.nvidia.co.jp/Download/index.aspx?lang=jp</a:t>
            </a:r>
            <a:endParaRPr lang="en-US" altLang="ja-JP" sz="2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69682B-B4AE-4F53-9740-8143825F08D4}"/>
              </a:ext>
            </a:extLst>
          </p:cNvPr>
          <p:cNvSpPr/>
          <p:nvPr/>
        </p:nvSpPr>
        <p:spPr>
          <a:xfrm>
            <a:off x="412024" y="4128559"/>
            <a:ext cx="113282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chmod</a:t>
            </a:r>
            <a:r>
              <a:rPr lang="en-US" altLang="ja-JP" sz="2400" dirty="0"/>
              <a:t> +x 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 </a:t>
            </a:r>
            <a:endParaRPr lang="ja-JP" altLang="en-US" sz="2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80E28F-02C8-4775-B02D-3F38187C77F5}"/>
              </a:ext>
            </a:extLst>
          </p:cNvPr>
          <p:cNvSpPr/>
          <p:nvPr/>
        </p:nvSpPr>
        <p:spPr>
          <a:xfrm>
            <a:off x="9615056" y="4220892"/>
            <a:ext cx="212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実行できるように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0A0893-29BF-48D7-902E-2D0FBCA94F03}"/>
              </a:ext>
            </a:extLst>
          </p:cNvPr>
          <p:cNvSpPr/>
          <p:nvPr/>
        </p:nvSpPr>
        <p:spPr>
          <a:xfrm>
            <a:off x="412402" y="478762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DFCE8C5-7102-4F00-AEAC-30C84BF147CD}"/>
              </a:ext>
            </a:extLst>
          </p:cNvPr>
          <p:cNvSpPr/>
          <p:nvPr/>
        </p:nvSpPr>
        <p:spPr>
          <a:xfrm>
            <a:off x="9242591" y="48403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5304F19-CA9E-46AD-AC53-1C9E2CAAAB57}"/>
              </a:ext>
            </a:extLst>
          </p:cNvPr>
          <p:cNvSpPr/>
          <p:nvPr/>
        </p:nvSpPr>
        <p:spPr>
          <a:xfrm>
            <a:off x="412402" y="5446685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</a:t>
            </a:r>
            <a:endParaRPr lang="ja-JP" altLang="en-US" sz="2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BB6625-7D19-41FE-893F-5ADCB345417B}"/>
              </a:ext>
            </a:extLst>
          </p:cNvPr>
          <p:cNvSpPr/>
          <p:nvPr/>
        </p:nvSpPr>
        <p:spPr>
          <a:xfrm>
            <a:off x="10848204" y="55177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6A801B7-D4BD-4292-AF34-C323C9A026A7}"/>
              </a:ext>
            </a:extLst>
          </p:cNvPr>
          <p:cNvSpPr/>
          <p:nvPr/>
        </p:nvSpPr>
        <p:spPr>
          <a:xfrm>
            <a:off x="412780" y="6105747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011426B-EB96-490F-8FAE-1F61B1CE6AD0}"/>
              </a:ext>
            </a:extLst>
          </p:cNvPr>
          <p:cNvSpPr/>
          <p:nvPr/>
        </p:nvSpPr>
        <p:spPr>
          <a:xfrm>
            <a:off x="7154885" y="618485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1435457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E00CB-65BE-4CC2-B3FD-47ADC403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</a:t>
            </a:r>
            <a:r>
              <a:rPr lang="ja-JP" altLang="en-US" dirty="0"/>
              <a:t>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3AF47-4D44-428E-A2AD-56606D2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E67E366-1245-48D1-AE60-BD9287D9D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36877-49FE-4935-87C8-33C7CF85F606}"/>
              </a:ext>
            </a:extLst>
          </p:cNvPr>
          <p:cNvSpPr/>
          <p:nvPr/>
        </p:nvSpPr>
        <p:spPr>
          <a:xfrm>
            <a:off x="314633" y="1432117"/>
            <a:ext cx="11286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※ </a:t>
            </a:r>
            <a:r>
              <a:rPr lang="en-US" altLang="ja-JP" sz="2400" dirty="0" err="1"/>
              <a:t>nvidia</a:t>
            </a:r>
            <a:r>
              <a:rPr lang="en-US" altLang="ja-JP" sz="2400" dirty="0"/>
              <a:t>-dim</a:t>
            </a:r>
            <a:r>
              <a:rPr lang="ja-JP" altLang="en-US" sz="2400" dirty="0"/>
              <a:t>が使用中というエラーが出たら以降を実行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414123-D221-44DE-B271-7CAE7A826354}"/>
              </a:ext>
            </a:extLst>
          </p:cNvPr>
          <p:cNvSpPr/>
          <p:nvPr/>
        </p:nvSpPr>
        <p:spPr>
          <a:xfrm>
            <a:off x="432243" y="208066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</a:t>
            </a:r>
            <a:r>
              <a:rPr lang="ja-JP" altLang="en-US" sz="2400" dirty="0"/>
              <a:t> </a:t>
            </a:r>
            <a:r>
              <a:rPr lang="en-US" altLang="ja-JP" sz="2400" dirty="0" err="1"/>
              <a:t>systemctl</a:t>
            </a:r>
            <a:r>
              <a:rPr lang="en-US" altLang="ja-JP" sz="2400" dirty="0"/>
              <a:t> isolate </a:t>
            </a:r>
            <a:r>
              <a:rPr lang="en-US" altLang="ja-JP" sz="2400" dirty="0">
                <a:hlinkClick r:id="rId2"/>
              </a:rPr>
              <a:t>multi-</a:t>
            </a:r>
            <a:r>
              <a:rPr lang="en-US" altLang="ja-JP" sz="2400" dirty="0" err="1">
                <a:hlinkClick r:id="rId2"/>
              </a:rPr>
              <a:t>user.target</a:t>
            </a:r>
            <a:r>
              <a:rPr lang="ja-JP" altLang="en-US" sz="2400" dirty="0"/>
              <a:t>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C5F9FC-EF6D-466E-AAB2-8265DF3175F1}"/>
              </a:ext>
            </a:extLst>
          </p:cNvPr>
          <p:cNvSpPr/>
          <p:nvPr/>
        </p:nvSpPr>
        <p:spPr>
          <a:xfrm>
            <a:off x="9827818" y="2172995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CUI</a:t>
            </a:r>
            <a:r>
              <a:rPr lang="ja-JP" altLang="en-US" dirty="0"/>
              <a:t>モードに変更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D69DA-B1CD-409E-863C-8F2C1014A3D3}"/>
              </a:ext>
            </a:extLst>
          </p:cNvPr>
          <p:cNvSpPr/>
          <p:nvPr/>
        </p:nvSpPr>
        <p:spPr>
          <a:xfrm>
            <a:off x="371290" y="2702711"/>
            <a:ext cx="10422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CUI</a:t>
            </a:r>
            <a:r>
              <a:rPr lang="ja-JP" altLang="en-US" sz="2400" dirty="0"/>
              <a:t>モードになったら </a:t>
            </a:r>
            <a:r>
              <a:rPr lang="en-US" altLang="ja-JP" sz="2400" dirty="0"/>
              <a:t>alt+F1 </a:t>
            </a:r>
            <a:r>
              <a:rPr lang="ja-JP" altLang="en-US" sz="2400" dirty="0"/>
              <a:t>→ ユーザ名、パスワードを入力でログイン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4C4EC4-866B-459A-A037-8C127F753469}"/>
              </a:ext>
            </a:extLst>
          </p:cNvPr>
          <p:cNvSpPr/>
          <p:nvPr/>
        </p:nvSpPr>
        <p:spPr>
          <a:xfrm>
            <a:off x="427718" y="3324760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nvidia-drm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BC37E9-511F-470A-A255-28FBA282CAA2}"/>
              </a:ext>
            </a:extLst>
          </p:cNvPr>
          <p:cNvSpPr/>
          <p:nvPr/>
        </p:nvSpPr>
        <p:spPr>
          <a:xfrm>
            <a:off x="10793787" y="33599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5FBF54-ECCF-476E-81A9-C05CE7D0EBC3}"/>
              </a:ext>
            </a:extLst>
          </p:cNvPr>
          <p:cNvSpPr/>
          <p:nvPr/>
        </p:nvSpPr>
        <p:spPr>
          <a:xfrm>
            <a:off x="428096" y="3946809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nvidia-modeset</a:t>
            </a:r>
            <a:endParaRPr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E9ED763-E1AD-4A48-BA26-215137B6CDC6}"/>
              </a:ext>
            </a:extLst>
          </p:cNvPr>
          <p:cNvSpPr/>
          <p:nvPr/>
        </p:nvSpPr>
        <p:spPr>
          <a:xfrm>
            <a:off x="10793787" y="4026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8937FD-CC64-4401-AA19-35DA4A07B864}"/>
              </a:ext>
            </a:extLst>
          </p:cNvPr>
          <p:cNvSpPr/>
          <p:nvPr/>
        </p:nvSpPr>
        <p:spPr>
          <a:xfrm>
            <a:off x="428096" y="4568858"/>
            <a:ext cx="1132675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8E4B87-0B7C-4A37-B17D-EB44F822C9DB}"/>
              </a:ext>
            </a:extLst>
          </p:cNvPr>
          <p:cNvSpPr/>
          <p:nvPr/>
        </p:nvSpPr>
        <p:spPr>
          <a:xfrm>
            <a:off x="9256962" y="46276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7EE0E5-D7F3-453C-B2E2-46C9CDD46E51}"/>
              </a:ext>
            </a:extLst>
          </p:cNvPr>
          <p:cNvSpPr/>
          <p:nvPr/>
        </p:nvSpPr>
        <p:spPr>
          <a:xfrm>
            <a:off x="428096" y="5190907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 </a:t>
            </a:r>
            <a:endParaRPr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1D66C-67A6-45DF-A41C-AA655BFF9101}"/>
              </a:ext>
            </a:extLst>
          </p:cNvPr>
          <p:cNvSpPr/>
          <p:nvPr/>
        </p:nvSpPr>
        <p:spPr>
          <a:xfrm>
            <a:off x="10793787" y="52558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915369-5648-4BB2-B428-D8FBA5FDB62F}"/>
              </a:ext>
            </a:extLst>
          </p:cNvPr>
          <p:cNvSpPr/>
          <p:nvPr/>
        </p:nvSpPr>
        <p:spPr>
          <a:xfrm>
            <a:off x="423194" y="5812958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E7B964-DD2F-41CC-AD2A-C17C4DCA5D16}"/>
              </a:ext>
            </a:extLst>
          </p:cNvPr>
          <p:cNvSpPr/>
          <p:nvPr/>
        </p:nvSpPr>
        <p:spPr>
          <a:xfrm>
            <a:off x="7165299" y="589206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3360921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EA3AD-90AC-4C2B-80AC-B030A44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nvidia</a:t>
            </a:r>
            <a:r>
              <a:rPr lang="en-US" altLang="ja-JP" dirty="0"/>
              <a:t>-driver </a:t>
            </a:r>
            <a:r>
              <a:rPr lang="ja-JP" altLang="en-US" dirty="0"/>
              <a:t>対応</a:t>
            </a:r>
            <a:r>
              <a:rPr lang="en-US" altLang="ja-JP" dirty="0"/>
              <a:t>CUDA</a:t>
            </a:r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30D37D-6C24-465D-808B-821BACA5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12B2E5-FF3F-40B4-8028-E19F1CCFBAD7}"/>
              </a:ext>
            </a:extLst>
          </p:cNvPr>
          <p:cNvSpPr/>
          <p:nvPr/>
        </p:nvSpPr>
        <p:spPr>
          <a:xfrm>
            <a:off x="430577" y="1457774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pic>
        <p:nvPicPr>
          <p:cNvPr id="1026" name="Picture 2" descr="nvidia-smiでGPUのメモリ使用量を継続的に監視する - Qiita">
            <a:extLst>
              <a:ext uri="{FF2B5EF4-FFF2-40B4-BE49-F238E27FC236}">
                <a16:creationId xmlns:a16="http://schemas.microsoft.com/office/drawing/2014/main" id="{E5D2A09B-D75A-4CD8-B553-C5B2AF39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11" y="2839755"/>
            <a:ext cx="7131178" cy="32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5D7812DD-C93F-4489-AE92-F965A0BD804F}"/>
              </a:ext>
            </a:extLst>
          </p:cNvPr>
          <p:cNvSpPr/>
          <p:nvPr/>
        </p:nvSpPr>
        <p:spPr>
          <a:xfrm>
            <a:off x="7315200" y="3050957"/>
            <a:ext cx="2007910" cy="461665"/>
          </a:xfrm>
          <a:prstGeom prst="frame">
            <a:avLst>
              <a:gd name="adj1" fmla="val 194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1F80F1-0BF3-46AE-A809-FE80CEEDE51E}"/>
              </a:ext>
            </a:extLst>
          </p:cNvPr>
          <p:cNvSpPr txBox="1"/>
          <p:nvPr/>
        </p:nvSpPr>
        <p:spPr>
          <a:xfrm>
            <a:off x="430577" y="2082902"/>
            <a:ext cx="1083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GPU</a:t>
            </a:r>
            <a:r>
              <a:rPr lang="ja-JP" altLang="en-US" sz="2400" dirty="0"/>
              <a:t>の最新</a:t>
            </a:r>
            <a:r>
              <a:rPr lang="en-US" altLang="ja-JP" sz="2400" dirty="0"/>
              <a:t>driver</a:t>
            </a:r>
            <a:r>
              <a:rPr lang="ja-JP" altLang="en-US" sz="2400" dirty="0"/>
              <a:t>が</a:t>
            </a:r>
            <a:r>
              <a:rPr lang="en-US" altLang="ja-JP" sz="2400" dirty="0"/>
              <a:t>CUDA</a:t>
            </a:r>
            <a:r>
              <a:rPr lang="ja-JP" altLang="en-US" sz="2400" dirty="0"/>
              <a:t>のどの</a:t>
            </a:r>
            <a:r>
              <a:rPr lang="en-US" altLang="ja-JP" sz="2400" dirty="0" err="1"/>
              <a:t>ver</a:t>
            </a:r>
            <a:r>
              <a:rPr lang="ja-JP" altLang="en-US" sz="2400" dirty="0" err="1"/>
              <a:t>まで</a:t>
            </a:r>
            <a:r>
              <a:rPr lang="ja-JP" altLang="en-US" sz="2400" dirty="0"/>
              <a:t>対応しているか確認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DE037-7597-423B-BFF8-A2BB611AB6AF}"/>
              </a:ext>
            </a:extLst>
          </p:cNvPr>
          <p:cNvSpPr txBox="1"/>
          <p:nvPr/>
        </p:nvSpPr>
        <p:spPr>
          <a:xfrm>
            <a:off x="6761376" y="2650847"/>
            <a:ext cx="31155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CUDA 10.0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以下まで対応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554F6F-6478-4C78-89A3-6FD3263B6182}"/>
              </a:ext>
            </a:extLst>
          </p:cNvPr>
          <p:cNvSpPr txBox="1"/>
          <p:nvPr/>
        </p:nvSpPr>
        <p:spPr>
          <a:xfrm>
            <a:off x="84841" y="6259927"/>
            <a:ext cx="1185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2"/>
                </a:solidFill>
              </a:rPr>
              <a:t>最新ドライバーが「使用したい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CUDA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」に対応していない場合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GPU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を新しいものに買い換える必要あり</a:t>
            </a:r>
          </a:p>
        </p:txBody>
      </p:sp>
    </p:spTree>
    <p:extLst>
      <p:ext uri="{BB962C8B-B14F-4D97-AF65-F5344CB8AC3E}">
        <p14:creationId xmlns:p14="http://schemas.microsoft.com/office/powerpoint/2010/main" val="2549417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CF05A-6BBF-4750-8CAE-90CE9A5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nvidia</a:t>
            </a:r>
            <a:r>
              <a:rPr kumimoji="1" lang="en-US" altLang="ja-JP" dirty="0"/>
              <a:t>-container-toolkit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DC96E-7246-4C43-AD2D-74931C17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32253" cy="4302803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をインストール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https://github.com/NVIDIA/nvidia-docker</a:t>
            </a:r>
            <a:endParaRPr lang="en-US" altLang="ja-JP" dirty="0"/>
          </a:p>
          <a:p>
            <a:r>
              <a:rPr kumimoji="1" lang="en-US" altLang="ja-JP" b="1" dirty="0">
                <a:solidFill>
                  <a:schemeClr val="accent2"/>
                </a:solidFill>
              </a:rPr>
              <a:t>※Docker</a:t>
            </a:r>
            <a:r>
              <a:rPr kumimoji="1"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endParaRPr lang="en-US" altLang="ja-JP" sz="2000" b="1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DE574-0BC1-4560-91C1-A48514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029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34D9D2-FAA8-4D02-A2AD-1ECAC29B9E9F}"/>
              </a:ext>
            </a:extLst>
          </p:cNvPr>
          <p:cNvSpPr/>
          <p:nvPr/>
        </p:nvSpPr>
        <p:spPr>
          <a:xfrm>
            <a:off x="521423" y="5123469"/>
            <a:ext cx="5951583" cy="75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744F1E-7F74-40D4-B249-8703DC9669FE}"/>
              </a:ext>
            </a:extLst>
          </p:cNvPr>
          <p:cNvSpPr/>
          <p:nvPr/>
        </p:nvSpPr>
        <p:spPr>
          <a:xfrm>
            <a:off x="524630" y="3202756"/>
            <a:ext cx="5951583" cy="1586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307F2D-9A52-4812-B259-246D00547504}"/>
              </a:ext>
            </a:extLst>
          </p:cNvPr>
          <p:cNvSpPr/>
          <p:nvPr/>
        </p:nvSpPr>
        <p:spPr>
          <a:xfrm>
            <a:off x="524630" y="1564849"/>
            <a:ext cx="5951583" cy="226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12AE72-F429-44D2-BE46-B6E6AF51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機械学習の際の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の主な構成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B2F3E-99E7-48C1-B247-1075F33C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9FC62B-E791-4E3A-9698-2F817F9BC692}"/>
              </a:ext>
            </a:extLst>
          </p:cNvPr>
          <p:cNvSpPr txBox="1"/>
          <p:nvPr/>
        </p:nvSpPr>
        <p:spPr>
          <a:xfrm>
            <a:off x="6551628" y="1493304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使用したい</a:t>
            </a:r>
            <a:r>
              <a:rPr kumimoji="1" lang="en-US" altLang="ja-JP" dirty="0">
                <a:solidFill>
                  <a:schemeClr val="accent1"/>
                </a:solidFill>
              </a:rPr>
              <a:t>ubuntu,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cuda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cudnn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BEBB51-037A-4BC1-A0E6-293C3AD373D9}"/>
              </a:ext>
            </a:extLst>
          </p:cNvPr>
          <p:cNvSpPr txBox="1"/>
          <p:nvPr/>
        </p:nvSpPr>
        <p:spPr>
          <a:xfrm>
            <a:off x="6551628" y="3112373"/>
            <a:ext cx="537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anaconda</a:t>
            </a:r>
            <a:r>
              <a:rPr lang="ja-JP" altLang="en-US" dirty="0">
                <a:solidFill>
                  <a:schemeClr val="accent1"/>
                </a:solidFill>
              </a:rPr>
              <a:t>のインストール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https://repo.anaconda.com/archive</a:t>
            </a:r>
          </a:p>
          <a:p>
            <a:r>
              <a:rPr kumimoji="1" lang="ja-JP" altLang="en-US" dirty="0">
                <a:solidFill>
                  <a:schemeClr val="accent1"/>
                </a:solidFill>
              </a:rPr>
              <a:t>で検索して任意の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>
                <a:solidFill>
                  <a:schemeClr val="accent1"/>
                </a:solidFill>
              </a:rPr>
              <a:t>anaconda</a:t>
            </a:r>
            <a:r>
              <a:rPr kumimoji="1" lang="ja-JP" altLang="en-US" dirty="0">
                <a:solidFill>
                  <a:schemeClr val="accent1"/>
                </a:solidFill>
              </a:rPr>
              <a:t>をダウンロード</a:t>
            </a:r>
            <a:r>
              <a:rPr lang="en-US" altLang="ja-JP" dirty="0">
                <a:solidFill>
                  <a:schemeClr val="accent1"/>
                </a:solidFill>
              </a:rPr>
              <a:t>&amp;</a:t>
            </a:r>
            <a:r>
              <a:rPr lang="ja-JP" altLang="en-US" dirty="0">
                <a:solidFill>
                  <a:schemeClr val="accent1"/>
                </a:solidFill>
              </a:rPr>
              <a:t>インストールが終わったら</a:t>
            </a:r>
            <a:r>
              <a:rPr lang="en-US" altLang="ja-JP" dirty="0" err="1">
                <a:solidFill>
                  <a:schemeClr val="accent1"/>
                </a:solidFill>
              </a:rPr>
              <a:t>sh</a:t>
            </a:r>
            <a:r>
              <a:rPr lang="ja-JP" altLang="en-US" dirty="0">
                <a:solidFill>
                  <a:schemeClr val="accent1"/>
                </a:solidFill>
              </a:rPr>
              <a:t>ファイルは削除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これで，</a:t>
            </a:r>
            <a:r>
              <a:rPr lang="en-US" altLang="ja-JP" dirty="0">
                <a:solidFill>
                  <a:schemeClr val="accent1"/>
                </a:solidFill>
              </a:rPr>
              <a:t>python</a:t>
            </a:r>
            <a:r>
              <a:rPr lang="ja-JP" altLang="en-US" dirty="0">
                <a:solidFill>
                  <a:schemeClr val="accent1"/>
                </a:solidFill>
              </a:rPr>
              <a:t>関連（</a:t>
            </a:r>
            <a:r>
              <a:rPr lang="en-US" altLang="ja-JP" dirty="0" err="1">
                <a:solidFill>
                  <a:schemeClr val="accent1"/>
                </a:solidFill>
              </a:rPr>
              <a:t>numpy</a:t>
            </a:r>
            <a:r>
              <a:rPr lang="en-US" altLang="ja-JP" dirty="0">
                <a:solidFill>
                  <a:schemeClr val="accent1"/>
                </a:solidFill>
              </a:rPr>
              <a:t>, matplotlib</a:t>
            </a:r>
            <a:r>
              <a:rPr lang="ja-JP" altLang="en-US" dirty="0">
                <a:solidFill>
                  <a:schemeClr val="accent1"/>
                </a:solidFill>
              </a:rPr>
              <a:t>等）は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ほとんどインストールされる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CA6B85-D921-4FAE-A48D-15F0A79681C0}"/>
              </a:ext>
            </a:extLst>
          </p:cNvPr>
          <p:cNvSpPr txBox="1"/>
          <p:nvPr/>
        </p:nvSpPr>
        <p:spPr>
          <a:xfrm>
            <a:off x="6551628" y="5193107"/>
            <a:ext cx="432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使用したい機械学習のフレームワークと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を指定してインストール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E285D1-AA93-4FFC-81A0-9FC4E8CA12F2}"/>
              </a:ext>
            </a:extLst>
          </p:cNvPr>
          <p:cNvSpPr/>
          <p:nvPr/>
        </p:nvSpPr>
        <p:spPr>
          <a:xfrm>
            <a:off x="449215" y="1479556"/>
            <a:ext cx="6096000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nvidia</a:t>
            </a:r>
            <a:r>
              <a:rPr lang="en-US" altLang="ja-JP" dirty="0"/>
              <a:t>/cuda:9.0-cudnn7-devel-ubuntu16.04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WORKDIR /opt</a:t>
            </a:r>
          </a:p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  <a:p>
            <a:r>
              <a:rPr lang="en-US" altLang="ja-JP" dirty="0"/>
              <a:t>ENV PATH /opt/anaconda3/bin:$PATH</a:t>
            </a:r>
          </a:p>
          <a:p>
            <a:r>
              <a:rPr lang="en-US" altLang="ja-JP" dirty="0"/>
              <a:t>RUN pip install --upgrade pip &amp;&amp; pip install /</a:t>
            </a:r>
          </a:p>
          <a:p>
            <a:r>
              <a:rPr lang="en-US" altLang="ja-JP" dirty="0"/>
              <a:t>cupy-cuda90==5.3.0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chainer</a:t>
            </a:r>
            <a:r>
              <a:rPr lang="en-US" altLang="ja-JP" dirty="0"/>
              <a:t>==5.3.0</a:t>
            </a:r>
          </a:p>
          <a:p>
            <a:r>
              <a:rPr lang="en-US" altLang="ja-JP" dirty="0"/>
              <a:t>WORKDIR /</a:t>
            </a:r>
          </a:p>
          <a:p>
            <a:r>
              <a:rPr lang="en-US" altLang="ja-JP" dirty="0"/>
              <a:t>CMD ["/bin/bash"]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722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E96F6-C076-488E-AF3D-E4979E1B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Dockerfile</a:t>
            </a:r>
            <a:r>
              <a:rPr lang="ja-JP" altLang="en-US" dirty="0"/>
              <a:t>作成の際の注意点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96354-DFA9-45FB-8BD8-4A1421B8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721960" cy="12013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docker build</a:t>
            </a:r>
            <a:r>
              <a:rPr kumimoji="1" lang="ja-JP" altLang="en-US" dirty="0"/>
              <a:t>の際は，キーボードによる入力不可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 dirty="0"/>
              <a:t>➡ キーボード入力をしなくていいような工夫が必要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D3D145-B971-48FD-A2EA-7C112394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8AE715E-3BAF-40E5-8ED1-E2F36238E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B86BCE-7BF7-4552-A8FD-3F16E0A78878}"/>
              </a:ext>
            </a:extLst>
          </p:cNvPr>
          <p:cNvSpPr/>
          <p:nvPr/>
        </p:nvSpPr>
        <p:spPr>
          <a:xfrm>
            <a:off x="449215" y="2441542"/>
            <a:ext cx="11293570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525102-E5A7-4CCB-BDD0-5DD9C7BAF819}"/>
              </a:ext>
            </a:extLst>
          </p:cNvPr>
          <p:cNvSpPr txBox="1"/>
          <p:nvPr/>
        </p:nvSpPr>
        <p:spPr>
          <a:xfrm>
            <a:off x="449215" y="3680954"/>
            <a:ext cx="80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-y</a:t>
            </a:r>
            <a:r>
              <a:rPr kumimoji="1" lang="ja-JP" altLang="en-US" dirty="0"/>
              <a:t>をオプションに指定 ➡ キーボード入力を要求されたら全て「</a:t>
            </a:r>
            <a:r>
              <a:rPr kumimoji="1" lang="en-US" altLang="ja-JP" dirty="0"/>
              <a:t>y</a:t>
            </a:r>
            <a:r>
              <a:rPr kumimoji="1" lang="ja-JP" altLang="en-US" dirty="0"/>
              <a:t>」で返答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7DAB89-7026-4CDD-A461-A7E1E3AF3CB7}"/>
              </a:ext>
            </a:extLst>
          </p:cNvPr>
          <p:cNvSpPr/>
          <p:nvPr/>
        </p:nvSpPr>
        <p:spPr>
          <a:xfrm>
            <a:off x="449215" y="4475172"/>
            <a:ext cx="11293570" cy="9233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C541AF-12F4-4B6B-A05D-54377286352E}"/>
              </a:ext>
            </a:extLst>
          </p:cNvPr>
          <p:cNvSpPr txBox="1"/>
          <p:nvPr/>
        </p:nvSpPr>
        <p:spPr>
          <a:xfrm>
            <a:off x="449215" y="5398502"/>
            <a:ext cx="1017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-b</a:t>
            </a:r>
            <a:r>
              <a:rPr kumimoji="1" lang="ja-JP" altLang="en-US" dirty="0"/>
              <a:t>をオプションに指定 ➡ バッチモード（キーボード入力不要モード）でインストールを実行 </a:t>
            </a:r>
            <a:endParaRPr kumimoji="1" lang="en-US" altLang="ja-JP" dirty="0"/>
          </a:p>
          <a:p>
            <a:r>
              <a:rPr kumimoji="1" lang="en-US" altLang="ja-JP" dirty="0"/>
              <a:t>※ -b</a:t>
            </a:r>
            <a:r>
              <a:rPr kumimoji="1" lang="ja-JP" altLang="en-US" dirty="0"/>
              <a:t>オプションは</a:t>
            </a:r>
            <a:r>
              <a:rPr kumimoji="1" lang="en-US" altLang="ja-JP" dirty="0" err="1"/>
              <a:t>sh</a:t>
            </a:r>
            <a:r>
              <a:rPr kumimoji="1" lang="ja-JP" altLang="en-US" dirty="0"/>
              <a:t>ファイル共有のものではないため注意</a:t>
            </a:r>
          </a:p>
        </p:txBody>
      </p:sp>
    </p:spTree>
    <p:extLst>
      <p:ext uri="{BB962C8B-B14F-4D97-AF65-F5344CB8AC3E}">
        <p14:creationId xmlns:p14="http://schemas.microsoft.com/office/powerpoint/2010/main" val="304975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/>
              <a:t>機械学習におけるコンテナ作成の流れ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&lt;Docker image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の名称（任意）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 &lt;Docker file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のある場所（相対パス）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93718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--name=&lt;</a:t>
            </a:r>
            <a:r>
              <a:rPr lang="ja-JP" altLang="en-US" dirty="0"/>
              <a:t>コンテナの名称（任意）</a:t>
            </a:r>
            <a:r>
              <a:rPr lang="en-US" altLang="ja-JP" dirty="0"/>
              <a:t>&gt;  -v &lt;</a:t>
            </a:r>
            <a:r>
              <a:rPr lang="ja-JP" altLang="en-US" dirty="0"/>
              <a:t>ホスト側のマウントしたいディレクトリまでの絶対パス</a:t>
            </a:r>
            <a:r>
              <a:rPr lang="en-US" altLang="ja-JP" dirty="0"/>
              <a:t>&gt;:&lt;</a:t>
            </a:r>
            <a:r>
              <a:rPr lang="ja-JP" altLang="en-US" dirty="0"/>
              <a:t>コンテナ側のディレクトリまでの絶対パス</a:t>
            </a:r>
            <a:r>
              <a:rPr lang="en-US" altLang="ja-JP" dirty="0"/>
              <a:t>&gt;  &lt;</a:t>
            </a:r>
            <a:r>
              <a:rPr lang="en-US" altLang="ja-JP" dirty="0" err="1"/>
              <a:t>Dockerimage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コンテナ起動時に実行したいコマンド</a:t>
            </a:r>
            <a:r>
              <a:rPr lang="en-US" altLang="ja-JP" dirty="0"/>
              <a:t>&gt;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lang="ja-JP" altLang="en-US" dirty="0"/>
              <a:t> ➡ </a:t>
            </a:r>
            <a:r>
              <a:rPr lang="en-US" altLang="ja-JP" dirty="0"/>
              <a:t>Docker 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8" y="4585040"/>
            <a:ext cx="251755" cy="339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186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2E1E197-1CEF-4F3E-8759-A9D9C3DC7E6A}"/>
              </a:ext>
            </a:extLst>
          </p:cNvPr>
          <p:cNvSpPr/>
          <p:nvPr/>
        </p:nvSpPr>
        <p:spPr>
          <a:xfrm>
            <a:off x="4336390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B6B2159-ADB8-464F-AB5A-324FAC6AA7D8}"/>
              </a:ext>
            </a:extLst>
          </p:cNvPr>
          <p:cNvSpPr/>
          <p:nvPr/>
        </p:nvSpPr>
        <p:spPr>
          <a:xfrm>
            <a:off x="340934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D7F2666-43BA-4084-971F-BDE577664B23}"/>
              </a:ext>
            </a:extLst>
          </p:cNvPr>
          <p:cNvSpPr/>
          <p:nvPr/>
        </p:nvSpPr>
        <p:spPr>
          <a:xfrm>
            <a:off x="8220764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C8A0F6-C40B-4496-8E36-9FB0F84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</a:t>
            </a:r>
            <a:r>
              <a:rPr kumimoji="1" lang="en-US" altLang="ja-JP" dirty="0"/>
              <a:t> </a:t>
            </a:r>
            <a:r>
              <a:rPr kumimoji="1" lang="ja-JP" altLang="en-US" dirty="0"/>
              <a:t>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05A57-8E5F-4CA1-9B62-976764EB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コンテナ作成のおおまかな流れ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65606-4F82-437C-84A4-7A58B174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8DB536C-01C1-442D-9116-0CF98B727E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A5DB5B-FDB6-4CFC-B06A-A59511E95E29}"/>
              </a:ext>
            </a:extLst>
          </p:cNvPr>
          <p:cNvSpPr/>
          <p:nvPr/>
        </p:nvSpPr>
        <p:spPr>
          <a:xfrm>
            <a:off x="879407" y="2650411"/>
            <a:ext cx="2168165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tx1"/>
                </a:solidFill>
              </a:rPr>
              <a:t>Dockerfile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2FCD64-1A9B-4E6B-9195-675BC049CE88}"/>
              </a:ext>
            </a:extLst>
          </p:cNvPr>
          <p:cNvSpPr/>
          <p:nvPr/>
        </p:nvSpPr>
        <p:spPr>
          <a:xfrm>
            <a:off x="5142236" y="2661219"/>
            <a:ext cx="1880647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image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89C76205-7EBE-4000-8CB8-C22A53CBA6A3}"/>
              </a:ext>
            </a:extLst>
          </p:cNvPr>
          <p:cNvSpPr/>
          <p:nvPr/>
        </p:nvSpPr>
        <p:spPr>
          <a:xfrm>
            <a:off x="8924466" y="2580218"/>
            <a:ext cx="2205870" cy="1231795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コンテナ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937D82-8606-4782-8E84-A37D19BFEF2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47572" y="3230415"/>
            <a:ext cx="2094664" cy="10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E4CA8E-BA0E-4055-8ACA-09E7C0F99123}"/>
              </a:ext>
            </a:extLst>
          </p:cNvPr>
          <p:cNvCxnSpPr>
            <a:cxnSpLocks/>
          </p:cNvCxnSpPr>
          <p:nvPr/>
        </p:nvCxnSpPr>
        <p:spPr>
          <a:xfrm flipV="1">
            <a:off x="7038465" y="3230416"/>
            <a:ext cx="18860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72FDA0-EF66-43A8-B2A8-F58DD69A0A0B}"/>
              </a:ext>
            </a:extLst>
          </p:cNvPr>
          <p:cNvSpPr txBox="1"/>
          <p:nvPr/>
        </p:nvSpPr>
        <p:spPr>
          <a:xfrm>
            <a:off x="3558821" y="2570347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1ACBBF-C657-4029-8F37-54A5750C897B}"/>
              </a:ext>
            </a:extLst>
          </p:cNvPr>
          <p:cNvSpPr txBox="1"/>
          <p:nvPr/>
        </p:nvSpPr>
        <p:spPr>
          <a:xfrm>
            <a:off x="354615" y="4120616"/>
            <a:ext cx="343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作成する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の内容を</a:t>
            </a:r>
            <a:r>
              <a:rPr kumimoji="1" lang="ja-JP" altLang="en-US" sz="2400" dirty="0"/>
              <a:t>記述</a:t>
            </a:r>
            <a:br>
              <a:rPr kumimoji="1" lang="en-US" altLang="ja-JP" sz="2400" dirty="0"/>
            </a:br>
            <a:r>
              <a:rPr lang="ja-JP" altLang="en-US" sz="2400" dirty="0"/>
              <a:t>（インストールするパッケージ等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F52709-ABAB-440B-96D7-115FB6E41DF1}"/>
              </a:ext>
            </a:extLst>
          </p:cNvPr>
          <p:cNvSpPr txBox="1"/>
          <p:nvPr/>
        </p:nvSpPr>
        <p:spPr>
          <a:xfrm>
            <a:off x="4457332" y="4735308"/>
            <a:ext cx="33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/>
              <a:t>Dockerfile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2A0D3F-A6D1-44EA-B2B1-1A5B44C1306D}"/>
              </a:ext>
            </a:extLst>
          </p:cNvPr>
          <p:cNvSpPr txBox="1"/>
          <p:nvPr/>
        </p:nvSpPr>
        <p:spPr>
          <a:xfrm>
            <a:off x="7500449" y="2563925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C5E2C1-46DD-483F-ACB3-D0325B02E79B}"/>
              </a:ext>
            </a:extLst>
          </p:cNvPr>
          <p:cNvSpPr txBox="1"/>
          <p:nvPr/>
        </p:nvSpPr>
        <p:spPr>
          <a:xfrm>
            <a:off x="8331846" y="4357623"/>
            <a:ext cx="337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Docker image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ubuntu</a:t>
            </a:r>
            <a:r>
              <a:rPr kumimoji="1" lang="ja-JP" altLang="en-US" sz="2400" dirty="0"/>
              <a:t>等の</a:t>
            </a:r>
            <a:r>
              <a:rPr kumimoji="1" lang="en-US" altLang="ja-JP" sz="2400" dirty="0"/>
              <a:t>OS</a:t>
            </a:r>
            <a:r>
              <a:rPr kumimoji="1" lang="ja-JP" altLang="en-US" sz="2400" dirty="0"/>
              <a:t>をベースにした環境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45003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コンテナ作成の流れ　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</a:t>
            </a:r>
            <a:r>
              <a:rPr lang="en-US" altLang="ja-JP" dirty="0">
                <a:solidFill>
                  <a:schemeClr val="accent1"/>
                </a:solidFill>
                <a:latin typeface="Roboto"/>
              </a:rPr>
              <a:t>cuda9.0cudnn7chainer5.3.0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 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.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–name==cuda90cudnn7chainer530 -v /home/gizmo/docker/files:/files  </a:t>
            </a:r>
            <a:r>
              <a:rPr lang="en-US" altLang="ja-JP" dirty="0">
                <a:solidFill>
                  <a:schemeClr val="accent1"/>
                </a:solidFill>
              </a:rPr>
              <a:t>cuda9.0cudnn7chainer5.3.0</a:t>
            </a:r>
            <a:r>
              <a:rPr lang="ja-JP" altLang="en-US" dirty="0"/>
              <a:t> </a:t>
            </a:r>
            <a:r>
              <a:rPr lang="en-US" altLang="ja-JP" dirty="0"/>
              <a:t>bash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lang="ja-JP" altLang="en-US" dirty="0"/>
              <a:t> ➡ </a:t>
            </a:r>
            <a:r>
              <a:rPr lang="en-US" altLang="ja-JP" dirty="0"/>
              <a:t>Docker-image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9" y="4294028"/>
            <a:ext cx="271859" cy="630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955608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EEB1E-7AB7-4537-A18E-1D755837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  <a:r>
              <a:rPr lang="ja-JP" altLang="en-US" dirty="0"/>
              <a:t> 機械学習の</a:t>
            </a:r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run </a:t>
            </a:r>
            <a:r>
              <a:rPr lang="ja-JP" altLang="en-US" dirty="0"/>
              <a:t>オプション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9D790-8209-4A50-A100-7A0FFC7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run</a:t>
            </a:r>
            <a:r>
              <a:rPr kumimoji="1" lang="ja-JP" altLang="en-US" dirty="0"/>
              <a:t>で使用するオプションを説明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2A17E-CDE0-4D8E-9506-DCA60812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BD5551-D6BC-4788-86A3-CFFAB7505E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357B28-F1EE-4D6B-A160-8899600486A3}"/>
              </a:ext>
            </a:extLst>
          </p:cNvPr>
          <p:cNvSpPr/>
          <p:nvPr/>
        </p:nvSpPr>
        <p:spPr>
          <a:xfrm>
            <a:off x="449215" y="2119418"/>
            <a:ext cx="10793049" cy="70788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$docker run --</a:t>
            </a:r>
            <a:r>
              <a:rPr lang="en-US" altLang="ja-JP" sz="2000" dirty="0" err="1"/>
              <a:t>gpus</a:t>
            </a:r>
            <a:r>
              <a:rPr lang="en-US" altLang="ja-JP" sz="2000" dirty="0"/>
              <a:t> all -it --rm –name==cuda90cudnn7 -v /home/gizmo/docker/files:/</a:t>
            </a:r>
            <a:r>
              <a:rPr lang="en-US" altLang="ja-JP" sz="2000"/>
              <a:t>files  </a:t>
            </a:r>
            <a:r>
              <a:rPr lang="en-US" altLang="ja-JP" sz="2000">
                <a:solidFill>
                  <a:schemeClr val="accent1"/>
                </a:solidFill>
              </a:rPr>
              <a:t>cuda9.0cudnn7chainer5.3.0</a:t>
            </a:r>
            <a:r>
              <a:rPr lang="ja-JP" altLang="en-US" sz="2000"/>
              <a:t> </a:t>
            </a:r>
            <a:r>
              <a:rPr lang="en-US" altLang="ja-JP" sz="2000" dirty="0"/>
              <a:t>bash </a:t>
            </a:r>
            <a:endParaRPr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E45B88-97D5-46A5-907D-25BA5ED0AB69}"/>
              </a:ext>
            </a:extLst>
          </p:cNvPr>
          <p:cNvSpPr txBox="1"/>
          <p:nvPr/>
        </p:nvSpPr>
        <p:spPr>
          <a:xfrm>
            <a:off x="449215" y="3227730"/>
            <a:ext cx="1137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000" dirty="0"/>
              <a:t>-it</a:t>
            </a:r>
            <a:r>
              <a:rPr lang="ja-JP" altLang="en-US" sz="2000" dirty="0"/>
              <a:t>：</a:t>
            </a:r>
            <a:r>
              <a:rPr kumimoji="1" lang="ja-JP" altLang="en-US" sz="2000" dirty="0"/>
              <a:t>きれいに表示する．このコマンドがないと上手く表示されない（詳細は省略）</a:t>
            </a:r>
            <a:endParaRPr kumimoji="1" lang="en-US" altLang="ja-JP" sz="2000" dirty="0"/>
          </a:p>
          <a:p>
            <a:pPr>
              <a:spcBef>
                <a:spcPts val="600"/>
              </a:spcBef>
            </a:pPr>
            <a:r>
              <a:rPr lang="en-US" altLang="ja-JP" sz="2000" dirty="0"/>
              <a:t>-v &lt;host&gt;:&lt;container&gt; </a:t>
            </a:r>
            <a:r>
              <a:rPr lang="ja-JP" altLang="en-US" sz="2000" dirty="0"/>
              <a:t>：</a:t>
            </a:r>
            <a:r>
              <a:rPr lang="en-US" altLang="ja-JP" sz="2000" dirty="0"/>
              <a:t> </a:t>
            </a:r>
            <a:r>
              <a:rPr lang="ja-JP" altLang="en-US" sz="2000" dirty="0"/>
              <a:t>ホストのディレクトリとコンテナのディレクトリをマウントする．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en-US" altLang="ja-JP" sz="2000" dirty="0"/>
              <a:t>※ </a:t>
            </a:r>
            <a:r>
              <a:rPr lang="ja-JP" altLang="en-US" sz="2000" dirty="0"/>
              <a:t>コンテナ内に，指定したディレクトリが存在しない</a:t>
            </a:r>
            <a:r>
              <a:rPr kumimoji="1" lang="ja-JP" altLang="en-US" sz="2000" dirty="0"/>
              <a:t>場合は自動でディレクトリが生成される</a:t>
            </a:r>
            <a:endParaRPr kumimoji="1" lang="en-US" altLang="ja-JP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000" dirty="0"/>
              <a:t>--</a:t>
            </a:r>
            <a:r>
              <a:rPr kumimoji="1" lang="en-US" altLang="ja-JP" sz="2000" dirty="0" err="1"/>
              <a:t>gpus</a:t>
            </a:r>
            <a:r>
              <a:rPr lang="ja-JP" altLang="en-US" sz="2000" dirty="0"/>
              <a:t>：ホスト側の</a:t>
            </a:r>
            <a:r>
              <a:rPr lang="en-US" altLang="ja-JP" sz="2000" dirty="0"/>
              <a:t>GPU</a:t>
            </a:r>
            <a:r>
              <a:rPr lang="ja-JP" altLang="en-US" sz="2000" dirty="0"/>
              <a:t>をコンテナ内で使用．</a:t>
            </a:r>
            <a:r>
              <a:rPr lang="en-US" altLang="ja-JP" sz="2000" dirty="0"/>
              <a:t>all</a:t>
            </a:r>
            <a:r>
              <a:rPr lang="ja-JP" altLang="en-US" sz="2000" dirty="0"/>
              <a:t>を指定すると（ホストに複数の</a:t>
            </a:r>
            <a:r>
              <a:rPr lang="en-US" altLang="ja-JP" sz="2000" dirty="0"/>
              <a:t>GPU</a:t>
            </a:r>
            <a:r>
              <a:rPr lang="ja-JP" altLang="en-US" sz="2000" dirty="0"/>
              <a:t>が搭載されている場合）全ての</a:t>
            </a:r>
            <a:r>
              <a:rPr lang="en-US" altLang="ja-JP" sz="2000" dirty="0"/>
              <a:t>GPU</a:t>
            </a:r>
            <a:r>
              <a:rPr lang="ja-JP" altLang="en-US" sz="2000" dirty="0"/>
              <a:t>をコンテナで使用</a:t>
            </a:r>
            <a:endParaRPr lang="en-US" altLang="ja-JP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000" dirty="0"/>
              <a:t>--rm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exit</a:t>
            </a:r>
            <a:r>
              <a:rPr kumimoji="1" lang="ja-JP" altLang="en-US" sz="2000" dirty="0"/>
              <a:t>でコンテナから抜けた後に，コンテナが自動で削除される</a:t>
            </a:r>
          </a:p>
        </p:txBody>
      </p:sp>
    </p:spTree>
    <p:extLst>
      <p:ext uri="{BB962C8B-B14F-4D97-AF65-F5344CB8AC3E}">
        <p14:creationId xmlns:p14="http://schemas.microsoft.com/office/powerpoint/2010/main" val="3878734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A92DFF-4493-42E0-ACC7-CE4FD04BA1C8}"/>
              </a:ext>
            </a:extLst>
          </p:cNvPr>
          <p:cNvSpPr/>
          <p:nvPr/>
        </p:nvSpPr>
        <p:spPr>
          <a:xfrm>
            <a:off x="449215" y="4088625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8604BA-4C55-4E74-BC65-B574702DA5EC}"/>
              </a:ext>
            </a:extLst>
          </p:cNvPr>
          <p:cNvSpPr/>
          <p:nvPr/>
        </p:nvSpPr>
        <p:spPr>
          <a:xfrm>
            <a:off x="449215" y="1287294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96DB69-EF91-41F8-A783-1E9B0BA9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コンテナ内での</a:t>
            </a:r>
            <a:r>
              <a:rPr lang="en-US" altLang="ja-JP"/>
              <a:t>GPU</a:t>
            </a:r>
            <a:r>
              <a:rPr lang="ja-JP" altLang="en-US"/>
              <a:t>の</a:t>
            </a:r>
            <a:r>
              <a:rPr lang="ja-JP" altLang="en-US" dirty="0"/>
              <a:t>認識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E815D-0ECE-461B-B3EE-523A6184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287294"/>
            <a:ext cx="11617094" cy="5075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</a:t>
            </a:r>
            <a:r>
              <a:rPr lang="ja-JP" altLang="en-US" dirty="0"/>
              <a:t>（以下略）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/>
              <a:t>でコンテナを起動したときにエラーが発生した場合，</a:t>
            </a:r>
            <a:r>
              <a:rPr kumimoji="1" lang="en-US" altLang="ja-JP" dirty="0"/>
              <a:t>NVIDIA</a:t>
            </a:r>
            <a:r>
              <a:rPr kumimoji="1" lang="ja-JP" altLang="en-US" dirty="0"/>
              <a:t>ドライバ，</a:t>
            </a:r>
            <a:r>
              <a:rPr lang="en-US" altLang="ja-JP" dirty="0"/>
              <a:t> </a:t>
            </a:r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が正しくインストールされていない可能性あり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ホストと</a:t>
            </a:r>
            <a:r>
              <a:rPr kumimoji="1" lang="ja-JP" altLang="en-US" dirty="0"/>
              <a:t>コンテナ内の両方で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/>
              <a:t>$</a:t>
            </a:r>
            <a:r>
              <a:rPr kumimoji="1" lang="en-US" altLang="ja-JP" dirty="0" err="1"/>
              <a:t>nvidia-smi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を実行した時，ホストとコンテナ内で内容が異なっていた場合（</a:t>
            </a:r>
            <a:r>
              <a:rPr lang="en-US" altLang="ja-JP" dirty="0"/>
              <a:t>CUDA</a:t>
            </a:r>
            <a:r>
              <a:rPr lang="ja-JP" altLang="en-US" dirty="0"/>
              <a:t>のバージョンに</a:t>
            </a:r>
            <a:r>
              <a:rPr lang="en-US" altLang="ja-JP" dirty="0"/>
              <a:t>ERR</a:t>
            </a:r>
            <a:r>
              <a:rPr lang="ja-JP" altLang="en-US" dirty="0"/>
              <a:t>と表示されている等）</a:t>
            </a:r>
            <a:r>
              <a:rPr kumimoji="1" lang="ja-JP" altLang="en-US" dirty="0"/>
              <a:t>も同様にドライバのインストールができていない可能性あり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2A2C89-62B3-4E64-9EC3-D5E82CB9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041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7E82785-E82D-4135-BDCC-67A89968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3.docker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D86CD-56A2-4BE9-8C9A-1FD6605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44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34B9-D5A9-4BF4-B30D-AFDEDFD1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DCC97-E1D8-49C4-92A5-C8CD7207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542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6BBF-0F60-4326-8CE2-4B58F3A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33E6C-3811-4D50-8C98-06CFA7B595E3}"/>
              </a:ext>
            </a:extLst>
          </p:cNvPr>
          <p:cNvSpPr/>
          <p:nvPr/>
        </p:nvSpPr>
        <p:spPr>
          <a:xfrm>
            <a:off x="383227" y="3409434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run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8BCD65-9896-4B6D-BB2E-5B7825AA3001}"/>
              </a:ext>
            </a:extLst>
          </p:cNvPr>
          <p:cNvSpPr/>
          <p:nvPr/>
        </p:nvSpPr>
        <p:spPr>
          <a:xfrm>
            <a:off x="383227" y="208264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build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path_to_Dockerfile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58BD0D-B481-4337-B9B8-D344B44722AE}"/>
              </a:ext>
            </a:extLst>
          </p:cNvPr>
          <p:cNvSpPr/>
          <p:nvPr/>
        </p:nvSpPr>
        <p:spPr>
          <a:xfrm>
            <a:off x="7392642" y="3469820"/>
            <a:ext cx="4246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からコンテナを生成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3B2FF8-0139-4B31-A64A-48EB8EE55723}"/>
              </a:ext>
            </a:extLst>
          </p:cNvPr>
          <p:cNvSpPr/>
          <p:nvPr/>
        </p:nvSpPr>
        <p:spPr>
          <a:xfrm>
            <a:off x="7175824" y="2122564"/>
            <a:ext cx="4359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Dockerfile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r>
              <a:rPr lang="ja-JP" altLang="en-US" sz="2000" b="1" dirty="0">
                <a:solidFill>
                  <a:schemeClr val="accent2"/>
                </a:solidFill>
              </a:rPr>
              <a:t>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4071A9-7A8E-45B4-88E2-7256EC45D0A2}"/>
              </a:ext>
            </a:extLst>
          </p:cNvPr>
          <p:cNvSpPr txBox="1"/>
          <p:nvPr/>
        </p:nvSpPr>
        <p:spPr>
          <a:xfrm>
            <a:off x="336092" y="3877132"/>
            <a:ext cx="11918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&lt;command&gt;</a:t>
            </a:r>
            <a:r>
              <a:rPr kumimoji="1" lang="ja-JP" altLang="en-US" dirty="0"/>
              <a:t>を指定しない場合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CMD</a:t>
            </a:r>
            <a:r>
              <a:rPr kumimoji="1" lang="ja-JP" altLang="en-US" dirty="0"/>
              <a:t>で指定したコマンドを実行</a:t>
            </a:r>
            <a:endParaRPr kumimoji="1"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exit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kumimoji="1" lang="en-US" altLang="ja-JP" dirty="0"/>
              <a:t>options: -v</a:t>
            </a:r>
            <a:r>
              <a:rPr lang="ja-JP" altLang="en-US" dirty="0"/>
              <a:t> </a:t>
            </a:r>
            <a:r>
              <a:rPr lang="en-US" altLang="ja-JP" dirty="0"/>
              <a:t>&lt;host&gt;:&lt;path&gt;</a:t>
            </a:r>
            <a:r>
              <a:rPr lang="ja-JP" altLang="en-US" dirty="0"/>
              <a:t>：指定したディレクトリをマウント</a:t>
            </a:r>
            <a:endParaRPr lang="en-US" altLang="ja-JP" dirty="0"/>
          </a:p>
          <a:p>
            <a:r>
              <a:rPr lang="en-US" altLang="ja-JP" dirty="0"/>
              <a:t>              --name &lt;</a:t>
            </a:r>
            <a:r>
              <a:rPr lang="en-US" altLang="ja-JP" dirty="0" err="1"/>
              <a:t>container_name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コンテナに名前をつける</a:t>
            </a:r>
            <a:endParaRPr lang="en-US" altLang="ja-JP" dirty="0"/>
          </a:p>
          <a:p>
            <a:r>
              <a:rPr lang="en-US" altLang="ja-JP" dirty="0"/>
              <a:t>             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dirty="0"/>
              <a:t>              --</a:t>
            </a:r>
            <a:r>
              <a:rPr lang="en-US" altLang="ja-JP" dirty="0" err="1"/>
              <a:t>gpus</a:t>
            </a:r>
            <a:r>
              <a:rPr lang="en-US" altLang="ja-JP" dirty="0"/>
              <a:t> &lt;number&gt;</a:t>
            </a:r>
            <a:r>
              <a:rPr lang="ja-JP" altLang="en-US" dirty="0"/>
              <a:t>：ホストの</a:t>
            </a:r>
            <a:r>
              <a:rPr lang="en-US" altLang="ja-JP" dirty="0"/>
              <a:t>GPU</a:t>
            </a:r>
            <a:r>
              <a:rPr lang="ja-JP" altLang="en-US" dirty="0"/>
              <a:t>をコンテナ内で使用（</a:t>
            </a:r>
            <a:r>
              <a:rPr lang="en-US" altLang="ja-JP" dirty="0"/>
              <a:t>all</a:t>
            </a:r>
            <a:r>
              <a:rPr lang="ja-JP" altLang="en-US" dirty="0"/>
              <a:t>でホストにある全ての</a:t>
            </a:r>
            <a:r>
              <a:rPr lang="en-US" altLang="ja-JP" dirty="0"/>
              <a:t>GPU</a:t>
            </a:r>
            <a:r>
              <a:rPr lang="ja-JP" altLang="en-US" dirty="0"/>
              <a:t>をコンテナで使用）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--rm</a:t>
            </a:r>
            <a:r>
              <a:rPr lang="ja-JP" altLang="en-US" dirty="0"/>
              <a:t>：</a:t>
            </a:r>
            <a:r>
              <a:rPr lang="en-US" altLang="ja-JP" dirty="0"/>
              <a:t>exit</a:t>
            </a:r>
            <a:r>
              <a:rPr lang="ja-JP" altLang="en-US" dirty="0"/>
              <a:t>でコンテナから抜けた後にコンテナを削除（指定しない場合，停止はするが削除はされない）</a:t>
            </a:r>
            <a:endParaRPr lang="en-US" altLang="ja-JP" dirty="0"/>
          </a:p>
          <a:p>
            <a:r>
              <a:rPr lang="en-US" altLang="ja-JP" dirty="0"/>
              <a:t>              -p &lt;</a:t>
            </a:r>
            <a:r>
              <a:rPr lang="en-US" altLang="ja-JP" dirty="0" err="1"/>
              <a:t>host_port</a:t>
            </a:r>
            <a:r>
              <a:rPr lang="en-US" altLang="ja-JP" dirty="0"/>
              <a:t>&gt;:&lt;</a:t>
            </a:r>
            <a:r>
              <a:rPr lang="en-US" altLang="ja-JP" dirty="0" err="1"/>
              <a:t>container_port</a:t>
            </a:r>
            <a:r>
              <a:rPr lang="en-US" altLang="ja-JP" dirty="0"/>
              <a:t>&gt;</a:t>
            </a:r>
            <a:r>
              <a:rPr lang="ja-JP" altLang="en-US" dirty="0"/>
              <a:t>：ホストのポートとコンテナのポートを接続</a:t>
            </a:r>
            <a:endParaRPr lang="en-US" altLang="ja-JP" dirty="0"/>
          </a:p>
          <a:p>
            <a:r>
              <a:rPr lang="en-US" altLang="ja-JP" dirty="0"/>
              <a:t>              -u &lt;</a:t>
            </a:r>
            <a:r>
              <a:rPr lang="en-US" altLang="ja-JP" dirty="0" err="1"/>
              <a:t>user_id</a:t>
            </a:r>
            <a:r>
              <a:rPr lang="en-US" altLang="ja-JP" dirty="0"/>
              <a:t>&gt;&lt;</a:t>
            </a:r>
            <a:r>
              <a:rPr lang="en-US" altLang="ja-JP" dirty="0" err="1"/>
              <a:t>group_id</a:t>
            </a:r>
            <a:r>
              <a:rPr lang="en-US" altLang="ja-JP" dirty="0"/>
              <a:t>&gt;</a:t>
            </a:r>
            <a:r>
              <a:rPr lang="ja-JP" altLang="en-US" dirty="0"/>
              <a:t>：ユーザ</a:t>
            </a:r>
            <a:r>
              <a:rPr lang="en-US" altLang="ja-JP" dirty="0"/>
              <a:t>ID</a:t>
            </a:r>
            <a:r>
              <a:rPr lang="ja-JP" altLang="en-US" dirty="0"/>
              <a:t>とグループ</a:t>
            </a:r>
            <a:r>
              <a:rPr lang="en-US" altLang="ja-JP" dirty="0"/>
              <a:t>ID</a:t>
            </a:r>
            <a:r>
              <a:rPr lang="ja-JP" altLang="en-US" dirty="0"/>
              <a:t>を指定（通常は</a:t>
            </a:r>
            <a:r>
              <a:rPr lang="en-US" altLang="ja-JP" dirty="0"/>
              <a:t>root</a:t>
            </a:r>
            <a:r>
              <a:rPr lang="ja-JP" altLang="en-US" dirty="0"/>
              <a:t>でログインする）</a:t>
            </a:r>
            <a:endParaRPr lang="en-US" altLang="ja-JP" dirty="0"/>
          </a:p>
          <a:p>
            <a:r>
              <a:rPr lang="en-US" altLang="ja-JP" dirty="0"/>
              <a:t>                                                    </a:t>
            </a:r>
            <a:r>
              <a:rPr lang="ja-JP" altLang="en-US" dirty="0"/>
              <a:t>       </a:t>
            </a:r>
            <a:r>
              <a:rPr lang="en-US" altLang="ja-JP" dirty="0"/>
              <a:t>※ -u $(id -u) $(id -g) </a:t>
            </a:r>
            <a:r>
              <a:rPr lang="ja-JP" altLang="en-US" dirty="0"/>
              <a:t>と指定すれば直接</a:t>
            </a:r>
            <a:r>
              <a:rPr lang="en-US" altLang="ja-JP" dirty="0"/>
              <a:t>ID</a:t>
            </a:r>
            <a:r>
              <a:rPr lang="ja-JP" altLang="en-US" dirty="0"/>
              <a:t>を入力しなくて良い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D24178-6B40-4F4C-A8A1-FF45ECC922D4}"/>
              </a:ext>
            </a:extLst>
          </p:cNvPr>
          <p:cNvSpPr txBox="1"/>
          <p:nvPr/>
        </p:nvSpPr>
        <p:spPr>
          <a:xfrm>
            <a:off x="383227" y="2543137"/>
            <a:ext cx="1125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options: -t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Dockerimage</a:t>
            </a:r>
            <a:r>
              <a:rPr kumimoji="1" lang="ja-JP" altLang="en-US" dirty="0"/>
              <a:t>に名前をつける</a:t>
            </a:r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-f &lt;</a:t>
            </a:r>
            <a:r>
              <a:rPr lang="en-US" altLang="ja-JP" dirty="0" err="1"/>
              <a:t>Dockerfilename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 err="1"/>
              <a:t>Dockerfile</a:t>
            </a:r>
            <a:r>
              <a:rPr lang="ja-JP" altLang="en-US" dirty="0"/>
              <a:t>に「</a:t>
            </a:r>
            <a:r>
              <a:rPr lang="en-US" altLang="ja-JP" dirty="0" err="1"/>
              <a:t>Dockerfile</a:t>
            </a:r>
            <a:r>
              <a:rPr lang="ja-JP" altLang="en-US" dirty="0"/>
              <a:t>」以外の名前をつけている場合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6497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3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exec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093217" y="2162519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2AD119-02CD-44CD-BD7E-F33A1D886D7F}"/>
              </a:ext>
            </a:extLst>
          </p:cNvPr>
          <p:cNvSpPr txBox="1"/>
          <p:nvPr/>
        </p:nvSpPr>
        <p:spPr>
          <a:xfrm>
            <a:off x="392653" y="255417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した場合もコンテナが停止しない．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45D6A4-73A5-450D-A54D-4EB19533AC18}"/>
              </a:ext>
            </a:extLst>
          </p:cNvPr>
          <p:cNvSpPr/>
          <p:nvPr/>
        </p:nvSpPr>
        <p:spPr>
          <a:xfrm>
            <a:off x="392653" y="524182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restart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69C225-3A04-44ED-A7B6-463D52CD74ED}"/>
              </a:ext>
            </a:extLst>
          </p:cNvPr>
          <p:cNvSpPr/>
          <p:nvPr/>
        </p:nvSpPr>
        <p:spPr>
          <a:xfrm>
            <a:off x="7368386" y="532153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停止したコンテナを再アクティブ化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A806A0-89B9-4889-B02C-04E28D656F2F}"/>
              </a:ext>
            </a:extLst>
          </p:cNvPr>
          <p:cNvSpPr txBox="1"/>
          <p:nvPr/>
        </p:nvSpPr>
        <p:spPr>
          <a:xfrm>
            <a:off x="392653" y="5760454"/>
            <a:ext cx="115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停止している場合</a:t>
            </a:r>
            <a:r>
              <a:rPr lang="en-US" altLang="ja-JP" dirty="0"/>
              <a:t>exec, attach</a:t>
            </a:r>
            <a:r>
              <a:rPr lang="ja-JP" altLang="en-US" dirty="0"/>
              <a:t>ができないため，停止したコンテナに入りたい場合はこれを実行してから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618F85-0425-47D3-AE6F-FD94D4DDAA57}"/>
              </a:ext>
            </a:extLst>
          </p:cNvPr>
          <p:cNvSpPr/>
          <p:nvPr/>
        </p:nvSpPr>
        <p:spPr>
          <a:xfrm>
            <a:off x="392653" y="368388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attach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CAC866-3C00-4968-B314-AA2138DA855B}"/>
              </a:ext>
            </a:extLst>
          </p:cNvPr>
          <p:cNvSpPr/>
          <p:nvPr/>
        </p:nvSpPr>
        <p:spPr>
          <a:xfrm>
            <a:off x="9157200" y="3744266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DF4AC-BA98-49CB-8C2C-281CA64914CE}"/>
              </a:ext>
            </a:extLst>
          </p:cNvPr>
          <p:cNvSpPr txBox="1"/>
          <p:nvPr/>
        </p:nvSpPr>
        <p:spPr>
          <a:xfrm>
            <a:off x="392653" y="413945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5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6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commit &lt;container&gt;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new_Dockerimage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7532018" y="2162519"/>
            <a:ext cx="4012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 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392654" y="2822437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tag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befor_</a:t>
            </a:r>
            <a:r>
              <a:rPr lang="en-US" altLang="ja-JP" sz="2400" dirty="0" err="1">
                <a:solidFill>
                  <a:schemeClr val="tx1"/>
                </a:solidFill>
              </a:rPr>
              <a:t>D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after_Dockerimage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8436990" y="2876587"/>
            <a:ext cx="3286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の名前変更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92656" y="3289168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ja-JP" altLang="en-US" dirty="0"/>
              <a:t>の名前は「リポジトリ名</a:t>
            </a:r>
            <a:r>
              <a:rPr lang="en-US" altLang="ja-JP" dirty="0"/>
              <a:t>:</a:t>
            </a:r>
            <a:r>
              <a:rPr lang="ja-JP" altLang="en-US" dirty="0"/>
              <a:t>タグ名」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392654" y="383891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push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7352911" y="3914712"/>
            <a:ext cx="432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</a:t>
            </a:r>
            <a:r>
              <a:rPr lang="en-US" altLang="ja-JP" sz="2000" b="1" dirty="0">
                <a:solidFill>
                  <a:schemeClr val="accent2"/>
                </a:solidFill>
              </a:rPr>
              <a:t>docker hub</a:t>
            </a:r>
            <a:r>
              <a:rPr lang="ja-JP" altLang="en-US" sz="2000" b="1" dirty="0">
                <a:solidFill>
                  <a:schemeClr val="accent2"/>
                </a:solidFill>
              </a:rPr>
              <a:t>に</a:t>
            </a:r>
            <a:r>
              <a:rPr lang="en-US" altLang="ja-JP" sz="2000" b="1" dirty="0">
                <a:solidFill>
                  <a:schemeClr val="accent2"/>
                </a:solidFill>
              </a:rPr>
              <a:t>push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44D91F-BF11-41F6-9FE3-B93145950E9B}"/>
              </a:ext>
            </a:extLst>
          </p:cNvPr>
          <p:cNvSpPr txBox="1"/>
          <p:nvPr/>
        </p:nvSpPr>
        <p:spPr>
          <a:xfrm>
            <a:off x="392655" y="4327293"/>
            <a:ext cx="1115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する際は，</a:t>
            </a:r>
            <a:r>
              <a:rPr lang="en-US" altLang="ja-JP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b="1" dirty="0">
                <a:solidFill>
                  <a:schemeClr val="accent2"/>
                </a:solidFill>
              </a:rPr>
              <a:t>の名前は「</a:t>
            </a:r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する先のリポジトリ名</a:t>
            </a:r>
            <a:r>
              <a:rPr lang="en-US" altLang="ja-JP" b="1" dirty="0">
                <a:solidFill>
                  <a:schemeClr val="accent2"/>
                </a:solidFill>
              </a:rPr>
              <a:t>:</a:t>
            </a:r>
            <a:r>
              <a:rPr lang="ja-JP" altLang="en-US" b="1" dirty="0">
                <a:solidFill>
                  <a:schemeClr val="accent2"/>
                </a:solidFill>
              </a:rPr>
              <a:t>タグ名」にすること</a:t>
            </a:r>
            <a:endParaRPr lang="en-US" altLang="ja-JP" b="1" dirty="0">
              <a:solidFill>
                <a:schemeClr val="accent2"/>
              </a:solidFill>
            </a:endParaRPr>
          </a:p>
          <a:p>
            <a:r>
              <a:rPr lang="ja-JP" altLang="en-US" dirty="0"/>
              <a:t>（</a:t>
            </a:r>
            <a:r>
              <a:rPr lang="en-US" altLang="ja-JP" dirty="0"/>
              <a:t>docker hub</a:t>
            </a:r>
            <a:r>
              <a:rPr lang="ja-JP" altLang="en-US" dirty="0"/>
              <a:t>に</a:t>
            </a:r>
            <a:r>
              <a:rPr lang="en-US" altLang="ja-JP" dirty="0"/>
              <a:t>push</a:t>
            </a:r>
            <a:r>
              <a:rPr lang="ja-JP" altLang="en-US" dirty="0"/>
              <a:t>する際に</a:t>
            </a:r>
            <a:r>
              <a:rPr lang="en-US" altLang="ja-JP" dirty="0" err="1"/>
              <a:t>Dockerimage</a:t>
            </a:r>
            <a:r>
              <a:rPr lang="ja-JP" altLang="en-US" dirty="0"/>
              <a:t>を参照して，そのリポジトリに</a:t>
            </a:r>
            <a:r>
              <a:rPr lang="en-US" altLang="ja-JP" dirty="0"/>
              <a:t>push</a:t>
            </a:r>
            <a:r>
              <a:rPr lang="ja-JP" altLang="en-US" dirty="0"/>
              <a:t>するため）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5428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402079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rm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455081" y="2162519"/>
            <a:ext cx="2099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402079" y="3104216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stop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contaner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9455082" y="3168812"/>
            <a:ext cx="2133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コンテナを停止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48187" y="2570890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停止していないコンテナは削除不可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402079" y="3885159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system prune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3544476" y="3933559"/>
            <a:ext cx="8179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停止しているコンテナ，名前のついていない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を全て削除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130AD6-1B5F-4476-A91A-44CF75671407}"/>
              </a:ext>
            </a:extLst>
          </p:cNvPr>
          <p:cNvSpPr/>
          <p:nvPr/>
        </p:nvSpPr>
        <p:spPr>
          <a:xfrm>
            <a:off x="402079" y="462600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rmi</a:t>
            </a:r>
            <a:r>
              <a:rPr kumimoji="1" lang="en-US" altLang="ja-JP" sz="2400" dirty="0">
                <a:solidFill>
                  <a:schemeClr val="tx1"/>
                </a:solidFill>
              </a:rPr>
              <a:t> &lt;</a:t>
            </a:r>
            <a:r>
              <a:rPr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86BDB8-FD39-4E0A-AA00-B390DAFBDC37}"/>
              </a:ext>
            </a:extLst>
          </p:cNvPr>
          <p:cNvSpPr/>
          <p:nvPr/>
        </p:nvSpPr>
        <p:spPr>
          <a:xfrm>
            <a:off x="8917757" y="4690597"/>
            <a:ext cx="2636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を削除</a:t>
            </a:r>
          </a:p>
        </p:txBody>
      </p:sp>
    </p:spTree>
    <p:extLst>
      <p:ext uri="{BB962C8B-B14F-4D97-AF65-F5344CB8AC3E}">
        <p14:creationId xmlns:p14="http://schemas.microsoft.com/office/powerpoint/2010/main" val="1014588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B96B3-19AB-450B-A094-1E61E2B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8994EC-C317-4DBB-BE99-FE01260F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コンテナ内で使用できるコマンド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4F390-79DB-47F9-846C-E122841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D9E9FF6-B431-4D11-A3D8-E04A7C8391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207C47-6CE5-4566-B556-14BB7C02522D}"/>
              </a:ext>
            </a:extLst>
          </p:cNvPr>
          <p:cNvSpPr/>
          <p:nvPr/>
        </p:nvSpPr>
        <p:spPr>
          <a:xfrm>
            <a:off x="449214" y="216138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exit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731B6B-851D-4294-8924-B76A24CCC1BB}"/>
              </a:ext>
            </a:extLst>
          </p:cNvPr>
          <p:cNvSpPr/>
          <p:nvPr/>
        </p:nvSpPr>
        <p:spPr>
          <a:xfrm>
            <a:off x="449214" y="27875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detatch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25A19E-45F7-4D98-8AED-1D7E601C95E0}"/>
              </a:ext>
            </a:extLst>
          </p:cNvPr>
          <p:cNvSpPr/>
          <p:nvPr/>
        </p:nvSpPr>
        <p:spPr>
          <a:xfrm>
            <a:off x="5973449" y="2191576"/>
            <a:ext cx="5524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コンテナから抜ける（抜けた後コンテナ停止）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058FA6-524B-4B88-B4E9-C778CF9E7BCE}"/>
              </a:ext>
            </a:extLst>
          </p:cNvPr>
          <p:cNvSpPr/>
          <p:nvPr/>
        </p:nvSpPr>
        <p:spPr>
          <a:xfrm>
            <a:off x="5432676" y="2833892"/>
            <a:ext cx="6291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コンテナから抜ける（抜けた後もコンテナ動作継続）</a:t>
            </a:r>
          </a:p>
        </p:txBody>
      </p:sp>
    </p:spTree>
    <p:extLst>
      <p:ext uri="{BB962C8B-B14F-4D97-AF65-F5344CB8AC3E}">
        <p14:creationId xmlns:p14="http://schemas.microsoft.com/office/powerpoint/2010/main" val="4233210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94F73-786B-4B21-827D-193CCC4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DE6C4F-01D5-4221-9A4D-0C470C38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3105599"/>
          </a:xfrm>
        </p:spPr>
        <p:txBody>
          <a:bodyPr>
            <a:normAutofit/>
          </a:bodyPr>
          <a:lstStyle/>
          <a:p>
            <a:r>
              <a:rPr lang="ja-JP" altLang="en-US" dirty="0"/>
              <a:t>参考サイト（</a:t>
            </a:r>
            <a:r>
              <a:rPr lang="ja-JP" altLang="en-US" b="1" dirty="0">
                <a:solidFill>
                  <a:schemeClr val="accent2"/>
                </a:solidFill>
              </a:rPr>
              <a:t>超おすすめ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https://datawokagaku.com/docker_lecture/</a:t>
            </a:r>
            <a:endParaRPr lang="en-US" altLang="ja-JP" dirty="0"/>
          </a:p>
          <a:p>
            <a:r>
              <a:rPr lang="ja-JP" altLang="en-US" dirty="0"/>
              <a:t>↑セールは行わないとのことなので，期間限定の割引クーポンを使用して講座を購入することをおすすめします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EA9A24-BBAC-4BC9-83DE-BFE1993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5838DE6-ADA6-441F-AB73-449CD8510C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4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2E1E197-1CEF-4F3E-8759-A9D9C3DC7E6A}"/>
              </a:ext>
            </a:extLst>
          </p:cNvPr>
          <p:cNvSpPr/>
          <p:nvPr/>
        </p:nvSpPr>
        <p:spPr>
          <a:xfrm>
            <a:off x="4336390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B6B2159-ADB8-464F-AB5A-324FAC6AA7D8}"/>
              </a:ext>
            </a:extLst>
          </p:cNvPr>
          <p:cNvSpPr/>
          <p:nvPr/>
        </p:nvSpPr>
        <p:spPr>
          <a:xfrm>
            <a:off x="334475" y="215815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D7F2666-43BA-4084-971F-BDE577664B23}"/>
              </a:ext>
            </a:extLst>
          </p:cNvPr>
          <p:cNvSpPr/>
          <p:nvPr/>
        </p:nvSpPr>
        <p:spPr>
          <a:xfrm>
            <a:off x="8220764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C8A0F6-C40B-4496-8E36-9FB0F84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</a:t>
            </a:r>
            <a:r>
              <a:rPr kumimoji="1" lang="en-US" altLang="ja-JP" dirty="0"/>
              <a:t> </a:t>
            </a:r>
            <a:r>
              <a:rPr kumimoji="1" lang="ja-JP" altLang="en-US" dirty="0"/>
              <a:t>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05A57-8E5F-4CA1-9B62-976764EB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コンテナ作成のおおまかな流れ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65606-4F82-437C-84A4-7A58B174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8DB536C-01C1-442D-9116-0CF98B727E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A5DB5B-FDB6-4CFC-B06A-A59511E95E29}"/>
              </a:ext>
            </a:extLst>
          </p:cNvPr>
          <p:cNvSpPr/>
          <p:nvPr/>
        </p:nvSpPr>
        <p:spPr>
          <a:xfrm>
            <a:off x="879407" y="2650411"/>
            <a:ext cx="2168165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>
                <a:solidFill>
                  <a:schemeClr val="tx1"/>
                </a:solidFill>
              </a:rPr>
              <a:t>Dockerfile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2FCD64-1A9B-4E6B-9195-675BC049CE88}"/>
              </a:ext>
            </a:extLst>
          </p:cNvPr>
          <p:cNvSpPr/>
          <p:nvPr/>
        </p:nvSpPr>
        <p:spPr>
          <a:xfrm>
            <a:off x="5142236" y="2661219"/>
            <a:ext cx="1880647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image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89C76205-7EBE-4000-8CB8-C22A53CBA6A3}"/>
              </a:ext>
            </a:extLst>
          </p:cNvPr>
          <p:cNvSpPr/>
          <p:nvPr/>
        </p:nvSpPr>
        <p:spPr>
          <a:xfrm>
            <a:off x="8924466" y="2580218"/>
            <a:ext cx="2205870" cy="1231795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コンテナ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937D82-8606-4782-8E84-A37D19BFEF2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47572" y="3230415"/>
            <a:ext cx="2094664" cy="10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E4CA8E-BA0E-4055-8ACA-09E7C0F99123}"/>
              </a:ext>
            </a:extLst>
          </p:cNvPr>
          <p:cNvCxnSpPr>
            <a:cxnSpLocks/>
          </p:cNvCxnSpPr>
          <p:nvPr/>
        </p:nvCxnSpPr>
        <p:spPr>
          <a:xfrm flipV="1">
            <a:off x="7038465" y="3230416"/>
            <a:ext cx="18860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1ACBBF-C657-4029-8F37-54A5750C897B}"/>
              </a:ext>
            </a:extLst>
          </p:cNvPr>
          <p:cNvSpPr txBox="1"/>
          <p:nvPr/>
        </p:nvSpPr>
        <p:spPr>
          <a:xfrm>
            <a:off x="354615" y="4120616"/>
            <a:ext cx="343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作成する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の内容を</a:t>
            </a:r>
            <a:r>
              <a:rPr kumimoji="1" lang="ja-JP" altLang="en-US" sz="2400" dirty="0"/>
              <a:t>記述</a:t>
            </a:r>
            <a:br>
              <a:rPr kumimoji="1" lang="en-US" altLang="ja-JP" sz="2400" dirty="0"/>
            </a:br>
            <a:r>
              <a:rPr lang="ja-JP" altLang="en-US" sz="2400" dirty="0"/>
              <a:t>（インストールするパッケージ等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F52709-ABAB-440B-96D7-115FB6E41DF1}"/>
              </a:ext>
            </a:extLst>
          </p:cNvPr>
          <p:cNvSpPr txBox="1"/>
          <p:nvPr/>
        </p:nvSpPr>
        <p:spPr>
          <a:xfrm>
            <a:off x="4457332" y="4735308"/>
            <a:ext cx="33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/>
              <a:t>Dockerfile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2A0D3F-A6D1-44EA-B2B1-1A5B44C1306D}"/>
              </a:ext>
            </a:extLst>
          </p:cNvPr>
          <p:cNvSpPr txBox="1"/>
          <p:nvPr/>
        </p:nvSpPr>
        <p:spPr>
          <a:xfrm>
            <a:off x="7500449" y="2563925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C5E2C1-46DD-483F-ACB3-D0325B02E79B}"/>
              </a:ext>
            </a:extLst>
          </p:cNvPr>
          <p:cNvSpPr txBox="1"/>
          <p:nvPr/>
        </p:nvSpPr>
        <p:spPr>
          <a:xfrm>
            <a:off x="8331846" y="4357623"/>
            <a:ext cx="337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Docker image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ubuntu</a:t>
            </a:r>
            <a:r>
              <a:rPr kumimoji="1" lang="ja-JP" altLang="en-US" sz="2400" dirty="0"/>
              <a:t>等の</a:t>
            </a:r>
            <a:r>
              <a:rPr kumimoji="1" lang="en-US" altLang="ja-JP" sz="2400" dirty="0"/>
              <a:t>OS</a:t>
            </a:r>
            <a:r>
              <a:rPr kumimoji="1" lang="ja-JP" altLang="en-US" sz="2400" dirty="0"/>
              <a:t>をベースにした環境</a:t>
            </a:r>
            <a:endParaRPr kumimoji="1" lang="en-US" altLang="ja-JP" sz="2400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FA4EDE63-67A2-417D-B1CD-749CCF8FC535}"/>
              </a:ext>
            </a:extLst>
          </p:cNvPr>
          <p:cNvSpPr/>
          <p:nvPr/>
        </p:nvSpPr>
        <p:spPr>
          <a:xfrm>
            <a:off x="376032" y="2182185"/>
            <a:ext cx="3535595" cy="3850970"/>
          </a:xfrm>
          <a:prstGeom prst="frame">
            <a:avLst>
              <a:gd name="adj1" fmla="val 464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72FDA0-EF66-43A8-B2A8-F58DD69A0A0B}"/>
              </a:ext>
            </a:extLst>
          </p:cNvPr>
          <p:cNvSpPr txBox="1"/>
          <p:nvPr/>
        </p:nvSpPr>
        <p:spPr>
          <a:xfrm>
            <a:off x="3558821" y="2570347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27016397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33">
            <a:extLst>
              <a:ext uri="{FF2B5EF4-FFF2-40B4-BE49-F238E27FC236}">
                <a16:creationId xmlns:a16="http://schemas.microsoft.com/office/drawing/2014/main" id="{D9452693-80CA-4AFA-822A-0F2274B5DFDD}"/>
              </a:ext>
            </a:extLst>
          </p:cNvPr>
          <p:cNvSpPr>
            <a:spLocks noEditPoints="1"/>
          </p:cNvSpPr>
          <p:nvPr/>
        </p:nvSpPr>
        <p:spPr bwMode="auto">
          <a:xfrm>
            <a:off x="699329" y="2077387"/>
            <a:ext cx="5382259" cy="3621808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6C4830-156F-4A67-96F6-20C05C90B888}"/>
              </a:ext>
            </a:extLst>
          </p:cNvPr>
          <p:cNvSpPr/>
          <p:nvPr/>
        </p:nvSpPr>
        <p:spPr>
          <a:xfrm>
            <a:off x="6480429" y="2215299"/>
            <a:ext cx="4775175" cy="3194271"/>
          </a:xfrm>
          <a:prstGeom prst="roundRect">
            <a:avLst>
              <a:gd name="adj" fmla="val 80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07EF889A-BFE6-4CAA-9072-96F035E74D28}"/>
              </a:ext>
            </a:extLst>
          </p:cNvPr>
          <p:cNvSpPr/>
          <p:nvPr/>
        </p:nvSpPr>
        <p:spPr>
          <a:xfrm rot="15887530">
            <a:off x="5581113" y="1790119"/>
            <a:ext cx="927341" cy="220968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85C7C691-FA7B-47F0-A807-6BBB269F88EE}"/>
              </a:ext>
            </a:extLst>
          </p:cNvPr>
          <p:cNvSpPr/>
          <p:nvPr/>
        </p:nvSpPr>
        <p:spPr>
          <a:xfrm>
            <a:off x="6704573" y="2398485"/>
            <a:ext cx="4326886" cy="2908806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BA1ED1-1D16-4B02-AC78-13A0F7298BCC}"/>
              </a:ext>
            </a:extLst>
          </p:cNvPr>
          <p:cNvSpPr txBox="1"/>
          <p:nvPr/>
        </p:nvSpPr>
        <p:spPr>
          <a:xfrm>
            <a:off x="2613169" y="2702540"/>
            <a:ext cx="142518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FD5DE7-47D2-448E-B966-33998633626E}"/>
              </a:ext>
            </a:extLst>
          </p:cNvPr>
          <p:cNvSpPr txBox="1"/>
          <p:nvPr/>
        </p:nvSpPr>
        <p:spPr>
          <a:xfrm>
            <a:off x="1749109" y="4089111"/>
            <a:ext cx="315330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NVIDIA</a:t>
            </a:r>
            <a:r>
              <a:rPr kumimoji="1" lang="ja-JP" altLang="en-US" sz="2800" dirty="0"/>
              <a:t>ドライバー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442487C-7D89-4EEF-801B-C906E8BD7385}"/>
              </a:ext>
            </a:extLst>
          </p:cNvPr>
          <p:cNvSpPr/>
          <p:nvPr/>
        </p:nvSpPr>
        <p:spPr>
          <a:xfrm>
            <a:off x="1756036" y="3392606"/>
            <a:ext cx="3268844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 err="1">
                <a:solidFill>
                  <a:srgbClr val="202124"/>
                </a:solidFill>
                <a:latin typeface="Roboto"/>
              </a:rPr>
              <a:t>nvidia</a:t>
            </a:r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-</a:t>
            </a:r>
            <a:r>
              <a:rPr lang="en-US" altLang="ja-JP" sz="2400" dirty="0" err="1">
                <a:solidFill>
                  <a:srgbClr val="202124"/>
                </a:solidFill>
                <a:latin typeface="Roboto"/>
              </a:rPr>
              <a:t>containar</a:t>
            </a:r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-toolkit</a:t>
            </a:r>
            <a:endParaRPr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EF1F7-40B0-405F-8C1F-19A3A9EAC060}"/>
              </a:ext>
            </a:extLst>
          </p:cNvPr>
          <p:cNvSpPr/>
          <p:nvPr/>
        </p:nvSpPr>
        <p:spPr>
          <a:xfrm>
            <a:off x="6816257" y="3175733"/>
            <a:ext cx="3354604" cy="1999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D56657-E76E-47C1-8794-1F96004251E4}"/>
              </a:ext>
            </a:extLst>
          </p:cNvPr>
          <p:cNvSpPr txBox="1"/>
          <p:nvPr/>
        </p:nvSpPr>
        <p:spPr>
          <a:xfrm>
            <a:off x="7624671" y="4746906"/>
            <a:ext cx="185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OS(ubuntu)</a:t>
            </a:r>
            <a:endParaRPr kumimoji="1" lang="ja-JP" altLang="en-US" sz="20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1142ECF-74AD-4869-98BD-48ADE82E31D7}"/>
              </a:ext>
            </a:extLst>
          </p:cNvPr>
          <p:cNvSpPr/>
          <p:nvPr/>
        </p:nvSpPr>
        <p:spPr>
          <a:xfrm>
            <a:off x="6945647" y="3242142"/>
            <a:ext cx="3130459" cy="44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38F3B-D077-4F6A-B0A7-48EC3DFBC5B5}"/>
              </a:ext>
            </a:extLst>
          </p:cNvPr>
          <p:cNvSpPr/>
          <p:nvPr/>
        </p:nvSpPr>
        <p:spPr>
          <a:xfrm>
            <a:off x="6859136" y="3261732"/>
            <a:ext cx="3268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cuda</a:t>
            </a:r>
            <a:endParaRPr lang="en-US" altLang="ja-JP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72EF82-4864-4041-9E4F-00BAF65DA113}"/>
              </a:ext>
            </a:extLst>
          </p:cNvPr>
          <p:cNvSpPr txBox="1"/>
          <p:nvPr/>
        </p:nvSpPr>
        <p:spPr>
          <a:xfrm>
            <a:off x="1308182" y="1428428"/>
            <a:ext cx="439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docker, </a:t>
            </a:r>
            <a:r>
              <a:rPr kumimoji="1" lang="en-US" altLang="ja-JP" sz="2000" dirty="0" err="1"/>
              <a:t>nvidia</a:t>
            </a:r>
            <a:r>
              <a:rPr kumimoji="1" lang="en-US" altLang="ja-JP" sz="2000" dirty="0"/>
              <a:t>-container-toolkit</a:t>
            </a:r>
            <a:r>
              <a:rPr kumimoji="1" lang="ja-JP" altLang="en-US" sz="2000" dirty="0"/>
              <a:t>のみ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ホスト側にインストール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3D3FCB-4BB9-4196-BCA8-87E911227305}"/>
              </a:ext>
            </a:extLst>
          </p:cNvPr>
          <p:cNvSpPr txBox="1"/>
          <p:nvPr/>
        </p:nvSpPr>
        <p:spPr>
          <a:xfrm>
            <a:off x="6669054" y="1218953"/>
            <a:ext cx="4397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それ以外（</a:t>
            </a:r>
            <a:r>
              <a:rPr kumimoji="1" lang="en-US" altLang="ja-JP" sz="2000" dirty="0" err="1"/>
              <a:t>cuda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機械学習フレームワーク</a:t>
            </a:r>
            <a:r>
              <a:rPr kumimoji="1" lang="en-US" altLang="ja-JP" sz="2000" dirty="0"/>
              <a:t>, python</a:t>
            </a:r>
            <a:r>
              <a:rPr kumimoji="1" lang="ja-JP" altLang="en-US" sz="2000" dirty="0"/>
              <a:t>等）</a:t>
            </a:r>
            <a:r>
              <a:rPr lang="ja-JP" altLang="en-US" sz="2000" dirty="0"/>
              <a:t>全てを</a:t>
            </a:r>
            <a:r>
              <a:rPr kumimoji="1" lang="ja-JP" altLang="en-US" sz="2000" dirty="0"/>
              <a:t>コンテナ内の</a:t>
            </a:r>
            <a:r>
              <a:rPr lang="en-US" altLang="ja-JP" sz="2000" dirty="0"/>
              <a:t>OS</a:t>
            </a:r>
            <a:r>
              <a:rPr lang="ja-JP" altLang="en-US" sz="2000" dirty="0"/>
              <a:t>上にインストール</a:t>
            </a:r>
            <a:endParaRPr kumimoji="1" lang="ja-JP" altLang="en-US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33901F-4E79-4DC1-BFC0-A4F395395B17}"/>
              </a:ext>
            </a:extLst>
          </p:cNvPr>
          <p:cNvSpPr/>
          <p:nvPr/>
        </p:nvSpPr>
        <p:spPr>
          <a:xfrm>
            <a:off x="6945647" y="3772375"/>
            <a:ext cx="3130459" cy="49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機械学習フレームワーク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203557-767D-495C-8CC9-484615439497}"/>
              </a:ext>
            </a:extLst>
          </p:cNvPr>
          <p:cNvSpPr/>
          <p:nvPr/>
        </p:nvSpPr>
        <p:spPr>
          <a:xfrm>
            <a:off x="6945647" y="4349275"/>
            <a:ext cx="313045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その他必要なパッケージ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47308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7D9698-4A44-4593-AF4D-22982CEF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E1A7794-537B-4851-8677-C163F6576775}"/>
              </a:ext>
            </a:extLst>
          </p:cNvPr>
          <p:cNvSpPr/>
          <p:nvPr/>
        </p:nvSpPr>
        <p:spPr>
          <a:xfrm>
            <a:off x="4287689" y="1352626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9B5E170-4071-4A06-93EB-76EC7417004A}"/>
              </a:ext>
            </a:extLst>
          </p:cNvPr>
          <p:cNvSpPr/>
          <p:nvPr/>
        </p:nvSpPr>
        <p:spPr>
          <a:xfrm>
            <a:off x="292233" y="1352626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E617FA4-FAB2-42B2-A249-26B8C38A40AF}"/>
              </a:ext>
            </a:extLst>
          </p:cNvPr>
          <p:cNvSpPr/>
          <p:nvPr/>
        </p:nvSpPr>
        <p:spPr>
          <a:xfrm>
            <a:off x="8172063" y="1352626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A05DC7-1065-4929-A055-985632031A58}"/>
              </a:ext>
            </a:extLst>
          </p:cNvPr>
          <p:cNvSpPr/>
          <p:nvPr/>
        </p:nvSpPr>
        <p:spPr>
          <a:xfrm>
            <a:off x="830706" y="1820852"/>
            <a:ext cx="2168165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tx1"/>
                </a:solidFill>
              </a:rPr>
              <a:t>Dockerfile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8ADDF65-F9A4-41F6-87EE-E6765C90BC4D}"/>
              </a:ext>
            </a:extLst>
          </p:cNvPr>
          <p:cNvSpPr/>
          <p:nvPr/>
        </p:nvSpPr>
        <p:spPr>
          <a:xfrm>
            <a:off x="5093535" y="1831660"/>
            <a:ext cx="1880647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image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F85E7424-A557-4E7F-9067-DEC2A3883CCE}"/>
              </a:ext>
            </a:extLst>
          </p:cNvPr>
          <p:cNvSpPr/>
          <p:nvPr/>
        </p:nvSpPr>
        <p:spPr>
          <a:xfrm>
            <a:off x="8875765" y="1750659"/>
            <a:ext cx="2205870" cy="1231795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コンテナ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ECF7ECC-CB4F-4C24-B57F-248439AF2C7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98871" y="2400856"/>
            <a:ext cx="2094664" cy="10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AB8B18D-481E-4F6C-8E75-FA267E82990B}"/>
              </a:ext>
            </a:extLst>
          </p:cNvPr>
          <p:cNvCxnSpPr>
            <a:cxnSpLocks/>
          </p:cNvCxnSpPr>
          <p:nvPr/>
        </p:nvCxnSpPr>
        <p:spPr>
          <a:xfrm flipV="1">
            <a:off x="6989764" y="2400857"/>
            <a:ext cx="18860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034D9C-16BA-45E0-929F-994E87738699}"/>
              </a:ext>
            </a:extLst>
          </p:cNvPr>
          <p:cNvSpPr txBox="1"/>
          <p:nvPr/>
        </p:nvSpPr>
        <p:spPr>
          <a:xfrm>
            <a:off x="3510120" y="1740788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C9FB23-40E6-454A-B765-1D6A88209B98}"/>
              </a:ext>
            </a:extLst>
          </p:cNvPr>
          <p:cNvSpPr txBox="1"/>
          <p:nvPr/>
        </p:nvSpPr>
        <p:spPr>
          <a:xfrm>
            <a:off x="305914" y="3291057"/>
            <a:ext cx="343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作成する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の内容を</a:t>
            </a:r>
            <a:r>
              <a:rPr kumimoji="1" lang="ja-JP" altLang="en-US" sz="2400" dirty="0"/>
              <a:t>記述</a:t>
            </a:r>
            <a:br>
              <a:rPr kumimoji="1" lang="en-US" altLang="ja-JP" sz="2400" dirty="0"/>
            </a:br>
            <a:r>
              <a:rPr lang="ja-JP" altLang="en-US" sz="2400" dirty="0"/>
              <a:t>（インストールするパッケージ等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8F2B3A-D3F9-4D1F-BE14-4E0CE4414F25}"/>
              </a:ext>
            </a:extLst>
          </p:cNvPr>
          <p:cNvSpPr txBox="1"/>
          <p:nvPr/>
        </p:nvSpPr>
        <p:spPr>
          <a:xfrm>
            <a:off x="4408631" y="3905749"/>
            <a:ext cx="33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/>
              <a:t>Dockerfile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7261C9-9D54-4ECA-A86F-16B797494018}"/>
              </a:ext>
            </a:extLst>
          </p:cNvPr>
          <p:cNvSpPr txBox="1"/>
          <p:nvPr/>
        </p:nvSpPr>
        <p:spPr>
          <a:xfrm>
            <a:off x="7451748" y="1734366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99E976-953B-416A-9372-C218215BC5F2}"/>
              </a:ext>
            </a:extLst>
          </p:cNvPr>
          <p:cNvSpPr txBox="1"/>
          <p:nvPr/>
        </p:nvSpPr>
        <p:spPr>
          <a:xfrm>
            <a:off x="8283145" y="3528064"/>
            <a:ext cx="337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Docker image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ubuntu</a:t>
            </a:r>
            <a:r>
              <a:rPr kumimoji="1" lang="ja-JP" altLang="en-US" sz="2400" dirty="0"/>
              <a:t>等の</a:t>
            </a:r>
            <a:r>
              <a:rPr kumimoji="1" lang="en-US" altLang="ja-JP" sz="2400" dirty="0"/>
              <a:t>OS</a:t>
            </a:r>
            <a:r>
              <a:rPr kumimoji="1" lang="ja-JP" altLang="en-US" sz="2400" dirty="0"/>
              <a:t>をベースにした環境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0153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326367-9D3E-41E9-AE19-F19B91C5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E0CB8F-A1EC-4A75-B97D-5FCF8AF3FF92}"/>
              </a:ext>
            </a:extLst>
          </p:cNvPr>
          <p:cNvSpPr/>
          <p:nvPr/>
        </p:nvSpPr>
        <p:spPr>
          <a:xfrm>
            <a:off x="3397091" y="4068300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E13A84-05DC-40DE-9777-9DCABE44A635}"/>
              </a:ext>
            </a:extLst>
          </p:cNvPr>
          <p:cNvSpPr/>
          <p:nvPr/>
        </p:nvSpPr>
        <p:spPr>
          <a:xfrm>
            <a:off x="816028" y="1799283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&lt;Docker image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の名称（任意）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 &lt;Docker file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のある場所（相対パス）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417345-2E90-4F7E-961E-2CAEFFBF18CC}"/>
              </a:ext>
            </a:extLst>
          </p:cNvPr>
          <p:cNvSpPr/>
          <p:nvPr/>
        </p:nvSpPr>
        <p:spPr>
          <a:xfrm>
            <a:off x="808329" y="2742886"/>
            <a:ext cx="10793049" cy="93718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--name=&lt;</a:t>
            </a:r>
            <a:r>
              <a:rPr lang="ja-JP" altLang="en-US" dirty="0"/>
              <a:t>コンテナの名称（任意）</a:t>
            </a:r>
            <a:r>
              <a:rPr lang="en-US" altLang="ja-JP" dirty="0"/>
              <a:t>&gt;  -v &lt;</a:t>
            </a:r>
            <a:r>
              <a:rPr lang="ja-JP" altLang="en-US" dirty="0"/>
              <a:t>ホスト側のマウントしたいディレクトリまでの絶対パス</a:t>
            </a:r>
            <a:r>
              <a:rPr lang="en-US" altLang="ja-JP" dirty="0"/>
              <a:t>&gt;:&lt;</a:t>
            </a:r>
            <a:r>
              <a:rPr lang="ja-JP" altLang="en-US" dirty="0"/>
              <a:t>コンテナ側のディレクトリまでの絶対パス</a:t>
            </a:r>
            <a:r>
              <a:rPr lang="en-US" altLang="ja-JP" dirty="0"/>
              <a:t>&gt;  &lt;</a:t>
            </a:r>
            <a:r>
              <a:rPr lang="en-US" altLang="ja-JP" dirty="0" err="1"/>
              <a:t>Dockerimage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コンテナ起動時に実行したいコマンド</a:t>
            </a:r>
            <a:r>
              <a:rPr lang="en-US" altLang="ja-JP" dirty="0"/>
              <a:t>&gt; 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FA3654-DCD0-4359-AA18-A9FD7E2A7D47}"/>
              </a:ext>
            </a:extLst>
          </p:cNvPr>
          <p:cNvSpPr txBox="1"/>
          <p:nvPr/>
        </p:nvSpPr>
        <p:spPr>
          <a:xfrm>
            <a:off x="3570556" y="5246963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D3CB84-9CD6-4B4D-ACB2-555955F1B3BB}"/>
              </a:ext>
            </a:extLst>
          </p:cNvPr>
          <p:cNvSpPr txBox="1"/>
          <p:nvPr/>
        </p:nvSpPr>
        <p:spPr>
          <a:xfrm>
            <a:off x="5237564" y="888069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DB4DA2-1468-45BC-88C1-1A70BD10B690}"/>
              </a:ext>
            </a:extLst>
          </p:cNvPr>
          <p:cNvSpPr txBox="1"/>
          <p:nvPr/>
        </p:nvSpPr>
        <p:spPr>
          <a:xfrm>
            <a:off x="4255211" y="1410762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lang="ja-JP" altLang="en-US" dirty="0"/>
              <a:t> ➡ </a:t>
            </a:r>
            <a:r>
              <a:rPr lang="en-US" altLang="ja-JP" dirty="0"/>
              <a:t>Docker 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DB0803-0ED4-4E90-9476-5F696685AD55}"/>
              </a:ext>
            </a:extLst>
          </p:cNvPr>
          <p:cNvSpPr txBox="1"/>
          <p:nvPr/>
        </p:nvSpPr>
        <p:spPr>
          <a:xfrm>
            <a:off x="808329" y="2402061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DEBA34-B084-41E1-93A4-1B001DDB669F}"/>
              </a:ext>
            </a:extLst>
          </p:cNvPr>
          <p:cNvSpPr txBox="1"/>
          <p:nvPr/>
        </p:nvSpPr>
        <p:spPr>
          <a:xfrm>
            <a:off x="3799094" y="4333735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7EF2F-E78D-4129-8D24-C9E95FA95869}"/>
              </a:ext>
            </a:extLst>
          </p:cNvPr>
          <p:cNvSpPr txBox="1"/>
          <p:nvPr/>
        </p:nvSpPr>
        <p:spPr>
          <a:xfrm>
            <a:off x="558788" y="4531213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F9A4B4-5253-461A-9902-7D0A4BBB8C6F}"/>
              </a:ext>
            </a:extLst>
          </p:cNvPr>
          <p:cNvSpPr txBox="1"/>
          <p:nvPr/>
        </p:nvSpPr>
        <p:spPr>
          <a:xfrm>
            <a:off x="3431861" y="4920175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19E7221-6199-4807-BD59-703C23A4BC73}"/>
              </a:ext>
            </a:extLst>
          </p:cNvPr>
          <p:cNvSpPr/>
          <p:nvPr/>
        </p:nvSpPr>
        <p:spPr>
          <a:xfrm>
            <a:off x="5740400" y="1221455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2D8586DC-92DC-4F3B-8683-96EA83D00501}"/>
              </a:ext>
            </a:extLst>
          </p:cNvPr>
          <p:cNvSpPr/>
          <p:nvPr/>
        </p:nvSpPr>
        <p:spPr>
          <a:xfrm>
            <a:off x="5740400" y="2187804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7BB425C0-6C16-4C76-BD33-9DDBC885EDDD}"/>
              </a:ext>
            </a:extLst>
          </p:cNvPr>
          <p:cNvSpPr/>
          <p:nvPr/>
        </p:nvSpPr>
        <p:spPr>
          <a:xfrm>
            <a:off x="3990058" y="4012358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7852DE1-410B-448E-B228-E56AD11195D7}"/>
              </a:ext>
            </a:extLst>
          </p:cNvPr>
          <p:cNvSpPr/>
          <p:nvPr/>
        </p:nvSpPr>
        <p:spPr>
          <a:xfrm>
            <a:off x="5965808" y="3680066"/>
            <a:ext cx="251755" cy="339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AD7993-7901-4CEC-B7ED-3213224EC5C7}"/>
              </a:ext>
            </a:extLst>
          </p:cNvPr>
          <p:cNvSpPr txBox="1"/>
          <p:nvPr/>
        </p:nvSpPr>
        <p:spPr>
          <a:xfrm>
            <a:off x="5836164" y="4294355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DD3B568B-2F5A-4857-9641-B4E94AF584C2}"/>
              </a:ext>
            </a:extLst>
          </p:cNvPr>
          <p:cNvSpPr/>
          <p:nvPr/>
        </p:nvSpPr>
        <p:spPr>
          <a:xfrm>
            <a:off x="4004253" y="4654061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17B240-E47D-4CBE-B8CA-C4DBDEAA7957}"/>
              </a:ext>
            </a:extLst>
          </p:cNvPr>
          <p:cNvSpPr txBox="1"/>
          <p:nvPr/>
        </p:nvSpPr>
        <p:spPr>
          <a:xfrm>
            <a:off x="9363678" y="4527417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19DB429-61DC-4347-A206-E4193317CC91}"/>
              </a:ext>
            </a:extLst>
          </p:cNvPr>
          <p:cNvSpPr/>
          <p:nvPr/>
        </p:nvSpPr>
        <p:spPr>
          <a:xfrm>
            <a:off x="432542" y="5731186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5D76C92-C122-40B0-B2D5-99CD82737D9C}"/>
              </a:ext>
            </a:extLst>
          </p:cNvPr>
          <p:cNvSpPr/>
          <p:nvPr/>
        </p:nvSpPr>
        <p:spPr>
          <a:xfrm>
            <a:off x="4192846" y="5627284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3D3C70-761A-493A-979F-F9C23CA7F250}"/>
              </a:ext>
            </a:extLst>
          </p:cNvPr>
          <p:cNvSpPr/>
          <p:nvPr/>
        </p:nvSpPr>
        <p:spPr>
          <a:xfrm flipV="1">
            <a:off x="432542" y="1070862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F7D756F-1E1B-486C-A88D-ED48624563CF}"/>
              </a:ext>
            </a:extLst>
          </p:cNvPr>
          <p:cNvSpPr/>
          <p:nvPr/>
        </p:nvSpPr>
        <p:spPr>
          <a:xfrm rot="16200000" flipH="1">
            <a:off x="2721014" y="-1319163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0E7DB2-F6F5-406F-B394-56D3904B5F8A}"/>
              </a:ext>
            </a:extLst>
          </p:cNvPr>
          <p:cNvSpPr/>
          <p:nvPr/>
        </p:nvSpPr>
        <p:spPr>
          <a:xfrm flipV="1">
            <a:off x="4166365" y="4006878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C2CD3ED6-B3DF-42B0-A89C-B6F990D6ED3B}"/>
              </a:ext>
            </a:extLst>
          </p:cNvPr>
          <p:cNvSpPr/>
          <p:nvPr/>
        </p:nvSpPr>
        <p:spPr>
          <a:xfrm>
            <a:off x="7207897" y="4008461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B93C6046-E04D-46BD-AB05-F788163BC762}"/>
              </a:ext>
            </a:extLst>
          </p:cNvPr>
          <p:cNvSpPr/>
          <p:nvPr/>
        </p:nvSpPr>
        <p:spPr>
          <a:xfrm>
            <a:off x="7200342" y="4634110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E6E79D4-840A-4CA2-BC50-115B33F04A20}"/>
              </a:ext>
            </a:extLst>
          </p:cNvPr>
          <p:cNvSpPr/>
          <p:nvPr/>
        </p:nvSpPr>
        <p:spPr>
          <a:xfrm>
            <a:off x="7472416" y="5710760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217F6C-37FD-40FB-9A47-F49898612F8B}"/>
              </a:ext>
            </a:extLst>
          </p:cNvPr>
          <p:cNvSpPr/>
          <p:nvPr/>
        </p:nvSpPr>
        <p:spPr>
          <a:xfrm flipV="1">
            <a:off x="11821158" y="2491749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290D9293-F125-42CA-A81B-C87A78C70C6E}"/>
              </a:ext>
            </a:extLst>
          </p:cNvPr>
          <p:cNvSpPr/>
          <p:nvPr/>
        </p:nvSpPr>
        <p:spPr>
          <a:xfrm rot="5400000" flipH="1">
            <a:off x="11428288" y="2241149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B5811D-7CBB-41F9-90FF-FD1C482CD194}"/>
              </a:ext>
            </a:extLst>
          </p:cNvPr>
          <p:cNvSpPr/>
          <p:nvPr/>
        </p:nvSpPr>
        <p:spPr>
          <a:xfrm>
            <a:off x="7427338" y="5565528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54B319-3A0E-40B8-AB2F-D718C4E13210}"/>
              </a:ext>
            </a:extLst>
          </p:cNvPr>
          <p:cNvSpPr txBox="1"/>
          <p:nvPr/>
        </p:nvSpPr>
        <p:spPr>
          <a:xfrm>
            <a:off x="5964526" y="3676990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C70E13D-0948-447F-B981-72DC35CEFE89}"/>
              </a:ext>
            </a:extLst>
          </p:cNvPr>
          <p:cNvSpPr txBox="1"/>
          <p:nvPr/>
        </p:nvSpPr>
        <p:spPr>
          <a:xfrm>
            <a:off x="4349993" y="3687788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BC73A5-674B-4BEE-9C20-4ED7CC8E59F4}"/>
              </a:ext>
            </a:extLst>
          </p:cNvPr>
          <p:cNvSpPr txBox="1"/>
          <p:nvPr/>
        </p:nvSpPr>
        <p:spPr>
          <a:xfrm>
            <a:off x="6537550" y="5220372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A9C99C-8E77-4308-8544-9C9808F7724B}"/>
              </a:ext>
            </a:extLst>
          </p:cNvPr>
          <p:cNvSpPr txBox="1"/>
          <p:nvPr/>
        </p:nvSpPr>
        <p:spPr>
          <a:xfrm>
            <a:off x="6402644" y="4900545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3054153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A0DBC1-59FA-4439-8706-70EDE222B66F}"/>
              </a:ext>
            </a:extLst>
          </p:cNvPr>
          <p:cNvSpPr/>
          <p:nvPr/>
        </p:nvSpPr>
        <p:spPr>
          <a:xfrm>
            <a:off x="577983" y="4727544"/>
            <a:ext cx="5951583" cy="75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DF32B9-3E69-4092-AD19-CE4D11355082}"/>
              </a:ext>
            </a:extLst>
          </p:cNvPr>
          <p:cNvSpPr/>
          <p:nvPr/>
        </p:nvSpPr>
        <p:spPr>
          <a:xfrm>
            <a:off x="581190" y="2806831"/>
            <a:ext cx="5951583" cy="1586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8290C4-0748-4AFF-9FD8-C667193E88F8}"/>
              </a:ext>
            </a:extLst>
          </p:cNvPr>
          <p:cNvSpPr/>
          <p:nvPr/>
        </p:nvSpPr>
        <p:spPr>
          <a:xfrm>
            <a:off x="581190" y="1168924"/>
            <a:ext cx="5951583" cy="226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41FFE4-2B9C-45D7-BE24-367436A76970}"/>
              </a:ext>
            </a:extLst>
          </p:cNvPr>
          <p:cNvSpPr txBox="1"/>
          <p:nvPr/>
        </p:nvSpPr>
        <p:spPr>
          <a:xfrm>
            <a:off x="6608188" y="1097379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使用したい</a:t>
            </a:r>
            <a:r>
              <a:rPr kumimoji="1" lang="en-US" altLang="ja-JP" dirty="0">
                <a:solidFill>
                  <a:schemeClr val="accent1"/>
                </a:solidFill>
              </a:rPr>
              <a:t>ubuntu,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cuda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cudnn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182801-B0AA-468B-B29B-663594CED5BC}"/>
              </a:ext>
            </a:extLst>
          </p:cNvPr>
          <p:cNvSpPr txBox="1"/>
          <p:nvPr/>
        </p:nvSpPr>
        <p:spPr>
          <a:xfrm>
            <a:off x="6608188" y="2716448"/>
            <a:ext cx="537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anaconda</a:t>
            </a:r>
            <a:r>
              <a:rPr lang="ja-JP" altLang="en-US" dirty="0">
                <a:solidFill>
                  <a:schemeClr val="accent1"/>
                </a:solidFill>
              </a:rPr>
              <a:t>のインストール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https://repo.anaconda.com/archive</a:t>
            </a:r>
          </a:p>
          <a:p>
            <a:r>
              <a:rPr kumimoji="1" lang="ja-JP" altLang="en-US" dirty="0">
                <a:solidFill>
                  <a:schemeClr val="accent1"/>
                </a:solidFill>
              </a:rPr>
              <a:t>で検索して任意の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>
                <a:solidFill>
                  <a:schemeClr val="accent1"/>
                </a:solidFill>
              </a:rPr>
              <a:t>anaconda</a:t>
            </a:r>
            <a:r>
              <a:rPr kumimoji="1" lang="ja-JP" altLang="en-US" dirty="0">
                <a:solidFill>
                  <a:schemeClr val="accent1"/>
                </a:solidFill>
              </a:rPr>
              <a:t>をダウンロード</a:t>
            </a:r>
            <a:r>
              <a:rPr lang="en-US" altLang="ja-JP" dirty="0">
                <a:solidFill>
                  <a:schemeClr val="accent1"/>
                </a:solidFill>
              </a:rPr>
              <a:t>&amp;</a:t>
            </a:r>
            <a:r>
              <a:rPr lang="ja-JP" altLang="en-US" dirty="0">
                <a:solidFill>
                  <a:schemeClr val="accent1"/>
                </a:solidFill>
              </a:rPr>
              <a:t>インストールが終わったら</a:t>
            </a:r>
            <a:r>
              <a:rPr lang="en-US" altLang="ja-JP" dirty="0" err="1">
                <a:solidFill>
                  <a:schemeClr val="accent1"/>
                </a:solidFill>
              </a:rPr>
              <a:t>sh</a:t>
            </a:r>
            <a:r>
              <a:rPr lang="ja-JP" altLang="en-US" dirty="0">
                <a:solidFill>
                  <a:schemeClr val="accent1"/>
                </a:solidFill>
              </a:rPr>
              <a:t>ファイルは削除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これで，</a:t>
            </a:r>
            <a:r>
              <a:rPr lang="en-US" altLang="ja-JP" dirty="0">
                <a:solidFill>
                  <a:schemeClr val="accent1"/>
                </a:solidFill>
              </a:rPr>
              <a:t>python</a:t>
            </a:r>
            <a:r>
              <a:rPr lang="ja-JP" altLang="en-US" dirty="0">
                <a:solidFill>
                  <a:schemeClr val="accent1"/>
                </a:solidFill>
              </a:rPr>
              <a:t>関連（</a:t>
            </a:r>
            <a:r>
              <a:rPr lang="en-US" altLang="ja-JP" dirty="0" err="1">
                <a:solidFill>
                  <a:schemeClr val="accent1"/>
                </a:solidFill>
              </a:rPr>
              <a:t>numpy</a:t>
            </a:r>
            <a:r>
              <a:rPr lang="en-US" altLang="ja-JP" dirty="0">
                <a:solidFill>
                  <a:schemeClr val="accent1"/>
                </a:solidFill>
              </a:rPr>
              <a:t>, matplotlib</a:t>
            </a:r>
            <a:r>
              <a:rPr lang="ja-JP" altLang="en-US" dirty="0">
                <a:solidFill>
                  <a:schemeClr val="accent1"/>
                </a:solidFill>
              </a:rPr>
              <a:t>等）は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ほとんどインストールされる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9BCEEC-2AE9-41A0-BEBF-ECA4B05BEB37}"/>
              </a:ext>
            </a:extLst>
          </p:cNvPr>
          <p:cNvSpPr txBox="1"/>
          <p:nvPr/>
        </p:nvSpPr>
        <p:spPr>
          <a:xfrm>
            <a:off x="6608188" y="4797182"/>
            <a:ext cx="432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使用したい機械学習のフレームワークと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を指定してインストール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969699-FBA5-4492-ADA7-024491C2B3FF}"/>
              </a:ext>
            </a:extLst>
          </p:cNvPr>
          <p:cNvSpPr/>
          <p:nvPr/>
        </p:nvSpPr>
        <p:spPr>
          <a:xfrm>
            <a:off x="505775" y="1083631"/>
            <a:ext cx="6096000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nvidia</a:t>
            </a:r>
            <a:r>
              <a:rPr lang="en-US" altLang="ja-JP" dirty="0"/>
              <a:t>/cuda:9.0-cudnn7-devel-ubuntu16.04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WORKDIR /opt</a:t>
            </a:r>
          </a:p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  <a:p>
            <a:r>
              <a:rPr lang="en-US" altLang="ja-JP" dirty="0"/>
              <a:t>ENV PATH /opt/anaconda3/bin:$PATH</a:t>
            </a:r>
          </a:p>
          <a:p>
            <a:r>
              <a:rPr lang="en-US" altLang="ja-JP" dirty="0"/>
              <a:t>RUN pip install --upgrade pip &amp;&amp; pip install /</a:t>
            </a:r>
          </a:p>
          <a:p>
            <a:r>
              <a:rPr lang="en-US" altLang="ja-JP" dirty="0"/>
              <a:t>cupy-cuda90==5.3.0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chainer</a:t>
            </a:r>
            <a:r>
              <a:rPr lang="en-US" altLang="ja-JP" dirty="0"/>
              <a:t>==5.3.0</a:t>
            </a:r>
          </a:p>
          <a:p>
            <a:r>
              <a:rPr lang="en-US" altLang="ja-JP" dirty="0"/>
              <a:t>WORKDIR /</a:t>
            </a:r>
          </a:p>
          <a:p>
            <a:r>
              <a:rPr lang="en-US" altLang="ja-JP" dirty="0"/>
              <a:t>CMD ["/bin/bash"]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1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0A5E7AC-508A-422C-9CE0-E3F2113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2.Dockerfile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0E1B0-F1F5-4BC5-9F62-7137CE82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349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9884678-708E-4975-B2D0-FD4BA039BE57}"/>
              </a:ext>
            </a:extLst>
          </p:cNvPr>
          <p:cNvSpPr/>
          <p:nvPr/>
        </p:nvSpPr>
        <p:spPr>
          <a:xfrm>
            <a:off x="4731052" y="1227685"/>
            <a:ext cx="6579910" cy="5477916"/>
          </a:xfrm>
          <a:prstGeom prst="roundRect">
            <a:avLst>
              <a:gd name="adj" fmla="val 48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98FB5-0A07-4A47-82B6-690FAF0C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763017-8CBC-459D-BFB0-4DED902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3D8DDA-C186-4CA0-948A-00A59D83A46B}"/>
              </a:ext>
            </a:extLst>
          </p:cNvPr>
          <p:cNvSpPr/>
          <p:nvPr/>
        </p:nvSpPr>
        <p:spPr>
          <a:xfrm>
            <a:off x="892725" y="2497190"/>
            <a:ext cx="2774750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</a:rPr>
              <a:t>Dockerfile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4520B4-683E-441F-8AEC-CAB9AD76509A}"/>
              </a:ext>
            </a:extLst>
          </p:cNvPr>
          <p:cNvSpPr/>
          <p:nvPr/>
        </p:nvSpPr>
        <p:spPr>
          <a:xfrm>
            <a:off x="4973007" y="1452884"/>
            <a:ext cx="609600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nvidia</a:t>
            </a:r>
            <a:r>
              <a:rPr lang="en-US" altLang="ja-JP" dirty="0"/>
              <a:t>/cuda:9.0-cudnn7-devel-ubuntu16.04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WORKDIR /opt</a:t>
            </a:r>
          </a:p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  <a:p>
            <a:r>
              <a:rPr lang="en-US" altLang="ja-JP" dirty="0"/>
              <a:t>ENV PATH /opt/anaconda3/bin:$PATH</a:t>
            </a:r>
          </a:p>
          <a:p>
            <a:r>
              <a:rPr lang="en-US" altLang="ja-JP" dirty="0"/>
              <a:t>RUN pip install --upgrade pip &amp;&amp; pip install /</a:t>
            </a:r>
          </a:p>
          <a:p>
            <a:r>
              <a:rPr lang="en-US" altLang="ja-JP" dirty="0"/>
              <a:t>cupy-cuda90==5.3.0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chainer</a:t>
            </a:r>
            <a:r>
              <a:rPr lang="en-US" altLang="ja-JP" dirty="0"/>
              <a:t>==5.3.0</a:t>
            </a:r>
          </a:p>
          <a:p>
            <a:r>
              <a:rPr lang="en-US" altLang="ja-JP" dirty="0"/>
              <a:t>WORKDIR /</a:t>
            </a:r>
          </a:p>
          <a:p>
            <a:r>
              <a:rPr lang="en-US" altLang="ja-JP" dirty="0"/>
              <a:t>CMD ["/bin/bash"]</a:t>
            </a:r>
            <a:endParaRPr lang="ja-JP" altLang="en-US" dirty="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21894DB8-58A5-41DD-9C7A-DCFF41E4561F}"/>
              </a:ext>
            </a:extLst>
          </p:cNvPr>
          <p:cNvSpPr/>
          <p:nvPr/>
        </p:nvSpPr>
        <p:spPr>
          <a:xfrm rot="16200000">
            <a:off x="3979506" y="3193116"/>
            <a:ext cx="655163" cy="126134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9434D5-68FB-4481-82F2-520B6D1CA4D4}"/>
              </a:ext>
            </a:extLst>
          </p:cNvPr>
          <p:cNvSpPr txBox="1"/>
          <p:nvPr/>
        </p:nvSpPr>
        <p:spPr>
          <a:xfrm>
            <a:off x="731235" y="3740033"/>
            <a:ext cx="293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環境構築のための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情報を記述したもの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551B76-6F2F-4292-8B38-6AA3D3B14608}"/>
              </a:ext>
            </a:extLst>
          </p:cNvPr>
          <p:cNvSpPr txBox="1"/>
          <p:nvPr/>
        </p:nvSpPr>
        <p:spPr>
          <a:xfrm>
            <a:off x="672795" y="4593144"/>
            <a:ext cx="3214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accent2"/>
                </a:solidFill>
              </a:rPr>
              <a:t>Dockerfile</a:t>
            </a:r>
            <a:r>
              <a:rPr kumimoji="1" lang="ja-JP" altLang="en-US" b="1" dirty="0">
                <a:solidFill>
                  <a:schemeClr val="accent2"/>
                </a:solidFill>
              </a:rPr>
              <a:t>の名前は</a:t>
            </a:r>
            <a:r>
              <a:rPr lang="ja-JP" altLang="en-US" b="1" dirty="0">
                <a:solidFill>
                  <a:schemeClr val="accent2"/>
                </a:solidFill>
              </a:rPr>
              <a:t>「</a:t>
            </a:r>
            <a:r>
              <a:rPr lang="en-US" altLang="ja-JP" b="1" dirty="0" err="1">
                <a:solidFill>
                  <a:schemeClr val="accent2"/>
                </a:solidFill>
              </a:rPr>
              <a:t>Dockerfile</a:t>
            </a:r>
            <a:r>
              <a:rPr lang="ja-JP" altLang="en-US" b="1" dirty="0">
                <a:solidFill>
                  <a:schemeClr val="accent2"/>
                </a:solidFill>
              </a:rPr>
              <a:t>」にする</a:t>
            </a:r>
            <a:r>
              <a:rPr lang="ja-JP" altLang="en-US" dirty="0"/>
              <a:t>こと</a:t>
            </a:r>
            <a:endParaRPr lang="en-US" altLang="ja-JP" dirty="0"/>
          </a:p>
          <a:p>
            <a:pPr algn="ctr"/>
            <a:r>
              <a:rPr kumimoji="1" lang="en-US" altLang="ja-JP" dirty="0"/>
              <a:t>※ build</a:t>
            </a:r>
            <a:r>
              <a:rPr kumimoji="1" lang="ja-JP" altLang="en-US" dirty="0"/>
              <a:t>の際「</a:t>
            </a:r>
            <a:r>
              <a:rPr kumimoji="1" lang="en-US" altLang="ja-JP" dirty="0"/>
              <a:t>Docker file</a:t>
            </a:r>
            <a:r>
              <a:rPr lang="ja-JP" altLang="en-US" dirty="0"/>
              <a:t>」という名前のファイルを探して</a:t>
            </a:r>
            <a:r>
              <a:rPr lang="en-US" altLang="ja-JP" dirty="0"/>
              <a:t>build</a:t>
            </a:r>
            <a:r>
              <a:rPr lang="ja-JP" altLang="en-US" dirty="0"/>
              <a:t>するため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45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75EA3-9554-4E41-9647-C6F050F9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instruction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691C75-1468-461B-8CE5-93EA87D2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instruction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に記述する際のコマンドのようなもの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99EE38-283F-47B1-887D-3C1E7514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7AB1FF-52B8-4756-956E-2F3E306F222B}"/>
              </a:ext>
            </a:extLst>
          </p:cNvPr>
          <p:cNvSpPr txBox="1"/>
          <p:nvPr/>
        </p:nvSpPr>
        <p:spPr>
          <a:xfrm>
            <a:off x="1412240" y="2049969"/>
            <a:ext cx="9367520" cy="4539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800" dirty="0"/>
              <a:t>FROM &lt;base-Docker-image&gt;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800" dirty="0"/>
              <a:t>説明：ベースの</a:t>
            </a:r>
            <a:r>
              <a:rPr kumimoji="1" lang="en-US" altLang="ja-JP" sz="2800" dirty="0"/>
              <a:t>image</a:t>
            </a:r>
            <a:r>
              <a:rPr kumimoji="1" lang="ja-JP" altLang="en-US" sz="2800" dirty="0"/>
              <a:t>（主に</a:t>
            </a:r>
            <a:r>
              <a:rPr kumimoji="1" lang="en-US" altLang="ja-JP" sz="2800" dirty="0"/>
              <a:t>ubuntu</a:t>
            </a:r>
            <a:r>
              <a:rPr lang="ja-JP" altLang="en-US" sz="2800" dirty="0"/>
              <a:t>等の</a:t>
            </a:r>
            <a:r>
              <a:rPr lang="en-US" altLang="ja-JP" sz="2800" dirty="0"/>
              <a:t>OS</a:t>
            </a:r>
            <a:r>
              <a:rPr kumimoji="1" lang="ja-JP" altLang="en-US" sz="2800" dirty="0"/>
              <a:t>）を指定</a:t>
            </a:r>
            <a:endParaRPr kumimoji="1" lang="en-US" altLang="ja-JP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800" dirty="0"/>
              <a:t>RUN &lt;command&gt;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/>
              <a:t>説明： </a:t>
            </a:r>
            <a:r>
              <a:rPr lang="en-US" altLang="ja-JP" sz="2800" dirty="0"/>
              <a:t>FROM</a:t>
            </a:r>
            <a:r>
              <a:rPr lang="ja-JP" altLang="en-US" sz="2800" dirty="0"/>
              <a:t>で指定した</a:t>
            </a:r>
            <a:r>
              <a:rPr lang="en-US" altLang="ja-JP" sz="2800" dirty="0"/>
              <a:t>OS</a:t>
            </a:r>
            <a:r>
              <a:rPr lang="ja-JP" altLang="en-US" sz="2800" dirty="0"/>
              <a:t>で使用できるコマンドを実行</a:t>
            </a:r>
            <a:endParaRPr kumimoji="1" lang="en-US" altLang="ja-JP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800" dirty="0"/>
              <a:t>ENV &lt;path&gt;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/>
              <a:t>説明： </a:t>
            </a:r>
            <a:r>
              <a:rPr lang="en-US" altLang="ja-JP" sz="2800" dirty="0"/>
              <a:t>path</a:t>
            </a:r>
            <a:r>
              <a:rPr lang="ja-JP" altLang="en-US" sz="2800" dirty="0"/>
              <a:t>を通す（インストールしたパッケージ等の）</a:t>
            </a:r>
            <a:endParaRPr lang="en-US" altLang="ja-JP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800" dirty="0"/>
              <a:t>CMD &lt;command&gt;</a:t>
            </a:r>
          </a:p>
          <a:p>
            <a:r>
              <a:rPr lang="ja-JP" altLang="en-US" sz="2800" dirty="0"/>
              <a:t>説明：</a:t>
            </a:r>
            <a:r>
              <a:rPr kumimoji="1" lang="ja-JP" altLang="en-US" sz="2800" dirty="0"/>
              <a:t>コンテナ生成時に実行されるコマンドを指定</a:t>
            </a:r>
          </a:p>
        </p:txBody>
      </p:sp>
    </p:spTree>
    <p:extLst>
      <p:ext uri="{BB962C8B-B14F-4D97-AF65-F5344CB8AC3E}">
        <p14:creationId xmlns:p14="http://schemas.microsoft.com/office/powerpoint/2010/main" val="420840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5EF67B-25D0-4BF4-977A-0C1669D1926F}"/>
              </a:ext>
            </a:extLst>
          </p:cNvPr>
          <p:cNvSpPr/>
          <p:nvPr/>
        </p:nvSpPr>
        <p:spPr>
          <a:xfrm>
            <a:off x="7853319" y="3230065"/>
            <a:ext cx="3403961" cy="19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98FB5-0A07-4A47-82B6-690FAF0C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763017-8CBC-459D-BFB0-4DED902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4520B4-683E-441F-8AEC-CAB9AD76509A}"/>
              </a:ext>
            </a:extLst>
          </p:cNvPr>
          <p:cNvSpPr/>
          <p:nvPr/>
        </p:nvSpPr>
        <p:spPr>
          <a:xfrm>
            <a:off x="433633" y="2402165"/>
            <a:ext cx="11167748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FROM </a:t>
            </a:r>
            <a:r>
              <a:rPr lang="en-US" altLang="ja-JP" sz="3200" dirty="0" err="1"/>
              <a:t>nvidia</a:t>
            </a:r>
            <a:r>
              <a:rPr lang="en-US" altLang="ja-JP" sz="3200" dirty="0"/>
              <a:t>/cuda:9.0-cudnn7-devel-ubuntu16.04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C5CE248-E18F-44DF-A2AF-F032FD61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50" y="1237124"/>
            <a:ext cx="11838620" cy="115728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FROM</a:t>
            </a:r>
            <a:r>
              <a:rPr lang="ja-JP" altLang="en-US" dirty="0"/>
              <a:t> </a:t>
            </a:r>
            <a:r>
              <a:rPr lang="en-US" altLang="ja-JP" dirty="0"/>
              <a:t>&lt;Docker image&gt;</a:t>
            </a:r>
            <a:r>
              <a:rPr lang="ja-JP" altLang="en-US" dirty="0"/>
              <a:t>：</a:t>
            </a:r>
            <a:r>
              <a:rPr kumimoji="1" lang="ja-JP" altLang="en-US" dirty="0"/>
              <a:t>ベースとする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を記述（だいたいは</a:t>
            </a:r>
            <a:r>
              <a:rPr kumimoji="1" lang="en-US" altLang="ja-JP" dirty="0"/>
              <a:t>OS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➡ </a:t>
            </a:r>
            <a:r>
              <a:rPr lang="ja-JP" altLang="en-US" dirty="0"/>
              <a:t>この</a:t>
            </a:r>
            <a:r>
              <a:rPr lang="en-US" altLang="ja-JP" dirty="0"/>
              <a:t>OS</a:t>
            </a:r>
            <a:r>
              <a:rPr lang="ja-JP" altLang="en-US" dirty="0"/>
              <a:t>の上にパッケージインストール等して環境を構築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DFE2DC-48D3-459F-B94E-3760979BCBC3}"/>
              </a:ext>
            </a:extLst>
          </p:cNvPr>
          <p:cNvSpPr txBox="1"/>
          <p:nvPr/>
        </p:nvSpPr>
        <p:spPr>
          <a:xfrm>
            <a:off x="724346" y="5218669"/>
            <a:ext cx="712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Docker hub</a:t>
            </a:r>
            <a:r>
              <a:rPr lang="ja-JP" altLang="en-US" sz="2400" dirty="0"/>
              <a:t>（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を管理するサイト）</a:t>
            </a:r>
            <a:endParaRPr lang="en-US" altLang="ja-JP" sz="2400" dirty="0"/>
          </a:p>
          <a:p>
            <a:pPr algn="ctr"/>
            <a:r>
              <a:rPr lang="ja-JP" altLang="en-US" sz="2400" dirty="0"/>
              <a:t>からベース</a:t>
            </a:r>
            <a:r>
              <a:rPr lang="en-US" altLang="ja-JP" sz="2400" dirty="0"/>
              <a:t>image</a:t>
            </a:r>
            <a:r>
              <a:rPr lang="ja-JP" altLang="en-US" sz="2400" dirty="0"/>
              <a:t>を持ってくる</a:t>
            </a:r>
            <a:endParaRPr kumimoji="1" lang="ja-JP" altLang="en-US" sz="2400" dirty="0"/>
          </a:p>
        </p:txBody>
      </p:sp>
      <p:pic>
        <p:nvPicPr>
          <p:cNvPr id="1026" name="Picture 2" descr="New OpenNebula 5.12 Beta with Docker Hub Integration – OpenNebula">
            <a:extLst>
              <a:ext uri="{FF2B5EF4-FFF2-40B4-BE49-F238E27FC236}">
                <a16:creationId xmlns:a16="http://schemas.microsoft.com/office/drawing/2014/main" id="{7EB80DBD-68C9-4C95-8F8B-BC49C0AE9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4" y="3539778"/>
            <a:ext cx="6505529" cy="16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BDB12D-B08E-4D9D-974D-E25BBF6D722F}"/>
              </a:ext>
            </a:extLst>
          </p:cNvPr>
          <p:cNvSpPr/>
          <p:nvPr/>
        </p:nvSpPr>
        <p:spPr>
          <a:xfrm>
            <a:off x="7780117" y="3168858"/>
            <a:ext cx="3828980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FROM </a:t>
            </a:r>
            <a:r>
              <a:rPr lang="en-US" altLang="ja-JP" sz="1200" dirty="0" err="1"/>
              <a:t>nvidia</a:t>
            </a:r>
            <a:r>
              <a:rPr lang="en-US" altLang="ja-JP" sz="1200" dirty="0"/>
              <a:t>/cuda:9.0-cudnn7-devel-ubuntu16.04</a:t>
            </a:r>
          </a:p>
          <a:p>
            <a:r>
              <a:rPr lang="en-US" altLang="ja-JP" sz="1200" dirty="0"/>
              <a:t>RUN apt-get update &amp;&amp; apt-get install -y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sudo</a:t>
            </a:r>
            <a:r>
              <a:rPr lang="en-US" altLang="ja-JP" sz="1200" dirty="0"/>
              <a:t>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wget</a:t>
            </a:r>
            <a:r>
              <a:rPr lang="en-US" altLang="ja-JP" sz="1200" dirty="0"/>
              <a:t> /</a:t>
            </a:r>
          </a:p>
          <a:p>
            <a:r>
              <a:rPr lang="en-US" altLang="ja-JP" sz="1200" dirty="0"/>
              <a:t>    vim</a:t>
            </a:r>
          </a:p>
          <a:p>
            <a:r>
              <a:rPr lang="en-US" altLang="ja-JP" sz="1200" dirty="0"/>
              <a:t>WORKDIR /opt</a:t>
            </a:r>
          </a:p>
          <a:p>
            <a:r>
              <a:rPr lang="en-US" altLang="ja-JP" sz="1200" dirty="0"/>
              <a:t>RUN </a:t>
            </a:r>
            <a:r>
              <a:rPr lang="en-US" altLang="ja-JP" sz="1200" dirty="0" err="1"/>
              <a:t>wget</a:t>
            </a:r>
            <a:r>
              <a:rPr lang="en-US" altLang="ja-JP" sz="1200" dirty="0"/>
              <a:t> https://repo.anaconda.com/archive/Anaconda3-2020.02-Linux-x86_64.sh &amp;&amp;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sh</a:t>
            </a:r>
            <a:r>
              <a:rPr lang="en-US" altLang="ja-JP" sz="1200" dirty="0"/>
              <a:t> Anaconda3-2020.02-Linux-x86_64.sh -b -p /opt/anaconda3 &amp;&amp; /</a:t>
            </a:r>
          </a:p>
          <a:p>
            <a:r>
              <a:rPr lang="en-US" altLang="ja-JP" sz="1200" dirty="0"/>
              <a:t>    rm -f Anaconda3-2020.02-Linux-x86_64.sh</a:t>
            </a:r>
          </a:p>
          <a:p>
            <a:r>
              <a:rPr lang="en-US" altLang="ja-JP" sz="1200" dirty="0"/>
              <a:t>ENV PATH /opt/anaconda3/bin:$PATH</a:t>
            </a:r>
          </a:p>
          <a:p>
            <a:r>
              <a:rPr lang="en-US" altLang="ja-JP" sz="1200" dirty="0"/>
              <a:t>RUN pip install --upgrade pip &amp;&amp; pip install /</a:t>
            </a:r>
          </a:p>
          <a:p>
            <a:r>
              <a:rPr lang="en-US" altLang="ja-JP" sz="1200" dirty="0"/>
              <a:t>cupy-cuda90==5.3.0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chainer</a:t>
            </a:r>
            <a:r>
              <a:rPr lang="en-US" altLang="ja-JP" sz="1200" dirty="0"/>
              <a:t>==5.3.0</a:t>
            </a:r>
          </a:p>
          <a:p>
            <a:r>
              <a:rPr lang="en-US" altLang="ja-JP" sz="1200" dirty="0"/>
              <a:t>WORKDIR /</a:t>
            </a:r>
          </a:p>
          <a:p>
            <a:r>
              <a:rPr lang="en-US" altLang="ja-JP" sz="1200" dirty="0"/>
              <a:t>CMD ["/bin/bash"]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79664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rgbClr val="3C3C3C"/>
      </a:dk1>
      <a:lt1>
        <a:sysClr val="window" lastClr="FFFFFF"/>
      </a:lt1>
      <a:dk2>
        <a:srgbClr val="505050"/>
      </a:dk2>
      <a:lt2>
        <a:srgbClr val="E2DFCC"/>
      </a:lt2>
      <a:accent1>
        <a:srgbClr val="3DB680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1081</TotalTime>
  <Words>4827</Words>
  <Application>Microsoft Office PowerPoint</Application>
  <PresentationFormat>ワイド画面</PresentationFormat>
  <Paragraphs>689</Paragraphs>
  <Slides>53</Slides>
  <Notes>3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60" baseType="lpstr">
      <vt:lpstr>Roboto</vt:lpstr>
      <vt:lpstr>メイリオ</vt:lpstr>
      <vt:lpstr>游ゴシック</vt:lpstr>
      <vt:lpstr>Segoe UI</vt:lpstr>
      <vt:lpstr>Wingdings</vt:lpstr>
      <vt:lpstr>Wingdings 2</vt:lpstr>
      <vt:lpstr>配当</vt:lpstr>
      <vt:lpstr>機械学習のためのdocker</vt:lpstr>
      <vt:lpstr>1.docker</vt:lpstr>
      <vt:lpstr>docker</vt:lpstr>
      <vt:lpstr>コンテナ作成 流れ</vt:lpstr>
      <vt:lpstr>コンテナ作成 流れ</vt:lpstr>
      <vt:lpstr>2.Dockerfile</vt:lpstr>
      <vt:lpstr>Dockerfile</vt:lpstr>
      <vt:lpstr>instruction</vt:lpstr>
      <vt:lpstr>FROM</vt:lpstr>
      <vt:lpstr>ベースimageを探す</vt:lpstr>
      <vt:lpstr>ベースimageを探す</vt:lpstr>
      <vt:lpstr>RUN</vt:lpstr>
      <vt:lpstr>WORKDIR</vt:lpstr>
      <vt:lpstr>ENV</vt:lpstr>
      <vt:lpstr>CMD</vt:lpstr>
      <vt:lpstr>docker build</vt:lpstr>
      <vt:lpstr>Docker image</vt:lpstr>
      <vt:lpstr>Docker image</vt:lpstr>
      <vt:lpstr>Docker layerを増やすメリット</vt:lpstr>
      <vt:lpstr>Docker layerを増やすデメリット</vt:lpstr>
      <vt:lpstr>環境構築の進め方</vt:lpstr>
      <vt:lpstr>docker run</vt:lpstr>
      <vt:lpstr>ホスト↔コンテナでファイル共有</vt:lpstr>
      <vt:lpstr>ホスト↔コンテナでファイル共有</vt:lpstr>
      <vt:lpstr>2.機械学習を行うための docker</vt:lpstr>
      <vt:lpstr>機械学習でコンテナを使う利点①</vt:lpstr>
      <vt:lpstr>機械学習でコンテナを使う利点①</vt:lpstr>
      <vt:lpstr>機械学習でコンテナを使う利点②</vt:lpstr>
      <vt:lpstr>機械学習でコンテナを使う利点③</vt:lpstr>
      <vt:lpstr>ホストとコンテナの関係性</vt:lpstr>
      <vt:lpstr>手順</vt:lpstr>
      <vt:lpstr>Dockerをインストール</vt:lpstr>
      <vt:lpstr>NVIDIA driver インストール</vt:lpstr>
      <vt:lpstr>NVIDIA driver インストール</vt:lpstr>
      <vt:lpstr>nvidia-driver 対応CUDA確認</vt:lpstr>
      <vt:lpstr>nvidia-container-toolkitをインストール</vt:lpstr>
      <vt:lpstr>機械学習の際のDockerfileの主な構成</vt:lpstr>
      <vt:lpstr>Dockerfile作成の際の注意点</vt:lpstr>
      <vt:lpstr>機械学習におけるコンテナ作成の流れ</vt:lpstr>
      <vt:lpstr>コンテナ作成の流れ　例）</vt:lpstr>
      <vt:lpstr>補足 機械学習のdocker run オプション</vt:lpstr>
      <vt:lpstr>コンテナ内でのGPUの認識</vt:lpstr>
      <vt:lpstr>3.dockerのコマンド</vt:lpstr>
      <vt:lpstr>コマンド一覧</vt:lpstr>
      <vt:lpstr>コマンド一覧</vt:lpstr>
      <vt:lpstr>コマンド一覧</vt:lpstr>
      <vt:lpstr>コマンド一覧</vt:lpstr>
      <vt:lpstr>コマンド一覧</vt:lpstr>
      <vt:lpstr>参考資料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207</cp:revision>
  <dcterms:created xsi:type="dcterms:W3CDTF">2019-06-13T15:33:34Z</dcterms:created>
  <dcterms:modified xsi:type="dcterms:W3CDTF">2020-12-17T23:44:54Z</dcterms:modified>
</cp:coreProperties>
</file>