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2" r:id="rId3"/>
    <p:sldId id="321" r:id="rId4"/>
    <p:sldId id="322" r:id="rId5"/>
    <p:sldId id="326" r:id="rId6"/>
    <p:sldId id="364" r:id="rId7"/>
    <p:sldId id="327" r:id="rId8"/>
    <p:sldId id="353" r:id="rId9"/>
    <p:sldId id="356" r:id="rId10"/>
    <p:sldId id="359" r:id="rId11"/>
    <p:sldId id="357" r:id="rId12"/>
    <p:sldId id="296" r:id="rId13"/>
    <p:sldId id="295" r:id="rId14"/>
    <p:sldId id="299" r:id="rId15"/>
    <p:sldId id="300" r:id="rId16"/>
    <p:sldId id="302" r:id="rId17"/>
    <p:sldId id="297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DFDFD"/>
    <a:srgbClr val="DC0A0A"/>
    <a:srgbClr val="BF1E56"/>
    <a:srgbClr val="3C3C3C"/>
    <a:srgbClr val="505050"/>
    <a:srgbClr val="3DB680"/>
    <a:srgbClr val="3DC99B"/>
    <a:srgbClr val="64C99B"/>
    <a:srgbClr val="40B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83" autoAdjust="0"/>
  </p:normalViewPr>
  <p:slideViewPr>
    <p:cSldViewPr snapToGrid="0">
      <p:cViewPr varScale="1">
        <p:scale>
          <a:sx n="57" d="100"/>
          <a:sy n="57" d="100"/>
        </p:scale>
        <p:origin x="28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BF62F-E9B2-4CE2-A84A-1403236C63F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21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BF62F-E9B2-4CE2-A84A-1403236C63F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53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0" y="4146070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  <a:solidFill>
            <a:srgbClr val="3DB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3DB68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rgbClr val="3C3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2020/12/10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rgbClr val="3C3C3C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3DB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3DB68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3C3C3C"/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C3C3C"/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C3C3C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C3C3C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C3C3C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102445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0" y="6529589"/>
            <a:ext cx="12187913" cy="327226"/>
          </a:xfrm>
        </p:spPr>
        <p:txBody>
          <a:bodyPr/>
          <a:lstStyle>
            <a:lvl1pPr marL="0" indent="0">
              <a:buNone/>
              <a:defRPr>
                <a:solidFill>
                  <a:srgbClr val="3C3C3C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22888-DF40-47B0-AA2B-1109022C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sz="7200" b="1" u="sng" cap="none" baseline="0">
                <a:solidFill>
                  <a:srgbClr val="3DB680"/>
                </a:solidFill>
                <a:latin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1.</a:t>
            </a:r>
            <a:r>
              <a:rPr kumimoji="1" lang="ja-JP" altLang="en-US" dirty="0"/>
              <a:t>◯◯</a:t>
            </a:r>
          </a:p>
        </p:txBody>
      </p:sp>
      <p:sp>
        <p:nvSpPr>
          <p:cNvPr id="3" name="スライド番号プレースホルダー 6">
            <a:extLst>
              <a:ext uri="{FF2B5EF4-FFF2-40B4-BE49-F238E27FC236}">
                <a16:creationId xmlns:a16="http://schemas.microsoft.com/office/drawing/2014/main" id="{C195A879-552F-4645-9976-1E4E3871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21" y="0"/>
            <a:ext cx="719579" cy="490848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3DB680"/>
                </a:solidFill>
                <a:latin typeface="Segoe UI" panose="020B0502040204020203" pitchFamily="34" charset="0"/>
                <a:ea typeface="メイリオ" panose="020B0604030504040204" pitchFamily="50" charset="-128"/>
              </a:defRPr>
            </a:lvl1pPr>
          </a:lstStyle>
          <a:p>
            <a:fld id="{7AA6759D-F3B3-4DCA-95CB-FE1BB35EFE4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93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92" r:id="rId9"/>
    <p:sldLayoutId id="2147484088" r:id="rId10"/>
    <p:sldLayoutId id="2147484089" r:id="rId11"/>
    <p:sldLayoutId id="2147484090" r:id="rId12"/>
    <p:sldLayoutId id="2147484091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DQNEO/items/da5df074c48b012152ee" TargetMode="External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idia.co.jp/Download/index.aspx?lang=j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ulti-user.targ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nvidia-dock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機械学習 </a:t>
            </a:r>
            <a:r>
              <a:rPr lang="en-US" altLang="ja-JP" dirty="0"/>
              <a:t>docker </a:t>
            </a:r>
            <a:r>
              <a:rPr lang="ja-JP" altLang="en-US"/>
              <a:t>説明書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2020/10/14</a:t>
            </a:r>
          </a:p>
          <a:p>
            <a:r>
              <a:rPr lang="ja-JP" altLang="en-US" dirty="0"/>
              <a:t>木南　貴志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10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ECD5DC5-6C67-44F0-B85B-AECA20EAF335}"/>
              </a:ext>
            </a:extLst>
          </p:cNvPr>
          <p:cNvSpPr txBox="1"/>
          <p:nvPr/>
        </p:nvSpPr>
        <p:spPr>
          <a:xfrm>
            <a:off x="5964526" y="4581964"/>
            <a:ext cx="17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環境構築済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DFD4984-54C3-4E1D-AF85-3A78C2976DA2}"/>
              </a:ext>
            </a:extLst>
          </p:cNvPr>
          <p:cNvSpPr/>
          <p:nvPr/>
        </p:nvSpPr>
        <p:spPr>
          <a:xfrm>
            <a:off x="3397091" y="4973274"/>
            <a:ext cx="5995051" cy="1610935"/>
          </a:xfrm>
          <a:prstGeom prst="roundRect">
            <a:avLst>
              <a:gd name="adj" fmla="val 72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7E0D274-754A-4C6C-934B-48429FDF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コンテナ作成の流れ　例）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506D32-A00A-4416-8EDA-7BAA5FC8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40682"/>
            <a:ext cx="10300065" cy="83515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基本的に，コンテナ作成 ➡ 破壊を繰り返すことが多い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CB1453-4474-4895-B9A5-00347455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926E1F-37E0-4EDC-80E3-A9F2855C0E2D}"/>
              </a:ext>
            </a:extLst>
          </p:cNvPr>
          <p:cNvSpPr/>
          <p:nvPr/>
        </p:nvSpPr>
        <p:spPr>
          <a:xfrm>
            <a:off x="816028" y="2704257"/>
            <a:ext cx="10785350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202124"/>
                </a:solidFill>
                <a:latin typeface="Roboto"/>
              </a:rPr>
              <a:t>$docker build -t </a:t>
            </a:r>
            <a:r>
              <a:rPr lang="en-US" altLang="ja-JP" dirty="0">
                <a:solidFill>
                  <a:schemeClr val="accent1"/>
                </a:solidFill>
                <a:latin typeface="Roboto"/>
              </a:rPr>
              <a:t>cuda9.0cudnn7chainer5.3.0</a:t>
            </a:r>
            <a:r>
              <a:rPr lang="ja-JP" altLang="en-US" dirty="0">
                <a:solidFill>
                  <a:srgbClr val="202124"/>
                </a:solidFill>
                <a:latin typeface="Roboto"/>
              </a:rPr>
              <a:t> </a:t>
            </a:r>
            <a:r>
              <a:rPr lang="en-US" altLang="ja-JP" dirty="0">
                <a:solidFill>
                  <a:srgbClr val="202124"/>
                </a:solidFill>
                <a:latin typeface="Roboto"/>
              </a:rPr>
              <a:t>.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5F25D5-5129-4A12-8638-7D21F1DBDF94}"/>
              </a:ext>
            </a:extLst>
          </p:cNvPr>
          <p:cNvSpPr/>
          <p:nvPr/>
        </p:nvSpPr>
        <p:spPr>
          <a:xfrm>
            <a:off x="808329" y="3647860"/>
            <a:ext cx="10793049" cy="64633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$docker run --</a:t>
            </a:r>
            <a:r>
              <a:rPr lang="en-US" altLang="ja-JP" dirty="0" err="1"/>
              <a:t>gpus</a:t>
            </a:r>
            <a:r>
              <a:rPr lang="en-US" altLang="ja-JP" dirty="0"/>
              <a:t> all -it --rm –name==cuda90cudnn7chainer530 -v /home/gizmo/docker/files:/files  </a:t>
            </a:r>
            <a:r>
              <a:rPr lang="en-US" altLang="ja-JP" dirty="0">
                <a:solidFill>
                  <a:schemeClr val="accent1"/>
                </a:solidFill>
              </a:rPr>
              <a:t>cuda9.0cudnn7chainer5.3.0</a:t>
            </a:r>
            <a:r>
              <a:rPr lang="ja-JP" altLang="en-US" dirty="0"/>
              <a:t> </a:t>
            </a:r>
            <a:r>
              <a:rPr lang="en-US" altLang="ja-JP" dirty="0"/>
              <a:t>bash 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8A5641-E065-4F72-BD45-F695900A7355}"/>
              </a:ext>
            </a:extLst>
          </p:cNvPr>
          <p:cNvSpPr txBox="1"/>
          <p:nvPr/>
        </p:nvSpPr>
        <p:spPr>
          <a:xfrm>
            <a:off x="3570556" y="6151937"/>
            <a:ext cx="19569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DEE30A-5A16-42D4-A1D4-1BE7C85D611F}"/>
              </a:ext>
            </a:extLst>
          </p:cNvPr>
          <p:cNvSpPr txBox="1"/>
          <p:nvPr/>
        </p:nvSpPr>
        <p:spPr>
          <a:xfrm>
            <a:off x="5237564" y="1793043"/>
            <a:ext cx="18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Dockerfile</a:t>
            </a:r>
            <a:r>
              <a:rPr kumimoji="1" lang="ja-JP" altLang="en-US" dirty="0"/>
              <a:t>編集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33B34E-5E99-4675-87F9-A82B2A9F70AE}"/>
              </a:ext>
            </a:extLst>
          </p:cNvPr>
          <p:cNvSpPr txBox="1"/>
          <p:nvPr/>
        </p:nvSpPr>
        <p:spPr>
          <a:xfrm>
            <a:off x="4255211" y="2315736"/>
            <a:ext cx="368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Dockerfile</a:t>
            </a:r>
            <a:r>
              <a:rPr lang="ja-JP" altLang="en-US" dirty="0"/>
              <a:t> ➡ </a:t>
            </a:r>
            <a:r>
              <a:rPr lang="en-US" altLang="ja-JP" dirty="0"/>
              <a:t>Docker-image</a:t>
            </a:r>
            <a:r>
              <a:rPr lang="ja-JP" altLang="en-US" dirty="0"/>
              <a:t>生成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29A194C-591F-47B5-903D-E0AD4E9C55F1}"/>
              </a:ext>
            </a:extLst>
          </p:cNvPr>
          <p:cNvSpPr txBox="1"/>
          <p:nvPr/>
        </p:nvSpPr>
        <p:spPr>
          <a:xfrm>
            <a:off x="808329" y="3307035"/>
            <a:ext cx="1093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Dockerimage</a:t>
            </a:r>
            <a:r>
              <a:rPr lang="en-US" altLang="ja-JP" dirty="0"/>
              <a:t> </a:t>
            </a:r>
            <a:r>
              <a:rPr lang="ja-JP" altLang="en-US" dirty="0"/>
              <a:t>➡ コンテナ生成</a:t>
            </a:r>
            <a:r>
              <a:rPr lang="en-US" altLang="ja-JP" dirty="0"/>
              <a:t>(run</a:t>
            </a:r>
            <a:r>
              <a:rPr lang="ja-JP" altLang="en-US" dirty="0"/>
              <a:t>の際に</a:t>
            </a:r>
            <a:r>
              <a:rPr lang="en-US" altLang="ja-JP" dirty="0"/>
              <a:t>--rm</a:t>
            </a:r>
            <a:r>
              <a:rPr lang="ja-JP" altLang="en-US" dirty="0"/>
              <a:t>をオプションにつけると</a:t>
            </a:r>
            <a:r>
              <a:rPr lang="en-US" altLang="ja-JP" dirty="0"/>
              <a:t>exit</a:t>
            </a:r>
            <a:r>
              <a:rPr lang="ja-JP" altLang="en-US" dirty="0"/>
              <a:t>時にコンテナが自動で削除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A940527-1DCB-426E-BA58-EB37713FCCAD}"/>
              </a:ext>
            </a:extLst>
          </p:cNvPr>
          <p:cNvSpPr txBox="1"/>
          <p:nvPr/>
        </p:nvSpPr>
        <p:spPr>
          <a:xfrm>
            <a:off x="3799094" y="5238709"/>
            <a:ext cx="119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環境構築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7748040-CB89-4BA4-90B8-99F381AA633D}"/>
              </a:ext>
            </a:extLst>
          </p:cNvPr>
          <p:cNvSpPr txBox="1"/>
          <p:nvPr/>
        </p:nvSpPr>
        <p:spPr>
          <a:xfrm>
            <a:off x="558788" y="5436187"/>
            <a:ext cx="28383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上手く環境構築できなかった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または</a:t>
            </a:r>
            <a:r>
              <a:rPr lang="ja-JP" altLang="en-US" sz="1600" b="1" dirty="0">
                <a:solidFill>
                  <a:schemeClr val="accent1"/>
                </a:solidFill>
              </a:rPr>
              <a:t>，環境構築に必要なパッケージ等判明 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➡ 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Dockerfile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に内容を反映</a:t>
            </a:r>
            <a:endParaRPr kumimoji="1" lang="en-US" altLang="ja-JP" sz="1600" b="1" dirty="0">
              <a:solidFill>
                <a:schemeClr val="accent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14F7BAB-0B1C-43BE-9582-0FFF011E8C0E}"/>
              </a:ext>
            </a:extLst>
          </p:cNvPr>
          <p:cNvSpPr txBox="1"/>
          <p:nvPr/>
        </p:nvSpPr>
        <p:spPr>
          <a:xfrm>
            <a:off x="3431861" y="5825149"/>
            <a:ext cx="2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コンテナから抜ける</a:t>
            </a: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11D45214-6AD2-463B-A8CE-6CCC9A4CA5CF}"/>
              </a:ext>
            </a:extLst>
          </p:cNvPr>
          <p:cNvSpPr/>
          <p:nvPr/>
        </p:nvSpPr>
        <p:spPr>
          <a:xfrm>
            <a:off x="5740400" y="2126429"/>
            <a:ext cx="711200" cy="2401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FDAB9228-1E62-4E90-849D-0F6CF2A8A65F}"/>
              </a:ext>
            </a:extLst>
          </p:cNvPr>
          <p:cNvSpPr/>
          <p:nvPr/>
        </p:nvSpPr>
        <p:spPr>
          <a:xfrm>
            <a:off x="5740400" y="3092778"/>
            <a:ext cx="711200" cy="2401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349289FB-D504-45D0-A2BE-C6830206B1B8}"/>
              </a:ext>
            </a:extLst>
          </p:cNvPr>
          <p:cNvSpPr/>
          <p:nvPr/>
        </p:nvSpPr>
        <p:spPr>
          <a:xfrm>
            <a:off x="3990058" y="4917332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28C5920-1FB2-4A97-ACE5-D9973458EFA6}"/>
              </a:ext>
            </a:extLst>
          </p:cNvPr>
          <p:cNvSpPr/>
          <p:nvPr/>
        </p:nvSpPr>
        <p:spPr>
          <a:xfrm>
            <a:off x="5965809" y="4294028"/>
            <a:ext cx="271859" cy="630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E01CD3-8268-4517-B874-258C80C6FD0F}"/>
              </a:ext>
            </a:extLst>
          </p:cNvPr>
          <p:cNvSpPr txBox="1"/>
          <p:nvPr/>
        </p:nvSpPr>
        <p:spPr>
          <a:xfrm>
            <a:off x="5836164" y="5199329"/>
            <a:ext cx="377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作業開始（プログラム実行など）</a:t>
            </a: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7B84ED6F-77E5-45E2-9012-BA4B5F38F2E2}"/>
              </a:ext>
            </a:extLst>
          </p:cNvPr>
          <p:cNvSpPr/>
          <p:nvPr/>
        </p:nvSpPr>
        <p:spPr>
          <a:xfrm>
            <a:off x="4004253" y="5559035"/>
            <a:ext cx="711200" cy="3098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2B4EE8-698C-4B9E-A91F-E217955AC259}"/>
              </a:ext>
            </a:extLst>
          </p:cNvPr>
          <p:cNvSpPr txBox="1"/>
          <p:nvPr/>
        </p:nvSpPr>
        <p:spPr>
          <a:xfrm>
            <a:off x="9363678" y="5432391"/>
            <a:ext cx="2457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作業終了</a:t>
            </a:r>
            <a:endParaRPr kumimoji="1"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accent1"/>
                </a:solidFill>
              </a:rPr>
              <a:t>（マウントしておけば，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accent1"/>
                </a:solidFill>
              </a:rPr>
              <a:t>追加・編集したファイル等はホスト側に残る）</a:t>
            </a:r>
            <a:endParaRPr kumimoji="1" lang="en-US" altLang="ja-JP" sz="1600" b="1" dirty="0">
              <a:solidFill>
                <a:schemeClr val="accent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6CBB3AB-1CF9-43A6-89F8-F2BA84FF31EE}"/>
              </a:ext>
            </a:extLst>
          </p:cNvPr>
          <p:cNvSpPr/>
          <p:nvPr/>
        </p:nvSpPr>
        <p:spPr>
          <a:xfrm>
            <a:off x="432542" y="6636160"/>
            <a:ext cx="4071300" cy="9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A37E898-32AA-4479-85E2-3F37CD29779C}"/>
              </a:ext>
            </a:extLst>
          </p:cNvPr>
          <p:cNvSpPr/>
          <p:nvPr/>
        </p:nvSpPr>
        <p:spPr>
          <a:xfrm>
            <a:off x="4192846" y="6532258"/>
            <a:ext cx="327670" cy="200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02B2C75-18E9-4018-BD91-6AE99604871B}"/>
              </a:ext>
            </a:extLst>
          </p:cNvPr>
          <p:cNvSpPr/>
          <p:nvPr/>
        </p:nvSpPr>
        <p:spPr>
          <a:xfrm flipV="1">
            <a:off x="432542" y="1975836"/>
            <a:ext cx="139223" cy="4669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513461DC-1D27-492A-A953-ABFEA449A3B3}"/>
              </a:ext>
            </a:extLst>
          </p:cNvPr>
          <p:cNvSpPr/>
          <p:nvPr/>
        </p:nvSpPr>
        <p:spPr>
          <a:xfrm rot="16200000" flipH="1">
            <a:off x="2721014" y="-414189"/>
            <a:ext cx="234291" cy="479880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2564D3D-B8F2-4868-BABE-249A502BD87C}"/>
              </a:ext>
            </a:extLst>
          </p:cNvPr>
          <p:cNvSpPr/>
          <p:nvPr/>
        </p:nvSpPr>
        <p:spPr>
          <a:xfrm flipV="1">
            <a:off x="4166365" y="4911852"/>
            <a:ext cx="3492594" cy="72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C278E556-D7CC-4F0E-9909-971BC38774F9}"/>
              </a:ext>
            </a:extLst>
          </p:cNvPr>
          <p:cNvSpPr/>
          <p:nvPr/>
        </p:nvSpPr>
        <p:spPr>
          <a:xfrm>
            <a:off x="7207897" y="4913435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913D286E-1E37-4106-A0FE-6EF7967A68CB}"/>
              </a:ext>
            </a:extLst>
          </p:cNvPr>
          <p:cNvSpPr/>
          <p:nvPr/>
        </p:nvSpPr>
        <p:spPr>
          <a:xfrm>
            <a:off x="7200342" y="5539084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CCF3B8C-D2D4-45AE-80BC-C80E7A26F8D2}"/>
              </a:ext>
            </a:extLst>
          </p:cNvPr>
          <p:cNvSpPr/>
          <p:nvPr/>
        </p:nvSpPr>
        <p:spPr>
          <a:xfrm>
            <a:off x="7472416" y="6615734"/>
            <a:ext cx="4402880" cy="11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0C3E3D9-1733-43D3-986E-6DA1BA8B6016}"/>
              </a:ext>
            </a:extLst>
          </p:cNvPr>
          <p:cNvSpPr/>
          <p:nvPr/>
        </p:nvSpPr>
        <p:spPr>
          <a:xfrm flipV="1">
            <a:off x="11821158" y="3396723"/>
            <a:ext cx="99216" cy="3335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下 50">
            <a:extLst>
              <a:ext uri="{FF2B5EF4-FFF2-40B4-BE49-F238E27FC236}">
                <a16:creationId xmlns:a16="http://schemas.microsoft.com/office/drawing/2014/main" id="{B3E73259-82F9-4F87-95A8-736D754AA559}"/>
              </a:ext>
            </a:extLst>
          </p:cNvPr>
          <p:cNvSpPr/>
          <p:nvPr/>
        </p:nvSpPr>
        <p:spPr>
          <a:xfrm rot="5400000" flipH="1">
            <a:off x="11428288" y="3146123"/>
            <a:ext cx="285006" cy="6386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DCEE928-4C1A-4B78-A1CC-4C095DA9ADB1}"/>
              </a:ext>
            </a:extLst>
          </p:cNvPr>
          <p:cNvSpPr/>
          <p:nvPr/>
        </p:nvSpPr>
        <p:spPr>
          <a:xfrm>
            <a:off x="7427338" y="6470502"/>
            <a:ext cx="331515" cy="262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BD5D446-90CC-48B9-88EF-2DA75EAEFAEC}"/>
              </a:ext>
            </a:extLst>
          </p:cNvPr>
          <p:cNvSpPr txBox="1"/>
          <p:nvPr/>
        </p:nvSpPr>
        <p:spPr>
          <a:xfrm>
            <a:off x="4349993" y="4592762"/>
            <a:ext cx="17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環境構築途中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7FC6EA8-E5A3-40FF-9347-F0516DA2880D}"/>
              </a:ext>
            </a:extLst>
          </p:cNvPr>
          <p:cNvSpPr txBox="1"/>
          <p:nvPr/>
        </p:nvSpPr>
        <p:spPr>
          <a:xfrm>
            <a:off x="6537550" y="6125346"/>
            <a:ext cx="19569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952FE15-29D5-430B-99E4-979ADF8F67E2}"/>
              </a:ext>
            </a:extLst>
          </p:cNvPr>
          <p:cNvSpPr txBox="1"/>
          <p:nvPr/>
        </p:nvSpPr>
        <p:spPr>
          <a:xfrm>
            <a:off x="6402644" y="5805519"/>
            <a:ext cx="2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コンテナから抜ける</a:t>
            </a:r>
          </a:p>
        </p:txBody>
      </p:sp>
    </p:spTree>
    <p:extLst>
      <p:ext uri="{BB962C8B-B14F-4D97-AF65-F5344CB8AC3E}">
        <p14:creationId xmlns:p14="http://schemas.microsoft.com/office/powerpoint/2010/main" val="295560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AA92DFF-4493-42E0-ACC7-CE4FD04BA1C8}"/>
              </a:ext>
            </a:extLst>
          </p:cNvPr>
          <p:cNvSpPr/>
          <p:nvPr/>
        </p:nvSpPr>
        <p:spPr>
          <a:xfrm>
            <a:off x="449215" y="4088625"/>
            <a:ext cx="11293570" cy="475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68604BA-4C55-4E74-BC65-B574702DA5EC}"/>
              </a:ext>
            </a:extLst>
          </p:cNvPr>
          <p:cNvSpPr/>
          <p:nvPr/>
        </p:nvSpPr>
        <p:spPr>
          <a:xfrm>
            <a:off x="449215" y="1287294"/>
            <a:ext cx="11293570" cy="475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296DB69-EF91-41F8-A783-1E9B0BA9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コンテナ内での</a:t>
            </a:r>
            <a:r>
              <a:rPr lang="en-US" altLang="ja-JP" dirty="0"/>
              <a:t>GPU</a:t>
            </a:r>
            <a:r>
              <a:rPr lang="ja-JP" altLang="en-US" dirty="0"/>
              <a:t>の認識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DE815D-0ECE-461B-B3EE-523A61849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287294"/>
            <a:ext cx="11617094" cy="50758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$docker run --</a:t>
            </a:r>
            <a:r>
              <a:rPr lang="en-US" altLang="ja-JP" dirty="0" err="1"/>
              <a:t>gpus</a:t>
            </a:r>
            <a:r>
              <a:rPr lang="en-US" altLang="ja-JP" dirty="0"/>
              <a:t> all </a:t>
            </a:r>
            <a:r>
              <a:rPr lang="ja-JP" altLang="en-US" dirty="0"/>
              <a:t>（以下略）</a:t>
            </a:r>
            <a:endParaRPr lang="en-US" altLang="ja-JP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/>
              <a:t>でコンテナを起動したときにエラーが発生した場合，</a:t>
            </a:r>
            <a:r>
              <a:rPr kumimoji="1" lang="en-US" altLang="ja-JP" dirty="0"/>
              <a:t>NVIDIA</a:t>
            </a:r>
            <a:r>
              <a:rPr kumimoji="1" lang="ja-JP" altLang="en-US" dirty="0"/>
              <a:t>ドライバ，</a:t>
            </a:r>
            <a:r>
              <a:rPr lang="en-US" altLang="ja-JP" dirty="0"/>
              <a:t> </a:t>
            </a:r>
            <a:r>
              <a:rPr lang="en-US" altLang="ja-JP" dirty="0" err="1"/>
              <a:t>nvidia</a:t>
            </a:r>
            <a:r>
              <a:rPr lang="en-US" altLang="ja-JP" dirty="0"/>
              <a:t>-</a:t>
            </a:r>
            <a:r>
              <a:rPr lang="en-US" altLang="ja-JP" dirty="0" err="1"/>
              <a:t>containar</a:t>
            </a:r>
            <a:r>
              <a:rPr lang="en-US" altLang="ja-JP" dirty="0"/>
              <a:t>-toolkit</a:t>
            </a:r>
            <a:r>
              <a:rPr lang="ja-JP" altLang="en-US" dirty="0"/>
              <a:t>が正しくインストールされていない可能性あり</a:t>
            </a:r>
            <a:endParaRPr lang="en-US" altLang="ja-JP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ja-JP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/>
              <a:t>ホストと</a:t>
            </a:r>
            <a:r>
              <a:rPr kumimoji="1" lang="ja-JP" altLang="en-US" dirty="0"/>
              <a:t>コンテナ内の両方で</a:t>
            </a:r>
            <a:endParaRPr kumimoji="1" lang="en-US" altLang="ja-JP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dirty="0"/>
              <a:t>$</a:t>
            </a:r>
            <a:r>
              <a:rPr kumimoji="1" lang="en-US" altLang="ja-JP" dirty="0" err="1"/>
              <a:t>nvidia-smi</a:t>
            </a:r>
            <a:endParaRPr kumimoji="1" lang="en-US" altLang="ja-JP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/>
              <a:t>を実行した時，ホストとコンテナ内で内容が異なっていた場合（</a:t>
            </a:r>
            <a:r>
              <a:rPr lang="en-US" altLang="ja-JP" dirty="0"/>
              <a:t>CUDA</a:t>
            </a:r>
            <a:r>
              <a:rPr lang="ja-JP" altLang="en-US" dirty="0"/>
              <a:t>のバージョンに</a:t>
            </a:r>
            <a:r>
              <a:rPr lang="en-US" altLang="ja-JP" dirty="0"/>
              <a:t>ERR</a:t>
            </a:r>
            <a:r>
              <a:rPr lang="ja-JP" altLang="en-US" dirty="0"/>
              <a:t>と表示されている等）</a:t>
            </a:r>
            <a:r>
              <a:rPr kumimoji="1" lang="ja-JP" altLang="en-US" dirty="0"/>
              <a:t>も同様にドライバのインストールができていない可能性あり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2A2C89-62B3-4E64-9EC3-D5E82CB9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5877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37E82785-E82D-4135-BDCC-67A89968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6.docker</a:t>
            </a:r>
            <a:r>
              <a:rPr kumimoji="1" lang="ja-JP" altLang="en-US" dirty="0"/>
              <a:t>のコマンド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0D86CD-56A2-4BE9-8C9A-1FD66052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7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D934B9-D5A9-4BF4-B30D-AFDEDFD1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コマンド一覧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CDCC97-E1D8-49C4-92A5-C8CD72071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542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docker</a:t>
            </a:r>
            <a:r>
              <a:rPr lang="ja-JP" altLang="en-US" dirty="0"/>
              <a:t>で使用することの多いコマンド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sz="2000" dirty="0"/>
              <a:t>(</a:t>
            </a:r>
            <a:r>
              <a:rPr lang="en-US" altLang="ja-JP" sz="2000" dirty="0" err="1"/>
              <a:t>Dockerimage</a:t>
            </a:r>
            <a:r>
              <a:rPr lang="ja-JP" altLang="en-US" sz="2000" dirty="0" err="1"/>
              <a:t>，</a:t>
            </a:r>
            <a:r>
              <a:rPr lang="en-US" altLang="ja-JP" sz="2000" dirty="0" err="1"/>
              <a:t>containar</a:t>
            </a:r>
            <a:r>
              <a:rPr lang="ja-JP" altLang="en-US" sz="2000" dirty="0"/>
              <a:t>を指定する場合，</a:t>
            </a:r>
            <a:r>
              <a:rPr lang="en-US" altLang="ja-JP" sz="2000" dirty="0"/>
              <a:t>ID</a:t>
            </a:r>
            <a:r>
              <a:rPr lang="ja-JP" altLang="en-US" sz="2000" dirty="0"/>
              <a:t>か名前のどちらかを指定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B96BBF-0F60-4326-8CE2-4B58F3A7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F833E6C-3811-4D50-8C98-06CFA7B595E3}"/>
              </a:ext>
            </a:extLst>
          </p:cNvPr>
          <p:cNvSpPr/>
          <p:nvPr/>
        </p:nvSpPr>
        <p:spPr>
          <a:xfrm>
            <a:off x="383227" y="3409434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run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Dockerimage</a:t>
            </a:r>
            <a:r>
              <a:rPr kumimoji="1" lang="en-US" altLang="ja-JP" sz="2400" dirty="0">
                <a:solidFill>
                  <a:schemeClr val="tx1"/>
                </a:solidFill>
              </a:rPr>
              <a:t>&gt; &lt;command&gt;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B8BCD65-9896-4B6D-BB2E-5B7825AA3001}"/>
              </a:ext>
            </a:extLst>
          </p:cNvPr>
          <p:cNvSpPr/>
          <p:nvPr/>
        </p:nvSpPr>
        <p:spPr>
          <a:xfrm>
            <a:off x="383227" y="2082641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build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path_to_Dockerfile</a:t>
            </a:r>
            <a:r>
              <a:rPr kumimoji="1" lang="en-US" altLang="ja-JP" sz="2400" dirty="0">
                <a:solidFill>
                  <a:schemeClr val="tx1"/>
                </a:solidFill>
              </a:rPr>
              <a:t>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958BD0D-B481-4337-B9B8-D344B44722AE}"/>
              </a:ext>
            </a:extLst>
          </p:cNvPr>
          <p:cNvSpPr/>
          <p:nvPr/>
        </p:nvSpPr>
        <p:spPr>
          <a:xfrm>
            <a:off x="7392642" y="3469820"/>
            <a:ext cx="42464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からコンテナを生成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3B2FF8-0139-4B31-A64A-48EB8EE55723}"/>
              </a:ext>
            </a:extLst>
          </p:cNvPr>
          <p:cNvSpPr/>
          <p:nvPr/>
        </p:nvSpPr>
        <p:spPr>
          <a:xfrm>
            <a:off x="7175824" y="2122564"/>
            <a:ext cx="4359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/>
                </a:solidFill>
              </a:rPr>
              <a:t>Dockerfile</a:t>
            </a:r>
            <a:r>
              <a:rPr lang="en-US" altLang="ja-JP" sz="2000" b="1" dirty="0">
                <a:solidFill>
                  <a:schemeClr val="accent2"/>
                </a:solidFill>
              </a:rPr>
              <a:t> </a:t>
            </a:r>
            <a:r>
              <a:rPr lang="ja-JP" altLang="en-US" sz="2000" b="1" dirty="0">
                <a:solidFill>
                  <a:schemeClr val="accent2"/>
                </a:solidFill>
              </a:rPr>
              <a:t>➡ </a:t>
            </a:r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を生成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4071A9-7A8E-45B4-88E2-7256EC45D0A2}"/>
              </a:ext>
            </a:extLst>
          </p:cNvPr>
          <p:cNvSpPr txBox="1"/>
          <p:nvPr/>
        </p:nvSpPr>
        <p:spPr>
          <a:xfrm>
            <a:off x="336092" y="3877132"/>
            <a:ext cx="11918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 &lt;command&gt;</a:t>
            </a:r>
            <a:r>
              <a:rPr kumimoji="1" lang="ja-JP" altLang="en-US" dirty="0"/>
              <a:t>を指定しない場合</a:t>
            </a:r>
            <a:r>
              <a:rPr kumimoji="1" lang="en-US" altLang="ja-JP" dirty="0" err="1"/>
              <a:t>Dockerfile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CMD</a:t>
            </a:r>
            <a:r>
              <a:rPr kumimoji="1" lang="ja-JP" altLang="en-US" dirty="0"/>
              <a:t>で指定したコマンドを実行</a:t>
            </a:r>
            <a:endParaRPr kumimoji="1" lang="en-US" altLang="ja-JP" dirty="0"/>
          </a:p>
          <a:p>
            <a:r>
              <a:rPr lang="en-US" altLang="ja-JP" b="1" dirty="0">
                <a:solidFill>
                  <a:schemeClr val="accent2"/>
                </a:solidFill>
              </a:rPr>
              <a:t>exit</a:t>
            </a:r>
            <a:r>
              <a:rPr lang="ja-JP" altLang="en-US" b="1" dirty="0">
                <a:solidFill>
                  <a:schemeClr val="accent2"/>
                </a:solidFill>
              </a:rPr>
              <a:t>したらコンテナが停止する</a:t>
            </a:r>
            <a:endParaRPr kumimoji="1" lang="en-US" altLang="ja-JP" b="1" dirty="0">
              <a:solidFill>
                <a:schemeClr val="accent2"/>
              </a:solidFill>
            </a:endParaRPr>
          </a:p>
          <a:p>
            <a:r>
              <a:rPr kumimoji="1" lang="en-US" altLang="ja-JP" dirty="0"/>
              <a:t>options: -v</a:t>
            </a:r>
            <a:r>
              <a:rPr lang="ja-JP" altLang="en-US" dirty="0"/>
              <a:t> </a:t>
            </a:r>
            <a:r>
              <a:rPr lang="en-US" altLang="ja-JP" dirty="0"/>
              <a:t>&lt;host&gt;:&lt;path&gt;</a:t>
            </a:r>
            <a:r>
              <a:rPr lang="ja-JP" altLang="en-US" dirty="0"/>
              <a:t>：指定したディレクトリをマウント</a:t>
            </a:r>
            <a:endParaRPr lang="en-US" altLang="ja-JP" dirty="0"/>
          </a:p>
          <a:p>
            <a:r>
              <a:rPr lang="en-US" altLang="ja-JP" dirty="0"/>
              <a:t>              --name &lt;</a:t>
            </a:r>
            <a:r>
              <a:rPr lang="en-US" altLang="ja-JP" dirty="0" err="1"/>
              <a:t>container_name</a:t>
            </a:r>
            <a:r>
              <a:rPr lang="en-US" altLang="ja-JP" dirty="0"/>
              <a:t>&gt;</a:t>
            </a:r>
            <a:r>
              <a:rPr lang="ja-JP" altLang="en-US" dirty="0"/>
              <a:t>：</a:t>
            </a:r>
            <a:r>
              <a:rPr lang="en-US" altLang="ja-JP" dirty="0"/>
              <a:t> </a:t>
            </a:r>
            <a:r>
              <a:rPr lang="ja-JP" altLang="en-US" dirty="0"/>
              <a:t>コンテナに名前をつける</a:t>
            </a:r>
            <a:endParaRPr lang="en-US" altLang="ja-JP" dirty="0"/>
          </a:p>
          <a:p>
            <a:r>
              <a:rPr lang="en-US" altLang="ja-JP" dirty="0"/>
              <a:t>              -it</a:t>
            </a:r>
            <a:r>
              <a:rPr lang="ja-JP" altLang="en-US" dirty="0"/>
              <a:t>：</a:t>
            </a:r>
            <a:r>
              <a:rPr lang="en-US" altLang="ja-JP" dirty="0"/>
              <a:t> </a:t>
            </a:r>
            <a:r>
              <a:rPr lang="ja-JP" altLang="en-US" dirty="0"/>
              <a:t>きれいに表示する（詳細は省略）</a:t>
            </a:r>
            <a:endParaRPr lang="en-US" altLang="ja-JP" dirty="0"/>
          </a:p>
          <a:p>
            <a:r>
              <a:rPr lang="en-US" altLang="ja-JP" dirty="0"/>
              <a:t>              --</a:t>
            </a:r>
            <a:r>
              <a:rPr lang="en-US" altLang="ja-JP" dirty="0" err="1"/>
              <a:t>gpus</a:t>
            </a:r>
            <a:r>
              <a:rPr lang="en-US" altLang="ja-JP" dirty="0"/>
              <a:t> &lt;number&gt;</a:t>
            </a:r>
            <a:r>
              <a:rPr lang="ja-JP" altLang="en-US" dirty="0"/>
              <a:t>：ホストの</a:t>
            </a:r>
            <a:r>
              <a:rPr lang="en-US" altLang="ja-JP" dirty="0"/>
              <a:t>GPU</a:t>
            </a:r>
            <a:r>
              <a:rPr lang="ja-JP" altLang="en-US" dirty="0"/>
              <a:t>をコンテナ内で使用（</a:t>
            </a:r>
            <a:r>
              <a:rPr lang="en-US" altLang="ja-JP" dirty="0"/>
              <a:t>all</a:t>
            </a:r>
            <a:r>
              <a:rPr lang="ja-JP" altLang="en-US" dirty="0"/>
              <a:t>でホストにある全ての</a:t>
            </a:r>
            <a:r>
              <a:rPr lang="en-US" altLang="ja-JP" dirty="0"/>
              <a:t>GPU</a:t>
            </a:r>
            <a:r>
              <a:rPr lang="ja-JP" altLang="en-US" dirty="0"/>
              <a:t>をコンテナで使用）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ja-JP" altLang="en-US" dirty="0"/>
              <a:t>             </a:t>
            </a:r>
            <a:r>
              <a:rPr lang="en-US" altLang="ja-JP" dirty="0"/>
              <a:t>--rm</a:t>
            </a:r>
            <a:r>
              <a:rPr lang="ja-JP" altLang="en-US" dirty="0"/>
              <a:t>：</a:t>
            </a:r>
            <a:r>
              <a:rPr lang="en-US" altLang="ja-JP" dirty="0"/>
              <a:t>exit</a:t>
            </a:r>
            <a:r>
              <a:rPr lang="ja-JP" altLang="en-US" dirty="0"/>
              <a:t>でコンテナから抜けた後にコンテナを削除（指定しない場合，停止はするが削除はされない）</a:t>
            </a:r>
            <a:endParaRPr lang="en-US" altLang="ja-JP" dirty="0"/>
          </a:p>
          <a:p>
            <a:r>
              <a:rPr lang="en-US" altLang="ja-JP" dirty="0"/>
              <a:t>              -p &lt;</a:t>
            </a:r>
            <a:r>
              <a:rPr lang="en-US" altLang="ja-JP" dirty="0" err="1"/>
              <a:t>host_port</a:t>
            </a:r>
            <a:r>
              <a:rPr lang="en-US" altLang="ja-JP" dirty="0"/>
              <a:t>&gt;:&lt;</a:t>
            </a:r>
            <a:r>
              <a:rPr lang="en-US" altLang="ja-JP" dirty="0" err="1"/>
              <a:t>container_port</a:t>
            </a:r>
            <a:r>
              <a:rPr lang="en-US" altLang="ja-JP" dirty="0"/>
              <a:t>&gt;</a:t>
            </a:r>
            <a:r>
              <a:rPr lang="ja-JP" altLang="en-US" dirty="0"/>
              <a:t>：ホストのポートとコンテナのポートを接続</a:t>
            </a:r>
            <a:endParaRPr lang="en-US" altLang="ja-JP" dirty="0"/>
          </a:p>
          <a:p>
            <a:r>
              <a:rPr lang="en-US" altLang="ja-JP" dirty="0"/>
              <a:t>              -u &lt;</a:t>
            </a:r>
            <a:r>
              <a:rPr lang="en-US" altLang="ja-JP" dirty="0" err="1"/>
              <a:t>user_id</a:t>
            </a:r>
            <a:r>
              <a:rPr lang="en-US" altLang="ja-JP" dirty="0"/>
              <a:t>&gt;&lt;</a:t>
            </a:r>
            <a:r>
              <a:rPr lang="en-US" altLang="ja-JP" dirty="0" err="1"/>
              <a:t>group_id</a:t>
            </a:r>
            <a:r>
              <a:rPr lang="en-US" altLang="ja-JP" dirty="0"/>
              <a:t>&gt;</a:t>
            </a:r>
            <a:r>
              <a:rPr lang="ja-JP" altLang="en-US" dirty="0"/>
              <a:t>：ユーザ</a:t>
            </a:r>
            <a:r>
              <a:rPr lang="en-US" altLang="ja-JP" dirty="0"/>
              <a:t>ID</a:t>
            </a:r>
            <a:r>
              <a:rPr lang="ja-JP" altLang="en-US" dirty="0"/>
              <a:t>とグループ</a:t>
            </a:r>
            <a:r>
              <a:rPr lang="en-US" altLang="ja-JP" dirty="0"/>
              <a:t>ID</a:t>
            </a:r>
            <a:r>
              <a:rPr lang="ja-JP" altLang="en-US" dirty="0"/>
              <a:t>を指定（通常は</a:t>
            </a:r>
            <a:r>
              <a:rPr lang="en-US" altLang="ja-JP" dirty="0"/>
              <a:t>root</a:t>
            </a:r>
            <a:r>
              <a:rPr lang="ja-JP" altLang="en-US" dirty="0"/>
              <a:t>でログインする）</a:t>
            </a:r>
            <a:endParaRPr lang="en-US" altLang="ja-JP" dirty="0"/>
          </a:p>
          <a:p>
            <a:r>
              <a:rPr lang="en-US" altLang="ja-JP" dirty="0"/>
              <a:t>                                                    </a:t>
            </a:r>
            <a:r>
              <a:rPr lang="ja-JP" altLang="en-US" dirty="0"/>
              <a:t>       </a:t>
            </a:r>
            <a:r>
              <a:rPr lang="en-US" altLang="ja-JP" dirty="0"/>
              <a:t>※ -u $(id -u) $(id -g) </a:t>
            </a:r>
            <a:r>
              <a:rPr lang="ja-JP" altLang="en-US" dirty="0"/>
              <a:t>と指定すれば直接</a:t>
            </a:r>
            <a:r>
              <a:rPr lang="en-US" altLang="ja-JP" dirty="0"/>
              <a:t>ID</a:t>
            </a:r>
            <a:r>
              <a:rPr lang="ja-JP" altLang="en-US" dirty="0"/>
              <a:t>を入力しなくて良い</a:t>
            </a:r>
            <a:endParaRPr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7D24178-6B40-4F4C-A8A1-FF45ECC922D4}"/>
              </a:ext>
            </a:extLst>
          </p:cNvPr>
          <p:cNvSpPr txBox="1"/>
          <p:nvPr/>
        </p:nvSpPr>
        <p:spPr>
          <a:xfrm>
            <a:off x="383227" y="2543137"/>
            <a:ext cx="1125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options: -t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Dockerimage</a:t>
            </a:r>
            <a:r>
              <a:rPr kumimoji="1" lang="ja-JP" altLang="en-US" dirty="0"/>
              <a:t>に名前をつける</a:t>
            </a:r>
            <a:endParaRPr kumimoji="1" lang="en-US" altLang="ja-JP" dirty="0"/>
          </a:p>
          <a:p>
            <a:r>
              <a:rPr lang="en-US" altLang="ja-JP" dirty="0"/>
              <a:t> </a:t>
            </a:r>
            <a:r>
              <a:rPr lang="ja-JP" altLang="en-US" dirty="0"/>
              <a:t>             </a:t>
            </a:r>
            <a:r>
              <a:rPr lang="en-US" altLang="ja-JP" dirty="0"/>
              <a:t>-f &lt;</a:t>
            </a:r>
            <a:r>
              <a:rPr lang="en-US" altLang="ja-JP" dirty="0" err="1"/>
              <a:t>Dockerfilename</a:t>
            </a:r>
            <a:r>
              <a:rPr lang="en-US" altLang="ja-JP" dirty="0"/>
              <a:t>&gt;</a:t>
            </a:r>
            <a:r>
              <a:rPr lang="ja-JP" altLang="en-US" dirty="0"/>
              <a:t>：</a:t>
            </a:r>
            <a:r>
              <a:rPr lang="en-US" altLang="ja-JP" dirty="0" err="1"/>
              <a:t>Dockerfile</a:t>
            </a:r>
            <a:r>
              <a:rPr lang="ja-JP" altLang="en-US" dirty="0"/>
              <a:t>に「</a:t>
            </a:r>
            <a:r>
              <a:rPr lang="en-US" altLang="ja-JP" dirty="0" err="1"/>
              <a:t>Dockerfile</a:t>
            </a:r>
            <a:r>
              <a:rPr lang="ja-JP" altLang="en-US" dirty="0"/>
              <a:t>」以外の名前をつけている場合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40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17BCB-0F35-45E0-B6AE-25634689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コマンド一覧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862B96-E95F-4710-B7A0-66054BDA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docker</a:t>
            </a:r>
            <a:r>
              <a:rPr lang="ja-JP" altLang="en-US" dirty="0"/>
              <a:t>で使用することの多いコマンド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sz="2000" dirty="0"/>
              <a:t>(</a:t>
            </a:r>
            <a:r>
              <a:rPr lang="en-US" altLang="ja-JP" sz="2000" dirty="0" err="1"/>
              <a:t>Dockerimage</a:t>
            </a:r>
            <a:r>
              <a:rPr lang="ja-JP" altLang="en-US" sz="2000" dirty="0" err="1"/>
              <a:t>，</a:t>
            </a:r>
            <a:r>
              <a:rPr lang="en-US" altLang="ja-JP" sz="2000" dirty="0" err="1"/>
              <a:t>containar</a:t>
            </a:r>
            <a:r>
              <a:rPr lang="ja-JP" altLang="en-US" sz="2000" dirty="0"/>
              <a:t>を指定する場合，</a:t>
            </a:r>
            <a:r>
              <a:rPr lang="en-US" altLang="ja-JP" sz="2000" dirty="0"/>
              <a:t>ID</a:t>
            </a:r>
            <a:r>
              <a:rPr lang="ja-JP" altLang="en-US" sz="2000" dirty="0"/>
              <a:t>か名前のどちらかを指定</a:t>
            </a:r>
            <a:r>
              <a:rPr lang="en-US" altLang="ja-JP" sz="2000" dirty="0"/>
              <a:t>)</a:t>
            </a:r>
            <a:endParaRPr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102264-941F-4D6B-AC09-C3A54C80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2B2201C-3E99-4ACB-8AE7-4F23C9DE54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A57D0A-BC67-455A-BBB0-817EF0EBDEE2}"/>
              </a:ext>
            </a:extLst>
          </p:cNvPr>
          <p:cNvSpPr/>
          <p:nvPr/>
        </p:nvSpPr>
        <p:spPr>
          <a:xfrm>
            <a:off x="392653" y="2097923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exec &lt;container&gt; &lt;command&gt;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1241C2-1B77-4BD6-B41F-725772423EBA}"/>
              </a:ext>
            </a:extLst>
          </p:cNvPr>
          <p:cNvSpPr/>
          <p:nvPr/>
        </p:nvSpPr>
        <p:spPr>
          <a:xfrm>
            <a:off x="9093217" y="2162519"/>
            <a:ext cx="2563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コンテナに再度入る</a:t>
            </a:r>
            <a:r>
              <a:rPr lang="en-US" altLang="ja-JP" sz="2000" b="1" dirty="0">
                <a:solidFill>
                  <a:schemeClr val="accent2"/>
                </a:solidFill>
              </a:rPr>
              <a:t> </a:t>
            </a:r>
            <a:endParaRPr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2AD119-02CD-44CD-BD7E-F33A1D886D7F}"/>
              </a:ext>
            </a:extLst>
          </p:cNvPr>
          <p:cNvSpPr txBox="1"/>
          <p:nvPr/>
        </p:nvSpPr>
        <p:spPr>
          <a:xfrm>
            <a:off x="392653" y="2554174"/>
            <a:ext cx="11503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 &lt;command&gt;</a:t>
            </a:r>
            <a:r>
              <a:rPr lang="ja-JP" altLang="en-US" dirty="0"/>
              <a:t>を指定しない場合</a:t>
            </a:r>
            <a:r>
              <a:rPr lang="en-US" altLang="ja-JP" dirty="0" err="1"/>
              <a:t>Dockerfile</a:t>
            </a:r>
            <a:r>
              <a:rPr lang="ja-JP" altLang="en-US" dirty="0"/>
              <a:t>の</a:t>
            </a:r>
            <a:r>
              <a:rPr lang="en-US" altLang="ja-JP" dirty="0"/>
              <a:t>CMD</a:t>
            </a:r>
            <a:r>
              <a:rPr lang="ja-JP" altLang="en-US" dirty="0"/>
              <a:t>で指定したコマンドを実行</a:t>
            </a:r>
            <a:endParaRPr lang="en-US" altLang="ja-JP" dirty="0"/>
          </a:p>
          <a:p>
            <a:r>
              <a:rPr lang="en-US" altLang="ja-JP" dirty="0"/>
              <a:t>options: -it</a:t>
            </a:r>
            <a:r>
              <a:rPr lang="ja-JP" altLang="en-US" dirty="0"/>
              <a:t>：</a:t>
            </a:r>
            <a:r>
              <a:rPr lang="en-US" altLang="ja-JP" dirty="0"/>
              <a:t> </a:t>
            </a:r>
            <a:r>
              <a:rPr lang="ja-JP" altLang="en-US" dirty="0"/>
              <a:t>きれいに表示する（詳細は省略）</a:t>
            </a:r>
            <a:endParaRPr lang="en-US" altLang="ja-JP" dirty="0"/>
          </a:p>
          <a:p>
            <a:r>
              <a:rPr lang="en-US" altLang="ja-JP" b="1" dirty="0" err="1">
                <a:solidFill>
                  <a:schemeClr val="accent2"/>
                </a:solidFill>
              </a:rPr>
              <a:t>eixt</a:t>
            </a:r>
            <a:r>
              <a:rPr lang="ja-JP" altLang="en-US" b="1" dirty="0">
                <a:solidFill>
                  <a:schemeClr val="accent2"/>
                </a:solidFill>
              </a:rPr>
              <a:t>した場合もコンテナが停止しない．</a:t>
            </a:r>
            <a:endParaRPr lang="en-US" altLang="ja-JP" b="1" dirty="0">
              <a:solidFill>
                <a:schemeClr val="accent2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45D6A4-73A5-450D-A54D-4EB19533AC18}"/>
              </a:ext>
            </a:extLst>
          </p:cNvPr>
          <p:cNvSpPr/>
          <p:nvPr/>
        </p:nvSpPr>
        <p:spPr>
          <a:xfrm>
            <a:off x="392653" y="5241820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restart &lt;container&gt; 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769C225-3A04-44ED-A7B6-463D52CD74ED}"/>
              </a:ext>
            </a:extLst>
          </p:cNvPr>
          <p:cNvSpPr/>
          <p:nvPr/>
        </p:nvSpPr>
        <p:spPr>
          <a:xfrm>
            <a:off x="7368386" y="5321536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停止したコンテナを再アクティブ化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A806A0-89B9-4889-B02C-04E28D656F2F}"/>
              </a:ext>
            </a:extLst>
          </p:cNvPr>
          <p:cNvSpPr txBox="1"/>
          <p:nvPr/>
        </p:nvSpPr>
        <p:spPr>
          <a:xfrm>
            <a:off x="392653" y="5760454"/>
            <a:ext cx="1150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停止している場合</a:t>
            </a:r>
            <a:r>
              <a:rPr lang="en-US" altLang="ja-JP" dirty="0"/>
              <a:t>exec, attach</a:t>
            </a:r>
            <a:r>
              <a:rPr lang="ja-JP" altLang="en-US" dirty="0"/>
              <a:t>ができないため，停止したコンテナに入りたい場合はこれを実行してから</a:t>
            </a:r>
            <a:endParaRPr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2618F85-0425-47D3-AE6F-FD94D4DDAA57}"/>
              </a:ext>
            </a:extLst>
          </p:cNvPr>
          <p:cNvSpPr/>
          <p:nvPr/>
        </p:nvSpPr>
        <p:spPr>
          <a:xfrm>
            <a:off x="392653" y="3683880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attach &lt;container&gt; &lt;command&gt;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9CAC866-3C00-4968-B314-AA2138DA855B}"/>
              </a:ext>
            </a:extLst>
          </p:cNvPr>
          <p:cNvSpPr/>
          <p:nvPr/>
        </p:nvSpPr>
        <p:spPr>
          <a:xfrm>
            <a:off x="9157200" y="3744266"/>
            <a:ext cx="2563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コンテナに再度入る</a:t>
            </a:r>
            <a:r>
              <a:rPr lang="en-US" altLang="ja-JP" sz="2000" b="1" dirty="0">
                <a:solidFill>
                  <a:schemeClr val="accent2"/>
                </a:solidFill>
              </a:rPr>
              <a:t> </a:t>
            </a:r>
            <a:endParaRPr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ADF4AC-BA98-49CB-8C2C-281CA64914CE}"/>
              </a:ext>
            </a:extLst>
          </p:cNvPr>
          <p:cNvSpPr txBox="1"/>
          <p:nvPr/>
        </p:nvSpPr>
        <p:spPr>
          <a:xfrm>
            <a:off x="392653" y="4139454"/>
            <a:ext cx="11503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 &lt;command&gt;</a:t>
            </a:r>
            <a:r>
              <a:rPr lang="ja-JP" altLang="en-US" dirty="0"/>
              <a:t>を指定しない場合</a:t>
            </a:r>
            <a:r>
              <a:rPr lang="en-US" altLang="ja-JP" dirty="0" err="1"/>
              <a:t>Dockerfile</a:t>
            </a:r>
            <a:r>
              <a:rPr lang="ja-JP" altLang="en-US" dirty="0"/>
              <a:t>の</a:t>
            </a:r>
            <a:r>
              <a:rPr lang="en-US" altLang="ja-JP" dirty="0"/>
              <a:t>CMD</a:t>
            </a:r>
            <a:r>
              <a:rPr lang="ja-JP" altLang="en-US" dirty="0"/>
              <a:t>で指定したコマンドを実行</a:t>
            </a:r>
            <a:endParaRPr lang="en-US" altLang="ja-JP" dirty="0"/>
          </a:p>
          <a:p>
            <a:r>
              <a:rPr lang="en-US" altLang="ja-JP" dirty="0"/>
              <a:t>options: -it</a:t>
            </a:r>
            <a:r>
              <a:rPr lang="ja-JP" altLang="en-US" dirty="0"/>
              <a:t>：</a:t>
            </a:r>
            <a:r>
              <a:rPr lang="en-US" altLang="ja-JP" dirty="0"/>
              <a:t> </a:t>
            </a:r>
            <a:r>
              <a:rPr lang="ja-JP" altLang="en-US" dirty="0"/>
              <a:t>きれいに表示する（詳細は省略）</a:t>
            </a:r>
            <a:endParaRPr lang="en-US" altLang="ja-JP" dirty="0"/>
          </a:p>
          <a:p>
            <a:r>
              <a:rPr lang="en-US" altLang="ja-JP" b="1" dirty="0" err="1">
                <a:solidFill>
                  <a:schemeClr val="accent2"/>
                </a:solidFill>
              </a:rPr>
              <a:t>eixt</a:t>
            </a:r>
            <a:r>
              <a:rPr lang="ja-JP" altLang="en-US" b="1" dirty="0">
                <a:solidFill>
                  <a:schemeClr val="accent2"/>
                </a:solidFill>
              </a:rPr>
              <a:t>したらコンテナが停止する</a:t>
            </a:r>
            <a:endParaRPr lang="en-US" altLang="ja-JP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99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17BCB-0F35-45E0-B6AE-25634689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コマンド一覧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862B96-E95F-4710-B7A0-66054BDA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docker</a:t>
            </a:r>
            <a:r>
              <a:rPr lang="ja-JP" altLang="en-US" dirty="0"/>
              <a:t>で使用することの多いコマンド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sz="2000" dirty="0"/>
              <a:t>(</a:t>
            </a:r>
            <a:r>
              <a:rPr lang="en-US" altLang="ja-JP" sz="2000" dirty="0" err="1"/>
              <a:t>Dockerimage</a:t>
            </a:r>
            <a:r>
              <a:rPr lang="ja-JP" altLang="en-US" sz="2000" dirty="0" err="1"/>
              <a:t>，</a:t>
            </a:r>
            <a:r>
              <a:rPr lang="en-US" altLang="ja-JP" sz="2000" dirty="0" err="1"/>
              <a:t>containar</a:t>
            </a:r>
            <a:r>
              <a:rPr lang="ja-JP" altLang="en-US" sz="2000" dirty="0"/>
              <a:t>を指定する場合，</a:t>
            </a:r>
            <a:r>
              <a:rPr lang="en-US" altLang="ja-JP" sz="2000" dirty="0"/>
              <a:t>ID</a:t>
            </a:r>
            <a:r>
              <a:rPr lang="ja-JP" altLang="en-US" sz="2000" dirty="0"/>
              <a:t>か名前のどちらかを指定</a:t>
            </a:r>
            <a:r>
              <a:rPr lang="en-US" altLang="ja-JP" sz="2000" dirty="0"/>
              <a:t>)</a:t>
            </a:r>
            <a:endParaRPr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102264-941F-4D6B-AC09-C3A54C80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2B2201C-3E99-4ACB-8AE7-4F23C9DE54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A57D0A-BC67-455A-BBB0-817EF0EBDEE2}"/>
              </a:ext>
            </a:extLst>
          </p:cNvPr>
          <p:cNvSpPr/>
          <p:nvPr/>
        </p:nvSpPr>
        <p:spPr>
          <a:xfrm>
            <a:off x="392656" y="2097923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commit &lt;container&gt;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new_Dockerimage</a:t>
            </a:r>
            <a:r>
              <a:rPr kumimoji="1" lang="en-US" altLang="ja-JP" sz="2400" dirty="0">
                <a:solidFill>
                  <a:schemeClr val="tx1"/>
                </a:solidFill>
              </a:rPr>
              <a:t>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1241C2-1B77-4BD6-B41F-725772423EBA}"/>
              </a:ext>
            </a:extLst>
          </p:cNvPr>
          <p:cNvSpPr/>
          <p:nvPr/>
        </p:nvSpPr>
        <p:spPr>
          <a:xfrm>
            <a:off x="7532018" y="2162519"/>
            <a:ext cx="4012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 ➡ </a:t>
            </a:r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を生成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ECFD056-A491-4627-BFB3-A28AE9ED7E74}"/>
              </a:ext>
            </a:extLst>
          </p:cNvPr>
          <p:cNvSpPr/>
          <p:nvPr/>
        </p:nvSpPr>
        <p:spPr>
          <a:xfrm>
            <a:off x="392654" y="2822437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tag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befor_</a:t>
            </a:r>
            <a:r>
              <a:rPr lang="en-US" altLang="ja-JP" sz="2400" dirty="0" err="1">
                <a:solidFill>
                  <a:schemeClr val="tx1"/>
                </a:solidFill>
              </a:rPr>
              <a:t>D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ockerimage</a:t>
            </a:r>
            <a:r>
              <a:rPr kumimoji="1" lang="en-US" altLang="ja-JP" sz="2400" dirty="0">
                <a:solidFill>
                  <a:schemeClr val="tx1"/>
                </a:solidFill>
              </a:rPr>
              <a:t>&gt;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after_Dockerimage</a:t>
            </a:r>
            <a:r>
              <a:rPr kumimoji="1" lang="en-US" altLang="ja-JP" sz="2400" dirty="0">
                <a:solidFill>
                  <a:schemeClr val="tx1"/>
                </a:solidFill>
              </a:rPr>
              <a:t>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00FD22E-0795-425D-9E1B-79220D4C8B51}"/>
              </a:ext>
            </a:extLst>
          </p:cNvPr>
          <p:cNvSpPr/>
          <p:nvPr/>
        </p:nvSpPr>
        <p:spPr>
          <a:xfrm>
            <a:off x="8436990" y="2876587"/>
            <a:ext cx="3286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の名前変更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A34EEE7-C283-4EEE-AAFF-D4D8B7052BF8}"/>
              </a:ext>
            </a:extLst>
          </p:cNvPr>
          <p:cNvSpPr txBox="1"/>
          <p:nvPr/>
        </p:nvSpPr>
        <p:spPr>
          <a:xfrm>
            <a:off x="392656" y="3289168"/>
            <a:ext cx="1115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Dockerimage</a:t>
            </a:r>
            <a:r>
              <a:rPr lang="ja-JP" altLang="en-US" dirty="0"/>
              <a:t>の名前は「リポジトリ名</a:t>
            </a:r>
            <a:r>
              <a:rPr lang="en-US" altLang="ja-JP" dirty="0"/>
              <a:t>:</a:t>
            </a:r>
            <a:r>
              <a:rPr lang="ja-JP" altLang="en-US" dirty="0"/>
              <a:t>タグ名」</a:t>
            </a:r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CD99CE5-811C-4BAC-9BD9-C418E29603E9}"/>
              </a:ext>
            </a:extLst>
          </p:cNvPr>
          <p:cNvSpPr/>
          <p:nvPr/>
        </p:nvSpPr>
        <p:spPr>
          <a:xfrm>
            <a:off x="392654" y="3838910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push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Dockerimage</a:t>
            </a:r>
            <a:r>
              <a:rPr lang="en-US" altLang="ja-JP" sz="2400" dirty="0">
                <a:solidFill>
                  <a:schemeClr val="tx1"/>
                </a:solidFill>
              </a:rPr>
              <a:t>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B12D3-5A37-48DA-803D-4216B5725EE0}"/>
              </a:ext>
            </a:extLst>
          </p:cNvPr>
          <p:cNvSpPr/>
          <p:nvPr/>
        </p:nvSpPr>
        <p:spPr>
          <a:xfrm>
            <a:off x="7352911" y="3914712"/>
            <a:ext cx="4323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を</a:t>
            </a:r>
            <a:r>
              <a:rPr lang="en-US" altLang="ja-JP" sz="2000" b="1" dirty="0">
                <a:solidFill>
                  <a:schemeClr val="accent2"/>
                </a:solidFill>
              </a:rPr>
              <a:t>docker hub</a:t>
            </a:r>
            <a:r>
              <a:rPr lang="ja-JP" altLang="en-US" sz="2000" b="1" dirty="0">
                <a:solidFill>
                  <a:schemeClr val="accent2"/>
                </a:solidFill>
              </a:rPr>
              <a:t>に</a:t>
            </a:r>
            <a:r>
              <a:rPr lang="en-US" altLang="ja-JP" sz="2000" b="1" dirty="0">
                <a:solidFill>
                  <a:schemeClr val="accent2"/>
                </a:solidFill>
              </a:rPr>
              <a:t>push</a:t>
            </a:r>
            <a:endParaRPr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44D91F-BF11-41F6-9FE3-B93145950E9B}"/>
              </a:ext>
            </a:extLst>
          </p:cNvPr>
          <p:cNvSpPr txBox="1"/>
          <p:nvPr/>
        </p:nvSpPr>
        <p:spPr>
          <a:xfrm>
            <a:off x="392655" y="4327293"/>
            <a:ext cx="11152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2"/>
                </a:solidFill>
              </a:rPr>
              <a:t>push</a:t>
            </a:r>
            <a:r>
              <a:rPr lang="ja-JP" altLang="en-US" b="1" dirty="0">
                <a:solidFill>
                  <a:schemeClr val="accent2"/>
                </a:solidFill>
              </a:rPr>
              <a:t>する際は，</a:t>
            </a:r>
            <a:r>
              <a:rPr lang="en-US" altLang="ja-JP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b="1" dirty="0">
                <a:solidFill>
                  <a:schemeClr val="accent2"/>
                </a:solidFill>
              </a:rPr>
              <a:t>の名前は「</a:t>
            </a:r>
            <a:r>
              <a:rPr lang="en-US" altLang="ja-JP" b="1" dirty="0">
                <a:solidFill>
                  <a:schemeClr val="accent2"/>
                </a:solidFill>
              </a:rPr>
              <a:t>push</a:t>
            </a:r>
            <a:r>
              <a:rPr lang="ja-JP" altLang="en-US" b="1" dirty="0">
                <a:solidFill>
                  <a:schemeClr val="accent2"/>
                </a:solidFill>
              </a:rPr>
              <a:t>する先のリポジトリ名</a:t>
            </a:r>
            <a:r>
              <a:rPr lang="en-US" altLang="ja-JP" b="1" dirty="0">
                <a:solidFill>
                  <a:schemeClr val="accent2"/>
                </a:solidFill>
              </a:rPr>
              <a:t>:</a:t>
            </a:r>
            <a:r>
              <a:rPr lang="ja-JP" altLang="en-US" b="1" dirty="0">
                <a:solidFill>
                  <a:schemeClr val="accent2"/>
                </a:solidFill>
              </a:rPr>
              <a:t>タグ名」にすること</a:t>
            </a:r>
            <a:endParaRPr lang="en-US" altLang="ja-JP" b="1" dirty="0">
              <a:solidFill>
                <a:schemeClr val="accent2"/>
              </a:solidFill>
            </a:endParaRPr>
          </a:p>
          <a:p>
            <a:r>
              <a:rPr lang="ja-JP" altLang="en-US" dirty="0"/>
              <a:t>（</a:t>
            </a:r>
            <a:r>
              <a:rPr lang="en-US" altLang="ja-JP" dirty="0"/>
              <a:t>docker hub</a:t>
            </a:r>
            <a:r>
              <a:rPr lang="ja-JP" altLang="en-US" dirty="0"/>
              <a:t>に</a:t>
            </a:r>
            <a:r>
              <a:rPr lang="en-US" altLang="ja-JP" dirty="0"/>
              <a:t>push</a:t>
            </a:r>
            <a:r>
              <a:rPr lang="ja-JP" altLang="en-US" dirty="0"/>
              <a:t>する際に</a:t>
            </a:r>
            <a:r>
              <a:rPr lang="en-US" altLang="ja-JP" dirty="0" err="1"/>
              <a:t>Dockerimage</a:t>
            </a:r>
            <a:r>
              <a:rPr lang="ja-JP" altLang="en-US" dirty="0"/>
              <a:t>を参照して，そのリポジトリに</a:t>
            </a:r>
            <a:r>
              <a:rPr lang="en-US" altLang="ja-JP" dirty="0"/>
              <a:t>push</a:t>
            </a:r>
            <a:r>
              <a:rPr lang="ja-JP" altLang="en-US" dirty="0"/>
              <a:t>するため）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8651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17BCB-0F35-45E0-B6AE-25634689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コマンド一覧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862B96-E95F-4710-B7A0-66054BDA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docker</a:t>
            </a:r>
            <a:r>
              <a:rPr lang="ja-JP" altLang="en-US" dirty="0"/>
              <a:t>で使用することの多いコマンド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sz="2000" dirty="0"/>
              <a:t>(</a:t>
            </a:r>
            <a:r>
              <a:rPr lang="en-US" altLang="ja-JP" sz="2000" dirty="0" err="1"/>
              <a:t>Dockerimage</a:t>
            </a:r>
            <a:r>
              <a:rPr lang="ja-JP" altLang="en-US" sz="2000" dirty="0" err="1"/>
              <a:t>，</a:t>
            </a:r>
            <a:r>
              <a:rPr lang="en-US" altLang="ja-JP" sz="2000" dirty="0" err="1"/>
              <a:t>containar</a:t>
            </a:r>
            <a:r>
              <a:rPr lang="ja-JP" altLang="en-US" sz="2000" dirty="0"/>
              <a:t>を指定する場合，</a:t>
            </a:r>
            <a:r>
              <a:rPr lang="en-US" altLang="ja-JP" sz="2000" dirty="0"/>
              <a:t>ID</a:t>
            </a:r>
            <a:r>
              <a:rPr lang="ja-JP" altLang="en-US" sz="2000" dirty="0"/>
              <a:t>か名前のどちらかを指定</a:t>
            </a:r>
            <a:r>
              <a:rPr lang="en-US" altLang="ja-JP" sz="2000" dirty="0"/>
              <a:t>)</a:t>
            </a:r>
            <a:endParaRPr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102264-941F-4D6B-AC09-C3A54C80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2B2201C-3E99-4ACB-8AE7-4F23C9DE54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8A57D0A-BC67-455A-BBB0-817EF0EBDEE2}"/>
              </a:ext>
            </a:extLst>
          </p:cNvPr>
          <p:cNvSpPr/>
          <p:nvPr/>
        </p:nvSpPr>
        <p:spPr>
          <a:xfrm>
            <a:off x="402079" y="2097923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rm &lt;container&gt; 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1241C2-1B77-4BD6-B41F-725772423EBA}"/>
              </a:ext>
            </a:extLst>
          </p:cNvPr>
          <p:cNvSpPr/>
          <p:nvPr/>
        </p:nvSpPr>
        <p:spPr>
          <a:xfrm>
            <a:off x="9455081" y="2162519"/>
            <a:ext cx="2099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コンテナを削除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ECFD056-A491-4627-BFB3-A28AE9ED7E74}"/>
              </a:ext>
            </a:extLst>
          </p:cNvPr>
          <p:cNvSpPr/>
          <p:nvPr/>
        </p:nvSpPr>
        <p:spPr>
          <a:xfrm>
            <a:off x="402079" y="3104216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stop &lt;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contaner</a:t>
            </a:r>
            <a:r>
              <a:rPr kumimoji="1" lang="en-US" altLang="ja-JP" sz="2400" dirty="0">
                <a:solidFill>
                  <a:schemeClr val="tx1"/>
                </a:solidFill>
              </a:rPr>
              <a:t>&gt;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00FD22E-0795-425D-9E1B-79220D4C8B51}"/>
              </a:ext>
            </a:extLst>
          </p:cNvPr>
          <p:cNvSpPr/>
          <p:nvPr/>
        </p:nvSpPr>
        <p:spPr>
          <a:xfrm>
            <a:off x="9455082" y="3168812"/>
            <a:ext cx="2133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コンテナを停止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A34EEE7-C283-4EEE-AAFF-D4D8B7052BF8}"/>
              </a:ext>
            </a:extLst>
          </p:cNvPr>
          <p:cNvSpPr txBox="1"/>
          <p:nvPr/>
        </p:nvSpPr>
        <p:spPr>
          <a:xfrm>
            <a:off x="348187" y="2570890"/>
            <a:ext cx="1115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停止していないコンテナは削除不可</a:t>
            </a:r>
            <a:endParaRPr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CD99CE5-811C-4BAC-9BD9-C418E29603E9}"/>
              </a:ext>
            </a:extLst>
          </p:cNvPr>
          <p:cNvSpPr/>
          <p:nvPr/>
        </p:nvSpPr>
        <p:spPr>
          <a:xfrm>
            <a:off x="402079" y="3885159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system prune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B12D3-5A37-48DA-803D-4216B5725EE0}"/>
              </a:ext>
            </a:extLst>
          </p:cNvPr>
          <p:cNvSpPr/>
          <p:nvPr/>
        </p:nvSpPr>
        <p:spPr>
          <a:xfrm>
            <a:off x="3544476" y="3933559"/>
            <a:ext cx="81794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停止しているコンテナ，名前のついていない</a:t>
            </a:r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を全て削除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E130AD6-1B5F-4476-A91A-44CF75671407}"/>
              </a:ext>
            </a:extLst>
          </p:cNvPr>
          <p:cNvSpPr/>
          <p:nvPr/>
        </p:nvSpPr>
        <p:spPr>
          <a:xfrm>
            <a:off x="402079" y="4626001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docker 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rmi</a:t>
            </a:r>
            <a:r>
              <a:rPr kumimoji="1" lang="en-US" altLang="ja-JP" sz="2400" dirty="0">
                <a:solidFill>
                  <a:schemeClr val="tx1"/>
                </a:solidFill>
              </a:rPr>
              <a:t> &lt;</a:t>
            </a:r>
            <a:r>
              <a:rPr lang="en-US" altLang="ja-JP" sz="2400" dirty="0" err="1">
                <a:solidFill>
                  <a:schemeClr val="tx1"/>
                </a:solidFill>
              </a:rPr>
              <a:t>Dockerimage</a:t>
            </a:r>
            <a:r>
              <a:rPr kumimoji="1" lang="en-US" altLang="ja-JP" sz="2400" dirty="0">
                <a:solidFill>
                  <a:schemeClr val="tx1"/>
                </a:solidFill>
              </a:rPr>
              <a:t>&gt; 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86BDB8-FD39-4E0A-AA00-B390DAFBDC37}"/>
              </a:ext>
            </a:extLst>
          </p:cNvPr>
          <p:cNvSpPr/>
          <p:nvPr/>
        </p:nvSpPr>
        <p:spPr>
          <a:xfrm>
            <a:off x="8917757" y="4690597"/>
            <a:ext cx="2636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2"/>
                </a:solidFill>
              </a:rPr>
              <a:t>Dockerimage</a:t>
            </a:r>
            <a:r>
              <a:rPr lang="ja-JP" altLang="en-US" sz="2000" b="1" dirty="0">
                <a:solidFill>
                  <a:schemeClr val="accent2"/>
                </a:solidFill>
              </a:rPr>
              <a:t>を削除</a:t>
            </a:r>
          </a:p>
        </p:txBody>
      </p:sp>
    </p:spTree>
    <p:extLst>
      <p:ext uri="{BB962C8B-B14F-4D97-AF65-F5344CB8AC3E}">
        <p14:creationId xmlns:p14="http://schemas.microsoft.com/office/powerpoint/2010/main" val="1226875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B96B3-19AB-450B-A094-1E61E2B8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コマンド一覧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8994EC-C317-4DBB-BE99-FE01260F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コンテナ内で使用できるコマンド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24F390-79DB-47F9-846C-E122841D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D9E9FF6-B431-4D11-A3D8-E04A7C8391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3207C47-6CE5-4566-B556-14BB7C02522D}"/>
              </a:ext>
            </a:extLst>
          </p:cNvPr>
          <p:cNvSpPr/>
          <p:nvPr/>
        </p:nvSpPr>
        <p:spPr>
          <a:xfrm>
            <a:off x="449214" y="2161383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exit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4731B6B-851D-4294-8924-B76A24CCC1BB}"/>
              </a:ext>
            </a:extLst>
          </p:cNvPr>
          <p:cNvSpPr/>
          <p:nvPr/>
        </p:nvSpPr>
        <p:spPr>
          <a:xfrm>
            <a:off x="449214" y="2787523"/>
            <a:ext cx="11152166" cy="460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$ 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detatch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225A19E-45F7-4D98-8AED-1D7E601C95E0}"/>
              </a:ext>
            </a:extLst>
          </p:cNvPr>
          <p:cNvSpPr/>
          <p:nvPr/>
        </p:nvSpPr>
        <p:spPr>
          <a:xfrm>
            <a:off x="5973449" y="2191576"/>
            <a:ext cx="5524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コンテナから抜ける（抜けた後コンテナ停止）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9058FA6-524B-4B88-B4E9-C778CF9E7BCE}"/>
              </a:ext>
            </a:extLst>
          </p:cNvPr>
          <p:cNvSpPr/>
          <p:nvPr/>
        </p:nvSpPr>
        <p:spPr>
          <a:xfrm>
            <a:off x="5432676" y="2833892"/>
            <a:ext cx="6291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2"/>
                </a:solidFill>
              </a:rPr>
              <a:t>コンテナから抜ける（抜けた後もコンテナ動作継続）</a:t>
            </a:r>
          </a:p>
        </p:txBody>
      </p:sp>
    </p:spTree>
    <p:extLst>
      <p:ext uri="{BB962C8B-B14F-4D97-AF65-F5344CB8AC3E}">
        <p14:creationId xmlns:p14="http://schemas.microsoft.com/office/powerpoint/2010/main" val="127664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5E1B0-71A3-4DE0-90E1-03368CFC4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5"/>
            <a:ext cx="11437986" cy="5603284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ja-JP" sz="2600" dirty="0"/>
              <a:t>1. Docker</a:t>
            </a:r>
            <a:r>
              <a:rPr lang="ja-JP" altLang="en-US" sz="2600" dirty="0"/>
              <a:t>をインストール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en-US" altLang="ja-JP" sz="2600" dirty="0"/>
              <a:t>2. </a:t>
            </a:r>
            <a:r>
              <a:rPr lang="ja-JP" altLang="en-US" sz="2600" dirty="0"/>
              <a:t>自分の</a:t>
            </a:r>
            <a:r>
              <a:rPr lang="en-US" altLang="ja-JP" sz="2600" dirty="0"/>
              <a:t>PC</a:t>
            </a:r>
            <a:r>
              <a:rPr lang="ja-JP" altLang="en-US" sz="2600" dirty="0"/>
              <a:t>に搭載されている</a:t>
            </a:r>
            <a:r>
              <a:rPr lang="en-US" altLang="ja-JP" sz="2600" dirty="0"/>
              <a:t>GPU</a:t>
            </a:r>
            <a:r>
              <a:rPr lang="ja-JP" altLang="en-US" sz="2600" dirty="0"/>
              <a:t>の，</a:t>
            </a:r>
            <a:r>
              <a:rPr lang="en-US" altLang="ja-JP" sz="2600" dirty="0"/>
              <a:t>NVIDIA-driver</a:t>
            </a:r>
            <a:r>
              <a:rPr lang="ja-JP" altLang="en-US" sz="2600" dirty="0"/>
              <a:t>（基本最新で</a:t>
            </a:r>
            <a:r>
              <a:rPr lang="en-US" altLang="ja-JP" sz="2600" dirty="0"/>
              <a:t>OK</a:t>
            </a:r>
            <a:r>
              <a:rPr lang="ja-JP" altLang="en-US" sz="2600" dirty="0"/>
              <a:t>）をインストール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en-US" altLang="ja-JP" sz="2600" dirty="0"/>
              <a:t>3. </a:t>
            </a:r>
            <a:r>
              <a:rPr lang="en-US" altLang="ja-JP" sz="2600" dirty="0" err="1"/>
              <a:t>nvidia</a:t>
            </a:r>
            <a:r>
              <a:rPr lang="en-US" altLang="ja-JP" sz="2600" dirty="0"/>
              <a:t>-container-toolkit</a:t>
            </a:r>
            <a:r>
              <a:rPr lang="ja-JP" altLang="en-US" sz="2600" dirty="0"/>
              <a:t>をインストール（</a:t>
            </a:r>
            <a:r>
              <a:rPr lang="en-US" altLang="ja-JP" sz="2600" dirty="0"/>
              <a:t>1.</a:t>
            </a:r>
            <a:r>
              <a:rPr lang="ja-JP" altLang="en-US" sz="2600" dirty="0"/>
              <a:t>～</a:t>
            </a:r>
            <a:r>
              <a:rPr lang="en-US" altLang="ja-JP" sz="2600" dirty="0"/>
              <a:t>3.</a:t>
            </a:r>
            <a:r>
              <a:rPr lang="ja-JP" altLang="en-US" sz="2600" dirty="0"/>
              <a:t>は初回のみ）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en-US" altLang="ja-JP" sz="2600" dirty="0"/>
              <a:t>4. </a:t>
            </a:r>
            <a:r>
              <a:rPr lang="en-US" altLang="ja-JP" sz="2600" dirty="0" err="1"/>
              <a:t>Dockerfile</a:t>
            </a:r>
            <a:r>
              <a:rPr lang="ja-JP" altLang="en-US" sz="2600" dirty="0"/>
              <a:t>を記述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en-US" altLang="ja-JP" sz="2600" dirty="0"/>
              <a:t>5. </a:t>
            </a:r>
            <a:r>
              <a:rPr lang="en-US" altLang="ja-JP" sz="2600" dirty="0" err="1"/>
              <a:t>Dockerfile</a:t>
            </a:r>
            <a:r>
              <a:rPr lang="en-US" altLang="ja-JP" sz="2600" dirty="0"/>
              <a:t> </a:t>
            </a:r>
            <a:r>
              <a:rPr lang="ja-JP" altLang="en-US" sz="2600" dirty="0"/>
              <a:t>➡ </a:t>
            </a:r>
            <a:r>
              <a:rPr lang="en-US" altLang="ja-JP" sz="2600" dirty="0"/>
              <a:t>image-file</a:t>
            </a:r>
            <a:r>
              <a:rPr lang="ja-JP" altLang="en-US" sz="2600" dirty="0"/>
              <a:t>を作成（ビルド）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en-US" altLang="ja-JP" sz="2600" dirty="0"/>
              <a:t>6. image-file </a:t>
            </a:r>
            <a:r>
              <a:rPr lang="ja-JP" altLang="en-US" sz="2600" dirty="0"/>
              <a:t>➡ </a:t>
            </a:r>
            <a:r>
              <a:rPr lang="en-US" altLang="ja-JP" sz="2600" dirty="0"/>
              <a:t>container</a:t>
            </a:r>
            <a:r>
              <a:rPr lang="ja-JP" altLang="en-US" sz="2600" dirty="0"/>
              <a:t>を作成（</a:t>
            </a:r>
            <a:r>
              <a:rPr lang="en-US" altLang="ja-JP" sz="2600" dirty="0"/>
              <a:t>container =</a:t>
            </a:r>
            <a:r>
              <a:rPr lang="ja-JP" altLang="en-US" sz="2600" dirty="0"/>
              <a:t>実際に作業する環境）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en-US" altLang="ja-JP" sz="2600" dirty="0"/>
              <a:t>※ </a:t>
            </a:r>
            <a:r>
              <a:rPr lang="ja-JP" altLang="en-US" sz="2600" dirty="0"/>
              <a:t>環境構築が完了するまで，</a:t>
            </a:r>
            <a:r>
              <a:rPr lang="en-US" altLang="ja-JP" sz="2600" dirty="0"/>
              <a:t>4.</a:t>
            </a:r>
            <a:r>
              <a:rPr lang="ja-JP" altLang="en-US" sz="2600" dirty="0"/>
              <a:t>～</a:t>
            </a:r>
            <a:r>
              <a:rPr lang="en-US" altLang="ja-JP" sz="2600" dirty="0"/>
              <a:t>6.</a:t>
            </a:r>
            <a:r>
              <a:rPr lang="ja-JP" altLang="en-US" sz="2600" dirty="0"/>
              <a:t>を繰り返す</a:t>
            </a:r>
            <a:endParaRPr lang="en-US" altLang="ja-JP" sz="2600" dirty="0"/>
          </a:p>
          <a:p>
            <a:pPr>
              <a:lnSpc>
                <a:spcPct val="160000"/>
              </a:lnSpc>
            </a:pPr>
            <a:r>
              <a:rPr lang="en-US" altLang="ja-JP" sz="2600" dirty="0"/>
              <a:t>7. </a:t>
            </a:r>
            <a:r>
              <a:rPr lang="ja-JP" altLang="en-US" sz="2600" dirty="0"/>
              <a:t>環境構築が完了したら，</a:t>
            </a:r>
            <a:r>
              <a:rPr lang="en-US" altLang="ja-JP" sz="2600" dirty="0"/>
              <a:t>container</a:t>
            </a:r>
            <a:r>
              <a:rPr lang="ja-JP" altLang="en-US" sz="2600" dirty="0"/>
              <a:t>内で作業（プログラム実行等）</a:t>
            </a:r>
            <a:endParaRPr lang="en-US" altLang="ja-JP" sz="26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400C2F2-4163-433B-B00B-21F4031A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流れ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9A9D6F-D257-4FFF-A1BD-077A5192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203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AB43A-00C6-43CE-A5BA-09028344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Docker</a:t>
            </a:r>
            <a:r>
              <a:rPr lang="ja-JP" altLang="en-US" dirty="0"/>
              <a:t>をインストール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E78660-C201-42F6-808D-63137C38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029615" cy="4915545"/>
          </a:xfrm>
        </p:spPr>
        <p:txBody>
          <a:bodyPr>
            <a:normAutofit/>
          </a:bodyPr>
          <a:lstStyle/>
          <a:p>
            <a:r>
              <a:rPr lang="en-US" altLang="ja-JP" dirty="0"/>
              <a:t>Ubuntu</a:t>
            </a:r>
            <a:r>
              <a:rPr lang="ja-JP" altLang="en-US" dirty="0"/>
              <a:t>に</a:t>
            </a:r>
            <a:r>
              <a:rPr lang="en-US" altLang="ja-JP" dirty="0" err="1"/>
              <a:t>DockerEngine</a:t>
            </a:r>
            <a:r>
              <a:rPr lang="ja-JP" altLang="en-US" dirty="0"/>
              <a:t>をインストールする</a:t>
            </a:r>
            <a:br>
              <a:rPr lang="ja-JP" altLang="en-US" dirty="0"/>
            </a:br>
            <a:r>
              <a:rPr lang="en-US" altLang="ja-JP" dirty="0">
                <a:hlinkClick r:id="rId2"/>
              </a:rPr>
              <a:t>https://docs.docker.com/engine/install/ubuntu/</a:t>
            </a:r>
            <a:endParaRPr lang="en-US" altLang="ja-JP" dirty="0"/>
          </a:p>
          <a:p>
            <a:r>
              <a:rPr lang="en-US" altLang="ja-JP" b="1" dirty="0">
                <a:solidFill>
                  <a:schemeClr val="accent2"/>
                </a:solidFill>
              </a:rPr>
              <a:t>※Docker</a:t>
            </a:r>
            <a:r>
              <a:rPr lang="ja-JP" altLang="en-US" b="1" dirty="0">
                <a:solidFill>
                  <a:schemeClr val="accent2"/>
                </a:solidFill>
              </a:rPr>
              <a:t>は頻繁に更新されるため，上記の公式のページを参考にしてインストールした方が無難</a:t>
            </a:r>
            <a:endParaRPr lang="en-US" altLang="ja-JP" dirty="0"/>
          </a:p>
          <a:p>
            <a:r>
              <a:rPr lang="en-US" altLang="ja-JP" dirty="0"/>
              <a:t>docker</a:t>
            </a:r>
            <a:r>
              <a:rPr lang="ja-JP" altLang="en-US" dirty="0"/>
              <a:t>を</a:t>
            </a:r>
            <a:r>
              <a:rPr lang="en-US" altLang="ja-JP" dirty="0" err="1"/>
              <a:t>sudo</a:t>
            </a:r>
            <a:r>
              <a:rPr lang="ja-JP" altLang="en-US" dirty="0"/>
              <a:t>なしでログイン</a:t>
            </a:r>
            <a:br>
              <a:rPr lang="ja-JP" altLang="en-US" dirty="0"/>
            </a:br>
            <a:r>
              <a:rPr lang="en-US" altLang="ja-JP" dirty="0">
                <a:hlinkClick r:id="rId3"/>
              </a:rPr>
              <a:t>https://qiita.com/DQNEO/items/da5df074c48b012152ee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20BA8D-7A72-4798-B41F-9C516D25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32CB77D-BD1C-4A8B-B328-22AAAFD385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61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9D681-BC1D-49FD-9625-A15110B7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NVIDIA driver </a:t>
            </a:r>
            <a:r>
              <a:rPr kumimoji="1" lang="ja-JP" altLang="en-US" dirty="0"/>
              <a:t>インストール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131EF6-5EFF-4AAF-B827-EF3A6D3C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B0DB86A-5362-4086-B266-605645240572}"/>
              </a:ext>
            </a:extLst>
          </p:cNvPr>
          <p:cNvSpPr/>
          <p:nvPr/>
        </p:nvSpPr>
        <p:spPr>
          <a:xfrm>
            <a:off x="431862" y="1465613"/>
            <a:ext cx="1132827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lspci</a:t>
            </a:r>
            <a:r>
              <a:rPr lang="en-US" altLang="ja-JP" sz="2400" dirty="0"/>
              <a:t> | grep -</a:t>
            </a:r>
            <a:r>
              <a:rPr lang="en-US" altLang="ja-JP" sz="2400" dirty="0" err="1"/>
              <a:t>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nvidia</a:t>
            </a:r>
            <a:endParaRPr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DCF057-EDE2-4156-BCF7-9415362055C3}"/>
              </a:ext>
            </a:extLst>
          </p:cNvPr>
          <p:cNvSpPr txBox="1"/>
          <p:nvPr/>
        </p:nvSpPr>
        <p:spPr>
          <a:xfrm>
            <a:off x="8235647" y="1485038"/>
            <a:ext cx="35244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自分の</a:t>
            </a:r>
            <a:r>
              <a:rPr lang="en-US" altLang="ja-JP" dirty="0"/>
              <a:t>PC</a:t>
            </a:r>
            <a:r>
              <a:rPr lang="ja-JP" altLang="en-US" dirty="0"/>
              <a:t>に搭載の</a:t>
            </a:r>
            <a:r>
              <a:rPr lang="en-US" altLang="ja-JP" dirty="0"/>
              <a:t>GPU</a:t>
            </a:r>
            <a:r>
              <a:rPr lang="ja-JP" altLang="en-US" dirty="0"/>
              <a:t>を調べる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325FB1A-12D0-4AC0-BC9E-4318D5942BCA}"/>
              </a:ext>
            </a:extLst>
          </p:cNvPr>
          <p:cNvSpPr/>
          <p:nvPr/>
        </p:nvSpPr>
        <p:spPr>
          <a:xfrm>
            <a:off x="290457" y="2156039"/>
            <a:ext cx="11592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・調べた</a:t>
            </a:r>
            <a:r>
              <a:rPr lang="en-US" altLang="ja-JP" sz="2400" dirty="0"/>
              <a:t>GPU</a:t>
            </a:r>
            <a:r>
              <a:rPr lang="ja-JP" altLang="en-US" sz="2400" dirty="0"/>
              <a:t>に対応する</a:t>
            </a:r>
            <a:r>
              <a:rPr lang="en-US" altLang="ja-JP" sz="2400" dirty="0">
                <a:solidFill>
                  <a:schemeClr val="accent2"/>
                </a:solidFill>
              </a:rPr>
              <a:t>NVIDIA driver</a:t>
            </a:r>
            <a:r>
              <a:rPr lang="ja-JP" altLang="en-US" sz="2400" dirty="0">
                <a:solidFill>
                  <a:schemeClr val="accent2"/>
                </a:solidFill>
              </a:rPr>
              <a:t>の最新</a:t>
            </a:r>
            <a:r>
              <a:rPr lang="en-US" altLang="ja-JP" sz="2400" dirty="0" err="1">
                <a:solidFill>
                  <a:schemeClr val="accent2"/>
                </a:solidFill>
              </a:rPr>
              <a:t>ver</a:t>
            </a:r>
            <a:r>
              <a:rPr lang="ja-JP" altLang="en-US" sz="2400" dirty="0"/>
              <a:t>を確認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>
                <a:hlinkClick r:id="rId2"/>
              </a:rPr>
              <a:t>https://www.nvidia.co.jp/Download/index.aspx?lang=jp</a:t>
            </a:r>
            <a:endParaRPr lang="en-US" altLang="ja-JP" sz="2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FEC55C9-B577-4C38-ADF7-94670A4B5CA3}"/>
              </a:ext>
            </a:extLst>
          </p:cNvPr>
          <p:cNvSpPr/>
          <p:nvPr/>
        </p:nvSpPr>
        <p:spPr>
          <a:xfrm>
            <a:off x="290457" y="3184434"/>
            <a:ext cx="112867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200" dirty="0"/>
              <a:t>・調べた</a:t>
            </a:r>
            <a:r>
              <a:rPr lang="en-US" altLang="ja-JP" sz="2200" dirty="0"/>
              <a:t>GPU</a:t>
            </a:r>
            <a:r>
              <a:rPr lang="ja-JP" altLang="en-US" sz="2200" dirty="0"/>
              <a:t>に対応する</a:t>
            </a:r>
            <a:r>
              <a:rPr lang="en-US" altLang="ja-JP" sz="2200" dirty="0">
                <a:solidFill>
                  <a:schemeClr val="accent2"/>
                </a:solidFill>
              </a:rPr>
              <a:t>NVIDIA driver</a:t>
            </a:r>
            <a:r>
              <a:rPr lang="ja-JP" altLang="en-US" sz="2200" dirty="0">
                <a:solidFill>
                  <a:schemeClr val="accent2"/>
                </a:solidFill>
              </a:rPr>
              <a:t>の最新</a:t>
            </a:r>
            <a:r>
              <a:rPr lang="en-US" altLang="ja-JP" sz="2200" dirty="0" err="1">
                <a:solidFill>
                  <a:schemeClr val="accent2"/>
                </a:solidFill>
              </a:rPr>
              <a:t>ver</a:t>
            </a:r>
            <a:r>
              <a:rPr lang="ja-JP" altLang="en-US" sz="2200" dirty="0"/>
              <a:t>のインストールファイルをダウンロード</a:t>
            </a:r>
            <a:endParaRPr lang="en-US" altLang="ja-JP" sz="2200" dirty="0"/>
          </a:p>
          <a:p>
            <a:pPr>
              <a:spcAft>
                <a:spcPts val="600"/>
              </a:spcAft>
            </a:pPr>
            <a:r>
              <a:rPr lang="ja-JP" altLang="en-US" sz="2200" dirty="0"/>
              <a:t>　</a:t>
            </a:r>
            <a:r>
              <a:rPr lang="en-US" altLang="ja-JP" sz="2200" dirty="0">
                <a:hlinkClick r:id="rId2"/>
              </a:rPr>
              <a:t>https://www.nvidia.co.jp/Download/index.aspx?lang=jp</a:t>
            </a:r>
            <a:endParaRPr lang="en-US" altLang="ja-JP" sz="2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069682B-B4AE-4F53-9740-8143825F08D4}"/>
              </a:ext>
            </a:extLst>
          </p:cNvPr>
          <p:cNvSpPr/>
          <p:nvPr/>
        </p:nvSpPr>
        <p:spPr>
          <a:xfrm>
            <a:off x="412024" y="4128559"/>
            <a:ext cx="1132827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chmod</a:t>
            </a:r>
            <a:r>
              <a:rPr lang="en-US" altLang="ja-JP" sz="2400" dirty="0"/>
              <a:t> +x &lt;</a:t>
            </a:r>
            <a:r>
              <a:rPr lang="ja-JP" altLang="en-US" sz="2400" dirty="0"/>
              <a:t>ダウンロードしたファイル</a:t>
            </a:r>
            <a:r>
              <a:rPr lang="en-US" altLang="ja-JP" sz="2400" dirty="0"/>
              <a:t>&gt; </a:t>
            </a:r>
            <a:endParaRPr lang="ja-JP" altLang="en-US" sz="24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280E28F-02C8-4775-B02D-3F38187C77F5}"/>
              </a:ext>
            </a:extLst>
          </p:cNvPr>
          <p:cNvSpPr/>
          <p:nvPr/>
        </p:nvSpPr>
        <p:spPr>
          <a:xfrm>
            <a:off x="9615056" y="4220892"/>
            <a:ext cx="2120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実行できるように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A0A0893-29BF-48D7-902E-2D0FBCA94F03}"/>
              </a:ext>
            </a:extLst>
          </p:cNvPr>
          <p:cNvSpPr/>
          <p:nvPr/>
        </p:nvSpPr>
        <p:spPr>
          <a:xfrm>
            <a:off x="412402" y="4787622"/>
            <a:ext cx="1132751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sudo</a:t>
            </a:r>
            <a:r>
              <a:rPr lang="en-US" altLang="ja-JP" sz="2400" dirty="0"/>
              <a:t> ./&lt;</a:t>
            </a:r>
            <a:r>
              <a:rPr lang="ja-JP" altLang="en-US" sz="2400" dirty="0"/>
              <a:t>ダウンロードしたファイル</a:t>
            </a:r>
            <a:r>
              <a:rPr lang="en-US" altLang="ja-JP" sz="2400" dirty="0"/>
              <a:t>&gt;</a:t>
            </a:r>
            <a:endParaRPr lang="ja-JP" altLang="en-US" sz="24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DFCE8C5-7102-4F00-AEAC-30C84BF147CD}"/>
              </a:ext>
            </a:extLst>
          </p:cNvPr>
          <p:cNvSpPr/>
          <p:nvPr/>
        </p:nvSpPr>
        <p:spPr>
          <a:xfrm>
            <a:off x="9242591" y="484032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ドライバインストール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5304F19-CA9E-46AD-AC53-1C9E2CAAAB57}"/>
              </a:ext>
            </a:extLst>
          </p:cNvPr>
          <p:cNvSpPr/>
          <p:nvPr/>
        </p:nvSpPr>
        <p:spPr>
          <a:xfrm>
            <a:off x="412402" y="5446685"/>
            <a:ext cx="1132751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reboot</a:t>
            </a:r>
            <a:endParaRPr lang="ja-JP" altLang="en-US" sz="24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CBB6625-7D19-41FE-893F-5ADCB345417B}"/>
              </a:ext>
            </a:extLst>
          </p:cNvPr>
          <p:cNvSpPr/>
          <p:nvPr/>
        </p:nvSpPr>
        <p:spPr>
          <a:xfrm>
            <a:off x="10848204" y="551773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再起動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6A801B7-D4BD-4292-AF34-C323C9A026A7}"/>
              </a:ext>
            </a:extLst>
          </p:cNvPr>
          <p:cNvSpPr/>
          <p:nvPr/>
        </p:nvSpPr>
        <p:spPr>
          <a:xfrm>
            <a:off x="412780" y="6105747"/>
            <a:ext cx="11326758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nvidia-smi</a:t>
            </a:r>
            <a:r>
              <a:rPr lang="en-US" altLang="ja-JP" sz="2400" dirty="0"/>
              <a:t> </a:t>
            </a:r>
            <a:endParaRPr lang="ja-JP" altLang="en-US" sz="24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011426B-EB96-490F-8FAE-1F61B1CE6AD0}"/>
              </a:ext>
            </a:extLst>
          </p:cNvPr>
          <p:cNvSpPr/>
          <p:nvPr/>
        </p:nvSpPr>
        <p:spPr>
          <a:xfrm>
            <a:off x="7154885" y="618485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2"/>
                </a:solidFill>
              </a:rPr>
              <a:t>ドライバがインストールされているか確認</a:t>
            </a:r>
          </a:p>
        </p:txBody>
      </p:sp>
    </p:spTree>
    <p:extLst>
      <p:ext uri="{BB962C8B-B14F-4D97-AF65-F5344CB8AC3E}">
        <p14:creationId xmlns:p14="http://schemas.microsoft.com/office/powerpoint/2010/main" val="143545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E00CB-65BE-4CC2-B3FD-47ADC403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NVIDIA driver</a:t>
            </a:r>
            <a:r>
              <a:rPr lang="ja-JP" altLang="en-US" dirty="0"/>
              <a:t> </a:t>
            </a:r>
            <a:r>
              <a:rPr kumimoji="1" lang="ja-JP" altLang="en-US" dirty="0"/>
              <a:t>インストール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23AF47-4D44-428E-A2AD-56606D21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E67E366-1245-48D1-AE60-BD9287D9D8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436877-49FE-4935-87C8-33C7CF85F606}"/>
              </a:ext>
            </a:extLst>
          </p:cNvPr>
          <p:cNvSpPr/>
          <p:nvPr/>
        </p:nvSpPr>
        <p:spPr>
          <a:xfrm>
            <a:off x="314633" y="1432117"/>
            <a:ext cx="11286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※ </a:t>
            </a:r>
            <a:r>
              <a:rPr lang="en-US" altLang="ja-JP" sz="2400" dirty="0" err="1"/>
              <a:t>nvidia</a:t>
            </a:r>
            <a:r>
              <a:rPr lang="en-US" altLang="ja-JP" sz="2400" dirty="0"/>
              <a:t>-dim</a:t>
            </a:r>
            <a:r>
              <a:rPr lang="ja-JP" altLang="en-US" sz="2400" dirty="0"/>
              <a:t>が使用中というエラーが出たら以降を実行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8414123-D221-44DE-B271-7CAE7A826354}"/>
              </a:ext>
            </a:extLst>
          </p:cNvPr>
          <p:cNvSpPr/>
          <p:nvPr/>
        </p:nvSpPr>
        <p:spPr>
          <a:xfrm>
            <a:off x="432243" y="2080662"/>
            <a:ext cx="1132751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</a:t>
            </a:r>
            <a:r>
              <a:rPr lang="ja-JP" altLang="en-US" sz="2400" dirty="0"/>
              <a:t> </a:t>
            </a:r>
            <a:r>
              <a:rPr lang="en-US" altLang="ja-JP" sz="2400" dirty="0" err="1"/>
              <a:t>systemctl</a:t>
            </a:r>
            <a:r>
              <a:rPr lang="en-US" altLang="ja-JP" sz="2400" dirty="0"/>
              <a:t> isolate </a:t>
            </a:r>
            <a:r>
              <a:rPr lang="en-US" altLang="ja-JP" sz="2400" dirty="0">
                <a:hlinkClick r:id="rId2"/>
              </a:rPr>
              <a:t>multi-</a:t>
            </a:r>
            <a:r>
              <a:rPr lang="en-US" altLang="ja-JP" sz="2400" dirty="0" err="1">
                <a:hlinkClick r:id="rId2"/>
              </a:rPr>
              <a:t>user.target</a:t>
            </a:r>
            <a:r>
              <a:rPr lang="ja-JP" altLang="en-US" sz="2400" dirty="0"/>
              <a:t> 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EC5F9FC-EF6D-466E-AAB2-8265DF3175F1}"/>
              </a:ext>
            </a:extLst>
          </p:cNvPr>
          <p:cNvSpPr/>
          <p:nvPr/>
        </p:nvSpPr>
        <p:spPr>
          <a:xfrm>
            <a:off x="9827818" y="2172995"/>
            <a:ext cx="193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CUI</a:t>
            </a:r>
            <a:r>
              <a:rPr lang="ja-JP" altLang="en-US" dirty="0"/>
              <a:t>モードに変更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94D69DA-B1CD-409E-863C-8F2C1014A3D3}"/>
              </a:ext>
            </a:extLst>
          </p:cNvPr>
          <p:cNvSpPr/>
          <p:nvPr/>
        </p:nvSpPr>
        <p:spPr>
          <a:xfrm>
            <a:off x="371290" y="2702711"/>
            <a:ext cx="104224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CUI</a:t>
            </a:r>
            <a:r>
              <a:rPr lang="ja-JP" altLang="en-US" sz="2400" dirty="0"/>
              <a:t>モードになったら </a:t>
            </a:r>
            <a:r>
              <a:rPr lang="en-US" altLang="ja-JP" sz="2400" dirty="0"/>
              <a:t>alt+F1 </a:t>
            </a:r>
            <a:r>
              <a:rPr lang="ja-JP" altLang="en-US" sz="2400" dirty="0"/>
              <a:t>→ ユーザ名、パスワードを入力でログイン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44C4EC4-866B-459A-A037-8C127F753469}"/>
              </a:ext>
            </a:extLst>
          </p:cNvPr>
          <p:cNvSpPr/>
          <p:nvPr/>
        </p:nvSpPr>
        <p:spPr>
          <a:xfrm>
            <a:off x="427718" y="3324760"/>
            <a:ext cx="1132751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modprobe</a:t>
            </a:r>
            <a:r>
              <a:rPr lang="en-US" altLang="ja-JP" sz="2400" dirty="0"/>
              <a:t> -r </a:t>
            </a:r>
            <a:r>
              <a:rPr lang="en-US" altLang="ja-JP" sz="2400" dirty="0" err="1"/>
              <a:t>nvidia-drm</a:t>
            </a:r>
            <a:r>
              <a:rPr lang="en-US" altLang="ja-JP" sz="2400" dirty="0"/>
              <a:t> </a:t>
            </a:r>
            <a:endParaRPr lang="ja-JP" altLang="en-US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ABC37E9-511F-470A-A255-28FBA282CAA2}"/>
              </a:ext>
            </a:extLst>
          </p:cNvPr>
          <p:cNvSpPr/>
          <p:nvPr/>
        </p:nvSpPr>
        <p:spPr>
          <a:xfrm>
            <a:off x="10793787" y="335991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無効化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75FBF54-ECCF-476E-81A9-C05CE7D0EBC3}"/>
              </a:ext>
            </a:extLst>
          </p:cNvPr>
          <p:cNvSpPr/>
          <p:nvPr/>
        </p:nvSpPr>
        <p:spPr>
          <a:xfrm>
            <a:off x="428096" y="3946809"/>
            <a:ext cx="11326758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modprobe</a:t>
            </a:r>
            <a:r>
              <a:rPr lang="en-US" altLang="ja-JP" sz="2400" dirty="0"/>
              <a:t> -r </a:t>
            </a:r>
            <a:r>
              <a:rPr lang="en-US" altLang="ja-JP" sz="2400" dirty="0" err="1"/>
              <a:t>nvidia-modeset</a:t>
            </a:r>
            <a:endParaRPr lang="ja-JP" altLang="en-US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E9ED763-E1AD-4A48-BA26-215137B6CDC6}"/>
              </a:ext>
            </a:extLst>
          </p:cNvPr>
          <p:cNvSpPr/>
          <p:nvPr/>
        </p:nvSpPr>
        <p:spPr>
          <a:xfrm>
            <a:off x="10793787" y="402682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無効化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08937FD-CC64-4401-AA19-35DA4A07B864}"/>
              </a:ext>
            </a:extLst>
          </p:cNvPr>
          <p:cNvSpPr/>
          <p:nvPr/>
        </p:nvSpPr>
        <p:spPr>
          <a:xfrm>
            <a:off x="428096" y="4568858"/>
            <a:ext cx="1132675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sudo</a:t>
            </a:r>
            <a:r>
              <a:rPr lang="en-US" altLang="ja-JP" sz="2400" dirty="0"/>
              <a:t> ./&lt;</a:t>
            </a:r>
            <a:r>
              <a:rPr lang="ja-JP" altLang="en-US" sz="2400" dirty="0"/>
              <a:t>ダウンロードしたファイル</a:t>
            </a:r>
            <a:r>
              <a:rPr lang="en-US" altLang="ja-JP" sz="2400" dirty="0"/>
              <a:t>&gt;</a:t>
            </a:r>
            <a:endParaRPr lang="ja-JP" altLang="en-US" sz="24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58E4B87-0B7C-4A37-B17D-EB44F822C9DB}"/>
              </a:ext>
            </a:extLst>
          </p:cNvPr>
          <p:cNvSpPr/>
          <p:nvPr/>
        </p:nvSpPr>
        <p:spPr>
          <a:xfrm>
            <a:off x="9256962" y="462760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ドライバインストール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07EE0E5-D7F3-453C-B2E2-46C9CDD46E51}"/>
              </a:ext>
            </a:extLst>
          </p:cNvPr>
          <p:cNvSpPr/>
          <p:nvPr/>
        </p:nvSpPr>
        <p:spPr>
          <a:xfrm>
            <a:off x="428096" y="5190907"/>
            <a:ext cx="11326758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reboot </a:t>
            </a:r>
            <a:endParaRPr lang="ja-JP" altLang="en-US" sz="2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A1D66C-67A6-45DF-A41C-AA655BFF9101}"/>
              </a:ext>
            </a:extLst>
          </p:cNvPr>
          <p:cNvSpPr/>
          <p:nvPr/>
        </p:nvSpPr>
        <p:spPr>
          <a:xfrm>
            <a:off x="10793787" y="525582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再起動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5915369-5648-4BB2-B428-D8FBA5FDB62F}"/>
              </a:ext>
            </a:extLst>
          </p:cNvPr>
          <p:cNvSpPr/>
          <p:nvPr/>
        </p:nvSpPr>
        <p:spPr>
          <a:xfrm>
            <a:off x="423194" y="5812958"/>
            <a:ext cx="11326758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nvidia-smi</a:t>
            </a:r>
            <a:r>
              <a:rPr lang="en-US" altLang="ja-JP" sz="2400" dirty="0"/>
              <a:t> </a:t>
            </a:r>
            <a:endParaRPr lang="ja-JP" altLang="en-US" sz="2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E7B964-DD2F-41CC-AD2A-C17C4DCA5D16}"/>
              </a:ext>
            </a:extLst>
          </p:cNvPr>
          <p:cNvSpPr/>
          <p:nvPr/>
        </p:nvSpPr>
        <p:spPr>
          <a:xfrm>
            <a:off x="7165299" y="5892063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2"/>
                </a:solidFill>
              </a:rPr>
              <a:t>ドライバがインストールされているか確認</a:t>
            </a:r>
          </a:p>
        </p:txBody>
      </p:sp>
    </p:spTree>
    <p:extLst>
      <p:ext uri="{BB962C8B-B14F-4D97-AF65-F5344CB8AC3E}">
        <p14:creationId xmlns:p14="http://schemas.microsoft.com/office/powerpoint/2010/main" val="336092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5EA3AD-90AC-4C2B-80AC-B030A441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nvidia</a:t>
            </a:r>
            <a:r>
              <a:rPr lang="en-US" altLang="ja-JP" dirty="0"/>
              <a:t>-driver </a:t>
            </a:r>
            <a:r>
              <a:rPr lang="ja-JP" altLang="en-US" dirty="0"/>
              <a:t>対応</a:t>
            </a:r>
            <a:r>
              <a:rPr lang="en-US" altLang="ja-JP" dirty="0"/>
              <a:t>CUDA</a:t>
            </a:r>
            <a:r>
              <a:rPr lang="ja-JP" altLang="en-US" dirty="0"/>
              <a:t>確認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30D37D-6C24-465D-808B-821BACA5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12B2E5-FF3F-40B4-8028-E19F1CCFBAD7}"/>
              </a:ext>
            </a:extLst>
          </p:cNvPr>
          <p:cNvSpPr/>
          <p:nvPr/>
        </p:nvSpPr>
        <p:spPr>
          <a:xfrm>
            <a:off x="430577" y="1457774"/>
            <a:ext cx="11326758" cy="4616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$ </a:t>
            </a:r>
            <a:r>
              <a:rPr lang="en-US" altLang="ja-JP" sz="2400" dirty="0" err="1"/>
              <a:t>nvidia-smi</a:t>
            </a:r>
            <a:r>
              <a:rPr lang="en-US" altLang="ja-JP" sz="2400" dirty="0"/>
              <a:t> </a:t>
            </a:r>
            <a:endParaRPr lang="ja-JP" altLang="en-US" sz="2400" dirty="0"/>
          </a:p>
        </p:txBody>
      </p:sp>
      <p:pic>
        <p:nvPicPr>
          <p:cNvPr id="1026" name="Picture 2" descr="nvidia-smiでGPUのメモリ使用量を継続的に監視する - Qiita">
            <a:extLst>
              <a:ext uri="{FF2B5EF4-FFF2-40B4-BE49-F238E27FC236}">
                <a16:creationId xmlns:a16="http://schemas.microsoft.com/office/drawing/2014/main" id="{E5D2A09B-D75A-4CD8-B553-C5B2AF399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11" y="2839755"/>
            <a:ext cx="7131178" cy="324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フレーム 6">
            <a:extLst>
              <a:ext uri="{FF2B5EF4-FFF2-40B4-BE49-F238E27FC236}">
                <a16:creationId xmlns:a16="http://schemas.microsoft.com/office/drawing/2014/main" id="{5D7812DD-C93F-4489-AE92-F965A0BD804F}"/>
              </a:ext>
            </a:extLst>
          </p:cNvPr>
          <p:cNvSpPr/>
          <p:nvPr/>
        </p:nvSpPr>
        <p:spPr>
          <a:xfrm>
            <a:off x="7315200" y="3050957"/>
            <a:ext cx="2007910" cy="461665"/>
          </a:xfrm>
          <a:prstGeom prst="frame">
            <a:avLst>
              <a:gd name="adj1" fmla="val 194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1F80F1-0BF3-46AE-A809-FE80CEEDE51E}"/>
              </a:ext>
            </a:extLst>
          </p:cNvPr>
          <p:cNvSpPr txBox="1"/>
          <p:nvPr/>
        </p:nvSpPr>
        <p:spPr>
          <a:xfrm>
            <a:off x="430577" y="2082902"/>
            <a:ext cx="10837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GPU</a:t>
            </a:r>
            <a:r>
              <a:rPr lang="ja-JP" altLang="en-US" sz="2400" dirty="0"/>
              <a:t>の最新</a:t>
            </a:r>
            <a:r>
              <a:rPr lang="en-US" altLang="ja-JP" sz="2400" dirty="0"/>
              <a:t>driver</a:t>
            </a:r>
            <a:r>
              <a:rPr lang="ja-JP" altLang="en-US" sz="2400" dirty="0"/>
              <a:t>が</a:t>
            </a:r>
            <a:r>
              <a:rPr lang="en-US" altLang="ja-JP" sz="2400" dirty="0"/>
              <a:t>CUDA</a:t>
            </a:r>
            <a:r>
              <a:rPr lang="ja-JP" altLang="en-US" sz="2400" dirty="0"/>
              <a:t>のどの</a:t>
            </a:r>
            <a:r>
              <a:rPr lang="en-US" altLang="ja-JP" sz="2400" dirty="0" err="1"/>
              <a:t>ver</a:t>
            </a:r>
            <a:r>
              <a:rPr lang="ja-JP" altLang="en-US" sz="2400" dirty="0" err="1"/>
              <a:t>まで</a:t>
            </a:r>
            <a:r>
              <a:rPr lang="ja-JP" altLang="en-US" sz="2400" dirty="0"/>
              <a:t>対応しているか確認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7DE037-7597-423B-BFF8-A2BB611AB6AF}"/>
              </a:ext>
            </a:extLst>
          </p:cNvPr>
          <p:cNvSpPr txBox="1"/>
          <p:nvPr/>
        </p:nvSpPr>
        <p:spPr>
          <a:xfrm>
            <a:off x="6761376" y="2650847"/>
            <a:ext cx="31155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2"/>
                </a:solidFill>
              </a:rPr>
              <a:t>CUDA 10.0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以下まで対応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554F6F-6478-4C78-89A3-6FD3263B6182}"/>
              </a:ext>
            </a:extLst>
          </p:cNvPr>
          <p:cNvSpPr txBox="1"/>
          <p:nvPr/>
        </p:nvSpPr>
        <p:spPr>
          <a:xfrm>
            <a:off x="84841" y="6259927"/>
            <a:ext cx="1185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2"/>
                </a:solidFill>
              </a:rPr>
              <a:t>最新ドライバーが「使用したい</a:t>
            </a:r>
            <a:r>
              <a:rPr kumimoji="1" lang="en-US" altLang="ja-JP" sz="2000" b="1" dirty="0">
                <a:solidFill>
                  <a:schemeClr val="accent2"/>
                </a:solidFill>
              </a:rPr>
              <a:t>CUDA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」に対応していない場合</a:t>
            </a:r>
            <a:r>
              <a:rPr kumimoji="1" lang="en-US" altLang="ja-JP" sz="2000" b="1" dirty="0">
                <a:solidFill>
                  <a:schemeClr val="accent2"/>
                </a:solidFill>
              </a:rPr>
              <a:t>GPU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を新しいものに買い換える必要あり</a:t>
            </a:r>
          </a:p>
        </p:txBody>
      </p:sp>
    </p:spTree>
    <p:extLst>
      <p:ext uri="{BB962C8B-B14F-4D97-AF65-F5344CB8AC3E}">
        <p14:creationId xmlns:p14="http://schemas.microsoft.com/office/powerpoint/2010/main" val="254941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ACF05A-6BBF-4750-8CAE-90CE9A5C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nvidia</a:t>
            </a:r>
            <a:r>
              <a:rPr kumimoji="1" lang="en-US" altLang="ja-JP" dirty="0"/>
              <a:t>-container-toolkit</a:t>
            </a:r>
            <a:r>
              <a:rPr lang="ja-JP" altLang="en-US" dirty="0"/>
              <a:t>をインストール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6DC96E-7246-4C43-AD2D-74931C17F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532253" cy="4302803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nvidia</a:t>
            </a:r>
            <a:r>
              <a:rPr lang="en-US" altLang="ja-JP" dirty="0"/>
              <a:t>-</a:t>
            </a:r>
            <a:r>
              <a:rPr lang="en-US" altLang="ja-JP" dirty="0" err="1"/>
              <a:t>containar</a:t>
            </a:r>
            <a:r>
              <a:rPr lang="en-US" altLang="ja-JP" dirty="0"/>
              <a:t>-toolkit</a:t>
            </a:r>
            <a:r>
              <a:rPr lang="ja-JP" altLang="en-US" dirty="0"/>
              <a:t>をインストール</a:t>
            </a:r>
            <a:br>
              <a:rPr lang="ja-JP" altLang="en-US" dirty="0"/>
            </a:br>
            <a:r>
              <a:rPr lang="en-US" altLang="ja-JP" dirty="0">
                <a:hlinkClick r:id="rId2"/>
              </a:rPr>
              <a:t>https://github.com/NVIDIA/nvidia-docker</a:t>
            </a:r>
            <a:endParaRPr lang="en-US" altLang="ja-JP" dirty="0"/>
          </a:p>
          <a:p>
            <a:r>
              <a:rPr kumimoji="1" lang="en-US" altLang="ja-JP" b="1" dirty="0">
                <a:solidFill>
                  <a:schemeClr val="accent2"/>
                </a:solidFill>
              </a:rPr>
              <a:t>※Docker</a:t>
            </a:r>
            <a:r>
              <a:rPr kumimoji="1" lang="ja-JP" altLang="en-US" b="1" dirty="0">
                <a:solidFill>
                  <a:schemeClr val="accent2"/>
                </a:solidFill>
              </a:rPr>
              <a:t>は頻繁に更新されるため，上記の公式のページを参考にしてインストールした方が無難</a:t>
            </a:r>
            <a:endParaRPr kumimoji="1" lang="en-US" altLang="ja-JP" b="1" dirty="0">
              <a:solidFill>
                <a:schemeClr val="accent2"/>
              </a:solidFill>
            </a:endParaRPr>
          </a:p>
          <a:p>
            <a:endParaRPr lang="en-US" altLang="ja-JP" sz="2000" b="1" dirty="0">
              <a:solidFill>
                <a:schemeClr val="accent2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CDE574-0BC1-4560-91C1-A485144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98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34D9D2-FAA8-4D02-A2AD-1ECAC29B9E9F}"/>
              </a:ext>
            </a:extLst>
          </p:cNvPr>
          <p:cNvSpPr/>
          <p:nvPr/>
        </p:nvSpPr>
        <p:spPr>
          <a:xfrm>
            <a:off x="521423" y="5123469"/>
            <a:ext cx="5951583" cy="754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744F1E-7F74-40D4-B249-8703DC9669FE}"/>
              </a:ext>
            </a:extLst>
          </p:cNvPr>
          <p:cNvSpPr/>
          <p:nvPr/>
        </p:nvSpPr>
        <p:spPr>
          <a:xfrm>
            <a:off x="524630" y="3202756"/>
            <a:ext cx="5951583" cy="1586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9307F2D-9A52-4812-B259-246D00547504}"/>
              </a:ext>
            </a:extLst>
          </p:cNvPr>
          <p:cNvSpPr/>
          <p:nvPr/>
        </p:nvSpPr>
        <p:spPr>
          <a:xfrm>
            <a:off x="524630" y="1564849"/>
            <a:ext cx="5951583" cy="2262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712AE72-F429-44D2-BE46-B6E6AF51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機械学習の際の</a:t>
            </a:r>
            <a:r>
              <a:rPr kumimoji="1" lang="en-US" altLang="ja-JP" dirty="0" err="1"/>
              <a:t>Dockerfile</a:t>
            </a:r>
            <a:r>
              <a:rPr kumimoji="1" lang="ja-JP" altLang="en-US" dirty="0"/>
              <a:t>の主な構成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3B2F3E-99E7-48C1-B247-1075F33C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9FC62B-E791-4E3A-9698-2F817F9BC692}"/>
              </a:ext>
            </a:extLst>
          </p:cNvPr>
          <p:cNvSpPr txBox="1"/>
          <p:nvPr/>
        </p:nvSpPr>
        <p:spPr>
          <a:xfrm>
            <a:off x="6551628" y="1493304"/>
            <a:ext cx="537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使用したい</a:t>
            </a:r>
            <a:r>
              <a:rPr kumimoji="1" lang="en-US" altLang="ja-JP" dirty="0">
                <a:solidFill>
                  <a:schemeClr val="accent1"/>
                </a:solidFill>
              </a:rPr>
              <a:t>ubuntu, </a:t>
            </a:r>
            <a:r>
              <a:rPr kumimoji="1" lang="en-US" altLang="ja-JP" dirty="0" err="1">
                <a:solidFill>
                  <a:schemeClr val="accent1"/>
                </a:solidFill>
              </a:rPr>
              <a:t>cuda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cudnn</a:t>
            </a:r>
            <a:r>
              <a:rPr kumimoji="1" lang="ja-JP" altLang="en-US" dirty="0">
                <a:solidFill>
                  <a:schemeClr val="accent1"/>
                </a:solidFill>
              </a:rPr>
              <a:t>の</a:t>
            </a:r>
            <a:r>
              <a:rPr kumimoji="1" lang="en-US" altLang="ja-JP" dirty="0" err="1">
                <a:solidFill>
                  <a:schemeClr val="accent1"/>
                </a:solidFill>
              </a:rPr>
              <a:t>ver</a:t>
            </a:r>
            <a:r>
              <a:rPr kumimoji="1" lang="ja-JP" altLang="en-US" dirty="0">
                <a:solidFill>
                  <a:schemeClr val="accent1"/>
                </a:solidFill>
              </a:rPr>
              <a:t>を指定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BEBB51-037A-4BC1-A0E6-293C3AD373D9}"/>
              </a:ext>
            </a:extLst>
          </p:cNvPr>
          <p:cNvSpPr txBox="1"/>
          <p:nvPr/>
        </p:nvSpPr>
        <p:spPr>
          <a:xfrm>
            <a:off x="6551628" y="3112373"/>
            <a:ext cx="5373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anaconda</a:t>
            </a:r>
            <a:r>
              <a:rPr lang="ja-JP" altLang="en-US" dirty="0">
                <a:solidFill>
                  <a:schemeClr val="accent1"/>
                </a:solidFill>
              </a:rPr>
              <a:t>のインストール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en-US" altLang="ja-JP" dirty="0">
                <a:solidFill>
                  <a:schemeClr val="accent1"/>
                </a:solidFill>
              </a:rPr>
              <a:t>https://repo.anaconda.com/archive</a:t>
            </a:r>
          </a:p>
          <a:p>
            <a:r>
              <a:rPr kumimoji="1" lang="ja-JP" altLang="en-US" dirty="0">
                <a:solidFill>
                  <a:schemeClr val="accent1"/>
                </a:solidFill>
              </a:rPr>
              <a:t>で検索して任意の</a:t>
            </a:r>
            <a:r>
              <a:rPr kumimoji="1" lang="en-US" altLang="ja-JP" dirty="0" err="1">
                <a:solidFill>
                  <a:schemeClr val="accent1"/>
                </a:solidFill>
              </a:rPr>
              <a:t>ver</a:t>
            </a:r>
            <a:r>
              <a:rPr kumimoji="1" lang="ja-JP" altLang="en-US" dirty="0">
                <a:solidFill>
                  <a:schemeClr val="accent1"/>
                </a:solidFill>
              </a:rPr>
              <a:t>の</a:t>
            </a:r>
            <a:r>
              <a:rPr kumimoji="1" lang="en-US" altLang="ja-JP" dirty="0">
                <a:solidFill>
                  <a:schemeClr val="accent1"/>
                </a:solidFill>
              </a:rPr>
              <a:t>anaconda</a:t>
            </a:r>
            <a:r>
              <a:rPr kumimoji="1" lang="ja-JP" altLang="en-US" dirty="0">
                <a:solidFill>
                  <a:schemeClr val="accent1"/>
                </a:solidFill>
              </a:rPr>
              <a:t>をダウンロード</a:t>
            </a:r>
            <a:r>
              <a:rPr lang="en-US" altLang="ja-JP" dirty="0">
                <a:solidFill>
                  <a:schemeClr val="accent1"/>
                </a:solidFill>
              </a:rPr>
              <a:t>&amp;</a:t>
            </a:r>
            <a:r>
              <a:rPr lang="ja-JP" altLang="en-US" dirty="0">
                <a:solidFill>
                  <a:schemeClr val="accent1"/>
                </a:solidFill>
              </a:rPr>
              <a:t>インストールが終わったら</a:t>
            </a:r>
            <a:r>
              <a:rPr lang="en-US" altLang="ja-JP" dirty="0" err="1">
                <a:solidFill>
                  <a:schemeClr val="accent1"/>
                </a:solidFill>
              </a:rPr>
              <a:t>sh</a:t>
            </a:r>
            <a:r>
              <a:rPr lang="ja-JP" altLang="en-US" dirty="0">
                <a:solidFill>
                  <a:schemeClr val="accent1"/>
                </a:solidFill>
              </a:rPr>
              <a:t>ファイルは削除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これで，</a:t>
            </a:r>
            <a:r>
              <a:rPr lang="en-US" altLang="ja-JP" dirty="0">
                <a:solidFill>
                  <a:schemeClr val="accent1"/>
                </a:solidFill>
              </a:rPr>
              <a:t>python</a:t>
            </a:r>
            <a:r>
              <a:rPr lang="ja-JP" altLang="en-US" dirty="0">
                <a:solidFill>
                  <a:schemeClr val="accent1"/>
                </a:solidFill>
              </a:rPr>
              <a:t>関連（</a:t>
            </a:r>
            <a:r>
              <a:rPr lang="en-US" altLang="ja-JP" dirty="0" err="1">
                <a:solidFill>
                  <a:schemeClr val="accent1"/>
                </a:solidFill>
              </a:rPr>
              <a:t>numpy</a:t>
            </a:r>
            <a:r>
              <a:rPr lang="en-US" altLang="ja-JP" dirty="0">
                <a:solidFill>
                  <a:schemeClr val="accent1"/>
                </a:solidFill>
              </a:rPr>
              <a:t>, matplotlib</a:t>
            </a:r>
            <a:r>
              <a:rPr lang="ja-JP" altLang="en-US" dirty="0">
                <a:solidFill>
                  <a:schemeClr val="accent1"/>
                </a:solidFill>
              </a:rPr>
              <a:t>等）は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ja-JP" altLang="en-US" dirty="0">
                <a:solidFill>
                  <a:schemeClr val="accent1"/>
                </a:solidFill>
              </a:rPr>
              <a:t>ほとんどインストールされる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BCA6B85-D921-4FAE-A48D-15F0A79681C0}"/>
              </a:ext>
            </a:extLst>
          </p:cNvPr>
          <p:cNvSpPr txBox="1"/>
          <p:nvPr/>
        </p:nvSpPr>
        <p:spPr>
          <a:xfrm>
            <a:off x="6551628" y="5193107"/>
            <a:ext cx="432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1"/>
                </a:solidFill>
              </a:rPr>
              <a:t>使用したい機械学習のフレームワークと</a:t>
            </a:r>
            <a:r>
              <a:rPr kumimoji="1" lang="en-US" altLang="ja-JP" dirty="0" err="1">
                <a:solidFill>
                  <a:schemeClr val="accent1"/>
                </a:solidFill>
              </a:rPr>
              <a:t>ver</a:t>
            </a:r>
            <a:r>
              <a:rPr kumimoji="1" lang="ja-JP" altLang="en-US" dirty="0">
                <a:solidFill>
                  <a:schemeClr val="accent1"/>
                </a:solidFill>
              </a:rPr>
              <a:t>を指定してインストール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E285D1-AA93-4FFC-81A0-9FC4E8CA12F2}"/>
              </a:ext>
            </a:extLst>
          </p:cNvPr>
          <p:cNvSpPr/>
          <p:nvPr/>
        </p:nvSpPr>
        <p:spPr>
          <a:xfrm>
            <a:off x="449215" y="1479556"/>
            <a:ext cx="6096000" cy="50783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FROM </a:t>
            </a:r>
            <a:r>
              <a:rPr lang="en-US" altLang="ja-JP" dirty="0" err="1"/>
              <a:t>nvidia</a:t>
            </a:r>
            <a:r>
              <a:rPr lang="en-US" altLang="ja-JP" dirty="0"/>
              <a:t>/cuda:9.0-cudnn7-devel-ubuntu16.04</a:t>
            </a:r>
          </a:p>
          <a:p>
            <a:r>
              <a:rPr lang="en-US" altLang="ja-JP" dirty="0"/>
              <a:t>RUN apt-get update &amp;&amp; apt-get install -y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sudo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wget</a:t>
            </a:r>
            <a:r>
              <a:rPr lang="en-US" altLang="ja-JP" dirty="0"/>
              <a:t> /</a:t>
            </a:r>
          </a:p>
          <a:p>
            <a:r>
              <a:rPr lang="en-US" altLang="ja-JP" dirty="0"/>
              <a:t>    vim</a:t>
            </a:r>
          </a:p>
          <a:p>
            <a:r>
              <a:rPr lang="en-US" altLang="ja-JP" dirty="0"/>
              <a:t>WORKDIR /opt</a:t>
            </a:r>
          </a:p>
          <a:p>
            <a:r>
              <a:rPr lang="en-US" altLang="ja-JP" dirty="0"/>
              <a:t>RUN </a:t>
            </a:r>
            <a:r>
              <a:rPr lang="en-US" altLang="ja-JP" dirty="0" err="1"/>
              <a:t>wget</a:t>
            </a:r>
            <a:r>
              <a:rPr lang="en-US" altLang="ja-JP" dirty="0"/>
              <a:t> https://repo.anaconda.com/archive/Anaconda3-2020.02-Linux-x86_64.sh &amp;&amp;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sh</a:t>
            </a:r>
            <a:r>
              <a:rPr lang="en-US" altLang="ja-JP" dirty="0"/>
              <a:t> Anaconda3-2020.02-Linux-x86_64.sh -b -p /opt/anaconda3 &amp;&amp; /</a:t>
            </a:r>
          </a:p>
          <a:p>
            <a:r>
              <a:rPr lang="en-US" altLang="ja-JP" dirty="0"/>
              <a:t>    rm -f Anaconda3-2020.02-Linux-x86_64.sh</a:t>
            </a:r>
          </a:p>
          <a:p>
            <a:r>
              <a:rPr lang="en-US" altLang="ja-JP" dirty="0"/>
              <a:t>ENV PATH /opt/anaconda3/bin:$PATH</a:t>
            </a:r>
          </a:p>
          <a:p>
            <a:r>
              <a:rPr lang="en-US" altLang="ja-JP" dirty="0"/>
              <a:t>RUN pip install --upgrade pip &amp;&amp; pip install /</a:t>
            </a:r>
          </a:p>
          <a:p>
            <a:r>
              <a:rPr lang="en-US" altLang="ja-JP" dirty="0"/>
              <a:t>cupy-cuda90==5.3.0 /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chainer</a:t>
            </a:r>
            <a:r>
              <a:rPr lang="en-US" altLang="ja-JP" dirty="0"/>
              <a:t>==5.3.0</a:t>
            </a:r>
          </a:p>
          <a:p>
            <a:r>
              <a:rPr lang="en-US" altLang="ja-JP" dirty="0"/>
              <a:t>WORKDIR /</a:t>
            </a:r>
          </a:p>
          <a:p>
            <a:r>
              <a:rPr lang="en-US" altLang="ja-JP" dirty="0"/>
              <a:t>CMD ["/bin/bash"]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72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DFD4984-54C3-4E1D-AF85-3A78C2976DA2}"/>
              </a:ext>
            </a:extLst>
          </p:cNvPr>
          <p:cNvSpPr/>
          <p:nvPr/>
        </p:nvSpPr>
        <p:spPr>
          <a:xfrm>
            <a:off x="3397091" y="4973274"/>
            <a:ext cx="5995051" cy="1610935"/>
          </a:xfrm>
          <a:prstGeom prst="roundRect">
            <a:avLst>
              <a:gd name="adj" fmla="val 72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7E0D274-754A-4C6C-934B-48429FDF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コンテナ作成の流れ　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506D32-A00A-4416-8EDA-7BAA5FC8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40682"/>
            <a:ext cx="10300065" cy="83515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基本的に，コンテナ作成 ➡ 破壊を繰り返すことが多い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CB1453-4474-4895-B9A5-00347455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926E1F-37E0-4EDC-80E3-A9F2855C0E2D}"/>
              </a:ext>
            </a:extLst>
          </p:cNvPr>
          <p:cNvSpPr/>
          <p:nvPr/>
        </p:nvSpPr>
        <p:spPr>
          <a:xfrm>
            <a:off x="816028" y="2704257"/>
            <a:ext cx="10785350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202124"/>
                </a:solidFill>
                <a:latin typeface="Roboto"/>
              </a:rPr>
              <a:t>$docker build -t &lt;</a:t>
            </a:r>
            <a:r>
              <a:rPr lang="en-US" altLang="ja-JP" dirty="0" err="1">
                <a:solidFill>
                  <a:srgbClr val="202124"/>
                </a:solidFill>
                <a:latin typeface="Roboto"/>
              </a:rPr>
              <a:t>Dockerimage</a:t>
            </a:r>
            <a:r>
              <a:rPr lang="ja-JP" altLang="en-US" dirty="0">
                <a:solidFill>
                  <a:srgbClr val="202124"/>
                </a:solidFill>
                <a:latin typeface="Roboto"/>
              </a:rPr>
              <a:t>の名称（任意）</a:t>
            </a:r>
            <a:r>
              <a:rPr lang="en-US" altLang="ja-JP" dirty="0">
                <a:solidFill>
                  <a:srgbClr val="202124"/>
                </a:solidFill>
                <a:latin typeface="Roboto"/>
              </a:rPr>
              <a:t>&gt; &lt;</a:t>
            </a:r>
            <a:r>
              <a:rPr lang="en-US" altLang="ja-JP" dirty="0" err="1">
                <a:solidFill>
                  <a:srgbClr val="202124"/>
                </a:solidFill>
                <a:latin typeface="Roboto"/>
              </a:rPr>
              <a:t>Dockerfile</a:t>
            </a:r>
            <a:r>
              <a:rPr lang="ja-JP" altLang="en-US" dirty="0">
                <a:solidFill>
                  <a:srgbClr val="202124"/>
                </a:solidFill>
                <a:latin typeface="Roboto"/>
              </a:rPr>
              <a:t>のある場所（相対パス）</a:t>
            </a:r>
            <a:r>
              <a:rPr lang="en-US" altLang="ja-JP" dirty="0">
                <a:solidFill>
                  <a:srgbClr val="202124"/>
                </a:solidFill>
                <a:latin typeface="Roboto"/>
              </a:rPr>
              <a:t>&gt;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5F25D5-5129-4A12-8638-7D21F1DBDF94}"/>
              </a:ext>
            </a:extLst>
          </p:cNvPr>
          <p:cNvSpPr/>
          <p:nvPr/>
        </p:nvSpPr>
        <p:spPr>
          <a:xfrm>
            <a:off x="808329" y="3647860"/>
            <a:ext cx="10793049" cy="93718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$docker run --</a:t>
            </a:r>
            <a:r>
              <a:rPr lang="en-US" altLang="ja-JP" dirty="0" err="1"/>
              <a:t>gpus</a:t>
            </a:r>
            <a:r>
              <a:rPr lang="en-US" altLang="ja-JP" dirty="0"/>
              <a:t> all -it --rm --name=&lt;</a:t>
            </a:r>
            <a:r>
              <a:rPr lang="ja-JP" altLang="en-US" dirty="0"/>
              <a:t>コンテナの名称（任意）</a:t>
            </a:r>
            <a:r>
              <a:rPr lang="en-US" altLang="ja-JP" dirty="0"/>
              <a:t>&gt;  -v &lt;</a:t>
            </a:r>
            <a:r>
              <a:rPr lang="ja-JP" altLang="en-US" dirty="0"/>
              <a:t>ホスト側のマウントしたいディレクトリまでの絶対パス</a:t>
            </a:r>
            <a:r>
              <a:rPr lang="en-US" altLang="ja-JP" dirty="0"/>
              <a:t>&gt;:&lt;</a:t>
            </a:r>
            <a:r>
              <a:rPr lang="ja-JP" altLang="en-US" dirty="0"/>
              <a:t>コンテナ側のディレクトリまでの絶対パス</a:t>
            </a:r>
            <a:r>
              <a:rPr lang="en-US" altLang="ja-JP" dirty="0"/>
              <a:t>&gt;  &lt;</a:t>
            </a:r>
            <a:r>
              <a:rPr lang="en-US" altLang="ja-JP" dirty="0" err="1"/>
              <a:t>Dockerimage</a:t>
            </a:r>
            <a:r>
              <a:rPr lang="en-US" altLang="ja-JP" dirty="0"/>
              <a:t>&gt;</a:t>
            </a:r>
            <a:r>
              <a:rPr lang="ja-JP" altLang="en-US" dirty="0"/>
              <a:t> </a:t>
            </a:r>
            <a:r>
              <a:rPr lang="en-US" altLang="ja-JP" dirty="0"/>
              <a:t>&lt;</a:t>
            </a:r>
            <a:r>
              <a:rPr lang="ja-JP" altLang="en-US" dirty="0"/>
              <a:t>コンテナ起動時に実行したいコマンド</a:t>
            </a:r>
            <a:r>
              <a:rPr lang="en-US" altLang="ja-JP" dirty="0"/>
              <a:t>&gt; 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8A5641-E065-4F72-BD45-F695900A7355}"/>
              </a:ext>
            </a:extLst>
          </p:cNvPr>
          <p:cNvSpPr txBox="1"/>
          <p:nvPr/>
        </p:nvSpPr>
        <p:spPr>
          <a:xfrm>
            <a:off x="3570556" y="6151937"/>
            <a:ext cx="19569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DEE30A-5A16-42D4-A1D4-1BE7C85D611F}"/>
              </a:ext>
            </a:extLst>
          </p:cNvPr>
          <p:cNvSpPr txBox="1"/>
          <p:nvPr/>
        </p:nvSpPr>
        <p:spPr>
          <a:xfrm>
            <a:off x="5237564" y="1793043"/>
            <a:ext cx="18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Dockerfile</a:t>
            </a:r>
            <a:r>
              <a:rPr kumimoji="1" lang="ja-JP" altLang="en-US" dirty="0"/>
              <a:t>編集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33B34E-5E99-4675-87F9-A82B2A9F70AE}"/>
              </a:ext>
            </a:extLst>
          </p:cNvPr>
          <p:cNvSpPr txBox="1"/>
          <p:nvPr/>
        </p:nvSpPr>
        <p:spPr>
          <a:xfrm>
            <a:off x="4255211" y="2315736"/>
            <a:ext cx="368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Dockerfile</a:t>
            </a:r>
            <a:r>
              <a:rPr lang="ja-JP" altLang="en-US" dirty="0"/>
              <a:t> ➡ </a:t>
            </a:r>
            <a:r>
              <a:rPr lang="en-US" altLang="ja-JP" dirty="0"/>
              <a:t>Docker-image</a:t>
            </a:r>
            <a:r>
              <a:rPr lang="ja-JP" altLang="en-US" dirty="0"/>
              <a:t>生成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29A194C-591F-47B5-903D-E0AD4E9C55F1}"/>
              </a:ext>
            </a:extLst>
          </p:cNvPr>
          <p:cNvSpPr txBox="1"/>
          <p:nvPr/>
        </p:nvSpPr>
        <p:spPr>
          <a:xfrm>
            <a:off x="808329" y="3307035"/>
            <a:ext cx="1093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Dockerimage</a:t>
            </a:r>
            <a:r>
              <a:rPr lang="en-US" altLang="ja-JP" dirty="0"/>
              <a:t> </a:t>
            </a:r>
            <a:r>
              <a:rPr lang="ja-JP" altLang="en-US" dirty="0"/>
              <a:t>➡ コンテナ生成</a:t>
            </a:r>
            <a:r>
              <a:rPr lang="en-US" altLang="ja-JP" dirty="0"/>
              <a:t>(run</a:t>
            </a:r>
            <a:r>
              <a:rPr lang="ja-JP" altLang="en-US" dirty="0"/>
              <a:t>の際に</a:t>
            </a:r>
            <a:r>
              <a:rPr lang="en-US" altLang="ja-JP" dirty="0"/>
              <a:t>--rm</a:t>
            </a:r>
            <a:r>
              <a:rPr lang="ja-JP" altLang="en-US" dirty="0"/>
              <a:t>をオプションにつけると</a:t>
            </a:r>
            <a:r>
              <a:rPr lang="en-US" altLang="ja-JP" dirty="0"/>
              <a:t>exit</a:t>
            </a:r>
            <a:r>
              <a:rPr lang="ja-JP" altLang="en-US" dirty="0"/>
              <a:t>時にコンテナが自動で削除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A940527-1DCB-426E-BA58-EB37713FCCAD}"/>
              </a:ext>
            </a:extLst>
          </p:cNvPr>
          <p:cNvSpPr txBox="1"/>
          <p:nvPr/>
        </p:nvSpPr>
        <p:spPr>
          <a:xfrm>
            <a:off x="3799094" y="5238709"/>
            <a:ext cx="119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環境構築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7748040-CB89-4BA4-90B8-99F381AA633D}"/>
              </a:ext>
            </a:extLst>
          </p:cNvPr>
          <p:cNvSpPr txBox="1"/>
          <p:nvPr/>
        </p:nvSpPr>
        <p:spPr>
          <a:xfrm>
            <a:off x="558788" y="5436187"/>
            <a:ext cx="28383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上手く環境構築できなかった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または</a:t>
            </a:r>
            <a:r>
              <a:rPr lang="ja-JP" altLang="en-US" sz="1600" b="1" dirty="0">
                <a:solidFill>
                  <a:schemeClr val="accent1"/>
                </a:solidFill>
              </a:rPr>
              <a:t>，環境構築に必要なパッケージ等判明 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➡ 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Dockerfile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に内容を反映</a:t>
            </a:r>
            <a:endParaRPr kumimoji="1" lang="en-US" altLang="ja-JP" sz="1600" b="1" dirty="0">
              <a:solidFill>
                <a:schemeClr val="accent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14F7BAB-0B1C-43BE-9582-0FFF011E8C0E}"/>
              </a:ext>
            </a:extLst>
          </p:cNvPr>
          <p:cNvSpPr txBox="1"/>
          <p:nvPr/>
        </p:nvSpPr>
        <p:spPr>
          <a:xfrm>
            <a:off x="3431861" y="5825149"/>
            <a:ext cx="2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コンテナから抜ける</a:t>
            </a: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11D45214-6AD2-463B-A8CE-6CCC9A4CA5CF}"/>
              </a:ext>
            </a:extLst>
          </p:cNvPr>
          <p:cNvSpPr/>
          <p:nvPr/>
        </p:nvSpPr>
        <p:spPr>
          <a:xfrm>
            <a:off x="5740400" y="2126429"/>
            <a:ext cx="711200" cy="2401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FDAB9228-1E62-4E90-849D-0F6CF2A8A65F}"/>
              </a:ext>
            </a:extLst>
          </p:cNvPr>
          <p:cNvSpPr/>
          <p:nvPr/>
        </p:nvSpPr>
        <p:spPr>
          <a:xfrm>
            <a:off x="5740400" y="3092778"/>
            <a:ext cx="711200" cy="2401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349289FB-D504-45D0-A2BE-C6830206B1B8}"/>
              </a:ext>
            </a:extLst>
          </p:cNvPr>
          <p:cNvSpPr/>
          <p:nvPr/>
        </p:nvSpPr>
        <p:spPr>
          <a:xfrm>
            <a:off x="3990058" y="4917332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28C5920-1FB2-4A97-ACE5-D9973458EFA6}"/>
              </a:ext>
            </a:extLst>
          </p:cNvPr>
          <p:cNvSpPr/>
          <p:nvPr/>
        </p:nvSpPr>
        <p:spPr>
          <a:xfrm>
            <a:off x="5965808" y="4585040"/>
            <a:ext cx="251755" cy="339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E01CD3-8268-4517-B874-258C80C6FD0F}"/>
              </a:ext>
            </a:extLst>
          </p:cNvPr>
          <p:cNvSpPr txBox="1"/>
          <p:nvPr/>
        </p:nvSpPr>
        <p:spPr>
          <a:xfrm>
            <a:off x="5836164" y="5199329"/>
            <a:ext cx="377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作業開始（プログラム実行など）</a:t>
            </a: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7B84ED6F-77E5-45E2-9012-BA4B5F38F2E2}"/>
              </a:ext>
            </a:extLst>
          </p:cNvPr>
          <p:cNvSpPr/>
          <p:nvPr/>
        </p:nvSpPr>
        <p:spPr>
          <a:xfrm>
            <a:off x="4004253" y="5559035"/>
            <a:ext cx="711200" cy="3098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2B4EE8-698C-4B9E-A91F-E217955AC259}"/>
              </a:ext>
            </a:extLst>
          </p:cNvPr>
          <p:cNvSpPr txBox="1"/>
          <p:nvPr/>
        </p:nvSpPr>
        <p:spPr>
          <a:xfrm>
            <a:off x="9363678" y="5432391"/>
            <a:ext cx="2457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作業終了</a:t>
            </a:r>
            <a:endParaRPr kumimoji="1"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accent1"/>
                </a:solidFill>
              </a:rPr>
              <a:t>（マウントしておけば，</a:t>
            </a:r>
            <a:endParaRPr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accent1"/>
                </a:solidFill>
              </a:rPr>
              <a:t>追加・編集したファイル等はホスト側に残る）</a:t>
            </a:r>
            <a:endParaRPr kumimoji="1" lang="en-US" altLang="ja-JP" sz="1600" b="1" dirty="0">
              <a:solidFill>
                <a:schemeClr val="accent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6CBB3AB-1CF9-43A6-89F8-F2BA84FF31EE}"/>
              </a:ext>
            </a:extLst>
          </p:cNvPr>
          <p:cNvSpPr/>
          <p:nvPr/>
        </p:nvSpPr>
        <p:spPr>
          <a:xfrm>
            <a:off x="432542" y="6636160"/>
            <a:ext cx="4071300" cy="9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A37E898-32AA-4479-85E2-3F37CD29779C}"/>
              </a:ext>
            </a:extLst>
          </p:cNvPr>
          <p:cNvSpPr/>
          <p:nvPr/>
        </p:nvSpPr>
        <p:spPr>
          <a:xfrm>
            <a:off x="4192846" y="6532258"/>
            <a:ext cx="327670" cy="200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02B2C75-18E9-4018-BD91-6AE99604871B}"/>
              </a:ext>
            </a:extLst>
          </p:cNvPr>
          <p:cNvSpPr/>
          <p:nvPr/>
        </p:nvSpPr>
        <p:spPr>
          <a:xfrm flipV="1">
            <a:off x="432542" y="1975836"/>
            <a:ext cx="139223" cy="4669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513461DC-1D27-492A-A953-ABFEA449A3B3}"/>
              </a:ext>
            </a:extLst>
          </p:cNvPr>
          <p:cNvSpPr/>
          <p:nvPr/>
        </p:nvSpPr>
        <p:spPr>
          <a:xfrm rot="16200000" flipH="1">
            <a:off x="2721014" y="-414189"/>
            <a:ext cx="234291" cy="479880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2564D3D-B8F2-4868-BABE-249A502BD87C}"/>
              </a:ext>
            </a:extLst>
          </p:cNvPr>
          <p:cNvSpPr/>
          <p:nvPr/>
        </p:nvSpPr>
        <p:spPr>
          <a:xfrm flipV="1">
            <a:off x="4166365" y="4911852"/>
            <a:ext cx="3492594" cy="72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C278E556-D7CC-4F0E-9909-971BC38774F9}"/>
              </a:ext>
            </a:extLst>
          </p:cNvPr>
          <p:cNvSpPr/>
          <p:nvPr/>
        </p:nvSpPr>
        <p:spPr>
          <a:xfrm>
            <a:off x="7207897" y="4913435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913D286E-1E37-4106-A0FE-6EF7967A68CB}"/>
              </a:ext>
            </a:extLst>
          </p:cNvPr>
          <p:cNvSpPr/>
          <p:nvPr/>
        </p:nvSpPr>
        <p:spPr>
          <a:xfrm>
            <a:off x="7200342" y="5539084"/>
            <a:ext cx="711200" cy="3252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CCF3B8C-D2D4-45AE-80BC-C80E7A26F8D2}"/>
              </a:ext>
            </a:extLst>
          </p:cNvPr>
          <p:cNvSpPr/>
          <p:nvPr/>
        </p:nvSpPr>
        <p:spPr>
          <a:xfrm>
            <a:off x="7472416" y="6615734"/>
            <a:ext cx="4402880" cy="11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0C3E3D9-1733-43D3-986E-6DA1BA8B6016}"/>
              </a:ext>
            </a:extLst>
          </p:cNvPr>
          <p:cNvSpPr/>
          <p:nvPr/>
        </p:nvSpPr>
        <p:spPr>
          <a:xfrm flipV="1">
            <a:off x="11821158" y="3396723"/>
            <a:ext cx="99216" cy="3335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下 50">
            <a:extLst>
              <a:ext uri="{FF2B5EF4-FFF2-40B4-BE49-F238E27FC236}">
                <a16:creationId xmlns:a16="http://schemas.microsoft.com/office/drawing/2014/main" id="{B3E73259-82F9-4F87-95A8-736D754AA559}"/>
              </a:ext>
            </a:extLst>
          </p:cNvPr>
          <p:cNvSpPr/>
          <p:nvPr/>
        </p:nvSpPr>
        <p:spPr>
          <a:xfrm rot="5400000" flipH="1">
            <a:off x="11428288" y="3146123"/>
            <a:ext cx="285006" cy="6386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DCEE928-4C1A-4B78-A1CC-4C095DA9ADB1}"/>
              </a:ext>
            </a:extLst>
          </p:cNvPr>
          <p:cNvSpPr/>
          <p:nvPr/>
        </p:nvSpPr>
        <p:spPr>
          <a:xfrm>
            <a:off x="7427338" y="6470502"/>
            <a:ext cx="331515" cy="262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ECD5DC5-6C67-44F0-B85B-AECA20EAF335}"/>
              </a:ext>
            </a:extLst>
          </p:cNvPr>
          <p:cNvSpPr txBox="1"/>
          <p:nvPr/>
        </p:nvSpPr>
        <p:spPr>
          <a:xfrm>
            <a:off x="5964526" y="4581964"/>
            <a:ext cx="17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環境構築済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BD5D446-90CC-48B9-88EF-2DA75EAEFAEC}"/>
              </a:ext>
            </a:extLst>
          </p:cNvPr>
          <p:cNvSpPr txBox="1"/>
          <p:nvPr/>
        </p:nvSpPr>
        <p:spPr>
          <a:xfrm>
            <a:off x="4349993" y="4592762"/>
            <a:ext cx="174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環境構築途中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7FC6EA8-E5A3-40FF-9347-F0516DA2880D}"/>
              </a:ext>
            </a:extLst>
          </p:cNvPr>
          <p:cNvSpPr txBox="1"/>
          <p:nvPr/>
        </p:nvSpPr>
        <p:spPr>
          <a:xfrm>
            <a:off x="6537550" y="6125346"/>
            <a:ext cx="19569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exit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952FE15-29D5-430B-99E4-979ADF8F67E2}"/>
              </a:ext>
            </a:extLst>
          </p:cNvPr>
          <p:cNvSpPr txBox="1"/>
          <p:nvPr/>
        </p:nvSpPr>
        <p:spPr>
          <a:xfrm>
            <a:off x="6402644" y="5805519"/>
            <a:ext cx="22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コンテナから抜ける</a:t>
            </a:r>
          </a:p>
        </p:txBody>
      </p:sp>
    </p:spTree>
    <p:extLst>
      <p:ext uri="{BB962C8B-B14F-4D97-AF65-F5344CB8AC3E}">
        <p14:creationId xmlns:p14="http://schemas.microsoft.com/office/powerpoint/2010/main" val="218605270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rgbClr val="3C3C3C"/>
      </a:dk1>
      <a:lt1>
        <a:sysClr val="window" lastClr="FFFFFF"/>
      </a:lt1>
      <a:dk2>
        <a:srgbClr val="505050"/>
      </a:dk2>
      <a:lt2>
        <a:srgbClr val="E2DFCC"/>
      </a:lt2>
      <a:accent1>
        <a:srgbClr val="3DB680"/>
      </a:accent1>
      <a:accent2>
        <a:srgbClr val="DC0A0A"/>
      </a:accent2>
      <a:accent3>
        <a:srgbClr val="B4E8D1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1240</TotalTime>
  <Words>1754</Words>
  <Application>Microsoft Office PowerPoint</Application>
  <PresentationFormat>ワイド画面</PresentationFormat>
  <Paragraphs>211</Paragraphs>
  <Slides>17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Roboto</vt:lpstr>
      <vt:lpstr>メイリオ</vt:lpstr>
      <vt:lpstr>游ゴシック</vt:lpstr>
      <vt:lpstr>Segoe UI</vt:lpstr>
      <vt:lpstr>Wingdings 2</vt:lpstr>
      <vt:lpstr>配当</vt:lpstr>
      <vt:lpstr>機械学習 docker 説明書</vt:lpstr>
      <vt:lpstr>流れ</vt:lpstr>
      <vt:lpstr>Dockerをインストール</vt:lpstr>
      <vt:lpstr>NVIDIA driver インストール</vt:lpstr>
      <vt:lpstr>NVIDIA driver インストール</vt:lpstr>
      <vt:lpstr>nvidia-driver 対応CUDA確認</vt:lpstr>
      <vt:lpstr>nvidia-container-toolkitをインストール</vt:lpstr>
      <vt:lpstr>機械学習の際のDockerfileの主な構成</vt:lpstr>
      <vt:lpstr>コンテナ作成の流れ　まとめ</vt:lpstr>
      <vt:lpstr>コンテナ作成の流れ　例）</vt:lpstr>
      <vt:lpstr>コンテナ内でのGPUの認識</vt:lpstr>
      <vt:lpstr>6.dockerのコマンド</vt:lpstr>
      <vt:lpstr>コマンド一覧</vt:lpstr>
      <vt:lpstr>コマンド一覧</vt:lpstr>
      <vt:lpstr>コマンド一覧</vt:lpstr>
      <vt:lpstr>コマンド一覧</vt:lpstr>
      <vt:lpstr>コマンド一覧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木南 貴志</dc:creator>
  <cp:lastModifiedBy>木南　貴志</cp:lastModifiedBy>
  <cp:revision>245</cp:revision>
  <dcterms:created xsi:type="dcterms:W3CDTF">2019-06-13T15:33:34Z</dcterms:created>
  <dcterms:modified xsi:type="dcterms:W3CDTF">2020-12-10T06:09:36Z</dcterms:modified>
</cp:coreProperties>
</file>