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2" r:id="rId3"/>
    <p:sldId id="287" r:id="rId4"/>
    <p:sldId id="290" r:id="rId5"/>
    <p:sldId id="292" r:id="rId6"/>
    <p:sldId id="293" r:id="rId7"/>
    <p:sldId id="294" r:id="rId8"/>
    <p:sldId id="295" r:id="rId9"/>
    <p:sldId id="296" r:id="rId10"/>
    <p:sldId id="297" r:id="rId11"/>
    <p:sldId id="314" r:id="rId12"/>
    <p:sldId id="299" r:id="rId13"/>
    <p:sldId id="300" r:id="rId14"/>
    <p:sldId id="301" r:id="rId15"/>
    <p:sldId id="305" r:id="rId16"/>
    <p:sldId id="306" r:id="rId17"/>
    <p:sldId id="303" r:id="rId18"/>
    <p:sldId id="302" r:id="rId19"/>
    <p:sldId id="304" r:id="rId20"/>
    <p:sldId id="307" r:id="rId21"/>
    <p:sldId id="308" r:id="rId22"/>
    <p:sldId id="309" r:id="rId23"/>
    <p:sldId id="310" r:id="rId24"/>
    <p:sldId id="311" r:id="rId25"/>
    <p:sldId id="313" r:id="rId26"/>
    <p:sldId id="315" r:id="rId27"/>
    <p:sldId id="316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DFDFD"/>
    <a:srgbClr val="DC0A0A"/>
    <a:srgbClr val="BF1E56"/>
    <a:srgbClr val="3C3C3C"/>
    <a:srgbClr val="505050"/>
    <a:srgbClr val="3DB680"/>
    <a:srgbClr val="3DC99B"/>
    <a:srgbClr val="64C99B"/>
    <a:srgbClr val="40B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3883" autoAdjust="0"/>
  </p:normalViewPr>
  <p:slideViewPr>
    <p:cSldViewPr snapToGrid="0">
      <p:cViewPr varScale="1">
        <p:scale>
          <a:sx n="63" d="100"/>
          <a:sy n="63" d="100"/>
        </p:scale>
        <p:origin x="812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3741-4BF1-4174-BB12-98FD157D24BE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B361-3822-49E6-8A37-FA216DD3D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30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3F667-6584-408D-AD7E-D18D0869DE33}" type="datetimeFigureOut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F62F-E9B2-4CE2-A84A-1403236C63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4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つの角を切り取った四角形 17"/>
          <p:cNvSpPr/>
          <p:nvPr userDrawn="1"/>
        </p:nvSpPr>
        <p:spPr>
          <a:xfrm flipH="1">
            <a:off x="0" y="4146070"/>
            <a:ext cx="12191996" cy="2711930"/>
          </a:xfrm>
          <a:custGeom>
            <a:avLst/>
            <a:gdLst>
              <a:gd name="connsiteX0" fmla="*/ 0 w 12192000"/>
              <a:gd name="connsiteY0" fmla="*/ 0 h 3393583"/>
              <a:gd name="connsiteX1" fmla="*/ 10495209 w 12192000"/>
              <a:gd name="connsiteY1" fmla="*/ 0 h 3393583"/>
              <a:gd name="connsiteX2" fmla="*/ 12192000 w 12192000"/>
              <a:gd name="connsiteY2" fmla="*/ 1696792 h 3393583"/>
              <a:gd name="connsiteX3" fmla="*/ 12192000 w 12192000"/>
              <a:gd name="connsiteY3" fmla="*/ 3393583 h 3393583"/>
              <a:gd name="connsiteX4" fmla="*/ 0 w 12192000"/>
              <a:gd name="connsiteY4" fmla="*/ 3393583 h 3393583"/>
              <a:gd name="connsiteX5" fmla="*/ 0 w 12192000"/>
              <a:gd name="connsiteY5" fmla="*/ 0 h 3393583"/>
              <a:gd name="connsiteX0" fmla="*/ 0 w 12217758"/>
              <a:gd name="connsiteY0" fmla="*/ 0 h 3393583"/>
              <a:gd name="connsiteX1" fmla="*/ 10495209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17758"/>
              <a:gd name="connsiteY0" fmla="*/ 0 h 3393583"/>
              <a:gd name="connsiteX1" fmla="*/ 11806 w 12217758"/>
              <a:gd name="connsiteY1" fmla="*/ 0 h 3393583"/>
              <a:gd name="connsiteX2" fmla="*/ 12217758 w 12217758"/>
              <a:gd name="connsiteY2" fmla="*/ 2611192 h 3393583"/>
              <a:gd name="connsiteX3" fmla="*/ 12192000 w 12217758"/>
              <a:gd name="connsiteY3" fmla="*/ 3393583 h 3393583"/>
              <a:gd name="connsiteX4" fmla="*/ 0 w 12217758"/>
              <a:gd name="connsiteY4" fmla="*/ 3393583 h 3393583"/>
              <a:gd name="connsiteX5" fmla="*/ 0 w 12217758"/>
              <a:gd name="connsiteY5" fmla="*/ 0 h 3393583"/>
              <a:gd name="connsiteX0" fmla="*/ 0 w 12204852"/>
              <a:gd name="connsiteY0" fmla="*/ 0 h 3393583"/>
              <a:gd name="connsiteX1" fmla="*/ 11806 w 12204852"/>
              <a:gd name="connsiteY1" fmla="*/ 0 h 3393583"/>
              <a:gd name="connsiteX2" fmla="*/ 12204852 w 12204852"/>
              <a:gd name="connsiteY2" fmla="*/ 1083596 h 3393583"/>
              <a:gd name="connsiteX3" fmla="*/ 12192000 w 12204852"/>
              <a:gd name="connsiteY3" fmla="*/ 3393583 h 3393583"/>
              <a:gd name="connsiteX4" fmla="*/ 0 w 12204852"/>
              <a:gd name="connsiteY4" fmla="*/ 3393583 h 3393583"/>
              <a:gd name="connsiteX5" fmla="*/ 0 w 12204852"/>
              <a:gd name="connsiteY5" fmla="*/ 0 h 3393583"/>
              <a:gd name="connsiteX0" fmla="*/ 0 w 13121184"/>
              <a:gd name="connsiteY0" fmla="*/ 0 h 3625624"/>
              <a:gd name="connsiteX1" fmla="*/ 928138 w 13121184"/>
              <a:gd name="connsiteY1" fmla="*/ 232041 h 3625624"/>
              <a:gd name="connsiteX2" fmla="*/ 13121184 w 13121184"/>
              <a:gd name="connsiteY2" fmla="*/ 1315637 h 3625624"/>
              <a:gd name="connsiteX3" fmla="*/ 13108332 w 13121184"/>
              <a:gd name="connsiteY3" fmla="*/ 3625624 h 3625624"/>
              <a:gd name="connsiteX4" fmla="*/ 916332 w 13121184"/>
              <a:gd name="connsiteY4" fmla="*/ 3625624 h 3625624"/>
              <a:gd name="connsiteX5" fmla="*/ 0 w 13121184"/>
              <a:gd name="connsiteY5" fmla="*/ 0 h 3625624"/>
              <a:gd name="connsiteX0" fmla="*/ 0 w 13121184"/>
              <a:gd name="connsiteY0" fmla="*/ 1179536 h 4805160"/>
              <a:gd name="connsiteX1" fmla="*/ 876513 w 13121184"/>
              <a:gd name="connsiteY1" fmla="*/ 0 h 4805160"/>
              <a:gd name="connsiteX2" fmla="*/ 13121184 w 13121184"/>
              <a:gd name="connsiteY2" fmla="*/ 2495173 h 4805160"/>
              <a:gd name="connsiteX3" fmla="*/ 13108332 w 13121184"/>
              <a:gd name="connsiteY3" fmla="*/ 4805160 h 4805160"/>
              <a:gd name="connsiteX4" fmla="*/ 916332 w 13121184"/>
              <a:gd name="connsiteY4" fmla="*/ 4805160 h 4805160"/>
              <a:gd name="connsiteX5" fmla="*/ 0 w 13121184"/>
              <a:gd name="connsiteY5" fmla="*/ 1179536 h 4805160"/>
              <a:gd name="connsiteX0" fmla="*/ 0 w 12269383"/>
              <a:gd name="connsiteY0" fmla="*/ 1566270 h 4805160"/>
              <a:gd name="connsiteX1" fmla="*/ 24712 w 12269383"/>
              <a:gd name="connsiteY1" fmla="*/ 0 h 4805160"/>
              <a:gd name="connsiteX2" fmla="*/ 12269383 w 12269383"/>
              <a:gd name="connsiteY2" fmla="*/ 2495173 h 4805160"/>
              <a:gd name="connsiteX3" fmla="*/ 12256531 w 12269383"/>
              <a:gd name="connsiteY3" fmla="*/ 4805160 h 4805160"/>
              <a:gd name="connsiteX4" fmla="*/ 64531 w 12269383"/>
              <a:gd name="connsiteY4" fmla="*/ 4805160 h 4805160"/>
              <a:gd name="connsiteX5" fmla="*/ 0 w 12269383"/>
              <a:gd name="connsiteY5" fmla="*/ 1566270 h 4805160"/>
              <a:gd name="connsiteX0" fmla="*/ 26913 w 12244671"/>
              <a:gd name="connsiteY0" fmla="*/ 1566270 h 4805160"/>
              <a:gd name="connsiteX1" fmla="*/ 0 w 12244671"/>
              <a:gd name="connsiteY1" fmla="*/ 0 h 4805160"/>
              <a:gd name="connsiteX2" fmla="*/ 12244671 w 12244671"/>
              <a:gd name="connsiteY2" fmla="*/ 2495173 h 4805160"/>
              <a:gd name="connsiteX3" fmla="*/ 12231819 w 12244671"/>
              <a:gd name="connsiteY3" fmla="*/ 4805160 h 4805160"/>
              <a:gd name="connsiteX4" fmla="*/ 39819 w 12244671"/>
              <a:gd name="connsiteY4" fmla="*/ 4805160 h 4805160"/>
              <a:gd name="connsiteX5" fmla="*/ 26913 w 12244671"/>
              <a:gd name="connsiteY5" fmla="*/ 1566270 h 4805160"/>
              <a:gd name="connsiteX0" fmla="*/ 0 w 12217758"/>
              <a:gd name="connsiteY0" fmla="*/ 1566270 h 4805160"/>
              <a:gd name="connsiteX1" fmla="*/ 11806 w 12217758"/>
              <a:gd name="connsiteY1" fmla="*/ 0 h 4805160"/>
              <a:gd name="connsiteX2" fmla="*/ 12217758 w 12217758"/>
              <a:gd name="connsiteY2" fmla="*/ 2495173 h 4805160"/>
              <a:gd name="connsiteX3" fmla="*/ 12204906 w 12217758"/>
              <a:gd name="connsiteY3" fmla="*/ 4805160 h 4805160"/>
              <a:gd name="connsiteX4" fmla="*/ 12906 w 12217758"/>
              <a:gd name="connsiteY4" fmla="*/ 4805160 h 4805160"/>
              <a:gd name="connsiteX5" fmla="*/ 0 w 12217758"/>
              <a:gd name="connsiteY5" fmla="*/ 1566270 h 4805160"/>
              <a:gd name="connsiteX0" fmla="*/ 2123 w 12206975"/>
              <a:gd name="connsiteY0" fmla="*/ 1566270 h 4805160"/>
              <a:gd name="connsiteX1" fmla="*/ 1023 w 12206975"/>
              <a:gd name="connsiteY1" fmla="*/ 0 h 4805160"/>
              <a:gd name="connsiteX2" fmla="*/ 12206975 w 12206975"/>
              <a:gd name="connsiteY2" fmla="*/ 2495173 h 4805160"/>
              <a:gd name="connsiteX3" fmla="*/ 12194123 w 12206975"/>
              <a:gd name="connsiteY3" fmla="*/ 4805160 h 4805160"/>
              <a:gd name="connsiteX4" fmla="*/ 2123 w 12206975"/>
              <a:gd name="connsiteY4" fmla="*/ 4805160 h 4805160"/>
              <a:gd name="connsiteX5" fmla="*/ 2123 w 12206975"/>
              <a:gd name="connsiteY5" fmla="*/ 1566270 h 4805160"/>
              <a:gd name="connsiteX0" fmla="*/ 27227 w 12232079"/>
              <a:gd name="connsiteY0" fmla="*/ 2048125 h 5287015"/>
              <a:gd name="connsiteX1" fmla="*/ 310 w 12232079"/>
              <a:gd name="connsiteY1" fmla="*/ 0 h 5287015"/>
              <a:gd name="connsiteX2" fmla="*/ 12232079 w 12232079"/>
              <a:gd name="connsiteY2" fmla="*/ 2977028 h 5287015"/>
              <a:gd name="connsiteX3" fmla="*/ 12219227 w 12232079"/>
              <a:gd name="connsiteY3" fmla="*/ 5287015 h 5287015"/>
              <a:gd name="connsiteX4" fmla="*/ 27227 w 12232079"/>
              <a:gd name="connsiteY4" fmla="*/ 5287015 h 5287015"/>
              <a:gd name="connsiteX5" fmla="*/ 27227 w 12232079"/>
              <a:gd name="connsiteY5" fmla="*/ 2048125 h 5287015"/>
              <a:gd name="connsiteX0" fmla="*/ 2123 w 12206975"/>
              <a:gd name="connsiteY0" fmla="*/ 2048125 h 5287015"/>
              <a:gd name="connsiteX1" fmla="*/ 1023 w 12206975"/>
              <a:gd name="connsiteY1" fmla="*/ 0 h 5287015"/>
              <a:gd name="connsiteX2" fmla="*/ 12206975 w 12206975"/>
              <a:gd name="connsiteY2" fmla="*/ 2977028 h 5287015"/>
              <a:gd name="connsiteX3" fmla="*/ 12194123 w 12206975"/>
              <a:gd name="connsiteY3" fmla="*/ 5287015 h 5287015"/>
              <a:gd name="connsiteX4" fmla="*/ 2123 w 12206975"/>
              <a:gd name="connsiteY4" fmla="*/ 5287015 h 5287015"/>
              <a:gd name="connsiteX5" fmla="*/ 2123 w 12206975"/>
              <a:gd name="connsiteY5" fmla="*/ 2048125 h 5287015"/>
              <a:gd name="connsiteX0" fmla="*/ 2123 w 12219940"/>
              <a:gd name="connsiteY0" fmla="*/ 2048125 h 5287015"/>
              <a:gd name="connsiteX1" fmla="*/ 1023 w 12219940"/>
              <a:gd name="connsiteY1" fmla="*/ 0 h 5287015"/>
              <a:gd name="connsiteX2" fmla="*/ 12206975 w 12219940"/>
              <a:gd name="connsiteY2" fmla="*/ 2977028 h 5287015"/>
              <a:gd name="connsiteX3" fmla="*/ 12219940 w 12219940"/>
              <a:gd name="connsiteY3" fmla="*/ 5260247 h 5287015"/>
              <a:gd name="connsiteX4" fmla="*/ 2123 w 12219940"/>
              <a:gd name="connsiteY4" fmla="*/ 5287015 h 5287015"/>
              <a:gd name="connsiteX5" fmla="*/ 2123 w 12219940"/>
              <a:gd name="connsiteY5" fmla="*/ 2048125 h 5287015"/>
              <a:gd name="connsiteX0" fmla="*/ 2123 w 12221138"/>
              <a:gd name="connsiteY0" fmla="*/ 2048125 h 5287015"/>
              <a:gd name="connsiteX1" fmla="*/ 1023 w 12221138"/>
              <a:gd name="connsiteY1" fmla="*/ 0 h 5287015"/>
              <a:gd name="connsiteX2" fmla="*/ 12219884 w 12221138"/>
              <a:gd name="connsiteY2" fmla="*/ 2950257 h 5287015"/>
              <a:gd name="connsiteX3" fmla="*/ 12219940 w 12221138"/>
              <a:gd name="connsiteY3" fmla="*/ 5260247 h 5287015"/>
              <a:gd name="connsiteX4" fmla="*/ 2123 w 12221138"/>
              <a:gd name="connsiteY4" fmla="*/ 5287015 h 5287015"/>
              <a:gd name="connsiteX5" fmla="*/ 2123 w 12221138"/>
              <a:gd name="connsiteY5" fmla="*/ 2048125 h 528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138" h="5287015">
                <a:moveTo>
                  <a:pt x="2123" y="2048125"/>
                </a:moveTo>
                <a:cubicBezTo>
                  <a:pt x="6058" y="1526035"/>
                  <a:pt x="-2912" y="522090"/>
                  <a:pt x="1023" y="0"/>
                </a:cubicBezTo>
                <a:lnTo>
                  <a:pt x="12219884" y="2950257"/>
                </a:lnTo>
                <a:cubicBezTo>
                  <a:pt x="12224206" y="3711330"/>
                  <a:pt x="12215618" y="4499174"/>
                  <a:pt x="12219940" y="5260247"/>
                </a:cubicBezTo>
                <a:lnTo>
                  <a:pt x="2123" y="5287015"/>
                </a:lnTo>
                <a:lnTo>
                  <a:pt x="2123" y="2048125"/>
                </a:lnTo>
                <a:close/>
              </a:path>
            </a:pathLst>
          </a:custGeom>
          <a:solidFill>
            <a:srgbClr val="3DB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147" y="2090030"/>
            <a:ext cx="11754160" cy="1116809"/>
          </a:xfrm>
          <a:effectLst/>
        </p:spPr>
        <p:txBody>
          <a:bodyPr anchor="b">
            <a:noAutofit/>
          </a:bodyPr>
          <a:lstStyle>
            <a:lvl1pPr>
              <a:defRPr sz="6600" b="1" u="none" cap="none" baseline="0">
                <a:solidFill>
                  <a:srgbClr val="3DB68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147" y="1134244"/>
            <a:ext cx="10993546" cy="590321"/>
          </a:xfrm>
        </p:spPr>
        <p:txBody>
          <a:bodyPr anchor="t">
            <a:noAutofit/>
          </a:bodyPr>
          <a:lstStyle>
            <a:lvl1pPr marL="0" indent="0" algn="l">
              <a:buNone/>
              <a:defRPr sz="3600" cap="all">
                <a:solidFill>
                  <a:srgbClr val="3C3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31F8-05F8-4D04-8D8F-8D36F813C960}" type="datetime1">
              <a:rPr kumimoji="1" lang="ja-JP" altLang="en-US" smtClean="0"/>
              <a:t>2020/12/18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818147" y="3219718"/>
            <a:ext cx="10215719" cy="14712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3200" b="0">
                <a:solidFill>
                  <a:srgbClr val="3C3C3C"/>
                </a:solidFill>
              </a:defRPr>
            </a:lvl1pPr>
            <a:lvl5pPr marL="1368000" indent="0">
              <a:buNone/>
              <a:defRPr/>
            </a:lvl5pPr>
          </a:lstStyle>
          <a:p>
            <a:pPr lvl="0"/>
            <a:r>
              <a:rPr kumimoji="1" lang="ja-JP" altLang="en-US" dirty="0"/>
              <a:t>日付　名前　など</a:t>
            </a:r>
          </a:p>
        </p:txBody>
      </p:sp>
    </p:spTree>
    <p:extLst>
      <p:ext uri="{BB962C8B-B14F-4D97-AF65-F5344CB8AC3E}">
        <p14:creationId xmlns:p14="http://schemas.microsoft.com/office/powerpoint/2010/main" val="86325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A862FE-B9D9-42A4-9B96-9BF43C1C92F4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7B6B-D7DB-4F50-8363-5CAEA241D462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67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211C-F59B-4698-A055-613DBD159966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183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C64430C-D7C9-451F-BB5A-4067700317EA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88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/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3DB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>
            <a:noAutofit/>
          </a:bodyPr>
          <a:lstStyle>
            <a:lvl1pPr>
              <a:defRPr sz="4400" b="0" i="1" u="none" cap="none" baseline="0">
                <a:solidFill>
                  <a:srgbClr val="3DB680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83515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3C3C3C"/>
                </a:solidFill>
              </a:defRPr>
            </a:lvl1pPr>
            <a:lvl2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C3C3C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A93C-43D0-4C25-A999-C90A412EB384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 flipV="1">
            <a:off x="375274" y="1102445"/>
            <a:ext cx="11029616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0750" y="71121"/>
            <a:ext cx="1720425" cy="365125"/>
          </a:xfrm>
        </p:spPr>
        <p:txBody>
          <a:bodyPr/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 hasCustomPrompt="1"/>
          </p:nvPr>
        </p:nvSpPr>
        <p:spPr>
          <a:xfrm>
            <a:off x="0" y="6529589"/>
            <a:ext cx="12187913" cy="327226"/>
          </a:xfrm>
        </p:spPr>
        <p:txBody>
          <a:bodyPr/>
          <a:lstStyle>
            <a:lvl1pPr marL="0" indent="0">
              <a:buNone/>
              <a:defRPr>
                <a:solidFill>
                  <a:srgbClr val="3C3C3C"/>
                </a:solidFill>
              </a:defRPr>
            </a:lvl1pPr>
          </a:lstStyle>
          <a:p>
            <a:pPr lvl="0"/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37958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2888-DF40-47B0-AA2B-1109022C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7200" b="1" u="sng" cap="none" baseline="0">
                <a:solidFill>
                  <a:srgbClr val="3DB680"/>
                </a:solidFill>
                <a:latin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1.</a:t>
            </a:r>
            <a:r>
              <a:rPr kumimoji="1" lang="ja-JP" altLang="en-US" dirty="0"/>
              <a:t>◯◯</a:t>
            </a:r>
          </a:p>
        </p:txBody>
      </p:sp>
      <p:sp>
        <p:nvSpPr>
          <p:cNvPr id="3" name="スライド番号プレースホルダー 6">
            <a:extLst>
              <a:ext uri="{FF2B5EF4-FFF2-40B4-BE49-F238E27FC236}">
                <a16:creationId xmlns:a16="http://schemas.microsoft.com/office/drawing/2014/main" id="{C195A879-552F-4645-9976-1E4E387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421" y="0"/>
            <a:ext cx="719579" cy="490848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3DB680"/>
                </a:solidFill>
                <a:latin typeface="Segoe UI" panose="020B0502040204020203" pitchFamily="34" charset="0"/>
                <a:ea typeface="メイリオ" panose="020B0604030504040204" pitchFamily="50" charset="-128"/>
              </a:defRPr>
            </a:lvl1pPr>
          </a:lstStyle>
          <a:p>
            <a:fld id="{7AA6759D-F3B3-4DCA-95CB-FE1BB35EFE4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080468-DCD8-4552-92F2-26A66A1920AE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50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BF97F-6A36-45BD-B261-185AD2EFD4F1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A37F-063B-4BF2-AE47-16D6CC460300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803A-338A-4D1E-9AEA-3938A412C9D0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3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3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41DB-9FE4-4BC2-AA18-F04C127911AB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05B1C2-690A-498B-A996-46E27CFDB18E}"/>
              </a:ext>
            </a:extLst>
          </p:cNvPr>
          <p:cNvSpPr/>
          <p:nvPr userDrawn="1"/>
        </p:nvSpPr>
        <p:spPr>
          <a:xfrm flipH="1" flipV="1">
            <a:off x="10886957" y="1186"/>
            <a:ext cx="1303323" cy="812442"/>
          </a:xfrm>
          <a:prstGeom prst="rtTriangle">
            <a:avLst/>
          </a:prstGeom>
          <a:solidFill>
            <a:srgbClr val="27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3055" y="0"/>
            <a:ext cx="1087225" cy="52790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fld id="{57021661-B2A8-457F-930E-F617AD024F3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5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38D941-B664-458C-B9FE-B4BFA20B7DB2}" type="datetime1">
              <a:rPr kumimoji="1" lang="ja-JP" altLang="en-US" smtClean="0"/>
              <a:t>2020/12/18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7021661-B2A8-457F-930E-F617AD024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5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93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92" r:id="rId9"/>
    <p:sldLayoutId id="2147484088" r:id="rId10"/>
    <p:sldLayoutId id="2147484089" r:id="rId11"/>
    <p:sldLayoutId id="2147484090" r:id="rId12"/>
    <p:sldLayoutId id="2147484091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usamik26/items/7e53bae128bf130b8a32" TargetMode="External"/><Relationship Id="rId2" Type="http://schemas.openxmlformats.org/officeDocument/2006/relationships/hyperlink" Target="https://kamatimaru.hatenablog.com/entry/2020/04/30/18461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dockerhub</a:t>
            </a:r>
            <a:r>
              <a:rPr lang="ja-JP" altLang="en-US" dirty="0"/>
              <a:t>と</a:t>
            </a:r>
            <a:r>
              <a:rPr lang="en-US" altLang="ja-JP" dirty="0" err="1"/>
              <a:t>github</a:t>
            </a:r>
            <a:r>
              <a:rPr lang="ja-JP" altLang="en-US" dirty="0"/>
              <a:t>の連携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2020/12/18</a:t>
            </a:r>
          </a:p>
          <a:p>
            <a:r>
              <a:rPr lang="ja-JP" altLang="en-US" dirty="0"/>
              <a:t>木南　貴志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10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A0884-4610-48CA-854E-58F64BA7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/>
          <a:lstStyle/>
          <a:p>
            <a:r>
              <a:rPr lang="en-US" altLang="ja-JP" dirty="0" err="1"/>
              <a:t>dockerhub</a:t>
            </a:r>
            <a:r>
              <a:rPr lang="ja-JP" altLang="en-US" dirty="0"/>
              <a:t>と</a:t>
            </a:r>
            <a:r>
              <a:rPr lang="en-US" altLang="ja-JP" dirty="0" err="1"/>
              <a:t>github</a:t>
            </a:r>
            <a:r>
              <a:rPr lang="ja-JP" altLang="en-US" dirty="0"/>
              <a:t>の連携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AD3F39-2E7E-4372-AA7C-9E8F300F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50FF4A5-5A95-467A-8B5B-4C9BB04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420" y="5662069"/>
            <a:ext cx="4191590" cy="1041910"/>
          </a:xfrm>
          <a:prstGeom prst="rect">
            <a:avLst/>
          </a:prstGeom>
        </p:spPr>
      </p:pic>
      <p:pic>
        <p:nvPicPr>
          <p:cNvPr id="1026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9508D15C-E1E3-4E5F-9E47-88158DC1F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7611233" y="2661109"/>
            <a:ext cx="3699729" cy="13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8161C20-C80F-47C6-ABA0-0246BE09D834}"/>
              </a:ext>
            </a:extLst>
          </p:cNvPr>
          <p:cNvSpPr txBox="1"/>
          <p:nvPr/>
        </p:nvSpPr>
        <p:spPr>
          <a:xfrm>
            <a:off x="6868417" y="4067728"/>
            <a:ext cx="4358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accent1"/>
                </a:solidFill>
              </a:rPr>
              <a:t>④必要な時</a:t>
            </a:r>
            <a:r>
              <a:rPr lang="ja-JP" altLang="en-US" sz="2000" dirty="0">
                <a:solidFill>
                  <a:schemeClr val="accent1"/>
                </a:solidFill>
              </a:rPr>
              <a:t>に，ホストへ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accent1"/>
                </a:solidFill>
              </a:rPr>
              <a:t>docker image</a:t>
            </a:r>
            <a:r>
              <a:rPr lang="ja-JP" altLang="en-US" sz="2000" dirty="0">
                <a:solidFill>
                  <a:schemeClr val="accent1"/>
                </a:solidFill>
              </a:rPr>
              <a:t>を</a:t>
            </a:r>
            <a:r>
              <a:rPr lang="en-US" altLang="ja-JP" sz="2000" dirty="0">
                <a:solidFill>
                  <a:schemeClr val="accent1"/>
                </a:solidFill>
              </a:rPr>
              <a:t>pull</a:t>
            </a:r>
            <a:endParaRPr kumimoji="1" lang="en-US" altLang="ja-JP" sz="2000" dirty="0">
              <a:solidFill>
                <a:schemeClr val="accent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80FA9CC-98E6-43FB-B9D2-CC515CA71182}"/>
              </a:ext>
            </a:extLst>
          </p:cNvPr>
          <p:cNvSpPr/>
          <p:nvPr/>
        </p:nvSpPr>
        <p:spPr>
          <a:xfrm>
            <a:off x="6543730" y="1258739"/>
            <a:ext cx="5008331" cy="2700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E998D05-81ED-4178-BA18-B4F054BAD509}"/>
              </a:ext>
            </a:extLst>
          </p:cNvPr>
          <p:cNvSpPr/>
          <p:nvPr/>
        </p:nvSpPr>
        <p:spPr>
          <a:xfrm>
            <a:off x="6593050" y="4039226"/>
            <a:ext cx="5008331" cy="2700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3D6E4B5-2F06-4DC5-B7C7-04BE6FBC5512}"/>
              </a:ext>
            </a:extLst>
          </p:cNvPr>
          <p:cNvSpPr/>
          <p:nvPr/>
        </p:nvSpPr>
        <p:spPr>
          <a:xfrm>
            <a:off x="7089760" y="1980409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C25DE6-1152-4104-BD80-F83A953B05A6}"/>
              </a:ext>
            </a:extLst>
          </p:cNvPr>
          <p:cNvSpPr txBox="1"/>
          <p:nvPr/>
        </p:nvSpPr>
        <p:spPr>
          <a:xfrm>
            <a:off x="6537888" y="1532521"/>
            <a:ext cx="2931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（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の）リポジトリ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A6D23C0-7AFA-44B5-8BA9-CE5CDCDF9D74}"/>
              </a:ext>
            </a:extLst>
          </p:cNvPr>
          <p:cNvSpPr/>
          <p:nvPr/>
        </p:nvSpPr>
        <p:spPr>
          <a:xfrm>
            <a:off x="6741399" y="1410919"/>
            <a:ext cx="2454847" cy="1646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9272583-B0CC-479D-804E-47917FC7461A}"/>
              </a:ext>
            </a:extLst>
          </p:cNvPr>
          <p:cNvSpPr/>
          <p:nvPr/>
        </p:nvSpPr>
        <p:spPr>
          <a:xfrm>
            <a:off x="9635242" y="4740291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docker image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134FA54-31E0-4201-AEAF-C86498BBA11C}"/>
              </a:ext>
            </a:extLst>
          </p:cNvPr>
          <p:cNvSpPr/>
          <p:nvPr/>
        </p:nvSpPr>
        <p:spPr>
          <a:xfrm>
            <a:off x="1620410" y="2984688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Freeform 1233">
            <a:extLst>
              <a:ext uri="{FF2B5EF4-FFF2-40B4-BE49-F238E27FC236}">
                <a16:creationId xmlns:a16="http://schemas.microsoft.com/office/drawing/2014/main" id="{69D97DC0-850C-42CB-AD91-F6651032BC53}"/>
              </a:ext>
            </a:extLst>
          </p:cNvPr>
          <p:cNvSpPr>
            <a:spLocks noEditPoints="1"/>
          </p:cNvSpPr>
          <p:nvPr/>
        </p:nvSpPr>
        <p:spPr bwMode="auto">
          <a:xfrm>
            <a:off x="295297" y="1842870"/>
            <a:ext cx="4477146" cy="4232774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3AE176-172B-4CC9-A387-0A78559DDDD8}"/>
              </a:ext>
            </a:extLst>
          </p:cNvPr>
          <p:cNvSpPr/>
          <p:nvPr/>
        </p:nvSpPr>
        <p:spPr>
          <a:xfrm>
            <a:off x="1272049" y="2415198"/>
            <a:ext cx="2454847" cy="1536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5B3ECDAA-318D-4D9C-A6BC-9672556ED0A3}"/>
              </a:ext>
            </a:extLst>
          </p:cNvPr>
          <p:cNvSpPr/>
          <p:nvPr/>
        </p:nvSpPr>
        <p:spPr>
          <a:xfrm rot="10800000">
            <a:off x="3320329" y="4625854"/>
            <a:ext cx="6314913" cy="495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1F5045F-7A87-462D-BF9D-320D24296EF6}"/>
              </a:ext>
            </a:extLst>
          </p:cNvPr>
          <p:cNvSpPr/>
          <p:nvPr/>
        </p:nvSpPr>
        <p:spPr>
          <a:xfrm>
            <a:off x="1793186" y="4030425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docker image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6E22502-2ACD-4EB5-B263-1E301DEEC708}"/>
              </a:ext>
            </a:extLst>
          </p:cNvPr>
          <p:cNvSpPr txBox="1"/>
          <p:nvPr/>
        </p:nvSpPr>
        <p:spPr>
          <a:xfrm>
            <a:off x="1285143" y="2529233"/>
            <a:ext cx="24417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（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の）リポジトリ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C81B1A5-4AAA-4A40-A558-574D07FCF430}"/>
              </a:ext>
            </a:extLst>
          </p:cNvPr>
          <p:cNvSpPr txBox="1"/>
          <p:nvPr/>
        </p:nvSpPr>
        <p:spPr>
          <a:xfrm>
            <a:off x="295297" y="1244268"/>
            <a:ext cx="641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④（必要な時に）</a:t>
            </a:r>
            <a:r>
              <a:rPr lang="en-US" altLang="ja-JP" sz="2800" dirty="0"/>
              <a:t>docker image</a:t>
            </a:r>
            <a:r>
              <a:rPr lang="ja-JP" altLang="en-US" sz="2800" dirty="0"/>
              <a:t>を</a:t>
            </a:r>
            <a:r>
              <a:rPr lang="en-US" altLang="ja-JP" sz="2800" dirty="0"/>
              <a:t>pull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7BD6ED-118D-4B8B-B47F-8FC389657DC9}"/>
              </a:ext>
            </a:extLst>
          </p:cNvPr>
          <p:cNvSpPr txBox="1"/>
          <p:nvPr/>
        </p:nvSpPr>
        <p:spPr>
          <a:xfrm>
            <a:off x="1615062" y="6064826"/>
            <a:ext cx="464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err="1">
                <a:solidFill>
                  <a:schemeClr val="accent2"/>
                </a:solidFill>
              </a:rPr>
              <a:t>github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にリポジトリを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push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するだけで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docker image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を管理可能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D31402D-6D7A-4A9D-AA99-5FB150A03CC6}"/>
              </a:ext>
            </a:extLst>
          </p:cNvPr>
          <p:cNvSpPr txBox="1"/>
          <p:nvPr/>
        </p:nvSpPr>
        <p:spPr>
          <a:xfrm>
            <a:off x="158218" y="6218715"/>
            <a:ext cx="181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2"/>
                </a:solidFill>
              </a:rPr>
              <a:t>まとめ：</a:t>
            </a:r>
          </a:p>
        </p:txBody>
      </p:sp>
    </p:spTree>
    <p:extLst>
      <p:ext uri="{BB962C8B-B14F-4D97-AF65-F5344CB8AC3E}">
        <p14:creationId xmlns:p14="http://schemas.microsoft.com/office/powerpoint/2010/main" val="80863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5D69060F-3017-4C4E-B520-E3B9176BB933}"/>
              </a:ext>
            </a:extLst>
          </p:cNvPr>
          <p:cNvSpPr/>
          <p:nvPr/>
        </p:nvSpPr>
        <p:spPr>
          <a:xfrm>
            <a:off x="490550" y="1178051"/>
            <a:ext cx="3682335" cy="512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C3AD1B5-64B7-4EE5-A2E6-CDBADE4F2B32}"/>
              </a:ext>
            </a:extLst>
          </p:cNvPr>
          <p:cNvSpPr/>
          <p:nvPr/>
        </p:nvSpPr>
        <p:spPr>
          <a:xfrm>
            <a:off x="694937" y="3855914"/>
            <a:ext cx="3246091" cy="21102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264660A-240A-4884-A85C-FED882D8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各プロジェクトごとで連携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F4D617-F90C-46F1-A9E1-6377BB74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7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A5F3B2E1-B1D4-4A1A-80CC-3430D0C96D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1092038" y="2341728"/>
            <a:ext cx="2539376" cy="9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6BB38EE-283B-4168-A96D-F391AE970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45" y="5288743"/>
            <a:ext cx="2455745" cy="610428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96CB2F9-77F2-4B7A-943A-47DA4EA1C47A}"/>
              </a:ext>
            </a:extLst>
          </p:cNvPr>
          <p:cNvSpPr/>
          <p:nvPr/>
        </p:nvSpPr>
        <p:spPr>
          <a:xfrm>
            <a:off x="705840" y="1260721"/>
            <a:ext cx="3246091" cy="21102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55C9165-1DFB-42CC-9365-F01B3A34585C}"/>
              </a:ext>
            </a:extLst>
          </p:cNvPr>
          <p:cNvSpPr/>
          <p:nvPr/>
        </p:nvSpPr>
        <p:spPr>
          <a:xfrm>
            <a:off x="1101463" y="1330015"/>
            <a:ext cx="2454847" cy="1031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27C21E7-2186-461B-B4F2-730B282A0F7E}"/>
              </a:ext>
            </a:extLst>
          </p:cNvPr>
          <p:cNvSpPr/>
          <p:nvPr/>
        </p:nvSpPr>
        <p:spPr>
          <a:xfrm>
            <a:off x="1058645" y="3936894"/>
            <a:ext cx="2598700" cy="1319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BC33F7-697B-4E20-B86D-6B29E5DF7669}"/>
              </a:ext>
            </a:extLst>
          </p:cNvPr>
          <p:cNvSpPr txBox="1"/>
          <p:nvPr/>
        </p:nvSpPr>
        <p:spPr>
          <a:xfrm>
            <a:off x="938545" y="4115029"/>
            <a:ext cx="30024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（</a:t>
            </a:r>
            <a:r>
              <a:rPr kumimoji="1" lang="en-US" altLang="ja-JP" sz="1600" dirty="0"/>
              <a:t>docker</a:t>
            </a:r>
            <a:r>
              <a:rPr kumimoji="1" lang="ja-JP" altLang="en-US" sz="1600" dirty="0"/>
              <a:t>の）リポジトリ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47" name="矢印: 上下 46">
            <a:extLst>
              <a:ext uri="{FF2B5EF4-FFF2-40B4-BE49-F238E27FC236}">
                <a16:creationId xmlns:a16="http://schemas.microsoft.com/office/drawing/2014/main" id="{3F7F4715-B94B-4E58-B1E7-E7FBEB7C51A4}"/>
              </a:ext>
            </a:extLst>
          </p:cNvPr>
          <p:cNvSpPr/>
          <p:nvPr/>
        </p:nvSpPr>
        <p:spPr>
          <a:xfrm>
            <a:off x="1839720" y="3371085"/>
            <a:ext cx="716437" cy="473407"/>
          </a:xfrm>
          <a:prstGeom prst="upDownArrow">
            <a:avLst>
              <a:gd name="adj1" fmla="val 50000"/>
              <a:gd name="adj2" fmla="val 3421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397FF54-CDC5-4777-8CDD-168E7035E7E8}"/>
              </a:ext>
            </a:extLst>
          </p:cNvPr>
          <p:cNvSpPr txBox="1"/>
          <p:nvPr/>
        </p:nvSpPr>
        <p:spPr>
          <a:xfrm>
            <a:off x="2555891" y="3411759"/>
            <a:ext cx="110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1"/>
                </a:solidFill>
              </a:rPr>
              <a:t>連携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45167-D457-4D87-B73E-9619D0849DA4}"/>
              </a:ext>
            </a:extLst>
          </p:cNvPr>
          <p:cNvSpPr/>
          <p:nvPr/>
        </p:nvSpPr>
        <p:spPr>
          <a:xfrm>
            <a:off x="1481873" y="1819562"/>
            <a:ext cx="1527143" cy="471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7F8C63-112E-4F54-9D30-F71A8C6C9957}"/>
              </a:ext>
            </a:extLst>
          </p:cNvPr>
          <p:cNvSpPr txBox="1"/>
          <p:nvPr/>
        </p:nvSpPr>
        <p:spPr>
          <a:xfrm>
            <a:off x="1189661" y="1429994"/>
            <a:ext cx="24417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（</a:t>
            </a:r>
            <a:r>
              <a:rPr kumimoji="1" lang="en-US" altLang="ja-JP" sz="1600" dirty="0"/>
              <a:t>git</a:t>
            </a:r>
            <a:r>
              <a:rPr kumimoji="1" lang="ja-JP" altLang="en-US" sz="1600" dirty="0"/>
              <a:t>の）リポジトリ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5083155-CC00-4E63-9668-A6D9CCFCE6AE}"/>
              </a:ext>
            </a:extLst>
          </p:cNvPr>
          <p:cNvSpPr/>
          <p:nvPr/>
        </p:nvSpPr>
        <p:spPr>
          <a:xfrm>
            <a:off x="1473415" y="4485465"/>
            <a:ext cx="1594128" cy="66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docker image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03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004E8D56-D2A1-4C13-997F-2673CE198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1224714" y="2415859"/>
            <a:ext cx="2331596" cy="83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DA99E34F-3C3C-4CE0-8FBD-517E82008A75}"/>
              </a:ext>
            </a:extLst>
          </p:cNvPr>
          <p:cNvSpPr/>
          <p:nvPr/>
        </p:nvSpPr>
        <p:spPr>
          <a:xfrm>
            <a:off x="4263403" y="1178051"/>
            <a:ext cx="3682335" cy="512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FA6706AE-B1CB-4535-81B7-0C712BC49B01}"/>
              </a:ext>
            </a:extLst>
          </p:cNvPr>
          <p:cNvSpPr/>
          <p:nvPr/>
        </p:nvSpPr>
        <p:spPr>
          <a:xfrm>
            <a:off x="4467790" y="3855914"/>
            <a:ext cx="3246091" cy="21102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6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058BE1C5-17DA-4FF4-BCC1-A678625F51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4864891" y="2341728"/>
            <a:ext cx="2539376" cy="9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図 106">
            <a:extLst>
              <a:ext uri="{FF2B5EF4-FFF2-40B4-BE49-F238E27FC236}">
                <a16:creationId xmlns:a16="http://schemas.microsoft.com/office/drawing/2014/main" id="{AB38ED8E-295B-495D-A9EF-EF4D91BFA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498" y="5288743"/>
            <a:ext cx="2455745" cy="610428"/>
          </a:xfrm>
          <a:prstGeom prst="rect">
            <a:avLst/>
          </a:prstGeom>
        </p:spPr>
      </p:pic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D6FB9D99-0F5D-420B-8041-D2F8925013AA}"/>
              </a:ext>
            </a:extLst>
          </p:cNvPr>
          <p:cNvSpPr/>
          <p:nvPr/>
        </p:nvSpPr>
        <p:spPr>
          <a:xfrm>
            <a:off x="4478693" y="1260721"/>
            <a:ext cx="3246091" cy="21102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AE18EF7-B374-4EF8-9BC3-FD5719313619}"/>
              </a:ext>
            </a:extLst>
          </p:cNvPr>
          <p:cNvSpPr/>
          <p:nvPr/>
        </p:nvSpPr>
        <p:spPr>
          <a:xfrm>
            <a:off x="4874316" y="1330015"/>
            <a:ext cx="2454847" cy="1031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D57383D0-C0C1-49CA-B355-AFD944E6E67F}"/>
              </a:ext>
            </a:extLst>
          </p:cNvPr>
          <p:cNvSpPr/>
          <p:nvPr/>
        </p:nvSpPr>
        <p:spPr>
          <a:xfrm>
            <a:off x="4831498" y="3936894"/>
            <a:ext cx="2598700" cy="1319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0D717498-0B04-409C-A1F2-58B3A027BC83}"/>
              </a:ext>
            </a:extLst>
          </p:cNvPr>
          <p:cNvSpPr txBox="1"/>
          <p:nvPr/>
        </p:nvSpPr>
        <p:spPr>
          <a:xfrm>
            <a:off x="4711398" y="4115029"/>
            <a:ext cx="30024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（</a:t>
            </a:r>
            <a:r>
              <a:rPr kumimoji="1" lang="en-US" altLang="ja-JP" sz="1600" dirty="0"/>
              <a:t>docker</a:t>
            </a:r>
            <a:r>
              <a:rPr kumimoji="1" lang="ja-JP" altLang="en-US" sz="1600" dirty="0"/>
              <a:t>の）リポジトリ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DBF62063-6059-4E70-91D2-C76611B108F2}"/>
              </a:ext>
            </a:extLst>
          </p:cNvPr>
          <p:cNvSpPr/>
          <p:nvPr/>
        </p:nvSpPr>
        <p:spPr>
          <a:xfrm>
            <a:off x="5254726" y="1819562"/>
            <a:ext cx="1527143" cy="471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6D781338-D72E-4761-9B8E-04AF23CDD96C}"/>
              </a:ext>
            </a:extLst>
          </p:cNvPr>
          <p:cNvSpPr txBox="1"/>
          <p:nvPr/>
        </p:nvSpPr>
        <p:spPr>
          <a:xfrm>
            <a:off x="4962514" y="1429994"/>
            <a:ext cx="24417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（</a:t>
            </a:r>
            <a:r>
              <a:rPr kumimoji="1" lang="en-US" altLang="ja-JP" sz="1600" dirty="0"/>
              <a:t>git</a:t>
            </a:r>
            <a:r>
              <a:rPr kumimoji="1" lang="ja-JP" altLang="en-US" sz="1600" dirty="0"/>
              <a:t>の）リポジトリ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A0FAE0F-F53E-43D4-8125-729186F62DA9}"/>
              </a:ext>
            </a:extLst>
          </p:cNvPr>
          <p:cNvSpPr/>
          <p:nvPr/>
        </p:nvSpPr>
        <p:spPr>
          <a:xfrm>
            <a:off x="5246268" y="4485465"/>
            <a:ext cx="1594128" cy="66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docker image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17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BC692602-FF2F-4E29-869F-65F2EA1C27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4997567" y="2415859"/>
            <a:ext cx="2331596" cy="83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四角形: 角を丸くする 117">
            <a:extLst>
              <a:ext uri="{FF2B5EF4-FFF2-40B4-BE49-F238E27FC236}">
                <a16:creationId xmlns:a16="http://schemas.microsoft.com/office/drawing/2014/main" id="{C512138E-7D6C-45D5-8D6A-639DC7EA33E1}"/>
              </a:ext>
            </a:extLst>
          </p:cNvPr>
          <p:cNvSpPr/>
          <p:nvPr/>
        </p:nvSpPr>
        <p:spPr>
          <a:xfrm>
            <a:off x="8037565" y="1183084"/>
            <a:ext cx="3682335" cy="5123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ACA0243E-635C-42C5-B16E-08660239A940}"/>
              </a:ext>
            </a:extLst>
          </p:cNvPr>
          <p:cNvSpPr/>
          <p:nvPr/>
        </p:nvSpPr>
        <p:spPr>
          <a:xfrm>
            <a:off x="8241952" y="3860947"/>
            <a:ext cx="3246091" cy="21102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0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EF84272E-8921-4731-A1D8-D246E14DD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8639053" y="2346761"/>
            <a:ext cx="2539376" cy="9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CD21242D-57B0-4A6F-B55D-A2C2893F3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660" y="5293776"/>
            <a:ext cx="2455745" cy="610428"/>
          </a:xfrm>
          <a:prstGeom prst="rect">
            <a:avLst/>
          </a:prstGeom>
        </p:spPr>
      </p:pic>
      <p:sp>
        <p:nvSpPr>
          <p:cNvPr id="122" name="四角形: 角を丸くする 121">
            <a:extLst>
              <a:ext uri="{FF2B5EF4-FFF2-40B4-BE49-F238E27FC236}">
                <a16:creationId xmlns:a16="http://schemas.microsoft.com/office/drawing/2014/main" id="{72B0F248-2D75-4C20-AE93-B78ADB9D4BAA}"/>
              </a:ext>
            </a:extLst>
          </p:cNvPr>
          <p:cNvSpPr/>
          <p:nvPr/>
        </p:nvSpPr>
        <p:spPr>
          <a:xfrm>
            <a:off x="8252855" y="1265754"/>
            <a:ext cx="3246091" cy="21102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C0A17F1D-E37E-4832-975D-8CE7EE266B7E}"/>
              </a:ext>
            </a:extLst>
          </p:cNvPr>
          <p:cNvSpPr/>
          <p:nvPr/>
        </p:nvSpPr>
        <p:spPr>
          <a:xfrm>
            <a:off x="8648478" y="1335048"/>
            <a:ext cx="2454847" cy="1031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386473E7-0572-44CD-92DB-C53468BBD5C8}"/>
              </a:ext>
            </a:extLst>
          </p:cNvPr>
          <p:cNvSpPr/>
          <p:nvPr/>
        </p:nvSpPr>
        <p:spPr>
          <a:xfrm>
            <a:off x="8605660" y="3941927"/>
            <a:ext cx="2598700" cy="1319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632E7BE0-8CA9-4C4A-9C38-431BC12711CF}"/>
              </a:ext>
            </a:extLst>
          </p:cNvPr>
          <p:cNvSpPr txBox="1"/>
          <p:nvPr/>
        </p:nvSpPr>
        <p:spPr>
          <a:xfrm>
            <a:off x="8485560" y="4120062"/>
            <a:ext cx="30024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（</a:t>
            </a:r>
            <a:r>
              <a:rPr kumimoji="1" lang="en-US" altLang="ja-JP" sz="1600" dirty="0"/>
              <a:t>docker</a:t>
            </a:r>
            <a:r>
              <a:rPr kumimoji="1" lang="ja-JP" altLang="en-US" sz="1600" dirty="0"/>
              <a:t>の）リポジトリ</a:t>
            </a:r>
            <a:r>
              <a:rPr kumimoji="1" lang="en-US" altLang="ja-JP" sz="1600" dirty="0"/>
              <a:t>3</a:t>
            </a:r>
            <a:endParaRPr kumimoji="1" lang="ja-JP" altLang="en-US" sz="1600" dirty="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6A8CE6E1-F187-43E2-B9D0-B6F99F8527EB}"/>
              </a:ext>
            </a:extLst>
          </p:cNvPr>
          <p:cNvSpPr/>
          <p:nvPr/>
        </p:nvSpPr>
        <p:spPr>
          <a:xfrm>
            <a:off x="9028888" y="1824595"/>
            <a:ext cx="1527143" cy="471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0927152D-BAB4-4F33-8171-C74FB846B415}"/>
              </a:ext>
            </a:extLst>
          </p:cNvPr>
          <p:cNvSpPr txBox="1"/>
          <p:nvPr/>
        </p:nvSpPr>
        <p:spPr>
          <a:xfrm>
            <a:off x="8736676" y="1435027"/>
            <a:ext cx="24417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（</a:t>
            </a:r>
            <a:r>
              <a:rPr kumimoji="1" lang="en-US" altLang="ja-JP" sz="1600" dirty="0"/>
              <a:t>git</a:t>
            </a:r>
            <a:r>
              <a:rPr kumimoji="1" lang="ja-JP" altLang="en-US" sz="1600" dirty="0"/>
              <a:t>の）リポジトリ</a:t>
            </a:r>
            <a:r>
              <a:rPr kumimoji="1" lang="en-US" altLang="ja-JP" sz="1600" dirty="0"/>
              <a:t>3</a:t>
            </a:r>
            <a:endParaRPr kumimoji="1" lang="ja-JP" altLang="en-US" sz="1600" dirty="0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0176B15A-7B9E-46C7-BA8C-9FF3C4279742}"/>
              </a:ext>
            </a:extLst>
          </p:cNvPr>
          <p:cNvSpPr/>
          <p:nvPr/>
        </p:nvSpPr>
        <p:spPr>
          <a:xfrm>
            <a:off x="9020430" y="4490498"/>
            <a:ext cx="1594128" cy="66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docker image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31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BF81C038-2495-462D-982E-1797EC617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8771729" y="2420892"/>
            <a:ext cx="2331596" cy="83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D1BDA5FA-3CB6-406A-A248-5DA4003BD434}"/>
              </a:ext>
            </a:extLst>
          </p:cNvPr>
          <p:cNvSpPr txBox="1"/>
          <p:nvPr/>
        </p:nvSpPr>
        <p:spPr>
          <a:xfrm>
            <a:off x="1391772" y="5972832"/>
            <a:ext cx="1907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プロジェクト</a:t>
            </a:r>
            <a:r>
              <a:rPr kumimoji="1" lang="en-US" altLang="ja-JP" sz="2000" b="1" dirty="0"/>
              <a:t>1</a:t>
            </a:r>
            <a:endParaRPr kumimoji="1" lang="ja-JP" altLang="en-US" sz="2000" b="1" dirty="0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9FFE5BE6-7214-45E8-B8AD-AC2BAEB0DD7C}"/>
              </a:ext>
            </a:extLst>
          </p:cNvPr>
          <p:cNvSpPr txBox="1"/>
          <p:nvPr/>
        </p:nvSpPr>
        <p:spPr>
          <a:xfrm>
            <a:off x="5184112" y="5973821"/>
            <a:ext cx="1907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プロジェクト</a:t>
            </a:r>
            <a:r>
              <a:rPr kumimoji="1" lang="en-US" altLang="ja-JP" sz="2000" b="1" dirty="0"/>
              <a:t>2</a:t>
            </a:r>
            <a:endParaRPr kumimoji="1" lang="ja-JP" altLang="en-US" sz="2000" b="1" dirty="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37B70D08-4090-4D90-A279-9510EF713984}"/>
              </a:ext>
            </a:extLst>
          </p:cNvPr>
          <p:cNvSpPr txBox="1"/>
          <p:nvPr/>
        </p:nvSpPr>
        <p:spPr>
          <a:xfrm>
            <a:off x="9013014" y="6003104"/>
            <a:ext cx="1907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プロジェクト</a:t>
            </a:r>
            <a:r>
              <a:rPr lang="en-US" altLang="ja-JP" sz="2000" b="1" dirty="0"/>
              <a:t>3</a:t>
            </a:r>
            <a:endParaRPr kumimoji="1" lang="ja-JP" altLang="en-US" sz="2000" b="1" dirty="0"/>
          </a:p>
        </p:txBody>
      </p:sp>
      <p:sp>
        <p:nvSpPr>
          <p:cNvPr id="135" name="矢印: 上下 134">
            <a:extLst>
              <a:ext uri="{FF2B5EF4-FFF2-40B4-BE49-F238E27FC236}">
                <a16:creationId xmlns:a16="http://schemas.microsoft.com/office/drawing/2014/main" id="{BF239E60-8BCE-40A5-A4F3-C84B0F7EBFF5}"/>
              </a:ext>
            </a:extLst>
          </p:cNvPr>
          <p:cNvSpPr/>
          <p:nvPr/>
        </p:nvSpPr>
        <p:spPr>
          <a:xfrm>
            <a:off x="5751732" y="3381336"/>
            <a:ext cx="716437" cy="473407"/>
          </a:xfrm>
          <a:prstGeom prst="upDownArrow">
            <a:avLst>
              <a:gd name="adj1" fmla="val 50000"/>
              <a:gd name="adj2" fmla="val 3421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9D8DE5AE-0254-483C-9C78-2180BE3CC093}"/>
              </a:ext>
            </a:extLst>
          </p:cNvPr>
          <p:cNvSpPr txBox="1"/>
          <p:nvPr/>
        </p:nvSpPr>
        <p:spPr>
          <a:xfrm>
            <a:off x="6467903" y="3422010"/>
            <a:ext cx="110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1"/>
                </a:solidFill>
              </a:rPr>
              <a:t>連携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7" name="矢印: 上下 136">
            <a:extLst>
              <a:ext uri="{FF2B5EF4-FFF2-40B4-BE49-F238E27FC236}">
                <a16:creationId xmlns:a16="http://schemas.microsoft.com/office/drawing/2014/main" id="{73A9536B-FEFD-4248-BD89-8733FCA726AE}"/>
              </a:ext>
            </a:extLst>
          </p:cNvPr>
          <p:cNvSpPr/>
          <p:nvPr/>
        </p:nvSpPr>
        <p:spPr>
          <a:xfrm>
            <a:off x="9434067" y="3382465"/>
            <a:ext cx="716437" cy="473407"/>
          </a:xfrm>
          <a:prstGeom prst="upDownArrow">
            <a:avLst>
              <a:gd name="adj1" fmla="val 50000"/>
              <a:gd name="adj2" fmla="val 3421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F319EA1B-135F-4D73-BCB8-B85B91A813FB}"/>
              </a:ext>
            </a:extLst>
          </p:cNvPr>
          <p:cNvSpPr txBox="1"/>
          <p:nvPr/>
        </p:nvSpPr>
        <p:spPr>
          <a:xfrm>
            <a:off x="10150238" y="3423139"/>
            <a:ext cx="110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1"/>
                </a:solidFill>
              </a:rPr>
              <a:t>連携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54E55FD6-3A7C-46FD-93DD-9324047EE0A7}"/>
              </a:ext>
            </a:extLst>
          </p:cNvPr>
          <p:cNvSpPr txBox="1"/>
          <p:nvPr/>
        </p:nvSpPr>
        <p:spPr>
          <a:xfrm>
            <a:off x="701263" y="6372109"/>
            <a:ext cx="10789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</a:rPr>
              <a:t>各プロジェクトごとに，</a:t>
            </a:r>
            <a:r>
              <a:rPr kumimoji="1" lang="en-US" altLang="ja-JP" sz="2400" dirty="0" err="1">
                <a:solidFill>
                  <a:schemeClr val="accent2"/>
                </a:solidFill>
              </a:rPr>
              <a:t>github</a:t>
            </a:r>
            <a:r>
              <a:rPr kumimoji="1" lang="ja-JP" altLang="en-US" sz="2400" dirty="0">
                <a:solidFill>
                  <a:schemeClr val="accent2"/>
                </a:solidFill>
              </a:rPr>
              <a:t>・</a:t>
            </a:r>
            <a:r>
              <a:rPr kumimoji="1" lang="en-US" altLang="ja-JP" sz="2400" dirty="0" err="1">
                <a:solidFill>
                  <a:schemeClr val="accent2"/>
                </a:solidFill>
              </a:rPr>
              <a:t>dockerhub</a:t>
            </a:r>
            <a:r>
              <a:rPr lang="ja-JP" altLang="en-US" sz="2400" dirty="0">
                <a:solidFill>
                  <a:schemeClr val="accent2"/>
                </a:solidFill>
              </a:rPr>
              <a:t>でリポジトリ</a:t>
            </a:r>
            <a:r>
              <a:rPr kumimoji="1" lang="ja-JP" altLang="en-US" sz="2400" dirty="0">
                <a:solidFill>
                  <a:schemeClr val="accent2"/>
                </a:solidFill>
              </a:rPr>
              <a:t>を作成，連携させる</a:t>
            </a:r>
          </a:p>
        </p:txBody>
      </p:sp>
    </p:spTree>
    <p:extLst>
      <p:ext uri="{BB962C8B-B14F-4D97-AF65-F5344CB8AC3E}">
        <p14:creationId xmlns:p14="http://schemas.microsoft.com/office/powerpoint/2010/main" val="139235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5AAC8-4294-434E-8AE6-27BC015F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リポジトリ作成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4B6ED2-4F34-4A0A-B606-CB9DFEBB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リポジトリを作成する（既に作成してある場合はそれを用いても良い）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687137-D5AD-4D09-9277-97080B4A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2AA0A379-58F3-421D-8366-498E7F580D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70" y="2018753"/>
            <a:ext cx="10655556" cy="4467564"/>
          </a:xfrm>
        </p:spPr>
      </p:pic>
      <p:sp>
        <p:nvSpPr>
          <p:cNvPr id="12" name="フレーム 11">
            <a:extLst>
              <a:ext uri="{FF2B5EF4-FFF2-40B4-BE49-F238E27FC236}">
                <a16:creationId xmlns:a16="http://schemas.microsoft.com/office/drawing/2014/main" id="{962B04AC-DC63-4717-A4EB-E80420432000}"/>
              </a:ext>
            </a:extLst>
          </p:cNvPr>
          <p:cNvSpPr/>
          <p:nvPr/>
        </p:nvSpPr>
        <p:spPr>
          <a:xfrm>
            <a:off x="9708099" y="2686639"/>
            <a:ext cx="1564850" cy="575035"/>
          </a:xfrm>
          <a:prstGeom prst="frame">
            <a:avLst>
              <a:gd name="adj1" fmla="val 2397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367D9D-DEE3-4D5B-8D11-F14D07DA64D5}"/>
              </a:ext>
            </a:extLst>
          </p:cNvPr>
          <p:cNvSpPr txBox="1"/>
          <p:nvPr/>
        </p:nvSpPr>
        <p:spPr>
          <a:xfrm>
            <a:off x="9849501" y="3261674"/>
            <a:ext cx="1282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クリック</a:t>
            </a:r>
          </a:p>
        </p:txBody>
      </p:sp>
    </p:spTree>
    <p:extLst>
      <p:ext uri="{BB962C8B-B14F-4D97-AF65-F5344CB8AC3E}">
        <p14:creationId xmlns:p14="http://schemas.microsoft.com/office/powerpoint/2010/main" val="217754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コンテンツ プレースホルダー 14">
            <a:extLst>
              <a:ext uri="{FF2B5EF4-FFF2-40B4-BE49-F238E27FC236}">
                <a16:creationId xmlns:a16="http://schemas.microsoft.com/office/drawing/2014/main" id="{3F0A84AC-5416-4CAC-BF23-1AA6A62344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1" y="1898418"/>
            <a:ext cx="10611517" cy="4686759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545AAC8-4294-434E-8AE6-27BC015F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リポジトリ作成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4B6ED2-4F34-4A0A-B606-CB9DFEBB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リポジトリを作成する（既に作成してある場合はそれを用いても良い）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687137-D5AD-4D09-9277-97080B4A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12" name="フレーム 11">
            <a:extLst>
              <a:ext uri="{FF2B5EF4-FFF2-40B4-BE49-F238E27FC236}">
                <a16:creationId xmlns:a16="http://schemas.microsoft.com/office/drawing/2014/main" id="{962B04AC-DC63-4717-A4EB-E80420432000}"/>
              </a:ext>
            </a:extLst>
          </p:cNvPr>
          <p:cNvSpPr/>
          <p:nvPr/>
        </p:nvSpPr>
        <p:spPr>
          <a:xfrm>
            <a:off x="3385957" y="2827907"/>
            <a:ext cx="1564850" cy="575035"/>
          </a:xfrm>
          <a:prstGeom prst="frame">
            <a:avLst>
              <a:gd name="adj1" fmla="val 2397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367D9D-DEE3-4D5B-8D11-F14D07DA64D5}"/>
              </a:ext>
            </a:extLst>
          </p:cNvPr>
          <p:cNvSpPr txBox="1"/>
          <p:nvPr/>
        </p:nvSpPr>
        <p:spPr>
          <a:xfrm>
            <a:off x="3332145" y="2473994"/>
            <a:ext cx="175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リポジトリ名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B3B25CD-541D-4DEB-8273-FA95764A54EC}"/>
              </a:ext>
            </a:extLst>
          </p:cNvPr>
          <p:cNvSpPr txBox="1"/>
          <p:nvPr/>
        </p:nvSpPr>
        <p:spPr>
          <a:xfrm>
            <a:off x="6154992" y="4203751"/>
            <a:ext cx="603700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2"/>
                </a:solidFill>
              </a:rPr>
              <a:t>リポジトリが</a:t>
            </a:r>
            <a:r>
              <a:rPr lang="en-US" altLang="ja-JP" sz="2000" dirty="0">
                <a:solidFill>
                  <a:schemeClr val="accent2"/>
                </a:solidFill>
              </a:rPr>
              <a:t>public</a:t>
            </a:r>
            <a:r>
              <a:rPr lang="ja-JP" altLang="en-US" sz="2000" dirty="0">
                <a:solidFill>
                  <a:schemeClr val="accent2"/>
                </a:solidFill>
              </a:rPr>
              <a:t>か</a:t>
            </a:r>
            <a:r>
              <a:rPr lang="en-US" altLang="ja-JP" sz="2000" dirty="0">
                <a:solidFill>
                  <a:schemeClr val="accent2"/>
                </a:solidFill>
              </a:rPr>
              <a:t>private</a:t>
            </a:r>
            <a:r>
              <a:rPr lang="ja-JP" altLang="en-US" sz="2000" dirty="0">
                <a:solidFill>
                  <a:schemeClr val="accent2"/>
                </a:solidFill>
              </a:rPr>
              <a:t>か選択</a:t>
            </a:r>
            <a:endParaRPr lang="en-US" altLang="ja-JP" sz="2000" dirty="0">
              <a:solidFill>
                <a:schemeClr val="accent2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accent2"/>
                </a:solidFill>
              </a:rPr>
              <a:t>（無料プランでは</a:t>
            </a:r>
            <a:r>
              <a:rPr lang="en-US" altLang="ja-JP" sz="2000" dirty="0">
                <a:solidFill>
                  <a:schemeClr val="accent2"/>
                </a:solidFill>
              </a:rPr>
              <a:t>private</a:t>
            </a:r>
            <a:r>
              <a:rPr lang="ja-JP" altLang="en-US" sz="2000" dirty="0">
                <a:solidFill>
                  <a:schemeClr val="accent2"/>
                </a:solidFill>
              </a:rPr>
              <a:t>リポジトリはひとつのみ）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sp>
        <p:nvSpPr>
          <p:cNvPr id="17" name="フレーム 16">
            <a:extLst>
              <a:ext uri="{FF2B5EF4-FFF2-40B4-BE49-F238E27FC236}">
                <a16:creationId xmlns:a16="http://schemas.microsoft.com/office/drawing/2014/main" id="{ADE992BF-F640-47CE-A847-12AA60686EBF}"/>
              </a:ext>
            </a:extLst>
          </p:cNvPr>
          <p:cNvSpPr/>
          <p:nvPr/>
        </p:nvSpPr>
        <p:spPr>
          <a:xfrm>
            <a:off x="2240498" y="4076481"/>
            <a:ext cx="4140637" cy="835156"/>
          </a:xfrm>
          <a:prstGeom prst="frame">
            <a:avLst>
              <a:gd name="adj1" fmla="val 109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フレーム 19">
            <a:extLst>
              <a:ext uri="{FF2B5EF4-FFF2-40B4-BE49-F238E27FC236}">
                <a16:creationId xmlns:a16="http://schemas.microsoft.com/office/drawing/2014/main" id="{4E474BF4-0902-4043-A90E-3475121CF7CD}"/>
              </a:ext>
            </a:extLst>
          </p:cNvPr>
          <p:cNvSpPr/>
          <p:nvPr/>
        </p:nvSpPr>
        <p:spPr>
          <a:xfrm>
            <a:off x="5206938" y="6184490"/>
            <a:ext cx="613759" cy="400687"/>
          </a:xfrm>
          <a:prstGeom prst="frame">
            <a:avLst>
              <a:gd name="adj1" fmla="val 169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7FE6A22-7040-4012-9BA8-1AE722635BFA}"/>
              </a:ext>
            </a:extLst>
          </p:cNvPr>
          <p:cNvSpPr txBox="1"/>
          <p:nvPr/>
        </p:nvSpPr>
        <p:spPr>
          <a:xfrm>
            <a:off x="4094145" y="5863694"/>
            <a:ext cx="311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クリックすると作成完了</a:t>
            </a:r>
          </a:p>
        </p:txBody>
      </p:sp>
    </p:spTree>
    <p:extLst>
      <p:ext uri="{BB962C8B-B14F-4D97-AF65-F5344CB8AC3E}">
        <p14:creationId xmlns:p14="http://schemas.microsoft.com/office/powerpoint/2010/main" val="138879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24BAB-21DA-449E-831F-DE13BEDA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kumimoji="1" lang="ja-JP" altLang="en-US" dirty="0"/>
              <a:t>と連携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5A33C1-BA91-4D06-AB39-9EE57D34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dockerhub</a:t>
            </a:r>
            <a:r>
              <a:rPr kumimoji="1" lang="ja-JP" altLang="en-US" dirty="0"/>
              <a:t>を連携する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D58938-C5FB-4DC7-8DC3-F5C05EBC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604ADC62-D4D9-4857-946E-904273DE00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5" y="1841773"/>
            <a:ext cx="11441054" cy="4856494"/>
          </a:xfrm>
        </p:spPr>
      </p:pic>
      <p:sp>
        <p:nvSpPr>
          <p:cNvPr id="8" name="フレーム 7">
            <a:extLst>
              <a:ext uri="{FF2B5EF4-FFF2-40B4-BE49-F238E27FC236}">
                <a16:creationId xmlns:a16="http://schemas.microsoft.com/office/drawing/2014/main" id="{301CC76B-0B9C-4E37-B584-718EB04B407A}"/>
              </a:ext>
            </a:extLst>
          </p:cNvPr>
          <p:cNvSpPr/>
          <p:nvPr/>
        </p:nvSpPr>
        <p:spPr>
          <a:xfrm>
            <a:off x="2625213" y="2669652"/>
            <a:ext cx="943897" cy="454625"/>
          </a:xfrm>
          <a:prstGeom prst="frame">
            <a:avLst>
              <a:gd name="adj1" fmla="val 2116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3E0F7-37A8-42B2-A9B9-B8017973C4AA}"/>
              </a:ext>
            </a:extLst>
          </p:cNvPr>
          <p:cNvSpPr txBox="1"/>
          <p:nvPr/>
        </p:nvSpPr>
        <p:spPr>
          <a:xfrm>
            <a:off x="2399071" y="3124277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Builds</a:t>
            </a:r>
            <a:r>
              <a:rPr kumimoji="1" lang="ja-JP" altLang="en-US" dirty="0">
                <a:solidFill>
                  <a:schemeClr val="accent2"/>
                </a:solidFill>
              </a:rPr>
              <a:t>を選択</a:t>
            </a:r>
          </a:p>
        </p:txBody>
      </p:sp>
      <p:sp>
        <p:nvSpPr>
          <p:cNvPr id="10" name="フレーム 9">
            <a:extLst>
              <a:ext uri="{FF2B5EF4-FFF2-40B4-BE49-F238E27FC236}">
                <a16:creationId xmlns:a16="http://schemas.microsoft.com/office/drawing/2014/main" id="{729D7E3C-C5BC-410A-B070-5AAA0160DD00}"/>
              </a:ext>
            </a:extLst>
          </p:cNvPr>
          <p:cNvSpPr/>
          <p:nvPr/>
        </p:nvSpPr>
        <p:spPr>
          <a:xfrm>
            <a:off x="4616246" y="4835696"/>
            <a:ext cx="1479754" cy="1250472"/>
          </a:xfrm>
          <a:prstGeom prst="frame">
            <a:avLst>
              <a:gd name="adj1" fmla="val 857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D6834E-BA00-48B8-9B60-684CDC033D28}"/>
              </a:ext>
            </a:extLst>
          </p:cNvPr>
          <p:cNvSpPr txBox="1"/>
          <p:nvPr/>
        </p:nvSpPr>
        <p:spPr>
          <a:xfrm>
            <a:off x="2716161" y="6071601"/>
            <a:ext cx="545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solidFill>
                  <a:schemeClr val="accent2"/>
                </a:solidFill>
              </a:rPr>
              <a:t>github</a:t>
            </a:r>
            <a:r>
              <a:rPr kumimoji="1" lang="ja-JP" altLang="en-US" dirty="0">
                <a:solidFill>
                  <a:schemeClr val="accent2"/>
                </a:solidFill>
              </a:rPr>
              <a:t>と連携させる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pPr algn="ctr"/>
            <a:r>
              <a:rPr lang="ja-JP" altLang="en-US" dirty="0">
                <a:solidFill>
                  <a:schemeClr val="accent2"/>
                </a:solidFill>
              </a:rPr>
              <a:t>（初回は「</a:t>
            </a:r>
            <a:r>
              <a:rPr lang="en-US" altLang="ja-JP" dirty="0">
                <a:solidFill>
                  <a:schemeClr val="accent2"/>
                </a:solidFill>
              </a:rPr>
              <a:t>Disconnected</a:t>
            </a:r>
            <a:r>
              <a:rPr lang="ja-JP" altLang="en-US" dirty="0">
                <a:solidFill>
                  <a:schemeClr val="accent2"/>
                </a:solidFill>
              </a:rPr>
              <a:t>」なので設定の必要あり）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88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E715D-8788-42BC-BC83-4B6BBD28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github</a:t>
            </a:r>
            <a:r>
              <a:rPr lang="ja-JP" altLang="en-US" dirty="0"/>
              <a:t>と連携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83C08-8AB0-44E7-BF26-D133B2D0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Dockerfile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build</a:t>
            </a:r>
            <a:r>
              <a:rPr kumimoji="1" lang="ja-JP" altLang="en-US" dirty="0"/>
              <a:t>の設定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00D92C-874A-4882-B236-326C79CB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DD7DC5AF-2700-4995-A122-B501A54F84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1876339"/>
            <a:ext cx="9922933" cy="4910540"/>
          </a:xfrm>
        </p:spPr>
      </p:pic>
      <p:sp>
        <p:nvSpPr>
          <p:cNvPr id="10" name="フレーム 9">
            <a:extLst>
              <a:ext uri="{FF2B5EF4-FFF2-40B4-BE49-F238E27FC236}">
                <a16:creationId xmlns:a16="http://schemas.microsoft.com/office/drawing/2014/main" id="{F076774E-5508-4E1F-96DE-9919FCEB46CB}"/>
              </a:ext>
            </a:extLst>
          </p:cNvPr>
          <p:cNvSpPr/>
          <p:nvPr/>
        </p:nvSpPr>
        <p:spPr>
          <a:xfrm>
            <a:off x="3327399" y="4833117"/>
            <a:ext cx="5444067" cy="1262883"/>
          </a:xfrm>
          <a:prstGeom prst="frame">
            <a:avLst>
              <a:gd name="adj1" fmla="val 64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8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E715D-8788-42BC-BC83-4B6BBD28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github</a:t>
            </a:r>
            <a:r>
              <a:rPr lang="ja-JP" altLang="en-US" dirty="0"/>
              <a:t>と連携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83C08-8AB0-44E7-BF26-D133B2D08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Dockerfile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build</a:t>
            </a:r>
            <a:r>
              <a:rPr kumimoji="1" lang="ja-JP" altLang="en-US" dirty="0"/>
              <a:t>の設定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00D92C-874A-4882-B236-326C79CB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DD7DC5AF-2700-4995-A122-B501A54F84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1876339"/>
            <a:ext cx="9922933" cy="4910540"/>
          </a:xfrm>
        </p:spPr>
      </p:pic>
      <p:sp>
        <p:nvSpPr>
          <p:cNvPr id="10" name="フレーム 9">
            <a:extLst>
              <a:ext uri="{FF2B5EF4-FFF2-40B4-BE49-F238E27FC236}">
                <a16:creationId xmlns:a16="http://schemas.microsoft.com/office/drawing/2014/main" id="{F076774E-5508-4E1F-96DE-9919FCEB46CB}"/>
              </a:ext>
            </a:extLst>
          </p:cNvPr>
          <p:cNvSpPr/>
          <p:nvPr/>
        </p:nvSpPr>
        <p:spPr>
          <a:xfrm>
            <a:off x="3327399" y="4833117"/>
            <a:ext cx="5444067" cy="1262883"/>
          </a:xfrm>
          <a:prstGeom prst="frame">
            <a:avLst>
              <a:gd name="adj1" fmla="val 64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EA174-3170-4321-AF9C-0B36595CE6DC}"/>
              </a:ext>
            </a:extLst>
          </p:cNvPr>
          <p:cNvSpPr txBox="1"/>
          <p:nvPr/>
        </p:nvSpPr>
        <p:spPr>
          <a:xfrm>
            <a:off x="2138668" y="3903812"/>
            <a:ext cx="831208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2"/>
                </a:solidFill>
              </a:rPr>
              <a:t>デフォルでは</a:t>
            </a:r>
            <a:r>
              <a:rPr kumimoji="1" lang="en-US" altLang="ja-JP" dirty="0">
                <a:solidFill>
                  <a:schemeClr val="accent2"/>
                </a:solidFill>
              </a:rPr>
              <a:t>BUILD RULES</a:t>
            </a:r>
            <a:r>
              <a:rPr kumimoji="1" lang="ja-JP" altLang="en-US" dirty="0">
                <a:solidFill>
                  <a:schemeClr val="accent2"/>
                </a:solidFill>
              </a:rPr>
              <a:t>が一つだけなので，下記の</a:t>
            </a:r>
            <a:r>
              <a:rPr kumimoji="1" lang="en-US" altLang="ja-JP" dirty="0">
                <a:solidFill>
                  <a:schemeClr val="accent2"/>
                </a:solidFill>
              </a:rPr>
              <a:t>BUILD RULES</a:t>
            </a:r>
            <a:r>
              <a:rPr kumimoji="1" lang="ja-JP" altLang="en-US" dirty="0">
                <a:solidFill>
                  <a:schemeClr val="accent2"/>
                </a:solidFill>
              </a:rPr>
              <a:t>を追加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pPr algn="ctr"/>
            <a:r>
              <a:rPr lang="ja-JP" altLang="en-US" dirty="0">
                <a:solidFill>
                  <a:schemeClr val="accent2"/>
                </a:solidFill>
              </a:rPr>
              <a:t>→ </a:t>
            </a:r>
            <a:r>
              <a:rPr lang="en-US" altLang="ja-JP" dirty="0" err="1">
                <a:solidFill>
                  <a:schemeClr val="accent2"/>
                </a:solidFill>
              </a:rPr>
              <a:t>Souece</a:t>
            </a:r>
            <a:r>
              <a:rPr lang="en-US" altLang="ja-JP" dirty="0">
                <a:solidFill>
                  <a:schemeClr val="accent2"/>
                </a:solidFill>
              </a:rPr>
              <a:t> Type</a:t>
            </a:r>
            <a:r>
              <a:rPr lang="ja-JP" altLang="en-US" dirty="0">
                <a:solidFill>
                  <a:schemeClr val="accent2"/>
                </a:solidFill>
              </a:rPr>
              <a:t>「</a:t>
            </a:r>
            <a:r>
              <a:rPr lang="en-US" altLang="ja-JP" dirty="0">
                <a:solidFill>
                  <a:schemeClr val="accent2"/>
                </a:solidFill>
              </a:rPr>
              <a:t>Tag</a:t>
            </a:r>
            <a:r>
              <a:rPr lang="ja-JP" altLang="en-US" dirty="0">
                <a:solidFill>
                  <a:schemeClr val="accent2"/>
                </a:solidFill>
              </a:rPr>
              <a:t>」，</a:t>
            </a:r>
            <a:r>
              <a:rPr lang="en-US" altLang="ja-JP" dirty="0">
                <a:solidFill>
                  <a:schemeClr val="accent2"/>
                </a:solidFill>
              </a:rPr>
              <a:t>Source</a:t>
            </a:r>
            <a:r>
              <a:rPr lang="ja-JP" altLang="en-US" dirty="0">
                <a:solidFill>
                  <a:schemeClr val="accent2"/>
                </a:solidFill>
              </a:rPr>
              <a:t>「</a:t>
            </a:r>
            <a:r>
              <a:rPr lang="en-US" altLang="ja-JP" dirty="0">
                <a:solidFill>
                  <a:schemeClr val="accent2"/>
                </a:solidFill>
              </a:rPr>
              <a:t>/^[0-9.]+$/</a:t>
            </a:r>
            <a:r>
              <a:rPr lang="ja-JP" altLang="en-US" dirty="0">
                <a:solidFill>
                  <a:schemeClr val="accent2"/>
                </a:solidFill>
              </a:rPr>
              <a:t>」，</a:t>
            </a:r>
            <a:r>
              <a:rPr lang="en-US" altLang="ja-JP" dirty="0">
                <a:solidFill>
                  <a:schemeClr val="accent2"/>
                </a:solidFill>
              </a:rPr>
              <a:t>Docker Tag</a:t>
            </a:r>
            <a:r>
              <a:rPr lang="ja-JP" altLang="en-US" dirty="0">
                <a:solidFill>
                  <a:schemeClr val="accent2"/>
                </a:solidFill>
              </a:rPr>
              <a:t>「</a:t>
            </a:r>
            <a:r>
              <a:rPr lang="en-US" altLang="ja-JP" dirty="0">
                <a:solidFill>
                  <a:schemeClr val="accent2"/>
                </a:solidFill>
              </a:rPr>
              <a:t>{</a:t>
            </a:r>
            <a:r>
              <a:rPr lang="en-US" altLang="ja-JP" dirty="0" err="1">
                <a:solidFill>
                  <a:schemeClr val="accent2"/>
                </a:solidFill>
              </a:rPr>
              <a:t>sourceref</a:t>
            </a:r>
            <a:r>
              <a:rPr lang="en-US" altLang="ja-JP" dirty="0">
                <a:solidFill>
                  <a:schemeClr val="accent2"/>
                </a:solidFill>
              </a:rPr>
              <a:t>}</a:t>
            </a:r>
            <a:r>
              <a:rPr lang="ja-JP" altLang="en-US" dirty="0">
                <a:solidFill>
                  <a:schemeClr val="accent2"/>
                </a:solidFill>
              </a:rPr>
              <a:t>」</a:t>
            </a:r>
            <a:endParaRPr lang="en-US" altLang="ja-JP" dirty="0">
              <a:solidFill>
                <a:schemeClr val="accent2"/>
              </a:solidFill>
            </a:endParaRPr>
          </a:p>
          <a:p>
            <a:pPr algn="ctr"/>
            <a:r>
              <a:rPr lang="ja-JP" altLang="en-US" dirty="0">
                <a:solidFill>
                  <a:schemeClr val="accent2"/>
                </a:solidFill>
              </a:rPr>
              <a:t>（このルールを追加すると</a:t>
            </a:r>
            <a:r>
              <a:rPr lang="en-US" altLang="ja-JP" dirty="0">
                <a:solidFill>
                  <a:schemeClr val="accent2"/>
                </a:solidFill>
              </a:rPr>
              <a:t>docker image</a:t>
            </a:r>
            <a:r>
              <a:rPr lang="ja-JP" altLang="en-US" dirty="0">
                <a:solidFill>
                  <a:schemeClr val="accent2"/>
                </a:solidFill>
              </a:rPr>
              <a:t>のバージョン管理が可能になる）</a:t>
            </a:r>
            <a:endParaRPr lang="en-US" altLang="ja-JP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2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B45F7-492E-4174-BCE3-2EF5E802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Dockerfile</a:t>
            </a:r>
            <a:r>
              <a:rPr kumimoji="1" lang="ja-JP" altLang="en-US" dirty="0"/>
              <a:t>の作成と</a:t>
            </a:r>
            <a:r>
              <a:rPr kumimoji="1" lang="en-US" altLang="ja-JP" dirty="0"/>
              <a:t>build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CE3AE5-BEA6-4374-A024-740DDBA7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6" y="1183597"/>
            <a:ext cx="11152166" cy="1173104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/>
              <a:t>github</a:t>
            </a:r>
            <a:r>
              <a:rPr kumimoji="1" lang="ja-JP" altLang="en-US" sz="2400" dirty="0"/>
              <a:t>に</a:t>
            </a:r>
            <a:r>
              <a:rPr lang="en-US" altLang="ja-JP" sz="2400" dirty="0" err="1"/>
              <a:t>Dockerfile</a:t>
            </a:r>
            <a:r>
              <a:rPr lang="ja-JP" altLang="en-US" sz="2400" dirty="0"/>
              <a:t>をアップロードする前にホスト側でも</a:t>
            </a:r>
            <a:r>
              <a:rPr lang="en-US" altLang="ja-JP" sz="2400" dirty="0"/>
              <a:t>build</a:t>
            </a:r>
            <a:r>
              <a:rPr lang="ja-JP" altLang="en-US" sz="2400" dirty="0"/>
              <a:t>できることを確認</a:t>
            </a:r>
            <a:r>
              <a:rPr lang="ja-JP" altLang="en-US" sz="2000" dirty="0"/>
              <a:t>（詳細は「機械学習のための</a:t>
            </a:r>
            <a:r>
              <a:rPr lang="en-US" altLang="ja-JP" sz="2000" dirty="0"/>
              <a:t>docker.pdf</a:t>
            </a:r>
            <a:r>
              <a:rPr lang="ja-JP" altLang="en-US" sz="2000" dirty="0"/>
              <a:t>」等を確認）</a:t>
            </a:r>
            <a:endParaRPr lang="en-US" altLang="ja-JP" sz="2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9B3C53-CAD6-4ED5-AFBA-F2659DA4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2F92A369-7D22-47AD-B150-5DB889ABC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38" y="2356701"/>
            <a:ext cx="9407280" cy="3275349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F0A2A2-94A8-473F-9C96-B775969D88D1}"/>
              </a:ext>
            </a:extLst>
          </p:cNvPr>
          <p:cNvSpPr/>
          <p:nvPr/>
        </p:nvSpPr>
        <p:spPr>
          <a:xfrm>
            <a:off x="419429" y="6199215"/>
            <a:ext cx="30684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202124"/>
                </a:solidFill>
                <a:latin typeface="Roboto"/>
              </a:rPr>
              <a:t>$ docker build .</a:t>
            </a:r>
            <a:endParaRPr lang="ja-JP" altLang="en-US" sz="20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AEB4B0E-5B6B-45DD-A28B-EFC1246479C0}"/>
              </a:ext>
            </a:extLst>
          </p:cNvPr>
          <p:cNvSpPr/>
          <p:nvPr/>
        </p:nvSpPr>
        <p:spPr>
          <a:xfrm>
            <a:off x="419429" y="6199215"/>
            <a:ext cx="114474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7C641DD-013B-44CD-9921-78C6C4123ECB}"/>
              </a:ext>
            </a:extLst>
          </p:cNvPr>
          <p:cNvSpPr txBox="1"/>
          <p:nvPr/>
        </p:nvSpPr>
        <p:spPr>
          <a:xfrm>
            <a:off x="339364" y="5817958"/>
            <a:ext cx="49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Dockerfile</a:t>
            </a:r>
            <a:r>
              <a:rPr kumimoji="1" lang="ja-JP" altLang="en-US" dirty="0"/>
              <a:t>のあるディレクトリ内で下記を実行</a:t>
            </a:r>
          </a:p>
        </p:txBody>
      </p:sp>
    </p:spTree>
    <p:extLst>
      <p:ext uri="{BB962C8B-B14F-4D97-AF65-F5344CB8AC3E}">
        <p14:creationId xmlns:p14="http://schemas.microsoft.com/office/powerpoint/2010/main" val="599349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24BAB-21DA-449E-831F-DE13BEDA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kumimoji="1" lang="ja-JP" altLang="en-US" dirty="0"/>
              <a:t>へ</a:t>
            </a:r>
            <a:r>
              <a:rPr kumimoji="1" lang="en-US" altLang="ja-JP" dirty="0"/>
              <a:t>push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5A33C1-BA91-4D06-AB39-9EE57D341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1110870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/>
              <a:t>github</a:t>
            </a:r>
            <a:r>
              <a:rPr kumimoji="1" lang="ja-JP" altLang="en-US" sz="2400" dirty="0"/>
              <a:t>へ</a:t>
            </a:r>
            <a:r>
              <a:rPr lang="ja-JP" altLang="en-US" sz="2400" dirty="0"/>
              <a:t>リポジトリを</a:t>
            </a:r>
            <a:r>
              <a:rPr lang="en-US" altLang="ja-JP" sz="2400" dirty="0"/>
              <a:t>push</a:t>
            </a:r>
            <a:r>
              <a:rPr lang="ja-JP" altLang="en-US" sz="2400" dirty="0"/>
              <a:t>（</a:t>
            </a:r>
            <a:r>
              <a:rPr lang="en-US" altLang="ja-JP" sz="2400" dirty="0" err="1"/>
              <a:t>Dockerfile</a:t>
            </a:r>
            <a:r>
              <a:rPr lang="ja-JP" altLang="en-US" sz="2400" dirty="0"/>
              <a:t>をリポジトリの直下に置く）</a:t>
            </a:r>
            <a:endParaRPr lang="en-US" altLang="ja-JP" sz="2400" dirty="0"/>
          </a:p>
          <a:p>
            <a:r>
              <a:rPr lang="en-US" altLang="ja-JP" sz="1800" dirty="0">
                <a:solidFill>
                  <a:schemeClr val="accent2"/>
                </a:solidFill>
              </a:rPr>
              <a:t>※</a:t>
            </a:r>
            <a:r>
              <a:rPr lang="ja-JP" altLang="en-US" sz="1800" dirty="0">
                <a:solidFill>
                  <a:schemeClr val="accent2"/>
                </a:solidFill>
              </a:rPr>
              <a:t> 後述のバージョン管理の関係で</a:t>
            </a:r>
            <a:r>
              <a:rPr lang="en-US" altLang="ja-JP" sz="1800" dirty="0">
                <a:solidFill>
                  <a:schemeClr val="accent2"/>
                </a:solidFill>
              </a:rPr>
              <a:t>Docker</a:t>
            </a:r>
            <a:r>
              <a:rPr lang="ja-JP" altLang="en-US" sz="1800" dirty="0">
                <a:solidFill>
                  <a:schemeClr val="accent2"/>
                </a:solidFill>
              </a:rPr>
              <a:t>関連専用のリポジトリを作成したほうが良いです</a:t>
            </a:r>
            <a:endParaRPr lang="en-US" altLang="ja-JP" sz="1800" dirty="0">
              <a:solidFill>
                <a:schemeClr val="accent2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D58938-C5FB-4DC7-8DC3-F5C05EBC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C97A479-F717-4737-8AD1-006113124732}"/>
              </a:ext>
            </a:extLst>
          </p:cNvPr>
          <p:cNvSpPr/>
          <p:nvPr/>
        </p:nvSpPr>
        <p:spPr>
          <a:xfrm>
            <a:off x="449215" y="5379080"/>
            <a:ext cx="1308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202124"/>
                </a:solidFill>
                <a:latin typeface="Roboto"/>
              </a:rPr>
              <a:t>$ git add .</a:t>
            </a:r>
            <a:endParaRPr lang="ja-JP" altLang="en-US" sz="20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6FBFC20-4D10-4788-B3BE-6FF219F28660}"/>
              </a:ext>
            </a:extLst>
          </p:cNvPr>
          <p:cNvSpPr/>
          <p:nvPr/>
        </p:nvSpPr>
        <p:spPr>
          <a:xfrm>
            <a:off x="449215" y="5855826"/>
            <a:ext cx="3206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202124"/>
                </a:solidFill>
                <a:latin typeface="Roboto"/>
              </a:rPr>
              <a:t>$ git commit -m “</a:t>
            </a:r>
            <a:r>
              <a:rPr lang="ja-JP" altLang="en-US" sz="2000" dirty="0">
                <a:solidFill>
                  <a:srgbClr val="202124"/>
                </a:solidFill>
                <a:latin typeface="Roboto"/>
              </a:rPr>
              <a:t>コメント</a:t>
            </a:r>
            <a:r>
              <a:rPr lang="en-US" altLang="ja-JP" sz="2000" dirty="0">
                <a:solidFill>
                  <a:srgbClr val="202124"/>
                </a:solidFill>
                <a:latin typeface="Roboto"/>
              </a:rPr>
              <a:t>"</a:t>
            </a:r>
            <a:endParaRPr lang="ja-JP" altLang="en-US" sz="20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8169948-E439-4D21-84D4-056F07E15A77}"/>
              </a:ext>
            </a:extLst>
          </p:cNvPr>
          <p:cNvSpPr/>
          <p:nvPr/>
        </p:nvSpPr>
        <p:spPr>
          <a:xfrm>
            <a:off x="449215" y="6332572"/>
            <a:ext cx="28472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202124"/>
                </a:solidFill>
                <a:latin typeface="Roboto"/>
              </a:rPr>
              <a:t>$ git push origin master</a:t>
            </a:r>
            <a:endParaRPr lang="ja-JP" altLang="en-US" sz="20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0BB36B8-C617-40F4-BD96-2EA8FDE037AE}"/>
              </a:ext>
            </a:extLst>
          </p:cNvPr>
          <p:cNvSpPr/>
          <p:nvPr/>
        </p:nvSpPr>
        <p:spPr>
          <a:xfrm>
            <a:off x="449215" y="5379080"/>
            <a:ext cx="114474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6CF1793-7585-4570-89B5-22ECB82842A9}"/>
              </a:ext>
            </a:extLst>
          </p:cNvPr>
          <p:cNvSpPr/>
          <p:nvPr/>
        </p:nvSpPr>
        <p:spPr>
          <a:xfrm>
            <a:off x="449215" y="5855826"/>
            <a:ext cx="114474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0BC22BF-E13E-413A-A938-C9AE9B59E7BF}"/>
              </a:ext>
            </a:extLst>
          </p:cNvPr>
          <p:cNvSpPr/>
          <p:nvPr/>
        </p:nvSpPr>
        <p:spPr>
          <a:xfrm>
            <a:off x="449215" y="6337988"/>
            <a:ext cx="114474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B45917C-C241-4F0C-AD41-017407061A63}"/>
              </a:ext>
            </a:extLst>
          </p:cNvPr>
          <p:cNvSpPr txBox="1"/>
          <p:nvPr/>
        </p:nvSpPr>
        <p:spPr>
          <a:xfrm>
            <a:off x="405517" y="4976262"/>
            <a:ext cx="1176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err="1"/>
              <a:t>Dockerfile</a:t>
            </a:r>
            <a:r>
              <a:rPr lang="ja-JP" altLang="en-US" sz="2000" dirty="0"/>
              <a:t>があるリポジトリ内で下記を実行</a:t>
            </a:r>
            <a:endParaRPr kumimoji="1" lang="ja-JP" altLang="en-US" sz="2000" dirty="0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31A28CE0-C5D5-40B1-94A1-013AB131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573" y="2206220"/>
            <a:ext cx="5974854" cy="290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22611-4698-4CA3-9B1E-18123CD4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dockerhub</a:t>
            </a:r>
            <a:r>
              <a:rPr kumimoji="1" lang="ja-JP" altLang="en-US" dirty="0"/>
              <a:t>で自動</a:t>
            </a:r>
            <a:r>
              <a:rPr kumimoji="1" lang="en-US" altLang="ja-JP" dirty="0"/>
              <a:t>build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BB1E53-BE74-418A-B4EB-E201951EF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742785" cy="835156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</a:t>
            </a:r>
            <a:r>
              <a:rPr kumimoji="1" lang="en-US" altLang="ja-JP" dirty="0"/>
              <a:t>push</a:t>
            </a:r>
            <a:r>
              <a:rPr kumimoji="1" lang="ja-JP" altLang="en-US" dirty="0"/>
              <a:t>されたリポジトリ内の</a:t>
            </a:r>
            <a:r>
              <a:rPr kumimoji="1" lang="en-US" altLang="ja-JP" dirty="0" err="1"/>
              <a:t>Dockerfile</a:t>
            </a:r>
            <a:r>
              <a:rPr kumimoji="1" lang="ja-JP" altLang="en-US" dirty="0"/>
              <a:t>」が</a:t>
            </a:r>
            <a:r>
              <a:rPr kumimoji="1" lang="en-US" altLang="ja-JP" dirty="0" err="1"/>
              <a:t>dockerhub</a:t>
            </a:r>
            <a:r>
              <a:rPr kumimoji="1" lang="ja-JP" altLang="en-US" dirty="0"/>
              <a:t>内で自動</a:t>
            </a:r>
            <a:r>
              <a:rPr kumimoji="1" lang="en-US" altLang="ja-JP" dirty="0"/>
              <a:t>build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9D53AB-E96E-45DB-B492-09B1D373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A7F68083-D890-4444-840B-0869AF8DC1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1" r="17980"/>
          <a:stretch/>
        </p:blipFill>
        <p:spPr>
          <a:xfrm>
            <a:off x="449215" y="1943339"/>
            <a:ext cx="6547783" cy="4720271"/>
          </a:xfrm>
        </p:spPr>
      </p:pic>
      <p:sp>
        <p:nvSpPr>
          <p:cNvPr id="14" name="フレーム 13">
            <a:extLst>
              <a:ext uri="{FF2B5EF4-FFF2-40B4-BE49-F238E27FC236}">
                <a16:creationId xmlns:a16="http://schemas.microsoft.com/office/drawing/2014/main" id="{640C1DFE-D24F-46DF-8586-4EF0061FC7F8}"/>
              </a:ext>
            </a:extLst>
          </p:cNvPr>
          <p:cNvSpPr/>
          <p:nvPr/>
        </p:nvSpPr>
        <p:spPr>
          <a:xfrm>
            <a:off x="3082083" y="5806911"/>
            <a:ext cx="896028" cy="414780"/>
          </a:xfrm>
          <a:prstGeom prst="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C92A11-6118-4579-8160-AA51F95809E9}"/>
              </a:ext>
            </a:extLst>
          </p:cNvPr>
          <p:cNvSpPr txBox="1"/>
          <p:nvPr/>
        </p:nvSpPr>
        <p:spPr>
          <a:xfrm>
            <a:off x="1171411" y="5437579"/>
            <a:ext cx="561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2"/>
                </a:solidFill>
              </a:rPr>
              <a:t>Latest Build Status</a:t>
            </a:r>
            <a:r>
              <a:rPr lang="ja-JP" altLang="en-US" dirty="0">
                <a:solidFill>
                  <a:schemeClr val="accent2"/>
                </a:solidFill>
              </a:rPr>
              <a:t>が「</a:t>
            </a:r>
            <a:r>
              <a:rPr lang="en-US" altLang="ja-JP" dirty="0">
                <a:solidFill>
                  <a:schemeClr val="accent2"/>
                </a:solidFill>
              </a:rPr>
              <a:t>SUCCESS</a:t>
            </a:r>
            <a:r>
              <a:rPr lang="ja-JP" altLang="en-US" dirty="0">
                <a:solidFill>
                  <a:schemeClr val="accent2"/>
                </a:solidFill>
              </a:rPr>
              <a:t>」になれば</a:t>
            </a:r>
            <a:r>
              <a:rPr lang="en-US" altLang="ja-JP" dirty="0">
                <a:solidFill>
                  <a:schemeClr val="accent2"/>
                </a:solidFill>
              </a:rPr>
              <a:t>build</a:t>
            </a:r>
            <a:r>
              <a:rPr lang="ja-JP" altLang="en-US" dirty="0">
                <a:solidFill>
                  <a:schemeClr val="accent2"/>
                </a:solidFill>
              </a:rPr>
              <a:t>完了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057829AD-04F5-48C8-B2C0-41F49854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263" y="2004776"/>
            <a:ext cx="4217877" cy="2042293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1A49765C-233D-4F8D-BEDF-4EB9D75E3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007" y="4601098"/>
            <a:ext cx="4195285" cy="2042293"/>
          </a:xfrm>
          <a:prstGeom prst="rect">
            <a:avLst/>
          </a:prstGeom>
        </p:spPr>
      </p:pic>
      <p:sp>
        <p:nvSpPr>
          <p:cNvPr id="33" name="矢印: 右 32">
            <a:extLst>
              <a:ext uri="{FF2B5EF4-FFF2-40B4-BE49-F238E27FC236}">
                <a16:creationId xmlns:a16="http://schemas.microsoft.com/office/drawing/2014/main" id="{5FA112A0-D2D3-429C-AED7-8F150FEF7073}"/>
              </a:ext>
            </a:extLst>
          </p:cNvPr>
          <p:cNvSpPr/>
          <p:nvPr/>
        </p:nvSpPr>
        <p:spPr>
          <a:xfrm rot="5400000">
            <a:off x="9363383" y="4014925"/>
            <a:ext cx="439635" cy="73271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6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2974A-C4AD-4B06-9E6A-13D3F825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050F5C-7F4B-42C5-9531-3A5F32F2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3964136"/>
          </a:xfrm>
        </p:spPr>
        <p:txBody>
          <a:bodyPr/>
          <a:lstStyle/>
          <a:p>
            <a:r>
              <a:rPr lang="ja-JP" altLang="en-US" dirty="0"/>
              <a:t>この資料は，「機械学習のための</a:t>
            </a:r>
            <a:r>
              <a:rPr lang="en-US" altLang="ja-JP" dirty="0"/>
              <a:t>docker.pdf</a:t>
            </a:r>
            <a:r>
              <a:rPr lang="ja-JP" altLang="en-US" dirty="0"/>
              <a:t>」で</a:t>
            </a:r>
            <a:r>
              <a:rPr lang="en-US" altLang="ja-JP" dirty="0"/>
              <a:t>docker</a:t>
            </a:r>
            <a:r>
              <a:rPr lang="ja-JP" altLang="en-US" dirty="0"/>
              <a:t>関係のパッケージのインストール・設定，機械学習用の</a:t>
            </a:r>
            <a:r>
              <a:rPr lang="en-US" altLang="ja-JP" dirty="0"/>
              <a:t>docker</a:t>
            </a:r>
            <a:r>
              <a:rPr lang="ja-JP" altLang="en-US" dirty="0"/>
              <a:t>環境の構築方法が理解できている前提で進めます．</a:t>
            </a:r>
            <a:endParaRPr lang="en-US" altLang="ja-JP" dirty="0"/>
          </a:p>
          <a:p>
            <a:r>
              <a:rPr lang="ja-JP" altLang="en-US" dirty="0"/>
              <a:t>また，</a:t>
            </a:r>
            <a:r>
              <a:rPr lang="en-US" altLang="ja-JP" dirty="0" err="1"/>
              <a:t>dockerhub</a:t>
            </a:r>
            <a:r>
              <a:rPr lang="ja-JP" altLang="en-US" dirty="0"/>
              <a:t>のアカウントの作成も完了している前提とします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C900C7-C640-4E15-9014-539C89A4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C03FF87-5DCC-4B03-8C47-BD70B26E82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103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0049C-F099-4367-9B7D-968F7743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docker image</a:t>
            </a:r>
            <a:r>
              <a:rPr lang="ja-JP" altLang="en-US" dirty="0"/>
              <a:t>の確認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C5DFD-AAB5-44F1-A67E-4568B62D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721960" cy="61980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build</a:t>
            </a:r>
            <a:r>
              <a:rPr kumimoji="1" lang="ja-JP" altLang="en-US" dirty="0" err="1"/>
              <a:t>が完</a:t>
            </a:r>
            <a:r>
              <a:rPr kumimoji="1" lang="ja-JP" altLang="en-US" dirty="0"/>
              <a:t>了すると</a:t>
            </a:r>
            <a:r>
              <a:rPr kumimoji="1" lang="en-US" altLang="ja-JP" dirty="0"/>
              <a:t>docker image</a:t>
            </a:r>
            <a:r>
              <a:rPr kumimoji="1" lang="ja-JP" altLang="en-US" dirty="0"/>
              <a:t>が</a:t>
            </a:r>
            <a:r>
              <a:rPr kumimoji="1" lang="en-US" altLang="ja-JP" dirty="0" err="1"/>
              <a:t>dockerhub</a:t>
            </a:r>
            <a:r>
              <a:rPr kumimoji="1" lang="ja-JP" altLang="en-US" dirty="0"/>
              <a:t>にアップロードされるので確認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D452C4-A620-40A7-B209-8907DA59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D59C906A-2EAC-4DE7-B967-1B901B9AE36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6846"/>
          <a:stretch/>
        </p:blipFill>
        <p:spPr>
          <a:xfrm>
            <a:off x="449215" y="2008083"/>
            <a:ext cx="11365327" cy="4638250"/>
          </a:xfr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8BD722-44BE-4F63-87C0-85519FCB1228}"/>
              </a:ext>
            </a:extLst>
          </p:cNvPr>
          <p:cNvSpPr txBox="1"/>
          <p:nvPr/>
        </p:nvSpPr>
        <p:spPr>
          <a:xfrm>
            <a:off x="1566333" y="4327208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</a:rPr>
              <a:t>Tags</a:t>
            </a:r>
            <a:r>
              <a:rPr lang="ja-JP" altLang="en-US" sz="2000" dirty="0">
                <a:solidFill>
                  <a:schemeClr val="accent2"/>
                </a:solidFill>
              </a:rPr>
              <a:t>を選択すると，</a:t>
            </a:r>
            <a:r>
              <a:rPr lang="en-US" altLang="ja-JP" sz="2000" dirty="0">
                <a:solidFill>
                  <a:schemeClr val="accent2"/>
                </a:solidFill>
              </a:rPr>
              <a:t>docker image</a:t>
            </a:r>
            <a:r>
              <a:rPr lang="ja-JP" altLang="en-US" sz="2000" dirty="0">
                <a:solidFill>
                  <a:schemeClr val="accent2"/>
                </a:solidFill>
              </a:rPr>
              <a:t>がアップロードされていることが確認できる</a:t>
            </a:r>
            <a:endParaRPr lang="en-US" altLang="ja-JP" sz="2000" dirty="0">
              <a:solidFill>
                <a:schemeClr val="accent2"/>
              </a:solidFill>
            </a:endParaRPr>
          </a:p>
          <a:p>
            <a:r>
              <a:rPr kumimoji="1" lang="ja-JP" altLang="en-US" sz="2000" dirty="0">
                <a:solidFill>
                  <a:schemeClr val="accent2"/>
                </a:solidFill>
              </a:rPr>
              <a:t>（タグ名を指定しない場合，タグ名は「</a:t>
            </a:r>
            <a:r>
              <a:rPr kumimoji="1" lang="en-US" altLang="ja-JP" sz="2000" dirty="0">
                <a:solidFill>
                  <a:schemeClr val="accent2"/>
                </a:solidFill>
              </a:rPr>
              <a:t>latest</a:t>
            </a:r>
            <a:r>
              <a:rPr lang="ja-JP" altLang="en-US" sz="2000" dirty="0">
                <a:solidFill>
                  <a:schemeClr val="accent2"/>
                </a:solidFill>
              </a:rPr>
              <a:t>（最新を意味する）」に設定される」</a:t>
            </a:r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sp>
        <p:nvSpPr>
          <p:cNvPr id="13" name="フレーム 12">
            <a:extLst>
              <a:ext uri="{FF2B5EF4-FFF2-40B4-BE49-F238E27FC236}">
                <a16:creationId xmlns:a16="http://schemas.microsoft.com/office/drawing/2014/main" id="{FDC47840-2E8D-4150-B0A8-7AD203B00F2F}"/>
              </a:ext>
            </a:extLst>
          </p:cNvPr>
          <p:cNvSpPr/>
          <p:nvPr/>
        </p:nvSpPr>
        <p:spPr>
          <a:xfrm>
            <a:off x="2768600" y="3180322"/>
            <a:ext cx="6809211" cy="1019145"/>
          </a:xfrm>
          <a:prstGeom prst="frame">
            <a:avLst>
              <a:gd name="adj1" fmla="val 555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12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AEAD9-8227-4104-A7AC-97FE1122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docker image</a:t>
            </a:r>
            <a:r>
              <a:rPr kumimoji="1" lang="ja-JP" altLang="en-US" dirty="0"/>
              <a:t>のバージョン管理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014A53-EBA3-4118-AEB2-273DC22B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346725" cy="139161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前ページでアップロードされた</a:t>
            </a:r>
            <a:r>
              <a:rPr kumimoji="1" lang="en-US" altLang="ja-JP" dirty="0"/>
              <a:t>docker image</a:t>
            </a:r>
            <a:r>
              <a:rPr lang="ja-JP" altLang="en-US" dirty="0"/>
              <a:t>にタグ付けを行うために</a:t>
            </a:r>
            <a:r>
              <a:rPr lang="en-US" altLang="ja-JP" dirty="0" err="1"/>
              <a:t>github</a:t>
            </a:r>
            <a:r>
              <a:rPr lang="ja-JP" altLang="en-US" dirty="0"/>
              <a:t>のリポジトリにタグを設定して再</a:t>
            </a:r>
            <a:r>
              <a:rPr lang="en-US" altLang="ja-JP" dirty="0"/>
              <a:t>push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DE2E45-E840-49F0-B4BE-BAF4A333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50877DB-8D2E-4221-A926-52A778CC45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443E0E-1BE8-4F8A-BAE5-780217F1638B}"/>
              </a:ext>
            </a:extLst>
          </p:cNvPr>
          <p:cNvSpPr/>
          <p:nvPr/>
        </p:nvSpPr>
        <p:spPr>
          <a:xfrm>
            <a:off x="362578" y="288445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202124"/>
                </a:solidFill>
                <a:latin typeface="Roboto"/>
              </a:rPr>
              <a:t>$ git tag -a 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＜タグ＞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 -m “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コメント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"</a:t>
            </a:r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8BC443-BC44-4A8D-AD25-9CCDEC57A554}"/>
              </a:ext>
            </a:extLst>
          </p:cNvPr>
          <p:cNvSpPr/>
          <p:nvPr/>
        </p:nvSpPr>
        <p:spPr>
          <a:xfrm>
            <a:off x="362578" y="3440909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202124"/>
                </a:solidFill>
                <a:latin typeface="Roboto"/>
              </a:rPr>
              <a:t>$ git push origin 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＜タグ＞</a:t>
            </a:r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F9F6B0F-8A15-424C-9434-6BD8C26727C4}"/>
              </a:ext>
            </a:extLst>
          </p:cNvPr>
          <p:cNvSpPr/>
          <p:nvPr/>
        </p:nvSpPr>
        <p:spPr>
          <a:xfrm>
            <a:off x="362578" y="2853674"/>
            <a:ext cx="114474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0015E5-E762-4593-989A-8794D708D8AD}"/>
              </a:ext>
            </a:extLst>
          </p:cNvPr>
          <p:cNvSpPr/>
          <p:nvPr/>
        </p:nvSpPr>
        <p:spPr>
          <a:xfrm>
            <a:off x="362578" y="3389385"/>
            <a:ext cx="114474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80086FA-31C3-4CF5-ADDC-911B301CFCEC}"/>
              </a:ext>
            </a:extLst>
          </p:cNvPr>
          <p:cNvSpPr/>
          <p:nvPr/>
        </p:nvSpPr>
        <p:spPr>
          <a:xfrm>
            <a:off x="348528" y="48434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202124"/>
                </a:solidFill>
                <a:latin typeface="Roboto"/>
              </a:rPr>
              <a:t>$ git tag -a 1.0 -m </a:t>
            </a:r>
            <a:r>
              <a:rPr lang="en-US" altLang="ja-JP" dirty="0"/>
              <a:t>"version 1.0 released"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E51F91B-80E3-4D92-A38E-4244CE0010A4}"/>
              </a:ext>
            </a:extLst>
          </p:cNvPr>
          <p:cNvSpPr/>
          <p:nvPr/>
        </p:nvSpPr>
        <p:spPr>
          <a:xfrm>
            <a:off x="348528" y="5399895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202124"/>
                </a:solidFill>
                <a:latin typeface="Roboto"/>
              </a:rPr>
              <a:t>$ git push origin 1.0</a:t>
            </a:r>
            <a:endParaRPr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1E5BCD0-4978-462D-A782-CA1DFA6FAFA2}"/>
              </a:ext>
            </a:extLst>
          </p:cNvPr>
          <p:cNvSpPr/>
          <p:nvPr/>
        </p:nvSpPr>
        <p:spPr>
          <a:xfrm>
            <a:off x="348528" y="4812660"/>
            <a:ext cx="114474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52A321-F70D-4144-8DD8-7EA4E0286C6C}"/>
              </a:ext>
            </a:extLst>
          </p:cNvPr>
          <p:cNvSpPr/>
          <p:nvPr/>
        </p:nvSpPr>
        <p:spPr>
          <a:xfrm>
            <a:off x="348528" y="5348371"/>
            <a:ext cx="114474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24F544-8A74-487E-A1B0-85897A54BCF0}"/>
              </a:ext>
            </a:extLst>
          </p:cNvPr>
          <p:cNvSpPr txBox="1"/>
          <p:nvPr/>
        </p:nvSpPr>
        <p:spPr>
          <a:xfrm>
            <a:off x="348528" y="4406306"/>
            <a:ext cx="869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タグに</a:t>
            </a:r>
            <a:r>
              <a:rPr lang="en-US" altLang="ja-JP" dirty="0"/>
              <a:t>1.0</a:t>
            </a:r>
            <a:r>
              <a:rPr lang="ja-JP" altLang="en-US" dirty="0"/>
              <a:t>を設定した場合（</a:t>
            </a:r>
            <a:r>
              <a:rPr lang="ja-JP" altLang="en-US" dirty="0">
                <a:solidFill>
                  <a:schemeClr val="accent2"/>
                </a:solidFill>
              </a:rPr>
              <a:t>タグ名に指定できるのは「</a:t>
            </a:r>
            <a:r>
              <a:rPr lang="en-US" altLang="ja-JP" dirty="0">
                <a:solidFill>
                  <a:schemeClr val="accent2"/>
                </a:solidFill>
              </a:rPr>
              <a:t>1.0</a:t>
            </a:r>
            <a:r>
              <a:rPr lang="ja-JP" altLang="en-US" dirty="0">
                <a:solidFill>
                  <a:schemeClr val="accent2"/>
                </a:solidFill>
              </a:rPr>
              <a:t>」等の数値のみ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177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AEAD9-8227-4104-A7AC-97FE1122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docker image</a:t>
            </a:r>
            <a:r>
              <a:rPr kumimoji="1" lang="ja-JP" altLang="en-US" dirty="0"/>
              <a:t>のバージョン管理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014A53-EBA3-4118-AEB2-273DC22B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8"/>
            <a:ext cx="11029615" cy="1043136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 err="1"/>
              <a:t>dockerhub</a:t>
            </a:r>
            <a:r>
              <a:rPr lang="ja-JP" altLang="en-US" dirty="0"/>
              <a:t>を見ると，指定したタグ名で</a:t>
            </a:r>
            <a:r>
              <a:rPr lang="en-US" altLang="ja-JP" dirty="0"/>
              <a:t>docker image</a:t>
            </a:r>
            <a:r>
              <a:rPr lang="ja-JP" altLang="en-US" dirty="0"/>
              <a:t>がアップロードされていることが確認できる（</a:t>
            </a:r>
            <a:r>
              <a:rPr lang="en-US" altLang="ja-JP" dirty="0">
                <a:hlinkClick r:id="rId2" action="ppaction://hlinksldjump"/>
              </a:rPr>
              <a:t>P.19</a:t>
            </a:r>
            <a:r>
              <a:rPr lang="ja-JP" altLang="en-US" dirty="0"/>
              <a:t>と同様に，</a:t>
            </a:r>
            <a:r>
              <a:rPr lang="en-US" altLang="ja-JP" dirty="0"/>
              <a:t>build</a:t>
            </a:r>
            <a:r>
              <a:rPr lang="ja-JP" altLang="en-US" dirty="0" err="1"/>
              <a:t>が完</a:t>
            </a:r>
            <a:r>
              <a:rPr lang="ja-JP" altLang="en-US" dirty="0"/>
              <a:t>了するまで待つ必要あり）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DE2E45-E840-49F0-B4BE-BAF4A333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CC3F9C35-7E7B-4B6A-A21C-4E97CF4062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9" r="15755" b="39046"/>
          <a:stretch/>
        </p:blipFill>
        <p:spPr>
          <a:xfrm>
            <a:off x="956733" y="2167256"/>
            <a:ext cx="10100733" cy="4417922"/>
          </a:xfrm>
        </p:spPr>
      </p:pic>
    </p:spTree>
    <p:extLst>
      <p:ext uri="{BB962C8B-B14F-4D97-AF65-F5344CB8AC3E}">
        <p14:creationId xmlns:p14="http://schemas.microsoft.com/office/powerpoint/2010/main" val="648282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AEAD9-8227-4104-A7AC-97FE1122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docker image</a:t>
            </a:r>
            <a:r>
              <a:rPr kumimoji="1" lang="ja-JP" altLang="en-US" dirty="0"/>
              <a:t>のバージョン管理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014A53-EBA3-4118-AEB2-273DC22BB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8"/>
            <a:ext cx="11029615" cy="1043136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dirty="0" err="1"/>
              <a:t>dockerhub</a:t>
            </a:r>
            <a:r>
              <a:rPr lang="ja-JP" altLang="en-US" dirty="0"/>
              <a:t>を見ると，指定したタグ名で</a:t>
            </a:r>
            <a:r>
              <a:rPr lang="en-US" altLang="ja-JP" dirty="0"/>
              <a:t>docker image</a:t>
            </a:r>
            <a:r>
              <a:rPr lang="ja-JP" altLang="en-US" dirty="0"/>
              <a:t>がアップロードされていることが確認できる（</a:t>
            </a:r>
            <a:r>
              <a:rPr lang="en-US" altLang="ja-JP" dirty="0">
                <a:hlinkClick r:id="rId2" action="ppaction://hlinksldjump"/>
              </a:rPr>
              <a:t>P.19</a:t>
            </a:r>
            <a:r>
              <a:rPr lang="ja-JP" altLang="en-US" dirty="0"/>
              <a:t>と同様に，</a:t>
            </a:r>
            <a:r>
              <a:rPr lang="en-US" altLang="ja-JP" dirty="0"/>
              <a:t>build</a:t>
            </a:r>
            <a:r>
              <a:rPr lang="ja-JP" altLang="en-US" dirty="0" err="1"/>
              <a:t>が完</a:t>
            </a:r>
            <a:r>
              <a:rPr lang="ja-JP" altLang="en-US" dirty="0"/>
              <a:t>了するまで待つ必要あり）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DE2E45-E840-49F0-B4BE-BAF4A333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CC3F9C35-7E7B-4B6A-A21C-4E97CF4062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9" r="15755" b="39046"/>
          <a:stretch/>
        </p:blipFill>
        <p:spPr>
          <a:xfrm>
            <a:off x="956733" y="2167256"/>
            <a:ext cx="10100733" cy="4417922"/>
          </a:xfrm>
        </p:spPr>
      </p:pic>
      <p:sp>
        <p:nvSpPr>
          <p:cNvPr id="17" name="フレーム 16">
            <a:extLst>
              <a:ext uri="{FF2B5EF4-FFF2-40B4-BE49-F238E27FC236}">
                <a16:creationId xmlns:a16="http://schemas.microsoft.com/office/drawing/2014/main" id="{672E92E7-9994-4D49-92CD-45DD78C30E93}"/>
              </a:ext>
            </a:extLst>
          </p:cNvPr>
          <p:cNvSpPr/>
          <p:nvPr/>
        </p:nvSpPr>
        <p:spPr>
          <a:xfrm>
            <a:off x="1762898" y="3698411"/>
            <a:ext cx="8647350" cy="1355612"/>
          </a:xfrm>
          <a:prstGeom prst="frame">
            <a:avLst>
              <a:gd name="adj1" fmla="val 74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3756F2D-C257-496C-9AAD-E4435E45CC18}"/>
              </a:ext>
            </a:extLst>
          </p:cNvPr>
          <p:cNvSpPr txBox="1"/>
          <p:nvPr/>
        </p:nvSpPr>
        <p:spPr>
          <a:xfrm>
            <a:off x="3161555" y="3298301"/>
            <a:ext cx="56049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指定したタグ名の</a:t>
            </a:r>
            <a:r>
              <a:rPr kumimoji="1" lang="en-US" altLang="ja-JP" sz="2000" dirty="0">
                <a:solidFill>
                  <a:schemeClr val="accent2"/>
                </a:solidFill>
              </a:rPr>
              <a:t>docker image</a:t>
            </a:r>
            <a:r>
              <a:rPr kumimoji="1" lang="ja-JP" altLang="en-US" sz="2000" dirty="0">
                <a:solidFill>
                  <a:schemeClr val="accent2"/>
                </a:solidFill>
              </a:rPr>
              <a:t>がアップロード</a:t>
            </a:r>
          </a:p>
        </p:txBody>
      </p:sp>
    </p:spTree>
    <p:extLst>
      <p:ext uri="{BB962C8B-B14F-4D97-AF65-F5344CB8AC3E}">
        <p14:creationId xmlns:p14="http://schemas.microsoft.com/office/powerpoint/2010/main" val="2262631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1378D-1C25-4411-9226-69E3A982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0CB589-3860-470E-9302-2FDF6C318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5" y="1183597"/>
            <a:ext cx="11029615" cy="116723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kumimoji="1" lang="en-US" altLang="ja-JP" sz="2400" dirty="0"/>
              <a:t>1. </a:t>
            </a:r>
            <a:r>
              <a:rPr kumimoji="1" lang="en-US" altLang="ja-JP" sz="2400" dirty="0" err="1"/>
              <a:t>Dockerfile</a:t>
            </a:r>
            <a:r>
              <a:rPr kumimoji="1" lang="ja-JP" altLang="en-US" sz="2400" dirty="0"/>
              <a:t>を作成</a:t>
            </a:r>
            <a:endParaRPr kumimoji="1" lang="en-US" altLang="ja-JP" sz="2400" dirty="0"/>
          </a:p>
          <a:p>
            <a:pPr>
              <a:buClr>
                <a:schemeClr val="tx1"/>
              </a:buClr>
            </a:pPr>
            <a:r>
              <a:rPr lang="en-US" altLang="ja-JP" sz="2400" dirty="0"/>
              <a:t>2. </a:t>
            </a:r>
            <a:r>
              <a:rPr kumimoji="1" lang="ja-JP" altLang="en-US" sz="2400" dirty="0"/>
              <a:t>ホスト側で</a:t>
            </a:r>
            <a:r>
              <a:rPr kumimoji="1" lang="en-US" altLang="ja-JP" sz="2400" dirty="0" err="1"/>
              <a:t>Dockerfile</a:t>
            </a:r>
            <a:r>
              <a:rPr lang="ja-JP" altLang="en-US" sz="2400" dirty="0"/>
              <a:t>を</a:t>
            </a:r>
            <a:r>
              <a:rPr lang="en-US" altLang="ja-JP" sz="2400" dirty="0"/>
              <a:t>build</a:t>
            </a:r>
            <a:r>
              <a:rPr lang="ja-JP" altLang="en-US" sz="2400" dirty="0"/>
              <a:t>（正しく</a:t>
            </a:r>
            <a:r>
              <a:rPr lang="en-US" altLang="ja-JP" sz="2400" dirty="0"/>
              <a:t>build</a:t>
            </a:r>
            <a:r>
              <a:rPr lang="ja-JP" altLang="en-US" sz="2400" dirty="0"/>
              <a:t>ができるか確認）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61E11E-03DB-46DD-AA4C-64139419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57FE22-0E8B-4D8B-86D7-5DA9A0FE21F8}"/>
              </a:ext>
            </a:extLst>
          </p:cNvPr>
          <p:cNvSpPr/>
          <p:nvPr/>
        </p:nvSpPr>
        <p:spPr>
          <a:xfrm>
            <a:off x="871579" y="2390503"/>
            <a:ext cx="2003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202124"/>
                </a:solidFill>
                <a:latin typeface="Roboto"/>
              </a:rPr>
              <a:t>$ docker build .</a:t>
            </a:r>
            <a:endParaRPr lang="ja-JP" altLang="en-US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9BFDC3-C6AC-47AD-9D3D-FAF55A6C180F}"/>
              </a:ext>
            </a:extLst>
          </p:cNvPr>
          <p:cNvSpPr/>
          <p:nvPr/>
        </p:nvSpPr>
        <p:spPr>
          <a:xfrm>
            <a:off x="871580" y="2394739"/>
            <a:ext cx="105245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E3FDE80-07C8-4A57-96C1-BFA042F5FAD4}"/>
              </a:ext>
            </a:extLst>
          </p:cNvPr>
          <p:cNvSpPr/>
          <p:nvPr/>
        </p:nvSpPr>
        <p:spPr>
          <a:xfrm>
            <a:off x="871579" y="3507324"/>
            <a:ext cx="1308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202124"/>
                </a:solidFill>
                <a:latin typeface="Roboto"/>
              </a:rPr>
              <a:t>$ git add .</a:t>
            </a:r>
            <a:endParaRPr lang="ja-JP" altLang="en-US" sz="20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5597ED6-1C59-4A21-B910-A1AD52378231}"/>
              </a:ext>
            </a:extLst>
          </p:cNvPr>
          <p:cNvSpPr/>
          <p:nvPr/>
        </p:nvSpPr>
        <p:spPr>
          <a:xfrm>
            <a:off x="871579" y="3984070"/>
            <a:ext cx="3206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202124"/>
                </a:solidFill>
                <a:latin typeface="Roboto"/>
              </a:rPr>
              <a:t>$ git commit -m “</a:t>
            </a:r>
            <a:r>
              <a:rPr lang="ja-JP" altLang="en-US" sz="2000" dirty="0">
                <a:solidFill>
                  <a:srgbClr val="202124"/>
                </a:solidFill>
                <a:latin typeface="Roboto"/>
              </a:rPr>
              <a:t>コメント</a:t>
            </a:r>
            <a:r>
              <a:rPr lang="en-US" altLang="ja-JP" sz="2000" dirty="0">
                <a:solidFill>
                  <a:srgbClr val="202124"/>
                </a:solidFill>
                <a:latin typeface="Roboto"/>
              </a:rPr>
              <a:t>"</a:t>
            </a:r>
            <a:endParaRPr lang="ja-JP" altLang="en-US" sz="20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9E6080-F447-4875-878B-A98412A68DA6}"/>
              </a:ext>
            </a:extLst>
          </p:cNvPr>
          <p:cNvSpPr/>
          <p:nvPr/>
        </p:nvSpPr>
        <p:spPr>
          <a:xfrm>
            <a:off x="871579" y="4460816"/>
            <a:ext cx="28472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202124"/>
                </a:solidFill>
                <a:latin typeface="Roboto"/>
              </a:rPr>
              <a:t>$ git push origin master</a:t>
            </a:r>
            <a:endParaRPr lang="ja-JP" altLang="en-US" sz="20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AA92E22-4292-48D7-89AB-A2BEB73F8FB5}"/>
              </a:ext>
            </a:extLst>
          </p:cNvPr>
          <p:cNvSpPr/>
          <p:nvPr/>
        </p:nvSpPr>
        <p:spPr>
          <a:xfrm>
            <a:off x="871579" y="3507324"/>
            <a:ext cx="105245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BDB0240-C682-478E-BCD5-B03180E4F44E}"/>
              </a:ext>
            </a:extLst>
          </p:cNvPr>
          <p:cNvSpPr/>
          <p:nvPr/>
        </p:nvSpPr>
        <p:spPr>
          <a:xfrm>
            <a:off x="871579" y="3984070"/>
            <a:ext cx="105245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DD0E8AA-06C0-491F-82D1-9300F0668B46}"/>
              </a:ext>
            </a:extLst>
          </p:cNvPr>
          <p:cNvSpPr/>
          <p:nvPr/>
        </p:nvSpPr>
        <p:spPr>
          <a:xfrm>
            <a:off x="871579" y="4466232"/>
            <a:ext cx="105245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E65A04-EF77-4FBF-A6EA-6D35C8445150}"/>
              </a:ext>
            </a:extLst>
          </p:cNvPr>
          <p:cNvSpPr/>
          <p:nvPr/>
        </p:nvSpPr>
        <p:spPr>
          <a:xfrm>
            <a:off x="449214" y="3005984"/>
            <a:ext cx="11742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en-US" altLang="ja-JP" sz="2400" dirty="0"/>
              <a:t>2.</a:t>
            </a:r>
            <a:r>
              <a:rPr lang="ja-JP" altLang="en-US" sz="2400" dirty="0"/>
              <a:t>で</a:t>
            </a:r>
            <a:r>
              <a:rPr lang="en-US" altLang="ja-JP" sz="2400" dirty="0"/>
              <a:t>build</a:t>
            </a:r>
            <a:r>
              <a:rPr lang="ja-JP" altLang="en-US" sz="2400" dirty="0"/>
              <a:t>した</a:t>
            </a:r>
            <a:r>
              <a:rPr lang="en-US" altLang="ja-JP" sz="2400" dirty="0" err="1"/>
              <a:t>Dockerfile</a:t>
            </a:r>
            <a:r>
              <a:rPr lang="ja-JP" altLang="en-US" sz="2400" dirty="0"/>
              <a:t>が入ったリポジトリを</a:t>
            </a:r>
            <a:r>
              <a:rPr lang="en-US" altLang="ja-JP" sz="2400" dirty="0" err="1"/>
              <a:t>github</a:t>
            </a:r>
            <a:r>
              <a:rPr lang="ja-JP" altLang="en-US" sz="2400" dirty="0"/>
              <a:t>へ</a:t>
            </a:r>
            <a:r>
              <a:rPr lang="en-US" altLang="ja-JP" sz="2400" dirty="0"/>
              <a:t>push</a:t>
            </a:r>
            <a:r>
              <a:rPr lang="ja-JP" altLang="en-US" sz="2400" dirty="0"/>
              <a:t>（</a:t>
            </a:r>
            <a:r>
              <a:rPr lang="en-US" altLang="ja-JP" sz="2400" dirty="0"/>
              <a:t>latest</a:t>
            </a:r>
            <a:r>
              <a:rPr lang="ja-JP" altLang="en-US" sz="2400" dirty="0"/>
              <a:t>を更新）</a:t>
            </a:r>
            <a:endParaRPr lang="en-US" altLang="ja-JP" sz="24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D59AF68-2254-489F-A9F9-AC12AA8D7732}"/>
              </a:ext>
            </a:extLst>
          </p:cNvPr>
          <p:cNvSpPr/>
          <p:nvPr/>
        </p:nvSpPr>
        <p:spPr>
          <a:xfrm>
            <a:off x="449215" y="5133500"/>
            <a:ext cx="11378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altLang="ja-JP" sz="2400" dirty="0"/>
              <a:t>4. 3.</a:t>
            </a:r>
            <a:r>
              <a:rPr lang="ja-JP" altLang="en-US" sz="2400" dirty="0"/>
              <a:t>で</a:t>
            </a:r>
            <a:r>
              <a:rPr lang="en-US" altLang="ja-JP" sz="2400" dirty="0"/>
              <a:t>push</a:t>
            </a:r>
            <a:r>
              <a:rPr lang="ja-JP" altLang="en-US" sz="2400" dirty="0"/>
              <a:t>したリポジトリをタグ名を指定して再</a:t>
            </a:r>
            <a:r>
              <a:rPr lang="en-US" altLang="ja-JP" sz="2400"/>
              <a:t>push</a:t>
            </a:r>
            <a:r>
              <a:rPr lang="ja-JP" altLang="en-US" sz="2400"/>
              <a:t>（</a:t>
            </a:r>
            <a:r>
              <a:rPr lang="ja-JP" altLang="en-US" sz="2400" dirty="0"/>
              <a:t>バージョン管理）</a:t>
            </a:r>
            <a:endParaRPr lang="en-US" altLang="ja-JP" sz="24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FAEB551-3547-4BFD-B672-7BE73E41803A}"/>
              </a:ext>
            </a:extLst>
          </p:cNvPr>
          <p:cNvSpPr/>
          <p:nvPr/>
        </p:nvSpPr>
        <p:spPr>
          <a:xfrm>
            <a:off x="871578" y="5615662"/>
            <a:ext cx="7840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202124"/>
                </a:solidFill>
                <a:latin typeface="Roboto"/>
              </a:rPr>
              <a:t>$ git tag -a 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＜タグ（タグ名は「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1.0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」等の数値のみ）＞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 -m “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コメント</a:t>
            </a:r>
            <a:r>
              <a:rPr lang="en-US" altLang="ja-JP" dirty="0">
                <a:solidFill>
                  <a:srgbClr val="202124"/>
                </a:solidFill>
                <a:latin typeface="Roboto"/>
              </a:rPr>
              <a:t>"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7C52E4F-1D1A-4B23-8BAE-6558C7519D1B}"/>
              </a:ext>
            </a:extLst>
          </p:cNvPr>
          <p:cNvSpPr/>
          <p:nvPr/>
        </p:nvSpPr>
        <p:spPr>
          <a:xfrm>
            <a:off x="871579" y="6172119"/>
            <a:ext cx="6494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202124"/>
                </a:solidFill>
                <a:latin typeface="Roboto"/>
              </a:rPr>
              <a:t>$ git push origin </a:t>
            </a:r>
            <a:r>
              <a:rPr lang="ja-JP" altLang="en-US" dirty="0">
                <a:solidFill>
                  <a:srgbClr val="202124"/>
                </a:solidFill>
                <a:latin typeface="Roboto"/>
              </a:rPr>
              <a:t>＜タグ（上記コマンドで設定したタグ名）＞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E6AC298-04E0-4D7E-BB71-24099144A039}"/>
              </a:ext>
            </a:extLst>
          </p:cNvPr>
          <p:cNvSpPr/>
          <p:nvPr/>
        </p:nvSpPr>
        <p:spPr>
          <a:xfrm>
            <a:off x="871579" y="5584884"/>
            <a:ext cx="105245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18F4305-2764-4455-8D03-DD0753396513}"/>
              </a:ext>
            </a:extLst>
          </p:cNvPr>
          <p:cNvSpPr/>
          <p:nvPr/>
        </p:nvSpPr>
        <p:spPr>
          <a:xfrm>
            <a:off x="871579" y="6120595"/>
            <a:ext cx="105245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127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AF4AB-C329-4554-899B-893D2DA2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27DE18-E7B7-42F0-94BF-0F2626A7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16" y="1183597"/>
            <a:ext cx="10447384" cy="3659336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・</a:t>
            </a:r>
            <a:r>
              <a:rPr lang="en-US" altLang="ja-JP" sz="2000" dirty="0"/>
              <a:t>Docker Hub</a:t>
            </a:r>
            <a:r>
              <a:rPr lang="ja-JP" altLang="en-US" sz="2000" dirty="0"/>
              <a:t>と</a:t>
            </a:r>
            <a:r>
              <a:rPr lang="en-US" altLang="ja-JP" sz="2000" dirty="0"/>
              <a:t>GitHub</a:t>
            </a:r>
            <a:r>
              <a:rPr lang="ja-JP" altLang="en-US" sz="2000" dirty="0"/>
              <a:t>を連携してリポジトリから</a:t>
            </a:r>
            <a:r>
              <a:rPr lang="en-US" altLang="ja-JP" sz="2000" dirty="0"/>
              <a:t>Docker</a:t>
            </a:r>
            <a:r>
              <a:rPr lang="ja-JP" altLang="en-US" sz="2000" dirty="0"/>
              <a:t>イメージを自動ビルドする方法</a:t>
            </a:r>
            <a:r>
              <a:rPr lang="en-US" altLang="ja-JP" sz="2000" dirty="0"/>
              <a:t>(2020/4/30</a:t>
            </a:r>
            <a:r>
              <a:rPr lang="ja-JP" altLang="en-US" sz="2000" dirty="0"/>
              <a:t>時点</a:t>
            </a:r>
            <a:r>
              <a:rPr lang="en-US" altLang="ja-JP" sz="2000" dirty="0"/>
              <a:t>)</a:t>
            </a:r>
            <a:endParaRPr lang="en-US" altLang="ja-JP" sz="2000" dirty="0">
              <a:hlinkClick r:id="rId2"/>
            </a:endParaRPr>
          </a:p>
          <a:p>
            <a:pPr>
              <a:spcAft>
                <a:spcPts val="600"/>
              </a:spcAft>
            </a:pPr>
            <a:r>
              <a:rPr lang="en-US" altLang="ja-JP" sz="2000" dirty="0">
                <a:hlinkClick r:id="rId2"/>
              </a:rPr>
              <a:t>https://kamatimaru.hatenablog.com/entry/2020/04/30/184615</a:t>
            </a:r>
            <a:endParaRPr lang="en-US" altLang="ja-JP" sz="2000" dirty="0"/>
          </a:p>
          <a:p>
            <a:pPr>
              <a:spcBef>
                <a:spcPts val="600"/>
              </a:spcBef>
            </a:pPr>
            <a:r>
              <a:rPr lang="ja-JP" altLang="en-US" sz="2000" dirty="0"/>
              <a:t>・</a:t>
            </a:r>
            <a:r>
              <a:rPr lang="en-US" altLang="ja-JP" sz="2000" dirty="0"/>
              <a:t>git </a:t>
            </a:r>
            <a:r>
              <a:rPr lang="ja-JP" altLang="en-US" sz="2000" dirty="0"/>
              <a:t>でリモートのタグやブランチを削除する方法</a:t>
            </a:r>
          </a:p>
          <a:p>
            <a:r>
              <a:rPr lang="en-US" altLang="ja-JP" sz="2000" dirty="0">
                <a:hlinkClick r:id="rId3"/>
              </a:rPr>
              <a:t>https://qiita.com/usamik26/items/7e53bae128bf130b8a32</a:t>
            </a:r>
            <a:endParaRPr kumimoji="1"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7373C1-C54F-49EF-8A33-27D6981F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2D0123F-B746-464D-879D-E1F919C401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17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D512237F-F6B8-4050-9CA1-D66E6B08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27" y="436880"/>
            <a:ext cx="5762553" cy="282448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6345FA5-5F5F-4638-AC2B-F53B30452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25" y="436880"/>
            <a:ext cx="5858495" cy="28531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243C93D-7F7C-4A23-A57E-4468B025C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17" y="3667761"/>
            <a:ext cx="5762553" cy="283369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0AE67458-F26B-4267-8018-294484FD9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651" y="3657599"/>
            <a:ext cx="5821113" cy="285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45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A7260D-4510-4B3C-A9BE-E56CE838CA80}"/>
              </a:ext>
            </a:extLst>
          </p:cNvPr>
          <p:cNvSpPr/>
          <p:nvPr/>
        </p:nvSpPr>
        <p:spPr>
          <a:xfrm>
            <a:off x="480390" y="665539"/>
            <a:ext cx="3682335" cy="512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7DB93FF-6B05-47AB-B285-F54837FBFFBF}"/>
              </a:ext>
            </a:extLst>
          </p:cNvPr>
          <p:cNvSpPr/>
          <p:nvPr/>
        </p:nvSpPr>
        <p:spPr>
          <a:xfrm>
            <a:off x="684777" y="3343402"/>
            <a:ext cx="3246091" cy="21102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9D61060B-E704-4EB8-B202-BDAB5482D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1081878" y="1829216"/>
            <a:ext cx="2539376" cy="9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8E3E875-7EE5-4F87-BE19-F3ADCC62C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85" y="4776231"/>
            <a:ext cx="2455745" cy="610428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AD089B1-6651-4C3E-9DF8-94553B372A1D}"/>
              </a:ext>
            </a:extLst>
          </p:cNvPr>
          <p:cNvSpPr/>
          <p:nvPr/>
        </p:nvSpPr>
        <p:spPr>
          <a:xfrm>
            <a:off x="695680" y="748209"/>
            <a:ext cx="3246091" cy="21102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D13FF3E-6A98-43AA-A070-A2A1B12F5818}"/>
              </a:ext>
            </a:extLst>
          </p:cNvPr>
          <p:cNvSpPr/>
          <p:nvPr/>
        </p:nvSpPr>
        <p:spPr>
          <a:xfrm>
            <a:off x="1091303" y="817503"/>
            <a:ext cx="2454847" cy="1031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4AF464A-D400-4A4F-AB83-993C6B51CA56}"/>
              </a:ext>
            </a:extLst>
          </p:cNvPr>
          <p:cNvSpPr/>
          <p:nvPr/>
        </p:nvSpPr>
        <p:spPr>
          <a:xfrm>
            <a:off x="1048485" y="3424382"/>
            <a:ext cx="2598700" cy="1319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5207484-3D11-42F5-8332-7F3459D0F0D8}"/>
              </a:ext>
            </a:extLst>
          </p:cNvPr>
          <p:cNvSpPr txBox="1"/>
          <p:nvPr/>
        </p:nvSpPr>
        <p:spPr>
          <a:xfrm>
            <a:off x="928385" y="3602517"/>
            <a:ext cx="30024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（</a:t>
            </a:r>
            <a:r>
              <a:rPr kumimoji="1" lang="en-US" altLang="ja-JP" sz="1600" dirty="0"/>
              <a:t>docker</a:t>
            </a:r>
            <a:r>
              <a:rPr kumimoji="1" lang="ja-JP" altLang="en-US" sz="1600" dirty="0"/>
              <a:t>の）リポジトリ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1" name="矢印: 上下 10">
            <a:extLst>
              <a:ext uri="{FF2B5EF4-FFF2-40B4-BE49-F238E27FC236}">
                <a16:creationId xmlns:a16="http://schemas.microsoft.com/office/drawing/2014/main" id="{60698A86-9D99-4EAB-ABF2-BFFA3EE7EF63}"/>
              </a:ext>
            </a:extLst>
          </p:cNvPr>
          <p:cNvSpPr/>
          <p:nvPr/>
        </p:nvSpPr>
        <p:spPr>
          <a:xfrm>
            <a:off x="1829560" y="2858573"/>
            <a:ext cx="716437" cy="473407"/>
          </a:xfrm>
          <a:prstGeom prst="upDownArrow">
            <a:avLst>
              <a:gd name="adj1" fmla="val 50000"/>
              <a:gd name="adj2" fmla="val 3421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8DAD4B-5787-409A-A22F-27EED7A1C9FA}"/>
              </a:ext>
            </a:extLst>
          </p:cNvPr>
          <p:cNvSpPr txBox="1"/>
          <p:nvPr/>
        </p:nvSpPr>
        <p:spPr>
          <a:xfrm>
            <a:off x="2545731" y="2899247"/>
            <a:ext cx="110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1"/>
                </a:solidFill>
              </a:rPr>
              <a:t>連携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35DACE9-CE11-4AD5-AB6D-AC4542270633}"/>
              </a:ext>
            </a:extLst>
          </p:cNvPr>
          <p:cNvSpPr/>
          <p:nvPr/>
        </p:nvSpPr>
        <p:spPr>
          <a:xfrm>
            <a:off x="1471713" y="1307050"/>
            <a:ext cx="1527143" cy="471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57E634-18C1-4A22-A584-7C479859D50B}"/>
              </a:ext>
            </a:extLst>
          </p:cNvPr>
          <p:cNvSpPr txBox="1"/>
          <p:nvPr/>
        </p:nvSpPr>
        <p:spPr>
          <a:xfrm>
            <a:off x="1179501" y="917482"/>
            <a:ext cx="24417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（</a:t>
            </a:r>
            <a:r>
              <a:rPr kumimoji="1" lang="en-US" altLang="ja-JP" sz="1600" dirty="0"/>
              <a:t>git</a:t>
            </a:r>
            <a:r>
              <a:rPr kumimoji="1" lang="ja-JP" altLang="en-US" sz="1600" dirty="0"/>
              <a:t>の）リポジトリ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765BFAA-0509-4D67-87D8-2B6C7A96BF2C}"/>
              </a:ext>
            </a:extLst>
          </p:cNvPr>
          <p:cNvSpPr/>
          <p:nvPr/>
        </p:nvSpPr>
        <p:spPr>
          <a:xfrm>
            <a:off x="1463255" y="3972953"/>
            <a:ext cx="1594128" cy="66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docker image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6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CD96462C-475B-4B3D-9315-0F22C5341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1214554" y="1903347"/>
            <a:ext cx="2331596" cy="83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8DF8E4A-BA18-47E4-A598-7F772D79F91D}"/>
              </a:ext>
            </a:extLst>
          </p:cNvPr>
          <p:cNvSpPr/>
          <p:nvPr/>
        </p:nvSpPr>
        <p:spPr>
          <a:xfrm>
            <a:off x="4253243" y="665539"/>
            <a:ext cx="3682335" cy="51284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1F47B6E-91E9-4637-A6F7-984098AE95A5}"/>
              </a:ext>
            </a:extLst>
          </p:cNvPr>
          <p:cNvSpPr/>
          <p:nvPr/>
        </p:nvSpPr>
        <p:spPr>
          <a:xfrm>
            <a:off x="4457630" y="3343402"/>
            <a:ext cx="3246091" cy="21102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9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58C155A5-0E3F-48BC-A886-B54A46D6C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4854731" y="1829216"/>
            <a:ext cx="2539376" cy="9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D183CA8-AF89-495B-98DA-13C337AE5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338" y="4776231"/>
            <a:ext cx="2455745" cy="610428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7267A484-96AC-4404-9DC7-1CED0E3605CB}"/>
              </a:ext>
            </a:extLst>
          </p:cNvPr>
          <p:cNvSpPr/>
          <p:nvPr/>
        </p:nvSpPr>
        <p:spPr>
          <a:xfrm>
            <a:off x="4468533" y="748209"/>
            <a:ext cx="3246091" cy="21102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365B983-BCB3-42AA-9084-090E6D350F81}"/>
              </a:ext>
            </a:extLst>
          </p:cNvPr>
          <p:cNvSpPr/>
          <p:nvPr/>
        </p:nvSpPr>
        <p:spPr>
          <a:xfrm>
            <a:off x="4864156" y="817503"/>
            <a:ext cx="2454847" cy="1031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8F3995C-8AD4-4082-A101-AE85D2888573}"/>
              </a:ext>
            </a:extLst>
          </p:cNvPr>
          <p:cNvSpPr/>
          <p:nvPr/>
        </p:nvSpPr>
        <p:spPr>
          <a:xfrm>
            <a:off x="4821338" y="3424382"/>
            <a:ext cx="2598700" cy="1319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50B433-1410-4FC2-B0FE-CEF52BFA5663}"/>
              </a:ext>
            </a:extLst>
          </p:cNvPr>
          <p:cNvSpPr txBox="1"/>
          <p:nvPr/>
        </p:nvSpPr>
        <p:spPr>
          <a:xfrm>
            <a:off x="4701238" y="3602517"/>
            <a:ext cx="30024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（</a:t>
            </a:r>
            <a:r>
              <a:rPr kumimoji="1" lang="en-US" altLang="ja-JP" sz="1600" dirty="0"/>
              <a:t>docker</a:t>
            </a:r>
            <a:r>
              <a:rPr kumimoji="1" lang="ja-JP" altLang="en-US" sz="1600" dirty="0"/>
              <a:t>の）リポジトリ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844247E-BF26-4828-9303-EDEBBD9D0209}"/>
              </a:ext>
            </a:extLst>
          </p:cNvPr>
          <p:cNvSpPr/>
          <p:nvPr/>
        </p:nvSpPr>
        <p:spPr>
          <a:xfrm>
            <a:off x="5244566" y="1307050"/>
            <a:ext cx="1527143" cy="471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8EBF0F9-8F76-44DE-8643-EF832C6A4628}"/>
              </a:ext>
            </a:extLst>
          </p:cNvPr>
          <p:cNvSpPr txBox="1"/>
          <p:nvPr/>
        </p:nvSpPr>
        <p:spPr>
          <a:xfrm>
            <a:off x="4952354" y="917482"/>
            <a:ext cx="24417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（</a:t>
            </a:r>
            <a:r>
              <a:rPr kumimoji="1" lang="en-US" altLang="ja-JP" sz="1600" dirty="0"/>
              <a:t>git</a:t>
            </a:r>
            <a:r>
              <a:rPr kumimoji="1" lang="ja-JP" altLang="en-US" sz="1600" dirty="0"/>
              <a:t>の）リポジトリ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D03D60B-D753-4D7A-A06F-817BD945F2AB}"/>
              </a:ext>
            </a:extLst>
          </p:cNvPr>
          <p:cNvSpPr/>
          <p:nvPr/>
        </p:nvSpPr>
        <p:spPr>
          <a:xfrm>
            <a:off x="5236108" y="3972953"/>
            <a:ext cx="1594128" cy="66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docker image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28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1FE7459F-A167-4DD2-86B3-F08D5637A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4987407" y="1903347"/>
            <a:ext cx="2331596" cy="83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09B74C3F-21E0-4112-ABAD-64D0457BBC50}"/>
              </a:ext>
            </a:extLst>
          </p:cNvPr>
          <p:cNvSpPr/>
          <p:nvPr/>
        </p:nvSpPr>
        <p:spPr>
          <a:xfrm>
            <a:off x="8027405" y="670572"/>
            <a:ext cx="3682335" cy="51234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1A93900C-0ABC-4FAA-B887-A8D5790276E1}"/>
              </a:ext>
            </a:extLst>
          </p:cNvPr>
          <p:cNvSpPr/>
          <p:nvPr/>
        </p:nvSpPr>
        <p:spPr>
          <a:xfrm>
            <a:off x="8231792" y="3348435"/>
            <a:ext cx="3246091" cy="21102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1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631DB19B-C346-4EAF-B428-332B14D6E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8628893" y="1834249"/>
            <a:ext cx="2539376" cy="9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6C7A316B-8064-4B5B-B084-99DDE10B2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500" y="4781264"/>
            <a:ext cx="2455745" cy="610428"/>
          </a:xfrm>
          <a:prstGeom prst="rect">
            <a:avLst/>
          </a:prstGeom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03660231-D1D8-4757-846C-F95492E877B6}"/>
              </a:ext>
            </a:extLst>
          </p:cNvPr>
          <p:cNvSpPr/>
          <p:nvPr/>
        </p:nvSpPr>
        <p:spPr>
          <a:xfrm>
            <a:off x="8242695" y="753242"/>
            <a:ext cx="3246091" cy="21102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A0003D0-A582-47C1-9AC8-D88EF0D83A8A}"/>
              </a:ext>
            </a:extLst>
          </p:cNvPr>
          <p:cNvSpPr/>
          <p:nvPr/>
        </p:nvSpPr>
        <p:spPr>
          <a:xfrm>
            <a:off x="8638318" y="822536"/>
            <a:ext cx="2454847" cy="1031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87D8B6A-E28F-48CE-9EFB-064455A81DD0}"/>
              </a:ext>
            </a:extLst>
          </p:cNvPr>
          <p:cNvSpPr/>
          <p:nvPr/>
        </p:nvSpPr>
        <p:spPr>
          <a:xfrm>
            <a:off x="8595500" y="3429415"/>
            <a:ext cx="2598700" cy="1319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656F9C-08E5-4CB5-807B-8F5C4E633381}"/>
              </a:ext>
            </a:extLst>
          </p:cNvPr>
          <p:cNvSpPr txBox="1"/>
          <p:nvPr/>
        </p:nvSpPr>
        <p:spPr>
          <a:xfrm>
            <a:off x="8475400" y="3607550"/>
            <a:ext cx="30024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（</a:t>
            </a:r>
            <a:r>
              <a:rPr kumimoji="1" lang="en-US" altLang="ja-JP" sz="1600" dirty="0"/>
              <a:t>docker</a:t>
            </a:r>
            <a:r>
              <a:rPr kumimoji="1" lang="ja-JP" altLang="en-US" sz="1600" dirty="0"/>
              <a:t>の）リポジトリ</a:t>
            </a:r>
            <a:r>
              <a:rPr kumimoji="1" lang="en-US" altLang="ja-JP" sz="1600" dirty="0"/>
              <a:t>3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EB84950-F1A3-493F-8DD3-C7E4C9B69531}"/>
              </a:ext>
            </a:extLst>
          </p:cNvPr>
          <p:cNvSpPr/>
          <p:nvPr/>
        </p:nvSpPr>
        <p:spPr>
          <a:xfrm>
            <a:off x="9018728" y="1312083"/>
            <a:ext cx="1527143" cy="471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4AF795A-8977-42C6-A162-2FD222C01B18}"/>
              </a:ext>
            </a:extLst>
          </p:cNvPr>
          <p:cNvSpPr txBox="1"/>
          <p:nvPr/>
        </p:nvSpPr>
        <p:spPr>
          <a:xfrm>
            <a:off x="8726516" y="922515"/>
            <a:ext cx="24417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（</a:t>
            </a:r>
            <a:r>
              <a:rPr kumimoji="1" lang="en-US" altLang="ja-JP" sz="1600" dirty="0"/>
              <a:t>git</a:t>
            </a:r>
            <a:r>
              <a:rPr kumimoji="1" lang="ja-JP" altLang="en-US" sz="1600" dirty="0"/>
              <a:t>の）リポジトリ</a:t>
            </a:r>
            <a:r>
              <a:rPr kumimoji="1" lang="en-US" altLang="ja-JP" sz="1600" dirty="0"/>
              <a:t>3</a:t>
            </a:r>
            <a:endParaRPr kumimoji="1" lang="ja-JP" altLang="en-US" sz="16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4BCDC82-55BA-411E-94DF-617EA1142C18}"/>
              </a:ext>
            </a:extLst>
          </p:cNvPr>
          <p:cNvSpPr/>
          <p:nvPr/>
        </p:nvSpPr>
        <p:spPr>
          <a:xfrm>
            <a:off x="9010270" y="3977986"/>
            <a:ext cx="1594128" cy="66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docker image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40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77685276-28ED-4E9C-AF5E-0BF9CD970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8761569" y="1908380"/>
            <a:ext cx="2331596" cy="83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D0A3264-BBD3-4D1F-8C2D-C6C466DAF844}"/>
              </a:ext>
            </a:extLst>
          </p:cNvPr>
          <p:cNvSpPr txBox="1"/>
          <p:nvPr/>
        </p:nvSpPr>
        <p:spPr>
          <a:xfrm>
            <a:off x="1381612" y="5460320"/>
            <a:ext cx="1907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プロジェクト</a:t>
            </a:r>
            <a:r>
              <a:rPr kumimoji="1" lang="en-US" altLang="ja-JP" sz="2000" b="1" dirty="0"/>
              <a:t>1</a:t>
            </a:r>
            <a:endParaRPr kumimoji="1" lang="ja-JP" altLang="en-US" sz="20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6C414D7-4291-4CF9-A722-87957C90B846}"/>
              </a:ext>
            </a:extLst>
          </p:cNvPr>
          <p:cNvSpPr txBox="1"/>
          <p:nvPr/>
        </p:nvSpPr>
        <p:spPr>
          <a:xfrm>
            <a:off x="5173952" y="5461309"/>
            <a:ext cx="1907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プロジェクト</a:t>
            </a:r>
            <a:r>
              <a:rPr kumimoji="1" lang="en-US" altLang="ja-JP" sz="2000" b="1" dirty="0"/>
              <a:t>2</a:t>
            </a:r>
            <a:endParaRPr kumimoji="1" lang="ja-JP" altLang="en-US" sz="2000" b="1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16230D2-AEC5-487B-BF48-42B55321EDB3}"/>
              </a:ext>
            </a:extLst>
          </p:cNvPr>
          <p:cNvSpPr txBox="1"/>
          <p:nvPr/>
        </p:nvSpPr>
        <p:spPr>
          <a:xfrm>
            <a:off x="9002854" y="5490592"/>
            <a:ext cx="1907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プロジェクト</a:t>
            </a:r>
            <a:r>
              <a:rPr lang="en-US" altLang="ja-JP" sz="2000" b="1" dirty="0"/>
              <a:t>3</a:t>
            </a:r>
            <a:endParaRPr kumimoji="1" lang="ja-JP" altLang="en-US" sz="2000" b="1" dirty="0"/>
          </a:p>
        </p:txBody>
      </p:sp>
      <p:sp>
        <p:nvSpPr>
          <p:cNvPr id="44" name="矢印: 上下 43">
            <a:extLst>
              <a:ext uri="{FF2B5EF4-FFF2-40B4-BE49-F238E27FC236}">
                <a16:creationId xmlns:a16="http://schemas.microsoft.com/office/drawing/2014/main" id="{4E9D750A-1269-481F-9AA9-3D5289FA2491}"/>
              </a:ext>
            </a:extLst>
          </p:cNvPr>
          <p:cNvSpPr/>
          <p:nvPr/>
        </p:nvSpPr>
        <p:spPr>
          <a:xfrm>
            <a:off x="5741572" y="2868824"/>
            <a:ext cx="716437" cy="473407"/>
          </a:xfrm>
          <a:prstGeom prst="upDownArrow">
            <a:avLst>
              <a:gd name="adj1" fmla="val 50000"/>
              <a:gd name="adj2" fmla="val 3421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FA998C8-FCDF-4CC0-83A2-78D19025E6EC}"/>
              </a:ext>
            </a:extLst>
          </p:cNvPr>
          <p:cNvSpPr txBox="1"/>
          <p:nvPr/>
        </p:nvSpPr>
        <p:spPr>
          <a:xfrm>
            <a:off x="6457743" y="2909498"/>
            <a:ext cx="110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1"/>
                </a:solidFill>
              </a:rPr>
              <a:t>連携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46" name="矢印: 上下 45">
            <a:extLst>
              <a:ext uri="{FF2B5EF4-FFF2-40B4-BE49-F238E27FC236}">
                <a16:creationId xmlns:a16="http://schemas.microsoft.com/office/drawing/2014/main" id="{7DCB8BD7-CA6E-4A91-80CE-36C2250122A1}"/>
              </a:ext>
            </a:extLst>
          </p:cNvPr>
          <p:cNvSpPr/>
          <p:nvPr/>
        </p:nvSpPr>
        <p:spPr>
          <a:xfrm>
            <a:off x="9423907" y="2869953"/>
            <a:ext cx="716437" cy="473407"/>
          </a:xfrm>
          <a:prstGeom prst="upDownArrow">
            <a:avLst>
              <a:gd name="adj1" fmla="val 50000"/>
              <a:gd name="adj2" fmla="val 3421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5F2E621-A30A-425C-8881-A14495C1272A}"/>
              </a:ext>
            </a:extLst>
          </p:cNvPr>
          <p:cNvSpPr txBox="1"/>
          <p:nvPr/>
        </p:nvSpPr>
        <p:spPr>
          <a:xfrm>
            <a:off x="10140078" y="2910627"/>
            <a:ext cx="110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1"/>
                </a:solidFill>
              </a:rPr>
              <a:t>連携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D50C6B5-B655-420B-92AF-124F055F67B9}"/>
              </a:ext>
            </a:extLst>
          </p:cNvPr>
          <p:cNvSpPr txBox="1"/>
          <p:nvPr/>
        </p:nvSpPr>
        <p:spPr>
          <a:xfrm>
            <a:off x="688409" y="5956595"/>
            <a:ext cx="10789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/>
                </a:solidFill>
              </a:rPr>
              <a:t>各プロジェクトごとに，</a:t>
            </a:r>
            <a:r>
              <a:rPr kumimoji="1" lang="en-US" altLang="ja-JP" sz="2400" dirty="0" err="1">
                <a:solidFill>
                  <a:schemeClr val="accent2"/>
                </a:solidFill>
              </a:rPr>
              <a:t>github</a:t>
            </a:r>
            <a:r>
              <a:rPr kumimoji="1" lang="ja-JP" altLang="en-US" sz="2400" dirty="0">
                <a:solidFill>
                  <a:schemeClr val="accent2"/>
                </a:solidFill>
              </a:rPr>
              <a:t>・</a:t>
            </a:r>
            <a:r>
              <a:rPr kumimoji="1" lang="en-US" altLang="ja-JP" sz="2400" dirty="0" err="1">
                <a:solidFill>
                  <a:schemeClr val="accent2"/>
                </a:solidFill>
              </a:rPr>
              <a:t>dockerhub</a:t>
            </a:r>
            <a:r>
              <a:rPr lang="ja-JP" altLang="en-US" sz="2400" dirty="0">
                <a:solidFill>
                  <a:schemeClr val="accent2"/>
                </a:solidFill>
              </a:rPr>
              <a:t>でリポジトリ</a:t>
            </a:r>
            <a:r>
              <a:rPr kumimoji="1" lang="ja-JP" altLang="en-US" sz="2400" dirty="0">
                <a:solidFill>
                  <a:schemeClr val="accent2"/>
                </a:solidFill>
              </a:rPr>
              <a:t>を作成，連携させる</a:t>
            </a:r>
          </a:p>
        </p:txBody>
      </p:sp>
    </p:spTree>
    <p:extLst>
      <p:ext uri="{BB962C8B-B14F-4D97-AF65-F5344CB8AC3E}">
        <p14:creationId xmlns:p14="http://schemas.microsoft.com/office/powerpoint/2010/main" val="182371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A0884-4610-48CA-854E-58F64BA7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dockerhub</a:t>
            </a:r>
            <a:r>
              <a:rPr lang="ja-JP" altLang="en-US" dirty="0"/>
              <a:t>と</a:t>
            </a:r>
            <a:r>
              <a:rPr lang="en-US" altLang="ja-JP" dirty="0" err="1"/>
              <a:t>github</a:t>
            </a:r>
            <a:r>
              <a:rPr lang="ja-JP" altLang="en-US" dirty="0"/>
              <a:t>の連携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AD3F39-2E7E-4372-AA7C-9E8F300F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22" name="Freeform 1233">
            <a:extLst>
              <a:ext uri="{FF2B5EF4-FFF2-40B4-BE49-F238E27FC236}">
                <a16:creationId xmlns:a16="http://schemas.microsoft.com/office/drawing/2014/main" id="{903EC275-7D0F-4A1B-8E8F-22BE583B9C05}"/>
              </a:ext>
            </a:extLst>
          </p:cNvPr>
          <p:cNvSpPr>
            <a:spLocks noEditPoints="1"/>
          </p:cNvSpPr>
          <p:nvPr/>
        </p:nvSpPr>
        <p:spPr bwMode="auto">
          <a:xfrm>
            <a:off x="295297" y="1842870"/>
            <a:ext cx="4477146" cy="4232774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8161C20-C80F-47C6-ABA0-0246BE09D834}"/>
              </a:ext>
            </a:extLst>
          </p:cNvPr>
          <p:cNvSpPr txBox="1"/>
          <p:nvPr/>
        </p:nvSpPr>
        <p:spPr>
          <a:xfrm>
            <a:off x="4320081" y="2309413"/>
            <a:ext cx="2223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1"/>
                </a:solidFill>
              </a:rPr>
              <a:t>①</a:t>
            </a:r>
            <a:r>
              <a:rPr kumimoji="1" lang="en-US" altLang="ja-JP" sz="2000" dirty="0" err="1">
                <a:solidFill>
                  <a:schemeClr val="accent1"/>
                </a:solidFill>
              </a:rPr>
              <a:t>github</a:t>
            </a:r>
            <a:r>
              <a:rPr kumimoji="1" lang="ja-JP" altLang="en-US" sz="2000" dirty="0">
                <a:solidFill>
                  <a:schemeClr val="accent1"/>
                </a:solidFill>
              </a:rPr>
              <a:t>へ</a:t>
            </a:r>
            <a:r>
              <a:rPr kumimoji="1" lang="en-US" altLang="ja-JP" sz="2000" dirty="0">
                <a:solidFill>
                  <a:schemeClr val="accent1"/>
                </a:solidFill>
              </a:rPr>
              <a:t>push</a:t>
            </a:r>
            <a:endParaRPr kumimoji="1" lang="ja-JP" altLang="en-US" sz="2000" dirty="0">
              <a:solidFill>
                <a:schemeClr val="accent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E998D05-81ED-4178-BA18-B4F054BAD509}"/>
              </a:ext>
            </a:extLst>
          </p:cNvPr>
          <p:cNvSpPr/>
          <p:nvPr/>
        </p:nvSpPr>
        <p:spPr>
          <a:xfrm>
            <a:off x="6593050" y="4039226"/>
            <a:ext cx="5008331" cy="2700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9C568E05-245B-42EE-BAFA-A68302D7B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7611233" y="2661109"/>
            <a:ext cx="3699729" cy="13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0CACE091-5019-4B57-B32D-7954F504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420" y="5662069"/>
            <a:ext cx="4191590" cy="1041910"/>
          </a:xfrm>
          <a:prstGeom prst="rect">
            <a:avLst/>
          </a:prstGeom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80FA9CC-98E6-43FB-B9D2-CC515CA71182}"/>
              </a:ext>
            </a:extLst>
          </p:cNvPr>
          <p:cNvSpPr/>
          <p:nvPr/>
        </p:nvSpPr>
        <p:spPr>
          <a:xfrm>
            <a:off x="6543730" y="1258739"/>
            <a:ext cx="5008331" cy="2700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AD4DA968-10C0-4FA7-91F2-B7E4532141D0}"/>
              </a:ext>
            </a:extLst>
          </p:cNvPr>
          <p:cNvSpPr/>
          <p:nvPr/>
        </p:nvSpPr>
        <p:spPr>
          <a:xfrm>
            <a:off x="3726896" y="2649325"/>
            <a:ext cx="2966134" cy="495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4BA2DE9-97F7-4DDE-9F1F-9E3B51AA6F08}"/>
              </a:ext>
            </a:extLst>
          </p:cNvPr>
          <p:cNvSpPr/>
          <p:nvPr/>
        </p:nvSpPr>
        <p:spPr>
          <a:xfrm>
            <a:off x="1620410" y="2984688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A1900D2-CE74-42DB-BF6B-6BD695C89E57}"/>
              </a:ext>
            </a:extLst>
          </p:cNvPr>
          <p:cNvSpPr txBox="1"/>
          <p:nvPr/>
        </p:nvSpPr>
        <p:spPr>
          <a:xfrm>
            <a:off x="1285143" y="2529233"/>
            <a:ext cx="24417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（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の）リポジトリ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33AB24A-BC39-4FCA-A342-64AC8C281C6F}"/>
              </a:ext>
            </a:extLst>
          </p:cNvPr>
          <p:cNvSpPr/>
          <p:nvPr/>
        </p:nvSpPr>
        <p:spPr>
          <a:xfrm>
            <a:off x="1272049" y="2415198"/>
            <a:ext cx="2454847" cy="1536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792550B-7787-43B6-A930-F6D60AC82865}"/>
              </a:ext>
            </a:extLst>
          </p:cNvPr>
          <p:cNvSpPr txBox="1"/>
          <p:nvPr/>
        </p:nvSpPr>
        <p:spPr>
          <a:xfrm>
            <a:off x="295297" y="1246075"/>
            <a:ext cx="385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①</a:t>
            </a:r>
            <a:r>
              <a:rPr kumimoji="1" lang="en-US" altLang="ja-JP" sz="2800" dirty="0" err="1"/>
              <a:t>github</a:t>
            </a:r>
            <a:r>
              <a:rPr kumimoji="1" lang="ja-JP" altLang="en-US" sz="2800" dirty="0"/>
              <a:t>へ</a:t>
            </a:r>
            <a:r>
              <a:rPr kumimoji="1" lang="en-US" altLang="ja-JP" sz="2800" dirty="0"/>
              <a:t>push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810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A0884-4610-48CA-854E-58F64BA7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/>
          <a:lstStyle/>
          <a:p>
            <a:r>
              <a:rPr lang="en-US" altLang="ja-JP" dirty="0" err="1"/>
              <a:t>dockerhub</a:t>
            </a:r>
            <a:r>
              <a:rPr lang="ja-JP" altLang="en-US" dirty="0"/>
              <a:t>と</a:t>
            </a:r>
            <a:r>
              <a:rPr lang="en-US" altLang="ja-JP" dirty="0" err="1"/>
              <a:t>github</a:t>
            </a:r>
            <a:r>
              <a:rPr lang="ja-JP" altLang="en-US" dirty="0"/>
              <a:t>の連携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AD3F39-2E7E-4372-AA7C-9E8F300F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1026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9508D15C-E1E3-4E5F-9E47-88158DC1F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7611233" y="2661109"/>
            <a:ext cx="3699729" cy="13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80FA9CC-98E6-43FB-B9D2-CC515CA71182}"/>
              </a:ext>
            </a:extLst>
          </p:cNvPr>
          <p:cNvSpPr/>
          <p:nvPr/>
        </p:nvSpPr>
        <p:spPr>
          <a:xfrm>
            <a:off x="6543730" y="1258739"/>
            <a:ext cx="5008331" cy="2700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E998D05-81ED-4178-BA18-B4F054BAD509}"/>
              </a:ext>
            </a:extLst>
          </p:cNvPr>
          <p:cNvSpPr/>
          <p:nvPr/>
        </p:nvSpPr>
        <p:spPr>
          <a:xfrm>
            <a:off x="6593050" y="4039226"/>
            <a:ext cx="5008331" cy="2700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3D6E4B5-2F06-4DC5-B7C7-04BE6FBC5512}"/>
              </a:ext>
            </a:extLst>
          </p:cNvPr>
          <p:cNvSpPr/>
          <p:nvPr/>
        </p:nvSpPr>
        <p:spPr>
          <a:xfrm>
            <a:off x="7089760" y="1980409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C25DE6-1152-4104-BD80-F83A953B05A6}"/>
              </a:ext>
            </a:extLst>
          </p:cNvPr>
          <p:cNvSpPr txBox="1"/>
          <p:nvPr/>
        </p:nvSpPr>
        <p:spPr>
          <a:xfrm>
            <a:off x="6537888" y="1532521"/>
            <a:ext cx="2931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（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の）リポジトリ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A6D23C0-7AFA-44B5-8BA9-CE5CDCDF9D74}"/>
              </a:ext>
            </a:extLst>
          </p:cNvPr>
          <p:cNvSpPr/>
          <p:nvPr/>
        </p:nvSpPr>
        <p:spPr>
          <a:xfrm>
            <a:off x="6741399" y="1410919"/>
            <a:ext cx="2454847" cy="1646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94937BFB-8F61-491F-9A80-4063A0F21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420" y="5662069"/>
            <a:ext cx="4191590" cy="1041910"/>
          </a:xfrm>
          <a:prstGeom prst="rect">
            <a:avLst/>
          </a:prstGeom>
        </p:spPr>
      </p:pic>
      <p:sp>
        <p:nvSpPr>
          <p:cNvPr id="19" name="Freeform 1233">
            <a:extLst>
              <a:ext uri="{FF2B5EF4-FFF2-40B4-BE49-F238E27FC236}">
                <a16:creationId xmlns:a16="http://schemas.microsoft.com/office/drawing/2014/main" id="{99C79750-ECEC-4A9B-8439-701BCE805626}"/>
              </a:ext>
            </a:extLst>
          </p:cNvPr>
          <p:cNvSpPr>
            <a:spLocks noEditPoints="1"/>
          </p:cNvSpPr>
          <p:nvPr/>
        </p:nvSpPr>
        <p:spPr bwMode="auto">
          <a:xfrm>
            <a:off x="295297" y="1842870"/>
            <a:ext cx="4477146" cy="4232774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C359583-FB07-4AD5-8CA4-4C1AA8E0B1A4}"/>
              </a:ext>
            </a:extLst>
          </p:cNvPr>
          <p:cNvSpPr txBox="1"/>
          <p:nvPr/>
        </p:nvSpPr>
        <p:spPr>
          <a:xfrm>
            <a:off x="4320081" y="2309413"/>
            <a:ext cx="2223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1"/>
                </a:solidFill>
              </a:rPr>
              <a:t>①</a:t>
            </a:r>
            <a:r>
              <a:rPr kumimoji="1" lang="en-US" altLang="ja-JP" sz="2000" dirty="0" err="1">
                <a:solidFill>
                  <a:schemeClr val="accent1"/>
                </a:solidFill>
              </a:rPr>
              <a:t>github</a:t>
            </a:r>
            <a:r>
              <a:rPr kumimoji="1" lang="ja-JP" altLang="en-US" sz="2000" dirty="0">
                <a:solidFill>
                  <a:schemeClr val="accent1"/>
                </a:solidFill>
              </a:rPr>
              <a:t>へ</a:t>
            </a:r>
            <a:r>
              <a:rPr kumimoji="1" lang="en-US" altLang="ja-JP" sz="2000" dirty="0">
                <a:solidFill>
                  <a:schemeClr val="accent1"/>
                </a:solidFill>
              </a:rPr>
              <a:t>push</a:t>
            </a:r>
            <a:endParaRPr kumimoji="1" lang="ja-JP" altLang="en-US" sz="2000" dirty="0">
              <a:solidFill>
                <a:schemeClr val="accent1"/>
              </a:solidFill>
            </a:endParaRP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DFAA1201-F88E-4C60-BB6C-6C5A383AC9A4}"/>
              </a:ext>
            </a:extLst>
          </p:cNvPr>
          <p:cNvSpPr/>
          <p:nvPr/>
        </p:nvSpPr>
        <p:spPr>
          <a:xfrm>
            <a:off x="3726896" y="2649325"/>
            <a:ext cx="2966134" cy="495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52A5632-A5AF-4919-A144-2BEB586821D5}"/>
              </a:ext>
            </a:extLst>
          </p:cNvPr>
          <p:cNvSpPr/>
          <p:nvPr/>
        </p:nvSpPr>
        <p:spPr>
          <a:xfrm>
            <a:off x="1620410" y="2984688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FDE2861-8F19-4E54-95ED-B0C8E6974C54}"/>
              </a:ext>
            </a:extLst>
          </p:cNvPr>
          <p:cNvSpPr/>
          <p:nvPr/>
        </p:nvSpPr>
        <p:spPr>
          <a:xfrm>
            <a:off x="1272049" y="2415198"/>
            <a:ext cx="2454847" cy="1536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EB95866-F816-419E-8D9A-9B0605A4418F}"/>
              </a:ext>
            </a:extLst>
          </p:cNvPr>
          <p:cNvSpPr txBox="1"/>
          <p:nvPr/>
        </p:nvSpPr>
        <p:spPr>
          <a:xfrm>
            <a:off x="295297" y="1246075"/>
            <a:ext cx="3856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①</a:t>
            </a:r>
            <a:r>
              <a:rPr kumimoji="1" lang="en-US" altLang="ja-JP" sz="2800" dirty="0" err="1"/>
              <a:t>github</a:t>
            </a:r>
            <a:r>
              <a:rPr kumimoji="1" lang="ja-JP" altLang="en-US" sz="2800" dirty="0"/>
              <a:t>へ</a:t>
            </a:r>
            <a:r>
              <a:rPr kumimoji="1" lang="en-US" altLang="ja-JP" sz="2800" dirty="0"/>
              <a:t>push</a:t>
            </a:r>
            <a:endParaRPr kumimoji="1" lang="ja-JP" altLang="en-US" sz="28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48B84EC-02FF-4038-95E1-041C55DC1D0C}"/>
              </a:ext>
            </a:extLst>
          </p:cNvPr>
          <p:cNvSpPr txBox="1"/>
          <p:nvPr/>
        </p:nvSpPr>
        <p:spPr>
          <a:xfrm>
            <a:off x="1285143" y="2529233"/>
            <a:ext cx="24417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（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の）リポジトリ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1752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A0884-4610-48CA-854E-58F64BA7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/>
          <a:lstStyle/>
          <a:p>
            <a:r>
              <a:rPr lang="en-US" altLang="ja-JP" dirty="0" err="1"/>
              <a:t>dockerhub</a:t>
            </a:r>
            <a:r>
              <a:rPr lang="ja-JP" altLang="en-US" dirty="0"/>
              <a:t>と</a:t>
            </a:r>
            <a:r>
              <a:rPr lang="en-US" altLang="ja-JP" dirty="0" err="1"/>
              <a:t>github</a:t>
            </a:r>
            <a:r>
              <a:rPr lang="ja-JP" altLang="en-US" dirty="0"/>
              <a:t>の連携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AD3F39-2E7E-4372-AA7C-9E8F300F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1026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9508D15C-E1E3-4E5F-9E47-88158DC1F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7611233" y="2661109"/>
            <a:ext cx="3699729" cy="13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8161C20-C80F-47C6-ABA0-0246BE09D834}"/>
              </a:ext>
            </a:extLst>
          </p:cNvPr>
          <p:cNvSpPr txBox="1"/>
          <p:nvPr/>
        </p:nvSpPr>
        <p:spPr>
          <a:xfrm>
            <a:off x="7485078" y="4080859"/>
            <a:ext cx="419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accent1"/>
                </a:solidFill>
              </a:rPr>
              <a:t>②</a:t>
            </a:r>
            <a:r>
              <a:rPr lang="en-US" altLang="ja-JP" sz="2000" dirty="0" err="1">
                <a:solidFill>
                  <a:schemeClr val="accent1"/>
                </a:solidFill>
              </a:rPr>
              <a:t>github</a:t>
            </a:r>
            <a:r>
              <a:rPr lang="ja-JP" altLang="en-US" sz="2000" dirty="0">
                <a:solidFill>
                  <a:schemeClr val="accent1"/>
                </a:solidFill>
              </a:rPr>
              <a:t>に</a:t>
            </a:r>
            <a:r>
              <a:rPr lang="en-US" altLang="ja-JP" sz="2000" dirty="0">
                <a:solidFill>
                  <a:schemeClr val="accent1"/>
                </a:solidFill>
              </a:rPr>
              <a:t>push</a:t>
            </a:r>
            <a:r>
              <a:rPr lang="ja-JP" altLang="en-US" sz="2000" dirty="0">
                <a:solidFill>
                  <a:schemeClr val="accent1"/>
                </a:solidFill>
              </a:rPr>
              <a:t>したリポジトリ内の</a:t>
            </a:r>
            <a:r>
              <a:rPr lang="en-US" altLang="ja-JP" sz="2000" dirty="0" err="1">
                <a:solidFill>
                  <a:schemeClr val="accent1"/>
                </a:solidFill>
              </a:rPr>
              <a:t>Dockerfile</a:t>
            </a:r>
            <a:r>
              <a:rPr lang="ja-JP" altLang="en-US" sz="2000" dirty="0">
                <a:solidFill>
                  <a:schemeClr val="accent1"/>
                </a:solidFill>
              </a:rPr>
              <a:t>を</a:t>
            </a:r>
            <a:r>
              <a:rPr lang="en-US" altLang="ja-JP" sz="2000" dirty="0" err="1">
                <a:solidFill>
                  <a:schemeClr val="accent1"/>
                </a:solidFill>
              </a:rPr>
              <a:t>dockerhub</a:t>
            </a:r>
            <a:r>
              <a:rPr lang="ja-JP" altLang="en-US" sz="2000" dirty="0">
                <a:solidFill>
                  <a:schemeClr val="accent1"/>
                </a:solidFill>
              </a:rPr>
              <a:t>で参照</a:t>
            </a:r>
            <a:endParaRPr kumimoji="1" lang="ja-JP" altLang="en-US" sz="2000" dirty="0">
              <a:solidFill>
                <a:schemeClr val="accent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80FA9CC-98E6-43FB-B9D2-CC515CA71182}"/>
              </a:ext>
            </a:extLst>
          </p:cNvPr>
          <p:cNvSpPr/>
          <p:nvPr/>
        </p:nvSpPr>
        <p:spPr>
          <a:xfrm>
            <a:off x="6543730" y="1258739"/>
            <a:ext cx="5008331" cy="2700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E998D05-81ED-4178-BA18-B4F054BAD509}"/>
              </a:ext>
            </a:extLst>
          </p:cNvPr>
          <p:cNvSpPr/>
          <p:nvPr/>
        </p:nvSpPr>
        <p:spPr>
          <a:xfrm>
            <a:off x="6593050" y="4039226"/>
            <a:ext cx="5008331" cy="2700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3D6E4B5-2F06-4DC5-B7C7-04BE6FBC5512}"/>
              </a:ext>
            </a:extLst>
          </p:cNvPr>
          <p:cNvSpPr/>
          <p:nvPr/>
        </p:nvSpPr>
        <p:spPr>
          <a:xfrm>
            <a:off x="7089760" y="1980409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C25DE6-1152-4104-BD80-F83A953B05A6}"/>
              </a:ext>
            </a:extLst>
          </p:cNvPr>
          <p:cNvSpPr txBox="1"/>
          <p:nvPr/>
        </p:nvSpPr>
        <p:spPr>
          <a:xfrm>
            <a:off x="6537888" y="1532521"/>
            <a:ext cx="2931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（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の）リポジトリ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A6D23C0-7AFA-44B5-8BA9-CE5CDCDF9D74}"/>
              </a:ext>
            </a:extLst>
          </p:cNvPr>
          <p:cNvSpPr/>
          <p:nvPr/>
        </p:nvSpPr>
        <p:spPr>
          <a:xfrm>
            <a:off x="6741399" y="1410919"/>
            <a:ext cx="2454847" cy="1646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8FD8998-0CC7-4D2D-B7D8-A4B17967069E}"/>
              </a:ext>
            </a:extLst>
          </p:cNvPr>
          <p:cNvSpPr/>
          <p:nvPr/>
        </p:nvSpPr>
        <p:spPr>
          <a:xfrm rot="5400000">
            <a:off x="6396357" y="3564574"/>
            <a:ext cx="1832848" cy="495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105BF20-EBB1-40E3-A5F6-4898AB1C0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420" y="5662069"/>
            <a:ext cx="4191590" cy="1041910"/>
          </a:xfrm>
          <a:prstGeom prst="rect">
            <a:avLst/>
          </a:prstGeom>
        </p:spPr>
      </p:pic>
      <p:sp>
        <p:nvSpPr>
          <p:cNvPr id="21" name="Freeform 1233">
            <a:extLst>
              <a:ext uri="{FF2B5EF4-FFF2-40B4-BE49-F238E27FC236}">
                <a16:creationId xmlns:a16="http://schemas.microsoft.com/office/drawing/2014/main" id="{26048AEE-A80D-47C1-8D4F-47E3B0BC6868}"/>
              </a:ext>
            </a:extLst>
          </p:cNvPr>
          <p:cNvSpPr>
            <a:spLocks noEditPoints="1"/>
          </p:cNvSpPr>
          <p:nvPr/>
        </p:nvSpPr>
        <p:spPr bwMode="auto">
          <a:xfrm>
            <a:off x="295297" y="1842870"/>
            <a:ext cx="4477146" cy="4232774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CE4000E-D56E-44EF-8CB5-DFC4C8EBC60F}"/>
              </a:ext>
            </a:extLst>
          </p:cNvPr>
          <p:cNvSpPr/>
          <p:nvPr/>
        </p:nvSpPr>
        <p:spPr>
          <a:xfrm>
            <a:off x="1620410" y="2984688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6F36A38-4A03-441B-A612-9B3774670903}"/>
              </a:ext>
            </a:extLst>
          </p:cNvPr>
          <p:cNvSpPr/>
          <p:nvPr/>
        </p:nvSpPr>
        <p:spPr>
          <a:xfrm>
            <a:off x="1272049" y="2415198"/>
            <a:ext cx="2454847" cy="1536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32827EE-BA04-4B3D-921F-EE8FE20F23E4}"/>
              </a:ext>
            </a:extLst>
          </p:cNvPr>
          <p:cNvSpPr txBox="1"/>
          <p:nvPr/>
        </p:nvSpPr>
        <p:spPr>
          <a:xfrm>
            <a:off x="295297" y="1255495"/>
            <a:ext cx="4804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②</a:t>
            </a:r>
            <a:r>
              <a:rPr lang="en-US" altLang="ja-JP" sz="2800" dirty="0" err="1"/>
              <a:t>github</a:t>
            </a:r>
            <a:r>
              <a:rPr lang="ja-JP" altLang="en-US" sz="2800" dirty="0"/>
              <a:t>と</a:t>
            </a:r>
            <a:r>
              <a:rPr lang="en-US" altLang="ja-JP" sz="2800" dirty="0" err="1"/>
              <a:t>dockerhub</a:t>
            </a:r>
            <a:r>
              <a:rPr lang="ja-JP" altLang="en-US" sz="2800" dirty="0"/>
              <a:t>を連携</a:t>
            </a:r>
            <a:endParaRPr kumimoji="1" lang="ja-JP" altLang="en-US" sz="28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4F159D3-7D7E-45B8-850E-4CFE4356496D}"/>
              </a:ext>
            </a:extLst>
          </p:cNvPr>
          <p:cNvSpPr txBox="1"/>
          <p:nvPr/>
        </p:nvSpPr>
        <p:spPr>
          <a:xfrm>
            <a:off x="1285143" y="2529233"/>
            <a:ext cx="24417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（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の）リポジトリ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369482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A0884-4610-48CA-854E-58F64BA7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/>
          <a:lstStyle/>
          <a:p>
            <a:r>
              <a:rPr lang="en-US" altLang="ja-JP" dirty="0" err="1"/>
              <a:t>dockerhub</a:t>
            </a:r>
            <a:r>
              <a:rPr lang="ja-JP" altLang="en-US" dirty="0"/>
              <a:t>と</a:t>
            </a:r>
            <a:r>
              <a:rPr lang="en-US" altLang="ja-JP" dirty="0" err="1"/>
              <a:t>github</a:t>
            </a:r>
            <a:r>
              <a:rPr lang="ja-JP" altLang="en-US" dirty="0"/>
              <a:t>の連携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AD3F39-2E7E-4372-AA7C-9E8F300F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1026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9508D15C-E1E3-4E5F-9E47-88158DC1F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7611233" y="2661109"/>
            <a:ext cx="3699729" cy="13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80FA9CC-98E6-43FB-B9D2-CC515CA71182}"/>
              </a:ext>
            </a:extLst>
          </p:cNvPr>
          <p:cNvSpPr/>
          <p:nvPr/>
        </p:nvSpPr>
        <p:spPr>
          <a:xfrm>
            <a:off x="6543730" y="1258739"/>
            <a:ext cx="5008331" cy="2700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E998D05-81ED-4178-BA18-B4F054BAD509}"/>
              </a:ext>
            </a:extLst>
          </p:cNvPr>
          <p:cNvSpPr/>
          <p:nvPr/>
        </p:nvSpPr>
        <p:spPr>
          <a:xfrm>
            <a:off x="6593050" y="4039226"/>
            <a:ext cx="5008331" cy="2700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3D6E4B5-2F06-4DC5-B7C7-04BE6FBC5512}"/>
              </a:ext>
            </a:extLst>
          </p:cNvPr>
          <p:cNvSpPr/>
          <p:nvPr/>
        </p:nvSpPr>
        <p:spPr>
          <a:xfrm>
            <a:off x="7089760" y="1980409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C25DE6-1152-4104-BD80-F83A953B05A6}"/>
              </a:ext>
            </a:extLst>
          </p:cNvPr>
          <p:cNvSpPr txBox="1"/>
          <p:nvPr/>
        </p:nvSpPr>
        <p:spPr>
          <a:xfrm>
            <a:off x="6537888" y="1532521"/>
            <a:ext cx="2931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（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の）リポジトリ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A6D23C0-7AFA-44B5-8BA9-CE5CDCDF9D74}"/>
              </a:ext>
            </a:extLst>
          </p:cNvPr>
          <p:cNvSpPr/>
          <p:nvPr/>
        </p:nvSpPr>
        <p:spPr>
          <a:xfrm>
            <a:off x="6741399" y="1410919"/>
            <a:ext cx="2454847" cy="1646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637FBD8-B34D-4502-A571-34D57518293A}"/>
              </a:ext>
            </a:extLst>
          </p:cNvPr>
          <p:cNvSpPr/>
          <p:nvPr/>
        </p:nvSpPr>
        <p:spPr>
          <a:xfrm rot="5400000">
            <a:off x="6396357" y="3564574"/>
            <a:ext cx="1832848" cy="495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AEC06307-36A9-47B0-B159-160011E35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420" y="5662069"/>
            <a:ext cx="4191590" cy="104191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4DE046-83C2-4C44-A56F-DAA0C3AE0EB7}"/>
              </a:ext>
            </a:extLst>
          </p:cNvPr>
          <p:cNvSpPr/>
          <p:nvPr/>
        </p:nvSpPr>
        <p:spPr>
          <a:xfrm>
            <a:off x="6741399" y="4759250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0610550-3315-45A6-9ED8-8A67AE0407FB}"/>
              </a:ext>
            </a:extLst>
          </p:cNvPr>
          <p:cNvSpPr txBox="1"/>
          <p:nvPr/>
        </p:nvSpPr>
        <p:spPr>
          <a:xfrm>
            <a:off x="7485078" y="4080859"/>
            <a:ext cx="4191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accent1"/>
                </a:solidFill>
              </a:rPr>
              <a:t>②</a:t>
            </a:r>
            <a:r>
              <a:rPr lang="en-US" altLang="ja-JP" sz="2000" dirty="0" err="1">
                <a:solidFill>
                  <a:schemeClr val="accent1"/>
                </a:solidFill>
              </a:rPr>
              <a:t>github</a:t>
            </a:r>
            <a:r>
              <a:rPr lang="ja-JP" altLang="en-US" sz="2000" dirty="0">
                <a:solidFill>
                  <a:schemeClr val="accent1"/>
                </a:solidFill>
              </a:rPr>
              <a:t>に</a:t>
            </a:r>
            <a:r>
              <a:rPr lang="en-US" altLang="ja-JP" sz="2000" dirty="0">
                <a:solidFill>
                  <a:schemeClr val="accent1"/>
                </a:solidFill>
              </a:rPr>
              <a:t>push</a:t>
            </a:r>
            <a:r>
              <a:rPr lang="ja-JP" altLang="en-US" sz="2000" dirty="0">
                <a:solidFill>
                  <a:schemeClr val="accent1"/>
                </a:solidFill>
              </a:rPr>
              <a:t>したリポジトリ内の</a:t>
            </a:r>
            <a:r>
              <a:rPr lang="en-US" altLang="ja-JP" sz="2000" dirty="0" err="1">
                <a:solidFill>
                  <a:schemeClr val="accent1"/>
                </a:solidFill>
              </a:rPr>
              <a:t>Dockerfile</a:t>
            </a:r>
            <a:r>
              <a:rPr lang="ja-JP" altLang="en-US" sz="2000" dirty="0">
                <a:solidFill>
                  <a:schemeClr val="accent1"/>
                </a:solidFill>
              </a:rPr>
              <a:t>を</a:t>
            </a:r>
            <a:r>
              <a:rPr lang="en-US" altLang="ja-JP" sz="2000" dirty="0" err="1">
                <a:solidFill>
                  <a:schemeClr val="accent1"/>
                </a:solidFill>
              </a:rPr>
              <a:t>dockerhub</a:t>
            </a:r>
            <a:r>
              <a:rPr lang="ja-JP" altLang="en-US" sz="2000" dirty="0">
                <a:solidFill>
                  <a:schemeClr val="accent1"/>
                </a:solidFill>
              </a:rPr>
              <a:t>で参照</a:t>
            </a:r>
            <a:endParaRPr kumimoji="1" lang="ja-JP" altLang="en-US" sz="2000" dirty="0">
              <a:solidFill>
                <a:schemeClr val="accent1"/>
              </a:solidFill>
            </a:endParaRPr>
          </a:p>
        </p:txBody>
      </p:sp>
      <p:sp>
        <p:nvSpPr>
          <p:cNvPr id="27" name="Freeform 1233">
            <a:extLst>
              <a:ext uri="{FF2B5EF4-FFF2-40B4-BE49-F238E27FC236}">
                <a16:creationId xmlns:a16="http://schemas.microsoft.com/office/drawing/2014/main" id="{DBEFE1F0-1B98-46BB-8BAF-357E0CA0E3B6}"/>
              </a:ext>
            </a:extLst>
          </p:cNvPr>
          <p:cNvSpPr>
            <a:spLocks noEditPoints="1"/>
          </p:cNvSpPr>
          <p:nvPr/>
        </p:nvSpPr>
        <p:spPr bwMode="auto">
          <a:xfrm>
            <a:off x="295297" y="1842870"/>
            <a:ext cx="4477146" cy="4232774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44EC761-9B1F-4B22-B76A-7076C8FC2BEB}"/>
              </a:ext>
            </a:extLst>
          </p:cNvPr>
          <p:cNvSpPr/>
          <p:nvPr/>
        </p:nvSpPr>
        <p:spPr>
          <a:xfrm>
            <a:off x="1620410" y="2984688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917955C-96AE-4E21-B2E9-2F0520024410}"/>
              </a:ext>
            </a:extLst>
          </p:cNvPr>
          <p:cNvSpPr/>
          <p:nvPr/>
        </p:nvSpPr>
        <p:spPr>
          <a:xfrm>
            <a:off x="1272049" y="2415198"/>
            <a:ext cx="2454847" cy="1536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99D8DF5-BA69-453C-80DB-73A5AB4AF4D4}"/>
              </a:ext>
            </a:extLst>
          </p:cNvPr>
          <p:cNvSpPr txBox="1"/>
          <p:nvPr/>
        </p:nvSpPr>
        <p:spPr>
          <a:xfrm>
            <a:off x="295297" y="1255495"/>
            <a:ext cx="4804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②</a:t>
            </a:r>
            <a:r>
              <a:rPr lang="en-US" altLang="ja-JP" sz="2800" dirty="0" err="1"/>
              <a:t>github</a:t>
            </a:r>
            <a:r>
              <a:rPr lang="ja-JP" altLang="en-US" sz="2800" dirty="0"/>
              <a:t>と</a:t>
            </a:r>
            <a:r>
              <a:rPr lang="en-US" altLang="ja-JP" sz="2800" dirty="0" err="1"/>
              <a:t>dockerhub</a:t>
            </a:r>
            <a:r>
              <a:rPr lang="ja-JP" altLang="en-US" sz="2800" dirty="0"/>
              <a:t>を連携</a:t>
            </a:r>
            <a:endParaRPr kumimoji="1" lang="ja-JP" altLang="en-US" sz="2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821EC17-27AF-47C1-8ABC-CE868E548D42}"/>
              </a:ext>
            </a:extLst>
          </p:cNvPr>
          <p:cNvSpPr txBox="1"/>
          <p:nvPr/>
        </p:nvSpPr>
        <p:spPr>
          <a:xfrm>
            <a:off x="1285143" y="2529233"/>
            <a:ext cx="24417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（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の）リポジトリ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278928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A0884-4610-48CA-854E-58F64BA7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/>
          <a:lstStyle/>
          <a:p>
            <a:r>
              <a:rPr lang="en-US" altLang="ja-JP" dirty="0" err="1"/>
              <a:t>dockerhub</a:t>
            </a:r>
            <a:r>
              <a:rPr lang="ja-JP" altLang="en-US" dirty="0"/>
              <a:t>と</a:t>
            </a:r>
            <a:r>
              <a:rPr lang="en-US" altLang="ja-JP" dirty="0" err="1"/>
              <a:t>github</a:t>
            </a:r>
            <a:r>
              <a:rPr lang="ja-JP" altLang="en-US" dirty="0"/>
              <a:t>の連携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AD3F39-2E7E-4372-AA7C-9E8F300F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50FF4A5-5A95-467A-8B5B-4C9BB04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420" y="5662069"/>
            <a:ext cx="4191590" cy="1041910"/>
          </a:xfrm>
          <a:prstGeom prst="rect">
            <a:avLst/>
          </a:prstGeom>
        </p:spPr>
      </p:pic>
      <p:pic>
        <p:nvPicPr>
          <p:cNvPr id="1026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9508D15C-E1E3-4E5F-9E47-88158DC1F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7611233" y="2661109"/>
            <a:ext cx="3699729" cy="13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8161C20-C80F-47C6-ABA0-0246BE09D834}"/>
              </a:ext>
            </a:extLst>
          </p:cNvPr>
          <p:cNvSpPr txBox="1"/>
          <p:nvPr/>
        </p:nvSpPr>
        <p:spPr>
          <a:xfrm>
            <a:off x="6868417" y="4067728"/>
            <a:ext cx="4358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</a:rPr>
              <a:t>③</a:t>
            </a:r>
            <a:r>
              <a:rPr lang="en-US" altLang="ja-JP" sz="2000" dirty="0" err="1">
                <a:solidFill>
                  <a:schemeClr val="accent1"/>
                </a:solidFill>
              </a:rPr>
              <a:t>dockerhub</a:t>
            </a:r>
            <a:r>
              <a:rPr lang="ja-JP" altLang="en-US" sz="2000" dirty="0">
                <a:solidFill>
                  <a:schemeClr val="accent1"/>
                </a:solidFill>
              </a:rPr>
              <a:t>で</a:t>
            </a:r>
            <a:r>
              <a:rPr lang="en-US" altLang="ja-JP" sz="2000" dirty="0" err="1">
                <a:solidFill>
                  <a:schemeClr val="accent1"/>
                </a:solidFill>
              </a:rPr>
              <a:t>Dockerfile</a:t>
            </a:r>
            <a:r>
              <a:rPr lang="ja-JP" altLang="en-US" sz="2000" dirty="0">
                <a:solidFill>
                  <a:schemeClr val="accent1"/>
                </a:solidFill>
              </a:rPr>
              <a:t>を</a:t>
            </a:r>
            <a:r>
              <a:rPr lang="en-US" altLang="ja-JP" sz="2000" dirty="0">
                <a:solidFill>
                  <a:schemeClr val="accent1"/>
                </a:solidFill>
              </a:rPr>
              <a:t>build</a:t>
            </a:r>
            <a:r>
              <a:rPr lang="ja-JP" altLang="en-US" sz="2000" dirty="0">
                <a:solidFill>
                  <a:schemeClr val="accent1"/>
                </a:solidFill>
              </a:rPr>
              <a:t>して</a:t>
            </a:r>
            <a:r>
              <a:rPr lang="en-US" altLang="ja-JP" sz="2000" dirty="0">
                <a:solidFill>
                  <a:schemeClr val="accent1"/>
                </a:solidFill>
              </a:rPr>
              <a:t>docker image</a:t>
            </a:r>
            <a:r>
              <a:rPr lang="ja-JP" altLang="en-US" sz="2000" dirty="0">
                <a:solidFill>
                  <a:schemeClr val="accent1"/>
                </a:solidFill>
              </a:rPr>
              <a:t>を作成（自動</a:t>
            </a:r>
            <a:r>
              <a:rPr lang="en-US" altLang="ja-JP" sz="2000" dirty="0">
                <a:solidFill>
                  <a:schemeClr val="accent1"/>
                </a:solidFill>
              </a:rPr>
              <a:t>build</a:t>
            </a:r>
            <a:r>
              <a:rPr lang="ja-JP" altLang="en-US" sz="2000" dirty="0">
                <a:solidFill>
                  <a:schemeClr val="accent1"/>
                </a:solidFill>
              </a:rPr>
              <a:t>）</a:t>
            </a:r>
            <a:endParaRPr kumimoji="1" lang="ja-JP" altLang="en-US" sz="2000" dirty="0">
              <a:solidFill>
                <a:schemeClr val="accent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80FA9CC-98E6-43FB-B9D2-CC515CA71182}"/>
              </a:ext>
            </a:extLst>
          </p:cNvPr>
          <p:cNvSpPr/>
          <p:nvPr/>
        </p:nvSpPr>
        <p:spPr>
          <a:xfrm>
            <a:off x="6543730" y="1258739"/>
            <a:ext cx="5008331" cy="2700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E998D05-81ED-4178-BA18-B4F054BAD509}"/>
              </a:ext>
            </a:extLst>
          </p:cNvPr>
          <p:cNvSpPr/>
          <p:nvPr/>
        </p:nvSpPr>
        <p:spPr>
          <a:xfrm>
            <a:off x="6593050" y="4039226"/>
            <a:ext cx="5008331" cy="2700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3D6E4B5-2F06-4DC5-B7C7-04BE6FBC5512}"/>
              </a:ext>
            </a:extLst>
          </p:cNvPr>
          <p:cNvSpPr/>
          <p:nvPr/>
        </p:nvSpPr>
        <p:spPr>
          <a:xfrm>
            <a:off x="7089760" y="1980409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C25DE6-1152-4104-BD80-F83A953B05A6}"/>
              </a:ext>
            </a:extLst>
          </p:cNvPr>
          <p:cNvSpPr txBox="1"/>
          <p:nvPr/>
        </p:nvSpPr>
        <p:spPr>
          <a:xfrm>
            <a:off x="6537888" y="1532521"/>
            <a:ext cx="2931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（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の）リポジトリ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A6D23C0-7AFA-44B5-8BA9-CE5CDCDF9D74}"/>
              </a:ext>
            </a:extLst>
          </p:cNvPr>
          <p:cNvSpPr/>
          <p:nvPr/>
        </p:nvSpPr>
        <p:spPr>
          <a:xfrm>
            <a:off x="6741399" y="1410919"/>
            <a:ext cx="2454847" cy="1646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637FBD8-B34D-4502-A571-34D57518293A}"/>
              </a:ext>
            </a:extLst>
          </p:cNvPr>
          <p:cNvSpPr/>
          <p:nvPr/>
        </p:nvSpPr>
        <p:spPr>
          <a:xfrm>
            <a:off x="8268542" y="4964154"/>
            <a:ext cx="1366699" cy="495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1E4DE02-528D-4294-B60B-0FABB5655F61}"/>
              </a:ext>
            </a:extLst>
          </p:cNvPr>
          <p:cNvSpPr/>
          <p:nvPr/>
        </p:nvSpPr>
        <p:spPr>
          <a:xfrm>
            <a:off x="6741399" y="4759250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9272583-B0CC-479D-804E-47917FC7461A}"/>
              </a:ext>
            </a:extLst>
          </p:cNvPr>
          <p:cNvSpPr/>
          <p:nvPr/>
        </p:nvSpPr>
        <p:spPr>
          <a:xfrm>
            <a:off x="9635242" y="4740291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docker image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Freeform 1233">
            <a:extLst>
              <a:ext uri="{FF2B5EF4-FFF2-40B4-BE49-F238E27FC236}">
                <a16:creationId xmlns:a16="http://schemas.microsoft.com/office/drawing/2014/main" id="{C2F9237E-B02E-49FA-BE17-D9159E9B94CC}"/>
              </a:ext>
            </a:extLst>
          </p:cNvPr>
          <p:cNvSpPr>
            <a:spLocks noEditPoints="1"/>
          </p:cNvSpPr>
          <p:nvPr/>
        </p:nvSpPr>
        <p:spPr bwMode="auto">
          <a:xfrm>
            <a:off x="295297" y="1842870"/>
            <a:ext cx="4477146" cy="4232774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D5D595A-5CAC-4D99-B1CB-4A81DA676E7C}"/>
              </a:ext>
            </a:extLst>
          </p:cNvPr>
          <p:cNvSpPr/>
          <p:nvPr/>
        </p:nvSpPr>
        <p:spPr>
          <a:xfrm>
            <a:off x="1620410" y="2984688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5C05FAB-D68B-4E74-B089-17907D74F5F6}"/>
              </a:ext>
            </a:extLst>
          </p:cNvPr>
          <p:cNvSpPr/>
          <p:nvPr/>
        </p:nvSpPr>
        <p:spPr>
          <a:xfrm>
            <a:off x="1272049" y="2415198"/>
            <a:ext cx="2454847" cy="1536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60EF46D-DAF8-46D6-8C13-DF1F10695380}"/>
              </a:ext>
            </a:extLst>
          </p:cNvPr>
          <p:cNvSpPr txBox="1"/>
          <p:nvPr/>
        </p:nvSpPr>
        <p:spPr>
          <a:xfrm>
            <a:off x="295297" y="1229453"/>
            <a:ext cx="4804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③</a:t>
            </a:r>
            <a:r>
              <a:rPr lang="en-US" altLang="ja-JP" sz="2800" dirty="0"/>
              <a:t>docker image</a:t>
            </a:r>
            <a:r>
              <a:rPr lang="ja-JP" altLang="en-US" sz="2800" dirty="0"/>
              <a:t>を作成</a:t>
            </a:r>
            <a:endParaRPr kumimoji="1" lang="ja-JP" altLang="en-US" sz="28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307E15C-A950-4F5E-A8CD-8AB75093A134}"/>
              </a:ext>
            </a:extLst>
          </p:cNvPr>
          <p:cNvSpPr txBox="1"/>
          <p:nvPr/>
        </p:nvSpPr>
        <p:spPr>
          <a:xfrm>
            <a:off x="1285143" y="2529233"/>
            <a:ext cx="24417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（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の）リポジトリ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233534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A0884-4610-48CA-854E-58F64BA7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/>
          <a:lstStyle/>
          <a:p>
            <a:r>
              <a:rPr lang="en-US" altLang="ja-JP" dirty="0" err="1"/>
              <a:t>dockerhub</a:t>
            </a:r>
            <a:r>
              <a:rPr lang="ja-JP" altLang="en-US" dirty="0"/>
              <a:t>と</a:t>
            </a:r>
            <a:r>
              <a:rPr lang="en-US" altLang="ja-JP" dirty="0" err="1"/>
              <a:t>github</a:t>
            </a:r>
            <a:r>
              <a:rPr lang="ja-JP" altLang="en-US" dirty="0"/>
              <a:t>の連携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AD3F39-2E7E-4372-AA7C-9E8F300F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50FF4A5-5A95-467A-8B5B-4C9BB04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420" y="5662069"/>
            <a:ext cx="4191590" cy="1041910"/>
          </a:xfrm>
          <a:prstGeom prst="rect">
            <a:avLst/>
          </a:prstGeom>
        </p:spPr>
      </p:pic>
      <p:pic>
        <p:nvPicPr>
          <p:cNvPr id="1026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9508D15C-E1E3-4E5F-9E47-88158DC1F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7611233" y="2661109"/>
            <a:ext cx="3699729" cy="13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8161C20-C80F-47C6-ABA0-0246BE09D834}"/>
              </a:ext>
            </a:extLst>
          </p:cNvPr>
          <p:cNvSpPr txBox="1"/>
          <p:nvPr/>
        </p:nvSpPr>
        <p:spPr>
          <a:xfrm>
            <a:off x="6868417" y="4067728"/>
            <a:ext cx="4358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accent1"/>
                </a:solidFill>
              </a:rPr>
              <a:t>④必要な時</a:t>
            </a:r>
            <a:r>
              <a:rPr lang="ja-JP" altLang="en-US" sz="2000" dirty="0">
                <a:solidFill>
                  <a:schemeClr val="accent1"/>
                </a:solidFill>
              </a:rPr>
              <a:t>に，ホストへ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accent1"/>
                </a:solidFill>
              </a:rPr>
              <a:t>docker image</a:t>
            </a:r>
            <a:r>
              <a:rPr lang="ja-JP" altLang="en-US" sz="2000" dirty="0">
                <a:solidFill>
                  <a:schemeClr val="accent1"/>
                </a:solidFill>
              </a:rPr>
              <a:t>を</a:t>
            </a:r>
            <a:r>
              <a:rPr lang="en-US" altLang="ja-JP" sz="2000" dirty="0">
                <a:solidFill>
                  <a:schemeClr val="accent1"/>
                </a:solidFill>
              </a:rPr>
              <a:t>pull</a:t>
            </a:r>
            <a:endParaRPr kumimoji="1" lang="en-US" altLang="ja-JP" sz="2000" dirty="0">
              <a:solidFill>
                <a:schemeClr val="accent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80FA9CC-98E6-43FB-B9D2-CC515CA71182}"/>
              </a:ext>
            </a:extLst>
          </p:cNvPr>
          <p:cNvSpPr/>
          <p:nvPr/>
        </p:nvSpPr>
        <p:spPr>
          <a:xfrm>
            <a:off x="6543730" y="1258739"/>
            <a:ext cx="5008331" cy="2700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E998D05-81ED-4178-BA18-B4F054BAD509}"/>
              </a:ext>
            </a:extLst>
          </p:cNvPr>
          <p:cNvSpPr/>
          <p:nvPr/>
        </p:nvSpPr>
        <p:spPr>
          <a:xfrm>
            <a:off x="6593050" y="4039226"/>
            <a:ext cx="5008331" cy="2700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3D6E4B5-2F06-4DC5-B7C7-04BE6FBC5512}"/>
              </a:ext>
            </a:extLst>
          </p:cNvPr>
          <p:cNvSpPr/>
          <p:nvPr/>
        </p:nvSpPr>
        <p:spPr>
          <a:xfrm>
            <a:off x="7089760" y="1980409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C25DE6-1152-4104-BD80-F83A953B05A6}"/>
              </a:ext>
            </a:extLst>
          </p:cNvPr>
          <p:cNvSpPr txBox="1"/>
          <p:nvPr/>
        </p:nvSpPr>
        <p:spPr>
          <a:xfrm>
            <a:off x="6537888" y="1532521"/>
            <a:ext cx="2931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（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の）リポジトリ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A6D23C0-7AFA-44B5-8BA9-CE5CDCDF9D74}"/>
              </a:ext>
            </a:extLst>
          </p:cNvPr>
          <p:cNvSpPr/>
          <p:nvPr/>
        </p:nvSpPr>
        <p:spPr>
          <a:xfrm>
            <a:off x="6741399" y="1410919"/>
            <a:ext cx="2454847" cy="1646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9272583-B0CC-479D-804E-47917FC7461A}"/>
              </a:ext>
            </a:extLst>
          </p:cNvPr>
          <p:cNvSpPr/>
          <p:nvPr/>
        </p:nvSpPr>
        <p:spPr>
          <a:xfrm>
            <a:off x="9635242" y="4740291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docker image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Freeform 1233">
            <a:extLst>
              <a:ext uri="{FF2B5EF4-FFF2-40B4-BE49-F238E27FC236}">
                <a16:creationId xmlns:a16="http://schemas.microsoft.com/office/drawing/2014/main" id="{69D97DC0-850C-42CB-AD91-F6651032BC53}"/>
              </a:ext>
            </a:extLst>
          </p:cNvPr>
          <p:cNvSpPr>
            <a:spLocks noEditPoints="1"/>
          </p:cNvSpPr>
          <p:nvPr/>
        </p:nvSpPr>
        <p:spPr bwMode="auto">
          <a:xfrm>
            <a:off x="295297" y="1842870"/>
            <a:ext cx="4477146" cy="4232774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B69CC76-77EB-4685-B05D-A22993D2EB2C}"/>
              </a:ext>
            </a:extLst>
          </p:cNvPr>
          <p:cNvSpPr/>
          <p:nvPr/>
        </p:nvSpPr>
        <p:spPr>
          <a:xfrm>
            <a:off x="1620410" y="2984688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C87D397-7BB8-479B-B253-6A2218188800}"/>
              </a:ext>
            </a:extLst>
          </p:cNvPr>
          <p:cNvSpPr/>
          <p:nvPr/>
        </p:nvSpPr>
        <p:spPr>
          <a:xfrm>
            <a:off x="1272049" y="2415198"/>
            <a:ext cx="2454847" cy="1536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5166D493-F550-461A-AB60-04942CF30C48}"/>
              </a:ext>
            </a:extLst>
          </p:cNvPr>
          <p:cNvSpPr/>
          <p:nvPr/>
        </p:nvSpPr>
        <p:spPr>
          <a:xfrm rot="10800000">
            <a:off x="3320329" y="4625854"/>
            <a:ext cx="6314913" cy="495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941F598-218E-4F20-B6F0-6CB269C3C4CE}"/>
              </a:ext>
            </a:extLst>
          </p:cNvPr>
          <p:cNvSpPr txBox="1"/>
          <p:nvPr/>
        </p:nvSpPr>
        <p:spPr>
          <a:xfrm>
            <a:off x="295297" y="1244268"/>
            <a:ext cx="641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④（必要な時に）</a:t>
            </a:r>
            <a:r>
              <a:rPr lang="en-US" altLang="ja-JP" sz="2800" dirty="0"/>
              <a:t>docker image</a:t>
            </a:r>
            <a:r>
              <a:rPr lang="ja-JP" altLang="en-US" sz="2800" dirty="0"/>
              <a:t>を</a:t>
            </a:r>
            <a:r>
              <a:rPr lang="en-US" altLang="ja-JP" sz="2800" dirty="0"/>
              <a:t>pull</a:t>
            </a:r>
            <a:endParaRPr kumimoji="1" lang="ja-JP" altLang="en-US" sz="28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739E030-952A-495B-8F79-EFBB76779730}"/>
              </a:ext>
            </a:extLst>
          </p:cNvPr>
          <p:cNvSpPr txBox="1"/>
          <p:nvPr/>
        </p:nvSpPr>
        <p:spPr>
          <a:xfrm>
            <a:off x="1285143" y="2529233"/>
            <a:ext cx="24417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（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の）リポジトリ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422716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A0884-4610-48CA-854E-58F64BA7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765" y="272822"/>
            <a:ext cx="11029616" cy="810110"/>
          </a:xfrm>
        </p:spPr>
        <p:txBody>
          <a:bodyPr/>
          <a:lstStyle/>
          <a:p>
            <a:r>
              <a:rPr lang="en-US" altLang="ja-JP" dirty="0" err="1"/>
              <a:t>dockerhub</a:t>
            </a:r>
            <a:r>
              <a:rPr lang="ja-JP" altLang="en-US" dirty="0"/>
              <a:t>と</a:t>
            </a:r>
            <a:r>
              <a:rPr lang="en-US" altLang="ja-JP" dirty="0" err="1"/>
              <a:t>github</a:t>
            </a:r>
            <a:r>
              <a:rPr lang="ja-JP" altLang="en-US" dirty="0"/>
              <a:t>の連携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AD3F39-2E7E-4372-AA7C-9E8F300F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1661-B2A8-457F-930E-F617AD024F3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50FF4A5-5A95-467A-8B5B-4C9BB04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420" y="5662069"/>
            <a:ext cx="4191590" cy="1041910"/>
          </a:xfrm>
          <a:prstGeom prst="rect">
            <a:avLst/>
          </a:prstGeom>
        </p:spPr>
      </p:pic>
      <p:pic>
        <p:nvPicPr>
          <p:cNvPr id="1026" name="Picture 2" descr="エンジニア採用担当が知っておくべきGitHubの基礎知識 - LAPRAS HR TECH LAB - 採用を科学するメディア">
            <a:extLst>
              <a:ext uri="{FF2B5EF4-FFF2-40B4-BE49-F238E27FC236}">
                <a16:creationId xmlns:a16="http://schemas.microsoft.com/office/drawing/2014/main" id="{9508D15C-E1E3-4E5F-9E47-88158DC1F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24792" r="10726" b="36511"/>
          <a:stretch/>
        </p:blipFill>
        <p:spPr bwMode="auto">
          <a:xfrm>
            <a:off x="7611233" y="2661109"/>
            <a:ext cx="3699729" cy="13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8161C20-C80F-47C6-ABA0-0246BE09D834}"/>
              </a:ext>
            </a:extLst>
          </p:cNvPr>
          <p:cNvSpPr txBox="1"/>
          <p:nvPr/>
        </p:nvSpPr>
        <p:spPr>
          <a:xfrm>
            <a:off x="6868417" y="4067728"/>
            <a:ext cx="4358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accent1"/>
                </a:solidFill>
              </a:rPr>
              <a:t>④必要な時</a:t>
            </a:r>
            <a:r>
              <a:rPr lang="ja-JP" altLang="en-US" sz="2000" dirty="0">
                <a:solidFill>
                  <a:schemeClr val="accent1"/>
                </a:solidFill>
              </a:rPr>
              <a:t>に，ホストへ</a:t>
            </a:r>
            <a:endParaRPr lang="en-US" altLang="ja-JP" sz="2000" dirty="0">
              <a:solidFill>
                <a:schemeClr val="accent1"/>
              </a:solidFill>
            </a:endParaRPr>
          </a:p>
          <a:p>
            <a:pPr algn="ctr"/>
            <a:r>
              <a:rPr lang="en-US" altLang="ja-JP" sz="2000" dirty="0">
                <a:solidFill>
                  <a:schemeClr val="accent1"/>
                </a:solidFill>
              </a:rPr>
              <a:t>docker image</a:t>
            </a:r>
            <a:r>
              <a:rPr lang="ja-JP" altLang="en-US" sz="2000" dirty="0">
                <a:solidFill>
                  <a:schemeClr val="accent1"/>
                </a:solidFill>
              </a:rPr>
              <a:t>を</a:t>
            </a:r>
            <a:r>
              <a:rPr lang="en-US" altLang="ja-JP" sz="2000" dirty="0">
                <a:solidFill>
                  <a:schemeClr val="accent1"/>
                </a:solidFill>
              </a:rPr>
              <a:t>pull</a:t>
            </a:r>
            <a:endParaRPr kumimoji="1" lang="en-US" altLang="ja-JP" sz="2000" dirty="0">
              <a:solidFill>
                <a:schemeClr val="accent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80FA9CC-98E6-43FB-B9D2-CC515CA71182}"/>
              </a:ext>
            </a:extLst>
          </p:cNvPr>
          <p:cNvSpPr/>
          <p:nvPr/>
        </p:nvSpPr>
        <p:spPr>
          <a:xfrm>
            <a:off x="6543730" y="1258739"/>
            <a:ext cx="5008331" cy="2700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E998D05-81ED-4178-BA18-B4F054BAD509}"/>
              </a:ext>
            </a:extLst>
          </p:cNvPr>
          <p:cNvSpPr/>
          <p:nvPr/>
        </p:nvSpPr>
        <p:spPr>
          <a:xfrm>
            <a:off x="6593050" y="4039226"/>
            <a:ext cx="5008331" cy="27005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3D6E4B5-2F06-4DC5-B7C7-04BE6FBC5512}"/>
              </a:ext>
            </a:extLst>
          </p:cNvPr>
          <p:cNvSpPr/>
          <p:nvPr/>
        </p:nvSpPr>
        <p:spPr>
          <a:xfrm>
            <a:off x="7089760" y="1980409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C25DE6-1152-4104-BD80-F83A953B05A6}"/>
              </a:ext>
            </a:extLst>
          </p:cNvPr>
          <p:cNvSpPr txBox="1"/>
          <p:nvPr/>
        </p:nvSpPr>
        <p:spPr>
          <a:xfrm>
            <a:off x="6537888" y="1532521"/>
            <a:ext cx="2931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（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の）リポジトリ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A6D23C0-7AFA-44B5-8BA9-CE5CDCDF9D74}"/>
              </a:ext>
            </a:extLst>
          </p:cNvPr>
          <p:cNvSpPr/>
          <p:nvPr/>
        </p:nvSpPr>
        <p:spPr>
          <a:xfrm>
            <a:off x="6741399" y="1410919"/>
            <a:ext cx="2454847" cy="1646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9272583-B0CC-479D-804E-47917FC7461A}"/>
              </a:ext>
            </a:extLst>
          </p:cNvPr>
          <p:cNvSpPr/>
          <p:nvPr/>
        </p:nvSpPr>
        <p:spPr>
          <a:xfrm>
            <a:off x="9635242" y="4740291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docker image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134FA54-31E0-4201-AEAF-C86498BBA11C}"/>
              </a:ext>
            </a:extLst>
          </p:cNvPr>
          <p:cNvSpPr/>
          <p:nvPr/>
        </p:nvSpPr>
        <p:spPr>
          <a:xfrm>
            <a:off x="1620410" y="2984688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/>
                </a:solidFill>
              </a:rPr>
              <a:t>Dockerfile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Freeform 1233">
            <a:extLst>
              <a:ext uri="{FF2B5EF4-FFF2-40B4-BE49-F238E27FC236}">
                <a16:creationId xmlns:a16="http://schemas.microsoft.com/office/drawing/2014/main" id="{69D97DC0-850C-42CB-AD91-F6651032BC53}"/>
              </a:ext>
            </a:extLst>
          </p:cNvPr>
          <p:cNvSpPr>
            <a:spLocks noEditPoints="1"/>
          </p:cNvSpPr>
          <p:nvPr/>
        </p:nvSpPr>
        <p:spPr bwMode="auto">
          <a:xfrm>
            <a:off x="295297" y="1842870"/>
            <a:ext cx="4477146" cy="4232774"/>
          </a:xfrm>
          <a:custGeom>
            <a:avLst/>
            <a:gdLst>
              <a:gd name="T0" fmla="*/ 160 w 192"/>
              <a:gd name="T1" fmla="*/ 112 h 128"/>
              <a:gd name="T2" fmla="*/ 176 w 192"/>
              <a:gd name="T3" fmla="*/ 96 h 128"/>
              <a:gd name="T4" fmla="*/ 176 w 192"/>
              <a:gd name="T5" fmla="*/ 16 h 128"/>
              <a:gd name="T6" fmla="*/ 160 w 192"/>
              <a:gd name="T7" fmla="*/ 0 h 128"/>
              <a:gd name="T8" fmla="*/ 32 w 192"/>
              <a:gd name="T9" fmla="*/ 0 h 128"/>
              <a:gd name="T10" fmla="*/ 16 w 192"/>
              <a:gd name="T11" fmla="*/ 16 h 128"/>
              <a:gd name="T12" fmla="*/ 16 w 192"/>
              <a:gd name="T13" fmla="*/ 96 h 128"/>
              <a:gd name="T14" fmla="*/ 32 w 192"/>
              <a:gd name="T15" fmla="*/ 112 h 128"/>
              <a:gd name="T16" fmla="*/ 0 w 192"/>
              <a:gd name="T17" fmla="*/ 112 h 128"/>
              <a:gd name="T18" fmla="*/ 0 w 192"/>
              <a:gd name="T19" fmla="*/ 128 h 128"/>
              <a:gd name="T20" fmla="*/ 192 w 192"/>
              <a:gd name="T21" fmla="*/ 128 h 128"/>
              <a:gd name="T22" fmla="*/ 192 w 192"/>
              <a:gd name="T23" fmla="*/ 112 h 128"/>
              <a:gd name="T24" fmla="*/ 160 w 192"/>
              <a:gd name="T25" fmla="*/ 112 h 128"/>
              <a:gd name="T26" fmla="*/ 32 w 192"/>
              <a:gd name="T27" fmla="*/ 16 h 128"/>
              <a:gd name="T28" fmla="*/ 160 w 192"/>
              <a:gd name="T29" fmla="*/ 16 h 128"/>
              <a:gd name="T30" fmla="*/ 160 w 192"/>
              <a:gd name="T31" fmla="*/ 96 h 128"/>
              <a:gd name="T32" fmla="*/ 32 w 192"/>
              <a:gd name="T33" fmla="*/ 96 h 128"/>
              <a:gd name="T34" fmla="*/ 32 w 192"/>
              <a:gd name="T35" fmla="*/ 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2" h="128">
                <a:moveTo>
                  <a:pt x="160" y="112"/>
                </a:move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3" y="0"/>
                  <a:pt x="16" y="7"/>
                  <a:pt x="16" y="16"/>
                </a:cubicBezTo>
                <a:cubicBezTo>
                  <a:pt x="16" y="96"/>
                  <a:pt x="16" y="96"/>
                  <a:pt x="16" y="96"/>
                </a:cubicBezTo>
                <a:cubicBezTo>
                  <a:pt x="16" y="105"/>
                  <a:pt x="23" y="112"/>
                  <a:pt x="32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8"/>
                  <a:pt x="0" y="128"/>
                  <a:pt x="0" y="128"/>
                </a:cubicBezTo>
                <a:cubicBezTo>
                  <a:pt x="192" y="128"/>
                  <a:pt x="192" y="128"/>
                  <a:pt x="192" y="128"/>
                </a:cubicBezTo>
                <a:cubicBezTo>
                  <a:pt x="192" y="112"/>
                  <a:pt x="192" y="112"/>
                  <a:pt x="192" y="112"/>
                </a:cubicBezTo>
                <a:lnTo>
                  <a:pt x="160" y="112"/>
                </a:lnTo>
                <a:close/>
                <a:moveTo>
                  <a:pt x="32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1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3AE176-172B-4CC9-A387-0A78559DDDD8}"/>
              </a:ext>
            </a:extLst>
          </p:cNvPr>
          <p:cNvSpPr/>
          <p:nvPr/>
        </p:nvSpPr>
        <p:spPr>
          <a:xfrm>
            <a:off x="1272049" y="2415198"/>
            <a:ext cx="2454847" cy="1536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5B3ECDAA-318D-4D9C-A6BC-9672556ED0A3}"/>
              </a:ext>
            </a:extLst>
          </p:cNvPr>
          <p:cNvSpPr/>
          <p:nvPr/>
        </p:nvSpPr>
        <p:spPr>
          <a:xfrm rot="10800000">
            <a:off x="3320329" y="4625854"/>
            <a:ext cx="6314913" cy="495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1F5045F-7A87-462D-BF9D-320D24296EF6}"/>
              </a:ext>
            </a:extLst>
          </p:cNvPr>
          <p:cNvSpPr/>
          <p:nvPr/>
        </p:nvSpPr>
        <p:spPr>
          <a:xfrm>
            <a:off x="1793186" y="4030425"/>
            <a:ext cx="1527143" cy="90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docker image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6E22502-2ACD-4EB5-B263-1E301DEEC708}"/>
              </a:ext>
            </a:extLst>
          </p:cNvPr>
          <p:cNvSpPr txBox="1"/>
          <p:nvPr/>
        </p:nvSpPr>
        <p:spPr>
          <a:xfrm>
            <a:off x="1285143" y="2529233"/>
            <a:ext cx="24417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（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の）リポジトリ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C81B1A5-4AAA-4A40-A558-574D07FCF430}"/>
              </a:ext>
            </a:extLst>
          </p:cNvPr>
          <p:cNvSpPr txBox="1"/>
          <p:nvPr/>
        </p:nvSpPr>
        <p:spPr>
          <a:xfrm>
            <a:off x="295297" y="1244268"/>
            <a:ext cx="641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④（必要な時に）</a:t>
            </a:r>
            <a:r>
              <a:rPr lang="en-US" altLang="ja-JP" sz="2800" dirty="0"/>
              <a:t>docker image</a:t>
            </a:r>
            <a:r>
              <a:rPr lang="ja-JP" altLang="en-US" sz="2800" dirty="0"/>
              <a:t>を</a:t>
            </a:r>
            <a:r>
              <a:rPr lang="en-US" altLang="ja-JP" sz="2800" dirty="0"/>
              <a:t>pull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6374844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ユーザー定義 1">
      <a:dk1>
        <a:srgbClr val="3C3C3C"/>
      </a:dk1>
      <a:lt1>
        <a:sysClr val="window" lastClr="FFFFFF"/>
      </a:lt1>
      <a:dk2>
        <a:srgbClr val="505050"/>
      </a:dk2>
      <a:lt2>
        <a:srgbClr val="E2DFCC"/>
      </a:lt2>
      <a:accent1>
        <a:srgbClr val="3DB680"/>
      </a:accent1>
      <a:accent2>
        <a:srgbClr val="DC0A0A"/>
      </a:accent2>
      <a:accent3>
        <a:srgbClr val="B4E8D1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メイリオ＋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TM03457464[[fn=配当]]</Template>
  <TotalTime>2153</TotalTime>
  <Words>1242</Words>
  <Application>Microsoft Office PowerPoint</Application>
  <PresentationFormat>ワイド画面</PresentationFormat>
  <Paragraphs>204</Paragraphs>
  <Slides>27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Roboto</vt:lpstr>
      <vt:lpstr>メイリオ</vt:lpstr>
      <vt:lpstr>游ゴシック</vt:lpstr>
      <vt:lpstr>Segoe UI</vt:lpstr>
      <vt:lpstr>Wingdings 2</vt:lpstr>
      <vt:lpstr>配当</vt:lpstr>
      <vt:lpstr>dockerhubとgithubの連携</vt:lpstr>
      <vt:lpstr>はじめに</vt:lpstr>
      <vt:lpstr>dockerhubとgithubの連携</vt:lpstr>
      <vt:lpstr>dockerhubとgithubの連携</vt:lpstr>
      <vt:lpstr>dockerhubとgithubの連携</vt:lpstr>
      <vt:lpstr>dockerhubとgithubの連携</vt:lpstr>
      <vt:lpstr>dockerhubとgithubの連携</vt:lpstr>
      <vt:lpstr>dockerhubとgithubの連携</vt:lpstr>
      <vt:lpstr>dockerhubとgithubの連携</vt:lpstr>
      <vt:lpstr>dockerhubとgithubの連携</vt:lpstr>
      <vt:lpstr>各プロジェクトごとで連携</vt:lpstr>
      <vt:lpstr>リポジトリ作成</vt:lpstr>
      <vt:lpstr>リポジトリ作成</vt:lpstr>
      <vt:lpstr>githubと連携</vt:lpstr>
      <vt:lpstr>githubと連携</vt:lpstr>
      <vt:lpstr>githubと連携</vt:lpstr>
      <vt:lpstr>Dockerfileの作成とbuild</vt:lpstr>
      <vt:lpstr>githubへpush</vt:lpstr>
      <vt:lpstr>dockerhubで自動build</vt:lpstr>
      <vt:lpstr>docker imageの確認</vt:lpstr>
      <vt:lpstr>docker imageのバージョン管理</vt:lpstr>
      <vt:lpstr>docker imageのバージョン管理</vt:lpstr>
      <vt:lpstr>docker imageのバージョン管理</vt:lpstr>
      <vt:lpstr>まとめ</vt:lpstr>
      <vt:lpstr>参考資料</vt:lpstr>
      <vt:lpstr>PowerPoint プレゼンテーション</vt:lpstr>
      <vt:lpstr>PowerPoint プレゼンテーション</vt:lpstr>
    </vt:vector>
  </TitlesOfParts>
  <Company>中部大学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dockerhubとgithubの連携</dc:title>
  <dc:creator>木南 貴志</dc:creator>
  <cp:lastModifiedBy>木南　貴志</cp:lastModifiedBy>
  <cp:revision>234</cp:revision>
  <dcterms:created xsi:type="dcterms:W3CDTF">2019-06-13T15:33:34Z</dcterms:created>
  <dcterms:modified xsi:type="dcterms:W3CDTF">2020-12-18T13:07:29Z</dcterms:modified>
</cp:coreProperties>
</file>