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62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4E48D-7EDA-49E3-BA9A-400E11BFB75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445C513D-603F-449A-94EA-F51DD2B71B99}">
      <dgm:prSet phldrT="[Text]"/>
      <dgm:spPr/>
      <dgm:t>
        <a:bodyPr/>
        <a:lstStyle/>
        <a:p>
          <a:r>
            <a:rPr lang="en-US" dirty="0"/>
            <a:t>Data</a:t>
          </a:r>
          <a:endParaRPr lang="id-ID" dirty="0"/>
        </a:p>
      </dgm:t>
    </dgm:pt>
    <dgm:pt modelId="{06210215-2F0E-423F-88C9-FAD3418B361E}" type="parTrans" cxnId="{69E7977F-FBA0-4F24-B2C6-E5D0EDC74525}">
      <dgm:prSet/>
      <dgm:spPr/>
      <dgm:t>
        <a:bodyPr/>
        <a:lstStyle/>
        <a:p>
          <a:endParaRPr lang="id-ID"/>
        </a:p>
      </dgm:t>
    </dgm:pt>
    <dgm:pt modelId="{42C61B9F-BC78-4A20-9496-2632E8C0CF21}" type="sibTrans" cxnId="{69E7977F-FBA0-4F24-B2C6-E5D0EDC74525}">
      <dgm:prSet/>
      <dgm:spPr/>
      <dgm:t>
        <a:bodyPr/>
        <a:lstStyle/>
        <a:p>
          <a:endParaRPr lang="id-ID"/>
        </a:p>
      </dgm:t>
    </dgm:pt>
    <dgm:pt modelId="{C4A74FD3-C708-4D43-BAF7-82FA1473AEA9}">
      <dgm:prSet phldrT="[Text]"/>
      <dgm:spPr/>
      <dgm:t>
        <a:bodyPr/>
        <a:lstStyle/>
        <a:p>
          <a:r>
            <a:rPr lang="en-US" dirty="0"/>
            <a:t>NLP Analysis</a:t>
          </a:r>
          <a:endParaRPr lang="id-ID" dirty="0"/>
        </a:p>
      </dgm:t>
    </dgm:pt>
    <dgm:pt modelId="{041CEEE3-B7DC-4534-89A9-8865827A0FC3}" type="parTrans" cxnId="{B86BC529-A414-4C71-9CD0-6C37FB167C31}">
      <dgm:prSet/>
      <dgm:spPr/>
      <dgm:t>
        <a:bodyPr/>
        <a:lstStyle/>
        <a:p>
          <a:endParaRPr lang="id-ID"/>
        </a:p>
      </dgm:t>
    </dgm:pt>
    <dgm:pt modelId="{D2DE9E6A-FCE8-45AE-A77D-63877EB6431D}" type="sibTrans" cxnId="{B86BC529-A414-4C71-9CD0-6C37FB167C31}">
      <dgm:prSet/>
      <dgm:spPr/>
      <dgm:t>
        <a:bodyPr/>
        <a:lstStyle/>
        <a:p>
          <a:endParaRPr lang="id-ID"/>
        </a:p>
      </dgm:t>
    </dgm:pt>
    <dgm:pt modelId="{0F4C56E7-4AD0-4C07-8779-B91798C2A8D9}">
      <dgm:prSet phldrT="[Text]"/>
      <dgm:spPr/>
      <dgm:t>
        <a:bodyPr/>
        <a:lstStyle/>
        <a:p>
          <a:r>
            <a:rPr lang="en-US" dirty="0"/>
            <a:t>Model Building</a:t>
          </a:r>
          <a:endParaRPr lang="id-ID" dirty="0"/>
        </a:p>
      </dgm:t>
    </dgm:pt>
    <dgm:pt modelId="{949A9BAF-A6CC-402F-BA2E-FA72EBD1B882}" type="parTrans" cxnId="{25A8A16E-CA03-4378-B35D-0877F6D63C7A}">
      <dgm:prSet/>
      <dgm:spPr/>
      <dgm:t>
        <a:bodyPr/>
        <a:lstStyle/>
        <a:p>
          <a:endParaRPr lang="id-ID"/>
        </a:p>
      </dgm:t>
    </dgm:pt>
    <dgm:pt modelId="{2CF7204F-52B5-4DE4-9654-6EAA3F9B3389}" type="sibTrans" cxnId="{25A8A16E-CA03-4378-B35D-0877F6D63C7A}">
      <dgm:prSet/>
      <dgm:spPr/>
      <dgm:t>
        <a:bodyPr/>
        <a:lstStyle/>
        <a:p>
          <a:endParaRPr lang="id-ID"/>
        </a:p>
      </dgm:t>
    </dgm:pt>
    <dgm:pt modelId="{D52DE2C9-C37E-472C-BEF3-EDD070E89668}">
      <dgm:prSet phldrT="[Text]"/>
      <dgm:spPr/>
      <dgm:t>
        <a:bodyPr/>
        <a:lstStyle/>
        <a:p>
          <a:r>
            <a:rPr lang="en-US" dirty="0"/>
            <a:t>Model</a:t>
          </a:r>
          <a:endParaRPr lang="id-ID" dirty="0"/>
        </a:p>
      </dgm:t>
    </dgm:pt>
    <dgm:pt modelId="{AC4E9FED-0312-44CB-AD09-DC00BCBED692}" type="parTrans" cxnId="{0764BE7E-AB40-432D-A48D-8E1E09152FBF}">
      <dgm:prSet/>
      <dgm:spPr/>
      <dgm:t>
        <a:bodyPr/>
        <a:lstStyle/>
        <a:p>
          <a:endParaRPr lang="id-ID"/>
        </a:p>
      </dgm:t>
    </dgm:pt>
    <dgm:pt modelId="{20493DF1-4495-4BAE-BF84-3448A4C5E1C3}" type="sibTrans" cxnId="{0764BE7E-AB40-432D-A48D-8E1E09152FBF}">
      <dgm:prSet/>
      <dgm:spPr/>
      <dgm:t>
        <a:bodyPr/>
        <a:lstStyle/>
        <a:p>
          <a:endParaRPr lang="id-ID"/>
        </a:p>
      </dgm:t>
    </dgm:pt>
    <dgm:pt modelId="{BB5EAE35-F39D-495B-A958-AF67D087CAA8}" type="pres">
      <dgm:prSet presAssocID="{B024E48D-7EDA-49E3-BA9A-400E11BFB75B}" presName="Name0" presStyleCnt="0">
        <dgm:presLayoutVars>
          <dgm:dir/>
          <dgm:animLvl val="lvl"/>
          <dgm:resizeHandles val="exact"/>
        </dgm:presLayoutVars>
      </dgm:prSet>
      <dgm:spPr/>
    </dgm:pt>
    <dgm:pt modelId="{406514B4-6AEF-4A42-9F33-B0B5549AB8ED}" type="pres">
      <dgm:prSet presAssocID="{445C513D-603F-449A-94EA-F51DD2B71B99}" presName="parTxOnly" presStyleLbl="node1" presStyleIdx="0" presStyleCnt="4" custLinFactNeighborX="5296">
        <dgm:presLayoutVars>
          <dgm:chMax val="0"/>
          <dgm:chPref val="0"/>
          <dgm:bulletEnabled val="1"/>
        </dgm:presLayoutVars>
      </dgm:prSet>
      <dgm:spPr/>
    </dgm:pt>
    <dgm:pt modelId="{42E2B72E-C09F-4112-BB1F-3ECCB8679E40}" type="pres">
      <dgm:prSet presAssocID="{42C61B9F-BC78-4A20-9496-2632E8C0CF21}" presName="parTxOnlySpace" presStyleCnt="0"/>
      <dgm:spPr/>
    </dgm:pt>
    <dgm:pt modelId="{D9E6DB62-E6F8-43D6-A527-87A00A7D2AC2}" type="pres">
      <dgm:prSet presAssocID="{C4A74FD3-C708-4D43-BAF7-82FA1473AEA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3EAE9F-D4AB-47BE-9EC0-066A8D9F0B2E}" type="pres">
      <dgm:prSet presAssocID="{D2DE9E6A-FCE8-45AE-A77D-63877EB6431D}" presName="parTxOnlySpace" presStyleCnt="0"/>
      <dgm:spPr/>
    </dgm:pt>
    <dgm:pt modelId="{C35C8B7E-A3D2-408E-A323-A56E6F72C723}" type="pres">
      <dgm:prSet presAssocID="{0F4C56E7-4AD0-4C07-8779-B91798C2A8D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F6F260-BE69-4EC8-B30F-6DFCD05D7E11}" type="pres">
      <dgm:prSet presAssocID="{2CF7204F-52B5-4DE4-9654-6EAA3F9B3389}" presName="parTxOnlySpace" presStyleCnt="0"/>
      <dgm:spPr/>
    </dgm:pt>
    <dgm:pt modelId="{B74EBBD7-FCD1-442A-8B43-21575CE13650}" type="pres">
      <dgm:prSet presAssocID="{D52DE2C9-C37E-472C-BEF3-EDD070E8966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A8BF0B-E03E-48EE-9F65-FCC78DFB03E7}" type="presOf" srcId="{C4A74FD3-C708-4D43-BAF7-82FA1473AEA9}" destId="{D9E6DB62-E6F8-43D6-A527-87A00A7D2AC2}" srcOrd="0" destOrd="0" presId="urn:microsoft.com/office/officeart/2005/8/layout/chevron1"/>
    <dgm:cxn modelId="{B86BC529-A414-4C71-9CD0-6C37FB167C31}" srcId="{B024E48D-7EDA-49E3-BA9A-400E11BFB75B}" destId="{C4A74FD3-C708-4D43-BAF7-82FA1473AEA9}" srcOrd="1" destOrd="0" parTransId="{041CEEE3-B7DC-4534-89A9-8865827A0FC3}" sibTransId="{D2DE9E6A-FCE8-45AE-A77D-63877EB6431D}"/>
    <dgm:cxn modelId="{25A8A16E-CA03-4378-B35D-0877F6D63C7A}" srcId="{B024E48D-7EDA-49E3-BA9A-400E11BFB75B}" destId="{0F4C56E7-4AD0-4C07-8779-B91798C2A8D9}" srcOrd="2" destOrd="0" parTransId="{949A9BAF-A6CC-402F-BA2E-FA72EBD1B882}" sibTransId="{2CF7204F-52B5-4DE4-9654-6EAA3F9B3389}"/>
    <dgm:cxn modelId="{3E08745A-D949-4F7C-BDA3-A27DC249E1E1}" type="presOf" srcId="{B024E48D-7EDA-49E3-BA9A-400E11BFB75B}" destId="{BB5EAE35-F39D-495B-A958-AF67D087CAA8}" srcOrd="0" destOrd="0" presId="urn:microsoft.com/office/officeart/2005/8/layout/chevron1"/>
    <dgm:cxn modelId="{0764BE7E-AB40-432D-A48D-8E1E09152FBF}" srcId="{B024E48D-7EDA-49E3-BA9A-400E11BFB75B}" destId="{D52DE2C9-C37E-472C-BEF3-EDD070E89668}" srcOrd="3" destOrd="0" parTransId="{AC4E9FED-0312-44CB-AD09-DC00BCBED692}" sibTransId="{20493DF1-4495-4BAE-BF84-3448A4C5E1C3}"/>
    <dgm:cxn modelId="{69E7977F-FBA0-4F24-B2C6-E5D0EDC74525}" srcId="{B024E48D-7EDA-49E3-BA9A-400E11BFB75B}" destId="{445C513D-603F-449A-94EA-F51DD2B71B99}" srcOrd="0" destOrd="0" parTransId="{06210215-2F0E-423F-88C9-FAD3418B361E}" sibTransId="{42C61B9F-BC78-4A20-9496-2632E8C0CF21}"/>
    <dgm:cxn modelId="{0D68198F-CAB3-4DB7-8A4F-DAF315F712FD}" type="presOf" srcId="{D52DE2C9-C37E-472C-BEF3-EDD070E89668}" destId="{B74EBBD7-FCD1-442A-8B43-21575CE13650}" srcOrd="0" destOrd="0" presId="urn:microsoft.com/office/officeart/2005/8/layout/chevron1"/>
    <dgm:cxn modelId="{3A5B3999-8793-4733-824A-D053584F021C}" type="presOf" srcId="{0F4C56E7-4AD0-4C07-8779-B91798C2A8D9}" destId="{C35C8B7E-A3D2-408E-A323-A56E6F72C723}" srcOrd="0" destOrd="0" presId="urn:microsoft.com/office/officeart/2005/8/layout/chevron1"/>
    <dgm:cxn modelId="{81652C9D-2BC0-4D4C-9BA8-7EB7786C763C}" type="presOf" srcId="{445C513D-603F-449A-94EA-F51DD2B71B99}" destId="{406514B4-6AEF-4A42-9F33-B0B5549AB8ED}" srcOrd="0" destOrd="0" presId="urn:microsoft.com/office/officeart/2005/8/layout/chevron1"/>
    <dgm:cxn modelId="{19B5FE42-C0D0-46F8-ADCB-35E02AFA62C9}" type="presParOf" srcId="{BB5EAE35-F39D-495B-A958-AF67D087CAA8}" destId="{406514B4-6AEF-4A42-9F33-B0B5549AB8ED}" srcOrd="0" destOrd="0" presId="urn:microsoft.com/office/officeart/2005/8/layout/chevron1"/>
    <dgm:cxn modelId="{8A375BF2-0347-49F1-95BD-EEFC426A8188}" type="presParOf" srcId="{BB5EAE35-F39D-495B-A958-AF67D087CAA8}" destId="{42E2B72E-C09F-4112-BB1F-3ECCB8679E40}" srcOrd="1" destOrd="0" presId="urn:microsoft.com/office/officeart/2005/8/layout/chevron1"/>
    <dgm:cxn modelId="{86C734F8-EF4B-4200-A3D1-4E2DFA46828C}" type="presParOf" srcId="{BB5EAE35-F39D-495B-A958-AF67D087CAA8}" destId="{D9E6DB62-E6F8-43D6-A527-87A00A7D2AC2}" srcOrd="2" destOrd="0" presId="urn:microsoft.com/office/officeart/2005/8/layout/chevron1"/>
    <dgm:cxn modelId="{C6C7088E-6ADC-4FA1-BBBB-3401E11392B1}" type="presParOf" srcId="{BB5EAE35-F39D-495B-A958-AF67D087CAA8}" destId="{693EAE9F-D4AB-47BE-9EC0-066A8D9F0B2E}" srcOrd="3" destOrd="0" presId="urn:microsoft.com/office/officeart/2005/8/layout/chevron1"/>
    <dgm:cxn modelId="{0D6C2F89-3B10-4CD4-BE7B-739D86A4FDCE}" type="presParOf" srcId="{BB5EAE35-F39D-495B-A958-AF67D087CAA8}" destId="{C35C8B7E-A3D2-408E-A323-A56E6F72C723}" srcOrd="4" destOrd="0" presId="urn:microsoft.com/office/officeart/2005/8/layout/chevron1"/>
    <dgm:cxn modelId="{45E76E3A-FC75-45ED-9B99-59E20C13A9C2}" type="presParOf" srcId="{BB5EAE35-F39D-495B-A958-AF67D087CAA8}" destId="{3FF6F260-BE69-4EC8-B30F-6DFCD05D7E11}" srcOrd="5" destOrd="0" presId="urn:microsoft.com/office/officeart/2005/8/layout/chevron1"/>
    <dgm:cxn modelId="{6AA35D7D-2678-40AB-8987-35223B98E136}" type="presParOf" srcId="{BB5EAE35-F39D-495B-A958-AF67D087CAA8}" destId="{B74EBBD7-FCD1-442A-8B43-21575CE136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514B4-6AEF-4A42-9F33-B0B5549AB8ED}">
      <dsp:nvSpPr>
        <dsp:cNvPr id="0" name=""/>
        <dsp:cNvSpPr/>
      </dsp:nvSpPr>
      <dsp:spPr>
        <a:xfrm>
          <a:off x="19915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</a:t>
          </a:r>
          <a:endParaRPr lang="id-ID" sz="3500" kern="1200" dirty="0"/>
        </a:p>
      </dsp:txBody>
      <dsp:txXfrm>
        <a:off x="587798" y="1607785"/>
        <a:ext cx="1703651" cy="1135766"/>
      </dsp:txXfrm>
    </dsp:sp>
    <dsp:sp modelId="{D9E6DB62-E6F8-43D6-A527-87A00A7D2AC2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NLP Analysis</a:t>
          </a:r>
          <a:endParaRPr lang="id-ID" sz="3500" kern="1200" dirty="0"/>
        </a:p>
      </dsp:txBody>
      <dsp:txXfrm>
        <a:off x="3128236" y="1607785"/>
        <a:ext cx="1703651" cy="1135766"/>
      </dsp:txXfrm>
    </dsp:sp>
    <dsp:sp modelId="{C35C8B7E-A3D2-408E-A323-A56E6F72C723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Building</a:t>
          </a:r>
          <a:endParaRPr lang="id-ID" sz="3500" kern="1200" dirty="0"/>
        </a:p>
      </dsp:txBody>
      <dsp:txXfrm>
        <a:off x="5683712" y="1607785"/>
        <a:ext cx="1703651" cy="1135766"/>
      </dsp:txXfrm>
    </dsp:sp>
    <dsp:sp modelId="{B74EBBD7-FCD1-442A-8B43-21575CE1365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</a:t>
          </a:r>
          <a:endParaRPr lang="id-ID" sz="3500" kern="1200" dirty="0"/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8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1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6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5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244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59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36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2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8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3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DA9F300-4B3B-4DA2-8C64-023ACBCC7701}" type="datetimeFigureOut">
              <a:rPr lang="id-ID" smtClean="0"/>
              <a:t>16/04/2020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6E67C3-123A-4A6C-A580-3C235EDF97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1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92F6-9B06-4043-B6AD-F1064BFF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248450"/>
          </a:xfrm>
        </p:spPr>
        <p:txBody>
          <a:bodyPr>
            <a:noAutofit/>
          </a:bodyPr>
          <a:lstStyle/>
          <a:p>
            <a:r>
              <a:rPr lang="en-US" sz="4400" dirty="0"/>
              <a:t>Final </a:t>
            </a:r>
            <a:r>
              <a:rPr lang="en-US" sz="4400" dirty="0" err="1"/>
              <a:t>ProjeCt</a:t>
            </a:r>
            <a:r>
              <a:rPr lang="en-US" sz="4400" dirty="0"/>
              <a:t> Presentation</a:t>
            </a:r>
            <a:br>
              <a:rPr lang="en-US" sz="4400" dirty="0"/>
            </a:br>
            <a:r>
              <a:rPr lang="en-US" sz="4400" dirty="0"/>
              <a:t>Recommend Prediction Project</a:t>
            </a:r>
            <a:endParaRPr lang="id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12B75-C336-449C-91AA-3C61C00DC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JC Data Science – Jakarta – Batch 07</a:t>
            </a:r>
          </a:p>
          <a:p>
            <a:r>
              <a:rPr lang="en-US" dirty="0"/>
              <a:t>Idame Kinanti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891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5C9671-3D45-4118-BCA4-A45D6FC24D18}"/>
              </a:ext>
            </a:extLst>
          </p:cNvPr>
          <p:cNvSpPr txBox="1">
            <a:spLocks/>
          </p:cNvSpPr>
          <p:nvPr/>
        </p:nvSpPr>
        <p:spPr>
          <a:xfrm>
            <a:off x="1143000" y="3014870"/>
            <a:ext cx="9875520" cy="652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38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4A97-A3F4-42D5-B046-88004CD5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F3B3-552F-4286-A03B-5A204C33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478" y="2718905"/>
            <a:ext cx="8229600" cy="1650999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sv-SE" sz="3200" b="1" dirty="0"/>
              <a:t>”Bisakah memprediksi klasifikasi teks (recommend atau tidak) hanya berdasarkan reviews yang ditulis oleh konsumen?” </a:t>
            </a:r>
            <a:endParaRPr lang="id-ID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070F74-D179-43B2-A18D-AFF3D26F1989}"/>
              </a:ext>
            </a:extLst>
          </p:cNvPr>
          <p:cNvCxnSpPr/>
          <p:nvPr/>
        </p:nvCxnSpPr>
        <p:spPr>
          <a:xfrm>
            <a:off x="2068441" y="2728845"/>
            <a:ext cx="0" cy="12368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6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5252-374B-4B53-B3B7-FE51E664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NLP (Natural Language Processing)</a:t>
            </a:r>
            <a:endParaRPr lang="id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AAD0-AB28-4E99-8D5D-D7C51DB1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3429000"/>
            <a:ext cx="9410700" cy="22225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Text Classification Problem</a:t>
            </a:r>
          </a:p>
          <a:p>
            <a:pPr marL="0" indent="0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: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sentiment </a:t>
            </a:r>
            <a:r>
              <a:rPr lang="en-US" dirty="0" err="1"/>
              <a:t>audiens</a:t>
            </a:r>
            <a:r>
              <a:rPr lang="en-US" dirty="0"/>
              <a:t> di </a:t>
            </a:r>
            <a:r>
              <a:rPr lang="en-US" dirty="0" err="1"/>
              <a:t>sosial</a:t>
            </a:r>
            <a:r>
              <a:rPr lang="en-US" dirty="0"/>
              <a:t> media,</a:t>
            </a:r>
          </a:p>
          <a:p>
            <a:r>
              <a:rPr lang="en-US" dirty="0" err="1"/>
              <a:t>Mendeteksi</a:t>
            </a:r>
            <a:r>
              <a:rPr lang="en-US" dirty="0"/>
              <a:t> spam and non-spam emails,</a:t>
            </a:r>
          </a:p>
          <a:p>
            <a:r>
              <a:rPr lang="en-US" dirty="0" err="1"/>
              <a:t>Kategorisasi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topik-topik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7F7575-E319-442F-B974-91B006E4CC2D}"/>
              </a:ext>
            </a:extLst>
          </p:cNvPr>
          <p:cNvSpPr txBox="1">
            <a:spLocks/>
          </p:cNvSpPr>
          <p:nvPr/>
        </p:nvSpPr>
        <p:spPr>
          <a:xfrm>
            <a:off x="1816100" y="1902928"/>
            <a:ext cx="8661400" cy="11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Machine Learning: </a:t>
            </a:r>
            <a:r>
              <a:rPr lang="en-US" sz="2400" i="1" dirty="0" err="1"/>
              <a:t>Mengajarkan</a:t>
            </a:r>
            <a:r>
              <a:rPr lang="en-US" sz="2400" i="1" dirty="0"/>
              <a:t> </a:t>
            </a:r>
            <a:r>
              <a:rPr lang="en-US" sz="2400" i="1" dirty="0" err="1"/>
              <a:t>Mesin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memproses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memberi</a:t>
            </a:r>
            <a:r>
              <a:rPr lang="en-US" sz="2400" i="1" dirty="0"/>
              <a:t> </a:t>
            </a:r>
            <a:r>
              <a:rPr lang="en-US" sz="2400" i="1" dirty="0" err="1"/>
              <a:t>arti</a:t>
            </a:r>
            <a:r>
              <a:rPr lang="en-US" sz="2400" i="1" dirty="0"/>
              <a:t> </a:t>
            </a:r>
            <a:r>
              <a:rPr lang="en-US" sz="2400" i="1" dirty="0" err="1"/>
              <a:t>terhadap</a:t>
            </a:r>
            <a:r>
              <a:rPr lang="en-US" sz="2400" i="1" dirty="0"/>
              <a:t> </a:t>
            </a:r>
            <a:r>
              <a:rPr lang="en-US" sz="2400" b="1" i="1" dirty="0">
                <a:solidFill>
                  <a:schemeClr val="accent1"/>
                </a:solidFill>
              </a:rPr>
              <a:t>Natural Language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/>
              <a:t>yang </a:t>
            </a:r>
            <a:r>
              <a:rPr lang="en-US" sz="2400" i="1" dirty="0" err="1"/>
              <a:t>digunakan</a:t>
            </a:r>
            <a:r>
              <a:rPr lang="en-US" sz="2400" i="1" dirty="0"/>
              <a:t> </a:t>
            </a:r>
            <a:r>
              <a:rPr lang="en-US" sz="2400" i="1" dirty="0" err="1"/>
              <a:t>manusia</a:t>
            </a:r>
            <a:r>
              <a:rPr lang="en-US" sz="2400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7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08E3-AC98-4A0E-87A9-8778B645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9EAD24-A2DC-4E49-AC0C-70FBC59A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95434"/>
              </p:ext>
            </p:extLst>
          </p:nvPr>
        </p:nvGraphicFramePr>
        <p:xfrm>
          <a:off x="917713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567BDB-5266-41FB-92EC-0C6A4CBD4B52}"/>
              </a:ext>
            </a:extLst>
          </p:cNvPr>
          <p:cNvSpPr txBox="1"/>
          <p:nvPr/>
        </p:nvSpPr>
        <p:spPr>
          <a:xfrm>
            <a:off x="1093304" y="4114799"/>
            <a:ext cx="214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train model.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6452E-3DFA-4964-BD95-BABE7A3A790C}"/>
              </a:ext>
            </a:extLst>
          </p:cNvPr>
          <p:cNvSpPr txBox="1"/>
          <p:nvPr/>
        </p:nvSpPr>
        <p:spPr>
          <a:xfrm>
            <a:off x="3561521" y="4094920"/>
            <a:ext cx="2146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EDA:</a:t>
            </a:r>
          </a:p>
          <a:p>
            <a:r>
              <a:rPr lang="en-US" sz="2400" dirty="0"/>
              <a:t>tokenize text</a:t>
            </a:r>
          </a:p>
          <a:p>
            <a:r>
              <a:rPr lang="en-US" sz="2400" dirty="0"/>
              <a:t>noise reduction</a:t>
            </a:r>
          </a:p>
          <a:p>
            <a:r>
              <a:rPr lang="en-US" sz="2400" dirty="0"/>
              <a:t>common words</a:t>
            </a:r>
            <a:endParaRPr lang="id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1BE9E-DB69-4476-9558-CD476163FCA8}"/>
              </a:ext>
            </a:extLst>
          </p:cNvPr>
          <p:cNvSpPr txBox="1"/>
          <p:nvPr/>
        </p:nvSpPr>
        <p:spPr>
          <a:xfrm>
            <a:off x="6096000" y="4094919"/>
            <a:ext cx="271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vectorize</a:t>
            </a:r>
          </a:p>
          <a:p>
            <a:r>
              <a:rPr lang="en-US" sz="2400" dirty="0"/>
              <a:t>count TF-IDF</a:t>
            </a:r>
          </a:p>
          <a:p>
            <a:r>
              <a:rPr lang="en-US" sz="2400" dirty="0"/>
              <a:t>apply classifier</a:t>
            </a:r>
          </a:p>
          <a:p>
            <a:r>
              <a:rPr lang="en-US" sz="2400" dirty="0"/>
              <a:t>model evaluation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5D712-2FD4-447F-83A6-6CC9DDAC0CFE}"/>
              </a:ext>
            </a:extLst>
          </p:cNvPr>
          <p:cNvSpPr txBox="1"/>
          <p:nvPr/>
        </p:nvSpPr>
        <p:spPr>
          <a:xfrm>
            <a:off x="8723243" y="4035009"/>
            <a:ext cx="271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model,</a:t>
            </a:r>
          </a:p>
          <a:p>
            <a:r>
              <a:rPr lang="en-US" sz="2400" dirty="0"/>
              <a:t>apply to test data.</a:t>
            </a:r>
            <a:endParaRPr lang="id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36ED0-DCDD-4D9A-B54E-A7DD8BE583F5}"/>
              </a:ext>
            </a:extLst>
          </p:cNvPr>
          <p:cNvSpPr txBox="1"/>
          <p:nvPr/>
        </p:nvSpPr>
        <p:spPr>
          <a:xfrm>
            <a:off x="4538869" y="1721816"/>
            <a:ext cx="291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Steps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75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397-46F4-4505-AF3C-B11E5F4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1064"/>
            <a:ext cx="9875520" cy="853324"/>
          </a:xfrm>
        </p:spPr>
        <p:txBody>
          <a:bodyPr/>
          <a:lstStyle/>
          <a:p>
            <a:r>
              <a:rPr lang="en-US" dirty="0"/>
              <a:t>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E607-3EEA-4BFD-9CDD-B3D6CB46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71542"/>
            <a:ext cx="9872871" cy="3693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</a:t>
            </a:r>
            <a:r>
              <a:rPr lang="en-US" b="1" dirty="0"/>
              <a:t>Kaggle</a:t>
            </a:r>
            <a:r>
              <a:rPr lang="en-US" dirty="0"/>
              <a:t>: Women Clothing Review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98BE5-34C7-4648-89DC-AE85F763D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7" t="30000" r="5761" b="26521"/>
          <a:stretch/>
        </p:blipFill>
        <p:spPr>
          <a:xfrm>
            <a:off x="593478" y="1985111"/>
            <a:ext cx="11244025" cy="3185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6CE4A-FD51-48A7-AB72-ADCB50A02A95}"/>
              </a:ext>
            </a:extLst>
          </p:cNvPr>
          <p:cNvSpPr txBox="1"/>
          <p:nvPr/>
        </p:nvSpPr>
        <p:spPr>
          <a:xfrm>
            <a:off x="1282146" y="1452088"/>
            <a:ext cx="925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**Kaggle </a:t>
            </a:r>
            <a:r>
              <a:rPr lang="en-US" i="1" dirty="0" err="1"/>
              <a:t>adalah</a:t>
            </a:r>
            <a:r>
              <a:rPr lang="en-US" i="1" dirty="0"/>
              <a:t> salah </a:t>
            </a:r>
            <a:r>
              <a:rPr lang="en-US" i="1" dirty="0" err="1"/>
              <a:t>satu</a:t>
            </a:r>
            <a:r>
              <a:rPr lang="en-US" i="1" dirty="0"/>
              <a:t> </a:t>
            </a:r>
            <a:r>
              <a:rPr lang="en-US" i="1" dirty="0" err="1"/>
              <a:t>komunitas</a:t>
            </a:r>
            <a:r>
              <a:rPr lang="en-US" i="1" dirty="0"/>
              <a:t> online DS , </a:t>
            </a:r>
            <a:r>
              <a:rPr lang="en-US" i="1" dirty="0" err="1"/>
              <a:t>anak</a:t>
            </a:r>
            <a:r>
              <a:rPr lang="en-US" i="1" dirty="0"/>
              <a:t> </a:t>
            </a:r>
            <a:r>
              <a:rPr lang="en-US" i="1" dirty="0" err="1"/>
              <a:t>perusahaan</a:t>
            </a:r>
            <a:r>
              <a:rPr lang="en-US" i="1" dirty="0"/>
              <a:t> Google LLC.</a:t>
            </a:r>
            <a:endParaRPr lang="id-ID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405A5-9760-4E8B-9A33-8C3FAC0722E2}"/>
              </a:ext>
            </a:extLst>
          </p:cNvPr>
          <p:cNvSpPr/>
          <p:nvPr/>
        </p:nvSpPr>
        <p:spPr>
          <a:xfrm>
            <a:off x="1299380" y="5319471"/>
            <a:ext cx="9872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Dataset ini mengandung informasi tentang: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/>
              <a:t>Umur Customer</a:t>
            </a:r>
            <a:r>
              <a:rPr lang="id-ID" sz="1600" dirty="0"/>
              <a:t> -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/>
              <a:t>Penilaian Customer </a:t>
            </a:r>
            <a:r>
              <a:rPr lang="id-ID" sz="1600" dirty="0"/>
              <a:t>– Title, Review Text, Rating, Recommended Index, Positive Feedback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b="1" dirty="0"/>
              <a:t>Keterangan untuk item clothing </a:t>
            </a:r>
            <a:r>
              <a:rPr lang="id-ID" sz="1600" dirty="0"/>
              <a:t>- Division Name, Department Name, Class Name, Clothing ID</a:t>
            </a:r>
          </a:p>
        </p:txBody>
      </p:sp>
    </p:spTree>
    <p:extLst>
      <p:ext uri="{BB962C8B-B14F-4D97-AF65-F5344CB8AC3E}">
        <p14:creationId xmlns:p14="http://schemas.microsoft.com/office/powerpoint/2010/main" val="290497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273A-9B3F-4B76-98E9-FC1E623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dan Model Building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8FCB-AA4A-4D61-ADCC-16374AB0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14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EBB7-1D08-40D4-BDCE-87730F38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A051-B00F-493C-90A2-BD11619F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173816" cy="4038600"/>
          </a:xfrm>
        </p:spPr>
        <p:txBody>
          <a:bodyPr/>
          <a:lstStyle/>
          <a:p>
            <a:r>
              <a:rPr lang="en-US" dirty="0"/>
              <a:t>Imbalanced sample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target data.</a:t>
            </a:r>
          </a:p>
          <a:p>
            <a:r>
              <a:rPr lang="en-US" dirty="0"/>
              <a:t>Model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accuracy yang </a:t>
            </a:r>
            <a:r>
              <a:rPr lang="en-US" dirty="0" err="1"/>
              <a:t>baik</a:t>
            </a:r>
            <a:r>
              <a:rPr lang="en-US" dirty="0"/>
              <a:t>: </a:t>
            </a:r>
            <a:r>
              <a:rPr lang="en-US" b="1" dirty="0"/>
              <a:t>85%</a:t>
            </a:r>
            <a:r>
              <a:rPr lang="en-US" dirty="0"/>
              <a:t> (Pipeline </a:t>
            </a:r>
            <a:r>
              <a:rPr lang="en-US" dirty="0" err="1"/>
              <a:t>dengan</a:t>
            </a:r>
            <a:r>
              <a:rPr lang="en-US" dirty="0"/>
              <a:t> RFC)</a:t>
            </a:r>
          </a:p>
          <a:p>
            <a:r>
              <a:rPr lang="en-US" dirty="0" err="1"/>
              <a:t>namun</a:t>
            </a:r>
            <a:r>
              <a:rPr lang="en-US" dirty="0"/>
              <a:t> model </a:t>
            </a:r>
            <a:r>
              <a:rPr lang="en-US" dirty="0" err="1"/>
              <a:t>belum</a:t>
            </a:r>
            <a:r>
              <a:rPr lang="en-US" dirty="0"/>
              <a:t> perform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(precision score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0 yang </a:t>
            </a:r>
            <a:r>
              <a:rPr lang="en-US" dirty="0" err="1"/>
              <a:t>samplenya</a:t>
            </a:r>
            <a:r>
              <a:rPr lang="en-US" dirty="0"/>
              <a:t> </a:t>
            </a:r>
            <a:r>
              <a:rPr lang="en-US" dirty="0" err="1"/>
              <a:t>kurang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, model </a:t>
            </a:r>
            <a:r>
              <a:rPr lang="en-US" dirty="0" err="1"/>
              <a:t>bergantung</a:t>
            </a:r>
            <a:r>
              <a:rPr lang="en-US" dirty="0"/>
              <a:t> pada kata-kata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returned</a:t>
            </a:r>
            <a:r>
              <a:rPr lang="en-US" dirty="0"/>
              <a:t> dan </a:t>
            </a:r>
            <a:r>
              <a:rPr lang="en-US" b="1" dirty="0"/>
              <a:t>disappointed</a:t>
            </a:r>
            <a:r>
              <a:rPr lang="en-US" dirty="0"/>
              <a:t>. Model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0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bersentiment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pretty, lovely, great.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51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EBB7-1D08-40D4-BDCE-87730F38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A051-B00F-493C-90A2-BD11619F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9043"/>
            <a:ext cx="9601200" cy="4306957"/>
          </a:xfrm>
        </p:spPr>
        <p:txBody>
          <a:bodyPr>
            <a:norm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(85%),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1 (Recommend) </a:t>
            </a:r>
            <a:r>
              <a:rPr lang="en-US" dirty="0" err="1"/>
              <a:t>baik</a:t>
            </a:r>
            <a:r>
              <a:rPr lang="en-US" dirty="0"/>
              <a:t> (Rec:85% </a:t>
            </a:r>
            <a:r>
              <a:rPr lang="en-US" dirty="0" err="1"/>
              <a:t>Prec</a:t>
            </a:r>
            <a:r>
              <a:rPr lang="en-US" dirty="0"/>
              <a:t>: 98%),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b="1" dirty="0" err="1">
                <a:highlight>
                  <a:srgbClr val="FFFF00"/>
                </a:highlight>
              </a:rPr>
              <a:t>tingkat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penerimaan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pembeli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atas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suatu</a:t>
            </a:r>
            <a:r>
              <a:rPr lang="en-US" b="1" dirty="0">
                <a:highlight>
                  <a:srgbClr val="FFFF00"/>
                </a:highlight>
              </a:rPr>
              <a:t> item yang </a:t>
            </a:r>
            <a:r>
              <a:rPr lang="en-US" b="1" dirty="0" err="1">
                <a:highlight>
                  <a:srgbClr val="FFFF00"/>
                </a:highlight>
              </a:rPr>
              <a:t>dijual</a:t>
            </a:r>
            <a:r>
              <a:rPr lang="en-US" b="1" dirty="0">
                <a:highlight>
                  <a:srgbClr val="FFFF00"/>
                </a:highlight>
              </a:rPr>
              <a:t> pada </a:t>
            </a:r>
            <a:r>
              <a:rPr lang="en-US" b="1" dirty="0" err="1">
                <a:highlight>
                  <a:srgbClr val="FFFF00"/>
                </a:highlight>
              </a:rPr>
              <a:t>toko</a:t>
            </a:r>
            <a:r>
              <a:rPr lang="en-US" b="1" dirty="0">
                <a:highlight>
                  <a:srgbClr val="FFFF00"/>
                </a:highlight>
              </a:rPr>
              <a:t>/marketplace </a:t>
            </a:r>
            <a:r>
              <a:rPr lang="en-US" b="1" dirty="0" err="1">
                <a:highlight>
                  <a:srgbClr val="FFFF00"/>
                </a:highlight>
              </a:rPr>
              <a:t>tsb</a:t>
            </a:r>
            <a:r>
              <a:rPr lang="en-US" b="1" dirty="0">
                <a:highlight>
                  <a:srgbClr val="FFFF00"/>
                </a:highlight>
              </a:rPr>
              <a:t>. </a:t>
            </a:r>
          </a:p>
          <a:p>
            <a:pPr marL="4572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ASUMSI NAIF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Review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item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recommended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Item </a:t>
            </a:r>
            <a:r>
              <a:rPr lang="en-US" dirty="0" err="1"/>
              <a:t>dianggap</a:t>
            </a:r>
            <a:r>
              <a:rPr lang="en-US" dirty="0"/>
              <a:t> Not Recommended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review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ekstrim</a:t>
            </a:r>
            <a:r>
              <a:rPr lang="en-US" dirty="0"/>
              <a:t> (model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review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direct).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/marketplace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(R&amp;D) </a:t>
            </a:r>
            <a:r>
              <a:rPr lang="en-US" dirty="0" err="1"/>
              <a:t>produk</a:t>
            </a:r>
            <a:r>
              <a:rPr lang="en-US" dirty="0"/>
              <a:t> not recommended, </a:t>
            </a:r>
            <a:r>
              <a:rPr lang="en-US" dirty="0" err="1"/>
              <a:t>karena</a:t>
            </a:r>
            <a:r>
              <a:rPr lang="en-US" dirty="0"/>
              <a:t> item yang </a:t>
            </a:r>
            <a:r>
              <a:rPr lang="en-US" dirty="0" err="1"/>
              <a:t>terdeteksi</a:t>
            </a:r>
            <a:r>
              <a:rPr lang="en-US" dirty="0"/>
              <a:t> not recommended </a:t>
            </a:r>
            <a:r>
              <a:rPr lang="en-US" dirty="0" err="1"/>
              <a:t>adalah</a:t>
            </a:r>
            <a:r>
              <a:rPr lang="en-US" dirty="0"/>
              <a:t> item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review </a:t>
            </a:r>
            <a:r>
              <a:rPr lang="en-US" dirty="0" err="1"/>
              <a:t>sangat</a:t>
            </a:r>
            <a:r>
              <a:rPr lang="en-US" dirty="0"/>
              <a:t> negative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8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6627-1908-485B-867B-6E1D1AF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73A5-7EB3-45F0-97A2-0CB815C1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48678"/>
            <a:ext cx="9872871" cy="4247322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, </a:t>
            </a:r>
            <a:r>
              <a:rPr lang="en-US" dirty="0" err="1"/>
              <a:t>toko</a:t>
            </a:r>
            <a:r>
              <a:rPr lang="en-US" dirty="0"/>
              <a:t>/marketplace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:</a:t>
            </a:r>
          </a:p>
          <a:p>
            <a:r>
              <a:rPr lang="en-US" dirty="0"/>
              <a:t>Tuning Hyperparameter  pada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endParaRPr lang="en-US" dirty="0"/>
          </a:p>
          <a:p>
            <a:r>
              <a:rPr lang="en-US" dirty="0"/>
              <a:t>Training model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sample balanced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Menciptakan</a:t>
            </a:r>
            <a:r>
              <a:rPr lang="en-US" dirty="0"/>
              <a:t> model </a:t>
            </a:r>
            <a:r>
              <a:rPr lang="en-US" dirty="0" err="1"/>
              <a:t>prediksi</a:t>
            </a:r>
            <a:r>
              <a:rPr lang="en-US" dirty="0"/>
              <a:t> Recommend/Not Recommend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clothing (Top, Bottom, Jacket, Intimates, Dresses),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review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dan precise.</a:t>
            </a:r>
          </a:p>
        </p:txBody>
      </p:sp>
    </p:spTree>
    <p:extLst>
      <p:ext uri="{BB962C8B-B14F-4D97-AF65-F5344CB8AC3E}">
        <p14:creationId xmlns:p14="http://schemas.microsoft.com/office/powerpoint/2010/main" val="39177156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1031</TotalTime>
  <Words>472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Basis</vt:lpstr>
      <vt:lpstr>Final ProjeCt Presentation Recommend Prediction Project</vt:lpstr>
      <vt:lpstr>Problem</vt:lpstr>
      <vt:lpstr>NLP (Natural Language Processing)</vt:lpstr>
      <vt:lpstr>Overview</vt:lpstr>
      <vt:lpstr>Data</vt:lpstr>
      <vt:lpstr>EDA dan Model Building</vt:lpstr>
      <vt:lpstr>Shortcoming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Idame Kinanti</dc:creator>
  <cp:lastModifiedBy>Idame Kinanti</cp:lastModifiedBy>
  <cp:revision>24</cp:revision>
  <dcterms:created xsi:type="dcterms:W3CDTF">2020-03-29T13:49:51Z</dcterms:created>
  <dcterms:modified xsi:type="dcterms:W3CDTF">2020-04-16T16:05:52Z</dcterms:modified>
</cp:coreProperties>
</file>